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1"/>
  </p:notesMasterIdLst>
  <p:sldIdLst>
    <p:sldId id="256" r:id="rId2"/>
    <p:sldId id="303" r:id="rId3"/>
    <p:sldId id="306" r:id="rId4"/>
    <p:sldId id="263" r:id="rId5"/>
    <p:sldId id="284" r:id="rId6"/>
    <p:sldId id="295" r:id="rId7"/>
    <p:sldId id="293" r:id="rId8"/>
    <p:sldId id="302" r:id="rId9"/>
    <p:sldId id="289" r:id="rId10"/>
    <p:sldId id="290" r:id="rId11"/>
    <p:sldId id="296" r:id="rId12"/>
    <p:sldId id="297" r:id="rId13"/>
    <p:sldId id="298" r:id="rId14"/>
    <p:sldId id="299" r:id="rId15"/>
    <p:sldId id="300" r:id="rId16"/>
    <p:sldId id="301" r:id="rId17"/>
    <p:sldId id="292" r:id="rId18"/>
    <p:sldId id="304" r:id="rId19"/>
    <p:sldId id="305" r:id="rId20"/>
  </p:sldIdLst>
  <p:sldSz cx="12192000" cy="6858000"/>
  <p:notesSz cx="6858000" cy="9144000"/>
  <p:embeddedFontLst>
    <p:embeddedFont>
      <p:font typeface="Calibri Light" panose="020F0302020204030204" pitchFamily="34" charset="0"/>
      <p:regular r:id="rId22"/>
      <p:italic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</p:embeddedFontLst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A2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4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734D79-E81E-4AC5-9FB5-A33B0B71D3AD}" type="datetimeFigureOut">
              <a:rPr lang="pl-PL" smtClean="0"/>
              <a:pPr/>
              <a:t>2017-05-23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C4653A-EEB9-41EF-A514-06CC779DA61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10862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C1BFC-AEBC-43CB-9853-25CA234B4B64}" type="datetimeFigureOut">
              <a:rPr lang="pl-PL" smtClean="0"/>
              <a:pPr/>
              <a:t>2017-05-23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5EA7-E2E2-49F6-97E3-CA99921E9FF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40878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C1BFC-AEBC-43CB-9853-25CA234B4B64}" type="datetimeFigureOut">
              <a:rPr lang="pl-PL" smtClean="0"/>
              <a:pPr/>
              <a:t>2017-05-23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5EA7-E2E2-49F6-97E3-CA99921E9FF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05699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C1BFC-AEBC-43CB-9853-25CA234B4B64}" type="datetimeFigureOut">
              <a:rPr lang="pl-PL" smtClean="0"/>
              <a:pPr/>
              <a:t>2017-05-23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5EA7-E2E2-49F6-97E3-CA99921E9FF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14648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C1BFC-AEBC-43CB-9853-25CA234B4B64}" type="datetimeFigureOut">
              <a:rPr lang="pl-PL" smtClean="0"/>
              <a:pPr/>
              <a:t>2017-05-23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5EA7-E2E2-49F6-97E3-CA99921E9FF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47412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C1BFC-AEBC-43CB-9853-25CA234B4B64}" type="datetimeFigureOut">
              <a:rPr lang="pl-PL" smtClean="0"/>
              <a:pPr/>
              <a:t>2017-05-23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5EA7-E2E2-49F6-97E3-CA99921E9FF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87405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C1BFC-AEBC-43CB-9853-25CA234B4B64}" type="datetimeFigureOut">
              <a:rPr lang="pl-PL" smtClean="0"/>
              <a:pPr/>
              <a:t>2017-05-23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5EA7-E2E2-49F6-97E3-CA99921E9FF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79619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C1BFC-AEBC-43CB-9853-25CA234B4B64}" type="datetimeFigureOut">
              <a:rPr lang="pl-PL" smtClean="0"/>
              <a:pPr/>
              <a:t>2017-05-23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5EA7-E2E2-49F6-97E3-CA99921E9FF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57007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C1BFC-AEBC-43CB-9853-25CA234B4B64}" type="datetimeFigureOut">
              <a:rPr lang="pl-PL" smtClean="0"/>
              <a:pPr/>
              <a:t>2017-05-23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5EA7-E2E2-49F6-97E3-CA99921E9FF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93983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C1BFC-AEBC-43CB-9853-25CA234B4B64}" type="datetimeFigureOut">
              <a:rPr lang="pl-PL" smtClean="0"/>
              <a:pPr/>
              <a:t>2017-05-23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5EA7-E2E2-49F6-97E3-CA99921E9FF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36452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C1BFC-AEBC-43CB-9853-25CA234B4B64}" type="datetimeFigureOut">
              <a:rPr lang="pl-PL" smtClean="0"/>
              <a:pPr/>
              <a:t>2017-05-23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5EA7-E2E2-49F6-97E3-CA99921E9FF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5905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C1BFC-AEBC-43CB-9853-25CA234B4B64}" type="datetimeFigureOut">
              <a:rPr lang="pl-PL" smtClean="0"/>
              <a:pPr/>
              <a:t>2017-05-23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5EA7-E2E2-49F6-97E3-CA99921E9FF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64264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7C1BFC-AEBC-43CB-9853-25CA234B4B64}" type="datetimeFigureOut">
              <a:rPr lang="pl-PL" smtClean="0"/>
              <a:pPr/>
              <a:t>2017-05-23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35EA7-E2E2-49F6-97E3-CA99921E9FF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00636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ole tekstowe 3"/>
          <p:cNvSpPr txBox="1"/>
          <p:nvPr/>
        </p:nvSpPr>
        <p:spPr>
          <a:xfrm>
            <a:off x="523102" y="1121539"/>
            <a:ext cx="1114579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dirty="0" smtClean="0">
                <a:solidFill>
                  <a:schemeClr val="accent2">
                    <a:lumMod val="75000"/>
                  </a:schemeClr>
                </a:solidFill>
              </a:rPr>
              <a:t>Program Wiedza Edukacja Rozwój</a:t>
            </a:r>
          </a:p>
          <a:p>
            <a:pPr algn="ctr"/>
            <a:endParaRPr lang="pl-PL" sz="36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pl-PL" sz="2400" b="1" dirty="0" smtClean="0">
                <a:solidFill>
                  <a:schemeClr val="accent2">
                    <a:lumMod val="75000"/>
                  </a:schemeClr>
                </a:solidFill>
              </a:rPr>
              <a:t>Działanie 2.18 </a:t>
            </a:r>
          </a:p>
          <a:p>
            <a:pPr algn="ctr"/>
            <a:r>
              <a:rPr lang="pl-PL" sz="2400" b="1" dirty="0" smtClean="0">
                <a:solidFill>
                  <a:schemeClr val="accent2">
                    <a:lumMod val="75000"/>
                  </a:schemeClr>
                </a:solidFill>
              </a:rPr>
              <a:t>Wysokiej jakości usługi administracyjne</a:t>
            </a:r>
          </a:p>
          <a:p>
            <a:pPr algn="ctr"/>
            <a:endParaRPr lang="pl-PL" sz="3200" b="1" dirty="0" smtClean="0">
              <a:solidFill>
                <a:schemeClr val="accent2">
                  <a:lumMod val="75000"/>
                </a:schemeClr>
              </a:solidFill>
              <a:latin typeface="+mj-lt"/>
            </a:endParaRPr>
          </a:p>
          <a:p>
            <a:pPr algn="ctr"/>
            <a:endParaRPr lang="pl-PL" sz="2400" b="1" dirty="0" smtClean="0">
              <a:solidFill>
                <a:schemeClr val="accent2">
                  <a:lumMod val="75000"/>
                </a:schemeClr>
              </a:solidFill>
              <a:latin typeface="+mj-lt"/>
            </a:endParaRPr>
          </a:p>
          <a:p>
            <a:pPr algn="ctr"/>
            <a:r>
              <a:rPr lang="pl-PL" sz="3600" b="1" dirty="0" smtClean="0">
                <a:solidFill>
                  <a:schemeClr val="accent2">
                    <a:lumMod val="75000"/>
                  </a:schemeClr>
                </a:solidFill>
              </a:rPr>
              <a:t>Regulamin konkursu</a:t>
            </a:r>
          </a:p>
          <a:p>
            <a:pPr algn="ctr"/>
            <a:r>
              <a:rPr lang="pl-PL" sz="3600" b="1" dirty="0">
                <a:solidFill>
                  <a:schemeClr val="accent2">
                    <a:lumMod val="75000"/>
                  </a:schemeClr>
                </a:solidFill>
              </a:rPr>
              <a:t>POWR.02.18.00-IP.01-00-002/17</a:t>
            </a:r>
            <a:endParaRPr lang="pl-PL" sz="3200" b="1" dirty="0" smtClean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6" name="Obraz 5" descr="Logo POW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1936" y="5307000"/>
            <a:ext cx="3084576" cy="1450848"/>
          </a:xfrm>
          <a:prstGeom prst="rect">
            <a:avLst/>
          </a:prstGeom>
        </p:spPr>
      </p:pic>
      <p:pic>
        <p:nvPicPr>
          <p:cNvPr id="10" name="Obraz 9" descr="Logo U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20161" y="5478644"/>
            <a:ext cx="3664055" cy="1107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7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0" y="0"/>
            <a:ext cx="12192000" cy="160265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altLang="en-US" sz="2800" b="1" dirty="0" smtClean="0"/>
              <a:t>PO WER</a:t>
            </a:r>
          </a:p>
          <a:p>
            <a:pPr algn="ctr"/>
            <a:r>
              <a:rPr lang="pl-PL" altLang="en-US" sz="2000" b="1" dirty="0" smtClean="0"/>
              <a:t>Działanie 2.18 Wysokiej jakości usługi administracyjne</a:t>
            </a:r>
            <a:endParaRPr lang="pl-PL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572232" y="1790563"/>
            <a:ext cx="11268075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b="1" dirty="0" smtClean="0">
                <a:solidFill>
                  <a:schemeClr val="accent2">
                    <a:lumMod val="75000"/>
                  </a:schemeClr>
                </a:solidFill>
              </a:rPr>
              <a:t>Grupa docelowa :</a:t>
            </a:r>
          </a:p>
          <a:p>
            <a:pPr marL="457200" lvl="0" indent="-457200">
              <a:buFont typeface="+mj-lt"/>
              <a:buAutoNum type="arabicParenR"/>
            </a:pPr>
            <a:r>
              <a:rPr lang="pl-PL" sz="2400" dirty="0">
                <a:solidFill>
                  <a:schemeClr val="accent2">
                    <a:lumMod val="75000"/>
                  </a:schemeClr>
                </a:solidFill>
              </a:rPr>
              <a:t>gminy, powiaty, które nie zostały objęte wsparciem jako beneficjent albo partner w projekcie, który uzyskał dofinansowanie w ramach konkursu nr POWR.02.18.00-IP.01-00-005/15;</a:t>
            </a:r>
          </a:p>
          <a:p>
            <a:pPr marL="457200" lvl="0" indent="-457200">
              <a:buFont typeface="+mj-lt"/>
              <a:buAutoNum type="arabicParenR"/>
            </a:pPr>
            <a:r>
              <a:rPr lang="pl-PL" sz="2400" dirty="0">
                <a:solidFill>
                  <a:schemeClr val="accent2">
                    <a:lumMod val="75000"/>
                  </a:schemeClr>
                </a:solidFill>
              </a:rPr>
              <a:t>pracownicy: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chemeClr val="accent2">
                    <a:lumMod val="75000"/>
                  </a:schemeClr>
                </a:solidFill>
              </a:rPr>
              <a:t>jednostek samorządu terytorialnego objętych wsparciem w ramach projektu </a:t>
            </a:r>
            <a:br>
              <a:rPr lang="pl-PL" sz="24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pl-PL" sz="2400" dirty="0">
                <a:solidFill>
                  <a:schemeClr val="accent2">
                    <a:lumMod val="75000"/>
                  </a:schemeClr>
                </a:solidFill>
              </a:rPr>
              <a:t>w rozumieniu ustawy z dnia 21 listopada 2008 r. o pracownikach samorządowych;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chemeClr val="accent2">
                    <a:lumMod val="75000"/>
                  </a:schemeClr>
                </a:solidFill>
              </a:rPr>
              <a:t>komunalnych osób prawnych wykonujących zadania z zakresu zarządzania nieruchomościami </a:t>
            </a:r>
            <a:r>
              <a:rPr lang="pl-PL" sz="2400" dirty="0" smtClean="0">
                <a:solidFill>
                  <a:schemeClr val="accent2">
                    <a:lumMod val="75000"/>
                  </a:schemeClr>
                </a:solidFill>
              </a:rPr>
              <a:t>komunalnymi.</a:t>
            </a:r>
            <a:endParaRPr lang="pl-PL" dirty="0"/>
          </a:p>
        </p:txBody>
      </p:sp>
      <p:pic>
        <p:nvPicPr>
          <p:cNvPr id="4" name="Obraz 3" descr="Logo POW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1936" y="5307000"/>
            <a:ext cx="3084576" cy="1450848"/>
          </a:xfrm>
          <a:prstGeom prst="rect">
            <a:avLst/>
          </a:prstGeom>
        </p:spPr>
      </p:pic>
      <p:pic>
        <p:nvPicPr>
          <p:cNvPr id="5" name="Obraz 4" descr="Logo U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20161" y="5478644"/>
            <a:ext cx="3664055" cy="1107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23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0" y="0"/>
            <a:ext cx="12192000" cy="160265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altLang="en-US" sz="2800" b="1" dirty="0" smtClean="0"/>
              <a:t>PO WER</a:t>
            </a:r>
          </a:p>
          <a:p>
            <a:pPr algn="ctr"/>
            <a:r>
              <a:rPr lang="pl-PL" altLang="en-US" sz="2000" b="1" dirty="0" smtClean="0"/>
              <a:t>Działanie 2.18 Wysokiej jakości usługi administracyjne</a:t>
            </a:r>
            <a:endParaRPr lang="pl-PL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284309" y="1828800"/>
            <a:ext cx="1141078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pl-PL" sz="2400" b="1" dirty="0" smtClean="0">
                <a:solidFill>
                  <a:schemeClr val="accent2">
                    <a:lumMod val="75000"/>
                  </a:schemeClr>
                </a:solidFill>
              </a:rPr>
              <a:t>Jednostka </a:t>
            </a:r>
            <a:r>
              <a:rPr lang="pl-PL" sz="2400" b="1" dirty="0">
                <a:solidFill>
                  <a:schemeClr val="accent2">
                    <a:lumMod val="75000"/>
                  </a:schemeClr>
                </a:solidFill>
              </a:rPr>
              <a:t>samorządu terytorialnego jest liderem albo partnerem w co najwyżej jednym </a:t>
            </a:r>
            <a:r>
              <a:rPr lang="pl-PL" sz="2400" b="1" dirty="0" smtClean="0">
                <a:solidFill>
                  <a:schemeClr val="accent2">
                    <a:lumMod val="75000"/>
                  </a:schemeClr>
                </a:solidFill>
              </a:rPr>
              <a:t>projekcie</a:t>
            </a:r>
          </a:p>
          <a:p>
            <a:endParaRPr lang="pl-PL" sz="24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pl-PL" sz="2400" i="1" dirty="0">
                <a:solidFill>
                  <a:schemeClr val="accent2">
                    <a:lumMod val="75000"/>
                  </a:schemeClr>
                </a:solidFill>
              </a:rPr>
              <a:t>Kryterium będzie weryfikowane na podstawie bazy złożonych wniosków prowadzonej przez IOK</a:t>
            </a:r>
          </a:p>
        </p:txBody>
      </p:sp>
      <p:pic>
        <p:nvPicPr>
          <p:cNvPr id="5" name="Obraz 4" descr="Logo POW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1936" y="5307000"/>
            <a:ext cx="3084576" cy="1450848"/>
          </a:xfrm>
          <a:prstGeom prst="rect">
            <a:avLst/>
          </a:prstGeom>
        </p:spPr>
      </p:pic>
      <p:pic>
        <p:nvPicPr>
          <p:cNvPr id="6" name="Obraz 5" descr="Logo U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20161" y="5478644"/>
            <a:ext cx="3664055" cy="1107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79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99677" y="1775012"/>
            <a:ext cx="1149531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z="2400" b="1" dirty="0" smtClean="0"/>
          </a:p>
          <a:p>
            <a:r>
              <a:rPr lang="pl-PL" sz="2400" b="1" dirty="0" smtClean="0">
                <a:solidFill>
                  <a:schemeClr val="accent2">
                    <a:lumMod val="75000"/>
                  </a:schemeClr>
                </a:solidFill>
              </a:rPr>
              <a:t>Projekty </a:t>
            </a:r>
            <a:r>
              <a:rPr lang="pl-PL" sz="2400" b="1" dirty="0">
                <a:solidFill>
                  <a:schemeClr val="accent2">
                    <a:lumMod val="75000"/>
                  </a:schemeClr>
                </a:solidFill>
              </a:rPr>
              <a:t>złożone w odpowiedzi na konkurs obejmują wsparciem minimum 5 jednostek samorządu terytorialnego </a:t>
            </a:r>
            <a:r>
              <a:rPr lang="pl-PL" sz="2400" b="1" dirty="0" smtClean="0">
                <a:solidFill>
                  <a:schemeClr val="accent2">
                    <a:lumMod val="75000"/>
                  </a:schemeClr>
                </a:solidFill>
              </a:rPr>
              <a:t>stanowiących </a:t>
            </a:r>
            <a:r>
              <a:rPr lang="pl-PL" sz="2400" b="1" dirty="0">
                <a:solidFill>
                  <a:schemeClr val="accent2">
                    <a:lumMod val="75000"/>
                  </a:schemeClr>
                </a:solidFill>
              </a:rPr>
              <a:t>grupę docelową </a:t>
            </a:r>
            <a:r>
              <a:rPr lang="pl-PL" sz="2400" b="1" dirty="0" smtClean="0">
                <a:solidFill>
                  <a:schemeClr val="accent2">
                    <a:lumMod val="75000"/>
                  </a:schemeClr>
                </a:solidFill>
              </a:rPr>
              <a:t>projektu</a:t>
            </a:r>
          </a:p>
          <a:p>
            <a:r>
              <a:rPr lang="pl-PL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pl-PL" sz="24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pl-PL" sz="2400" b="1" dirty="0">
                <a:solidFill>
                  <a:schemeClr val="accent2">
                    <a:lumMod val="75000"/>
                  </a:schemeClr>
                </a:solidFill>
              </a:rPr>
              <a:t>JST objęte wsparciem w ramach projektu pełnią rolę lidera albo partnera </a:t>
            </a:r>
            <a:r>
              <a:rPr lang="pl-PL" sz="2400" b="1" dirty="0" smtClean="0">
                <a:solidFill>
                  <a:schemeClr val="accent2">
                    <a:lumMod val="75000"/>
                  </a:schemeClr>
                </a:solidFill>
              </a:rPr>
              <a:t>projektu</a:t>
            </a:r>
          </a:p>
          <a:p>
            <a:endParaRPr lang="pl-PL" sz="24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pl-PL" sz="2400" i="1" dirty="0">
                <a:solidFill>
                  <a:schemeClr val="accent2">
                    <a:lumMod val="75000"/>
                  </a:schemeClr>
                </a:solidFill>
              </a:rPr>
              <a:t>Weryfikacja spełnienia kryterium na podstawie treści wniosku o dofinansowanie </a:t>
            </a:r>
            <a:r>
              <a:rPr lang="pl-PL" sz="2400" i="1" dirty="0" smtClean="0">
                <a:solidFill>
                  <a:schemeClr val="accent2">
                    <a:lumMod val="75000"/>
                  </a:schemeClr>
                </a:solidFill>
              </a:rPr>
              <a:t>projektu</a:t>
            </a:r>
            <a:r>
              <a:rPr lang="pl-PL" sz="2400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pl-PL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0" y="0"/>
            <a:ext cx="12192000" cy="160265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altLang="en-US" sz="2800" b="1" dirty="0" smtClean="0"/>
              <a:t>PO WER</a:t>
            </a:r>
          </a:p>
          <a:p>
            <a:pPr algn="ctr"/>
            <a:r>
              <a:rPr lang="pl-PL" altLang="en-US" sz="2000" b="1" dirty="0" smtClean="0"/>
              <a:t>Działanie 2.18 Wysokiej jakości usługi administracyjne</a:t>
            </a:r>
            <a:endParaRPr lang="pl-PL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Obraz 3" descr="Logo POW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1936" y="5307000"/>
            <a:ext cx="3084576" cy="1450848"/>
          </a:xfrm>
          <a:prstGeom prst="rect">
            <a:avLst/>
          </a:prstGeom>
        </p:spPr>
      </p:pic>
      <p:pic>
        <p:nvPicPr>
          <p:cNvPr id="5" name="Obraz 4" descr="Logo U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20161" y="5478644"/>
            <a:ext cx="3664055" cy="1107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284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21936" y="1874904"/>
            <a:ext cx="11573056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b="1" dirty="0" smtClean="0"/>
          </a:p>
          <a:p>
            <a:r>
              <a:rPr lang="pl-PL" sz="2400" b="1" dirty="0" smtClean="0">
                <a:solidFill>
                  <a:schemeClr val="accent2">
                    <a:lumMod val="75000"/>
                  </a:schemeClr>
                </a:solidFill>
              </a:rPr>
              <a:t>Maksymalną </a:t>
            </a:r>
            <a:r>
              <a:rPr lang="pl-PL" sz="2400" b="1" dirty="0">
                <a:solidFill>
                  <a:schemeClr val="accent2">
                    <a:lumMod val="75000"/>
                  </a:schemeClr>
                </a:solidFill>
              </a:rPr>
              <a:t>wartość kosztów ogółem projektu stanowi iloczyn liczby JST objętych wsparciem w ramach jednego projektu i kwoty: </a:t>
            </a:r>
            <a:endParaRPr lang="pl-PL" sz="24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pl-PL" sz="2400" b="1" dirty="0">
                <a:solidFill>
                  <a:schemeClr val="accent2">
                    <a:lumMod val="75000"/>
                  </a:schemeClr>
                </a:solidFill>
              </a:rPr>
              <a:t>a) 200 tys. zł dla gmin i powiatów; </a:t>
            </a:r>
            <a:endParaRPr lang="pl-PL" sz="24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pl-PL" sz="2400" b="1" dirty="0">
                <a:solidFill>
                  <a:schemeClr val="accent2">
                    <a:lumMod val="75000"/>
                  </a:schemeClr>
                </a:solidFill>
              </a:rPr>
              <a:t>b) 400 tys. zł dla miast na prawach </a:t>
            </a:r>
            <a:r>
              <a:rPr lang="pl-PL" sz="2400" b="1" dirty="0" smtClean="0">
                <a:solidFill>
                  <a:schemeClr val="accent2">
                    <a:lumMod val="75000"/>
                  </a:schemeClr>
                </a:solidFill>
              </a:rPr>
              <a:t>powiatu.</a:t>
            </a:r>
          </a:p>
          <a:p>
            <a:endParaRPr lang="pl-PL" sz="24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pl-PL" sz="2400" i="1" dirty="0">
                <a:solidFill>
                  <a:schemeClr val="accent2">
                    <a:lumMod val="75000"/>
                  </a:schemeClr>
                </a:solidFill>
              </a:rPr>
              <a:t>Weryfikacja spełnienia kryterium na podstawie wniosku o dofinansowanie projektu – Budżet projektu</a:t>
            </a:r>
          </a:p>
        </p:txBody>
      </p:sp>
      <p:sp>
        <p:nvSpPr>
          <p:cNvPr id="3" name="Prostokąt 2"/>
          <p:cNvSpPr/>
          <p:nvPr/>
        </p:nvSpPr>
        <p:spPr>
          <a:xfrm>
            <a:off x="0" y="0"/>
            <a:ext cx="12192000" cy="160265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altLang="en-US" sz="2800" b="1" dirty="0" smtClean="0"/>
              <a:t>PO WER</a:t>
            </a:r>
          </a:p>
          <a:p>
            <a:pPr algn="ctr"/>
            <a:r>
              <a:rPr lang="pl-PL" altLang="en-US" sz="2000" b="1" dirty="0" smtClean="0"/>
              <a:t>Działanie 2.18 Wysokiej jakości usługi administracyjne</a:t>
            </a:r>
            <a:endParaRPr lang="pl-PL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Obraz 3" descr="Logo POW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1936" y="5307000"/>
            <a:ext cx="3084576" cy="1450848"/>
          </a:xfrm>
          <a:prstGeom prst="rect">
            <a:avLst/>
          </a:prstGeom>
        </p:spPr>
      </p:pic>
      <p:pic>
        <p:nvPicPr>
          <p:cNvPr id="5" name="Obraz 4" descr="Logo U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20161" y="5478644"/>
            <a:ext cx="3664055" cy="1107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698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21936" y="1736592"/>
            <a:ext cx="1139542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b="1" dirty="0" smtClean="0"/>
          </a:p>
          <a:p>
            <a:r>
              <a:rPr lang="pl-PL" sz="2400" b="1" dirty="0" smtClean="0">
                <a:solidFill>
                  <a:schemeClr val="accent2">
                    <a:lumMod val="75000"/>
                  </a:schemeClr>
                </a:solidFill>
              </a:rPr>
              <a:t>Udział </a:t>
            </a:r>
            <a:r>
              <a:rPr lang="pl-PL" sz="2400" b="1" dirty="0">
                <a:solidFill>
                  <a:schemeClr val="accent2">
                    <a:lumMod val="75000"/>
                  </a:schemeClr>
                </a:solidFill>
              </a:rPr>
              <a:t>wkładu własnego w finansowaniu wydatków kwalifikowalnych projektu wynosi co najmniej 15,72%.</a:t>
            </a:r>
          </a:p>
          <a:p>
            <a:endParaRPr lang="pl-PL" sz="24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pl-PL" sz="2400" dirty="0" smtClean="0">
                <a:solidFill>
                  <a:schemeClr val="accent2">
                    <a:lumMod val="75000"/>
                  </a:schemeClr>
                </a:solidFill>
              </a:rPr>
              <a:t>Weryfikacja </a:t>
            </a:r>
            <a:r>
              <a:rPr lang="pl-PL" sz="2400" dirty="0">
                <a:solidFill>
                  <a:schemeClr val="accent2">
                    <a:lumMod val="75000"/>
                  </a:schemeClr>
                </a:solidFill>
              </a:rPr>
              <a:t>spełnienia kryterium </a:t>
            </a:r>
            <a:r>
              <a:rPr lang="pl-PL" sz="2400" dirty="0" smtClean="0">
                <a:solidFill>
                  <a:schemeClr val="accent2">
                    <a:lumMod val="75000"/>
                  </a:schemeClr>
                </a:solidFill>
              </a:rPr>
              <a:t>na </a:t>
            </a:r>
            <a:r>
              <a:rPr lang="pl-PL" sz="2400" dirty="0">
                <a:solidFill>
                  <a:schemeClr val="accent2">
                    <a:lumMod val="75000"/>
                  </a:schemeClr>
                </a:solidFill>
              </a:rPr>
              <a:t>podstawie wniosku o dofinansowanie projektu – Budżet </a:t>
            </a:r>
            <a:r>
              <a:rPr lang="pl-PL" sz="2400" dirty="0" smtClean="0">
                <a:solidFill>
                  <a:schemeClr val="accent2">
                    <a:lumMod val="75000"/>
                  </a:schemeClr>
                </a:solidFill>
              </a:rPr>
              <a:t>projektu</a:t>
            </a:r>
          </a:p>
          <a:p>
            <a:endParaRPr lang="pl-PL" sz="24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pl-PL" sz="2400" i="1" dirty="0">
                <a:solidFill>
                  <a:schemeClr val="accent2">
                    <a:lumMod val="75000"/>
                  </a:schemeClr>
                </a:solidFill>
              </a:rPr>
              <a:t>Metoda weryfikacji – wydatki kwalifikowalne x 15,72% = wkład własny (zaokrąglony do 1 grosza)</a:t>
            </a:r>
          </a:p>
        </p:txBody>
      </p:sp>
      <p:sp>
        <p:nvSpPr>
          <p:cNvPr id="3" name="Prostokąt 2"/>
          <p:cNvSpPr/>
          <p:nvPr/>
        </p:nvSpPr>
        <p:spPr>
          <a:xfrm>
            <a:off x="0" y="0"/>
            <a:ext cx="12192000" cy="160265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altLang="en-US" sz="2800" b="1" dirty="0" smtClean="0"/>
              <a:t>PO WER</a:t>
            </a:r>
          </a:p>
          <a:p>
            <a:pPr algn="ctr"/>
            <a:r>
              <a:rPr lang="pl-PL" altLang="en-US" sz="2000" b="1" dirty="0" smtClean="0"/>
              <a:t>Działanie 2.18 Wysokiej jakości usługi administracyjne</a:t>
            </a:r>
            <a:endParaRPr lang="pl-PL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Obraz 3" descr="Logo POW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1936" y="5307000"/>
            <a:ext cx="3084576" cy="1450848"/>
          </a:xfrm>
          <a:prstGeom prst="rect">
            <a:avLst/>
          </a:prstGeom>
        </p:spPr>
      </p:pic>
      <p:pic>
        <p:nvPicPr>
          <p:cNvPr id="5" name="Obraz 4" descr="Logo U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20161" y="5478644"/>
            <a:ext cx="3664055" cy="1107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15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0" y="0"/>
            <a:ext cx="12192000" cy="160265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altLang="en-US" sz="2800" b="1" dirty="0" smtClean="0"/>
              <a:t>PO WER</a:t>
            </a:r>
          </a:p>
          <a:p>
            <a:pPr algn="ctr"/>
            <a:r>
              <a:rPr lang="pl-PL" altLang="en-US" sz="2000" b="1" dirty="0" smtClean="0"/>
              <a:t>Działanie 2.18 Wysokiej jakości usługi administracyjne</a:t>
            </a:r>
            <a:endParaRPr lang="pl-PL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Obraz 2" descr="Logo POW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1936" y="5307000"/>
            <a:ext cx="3084576" cy="1450848"/>
          </a:xfrm>
          <a:prstGeom prst="rect">
            <a:avLst/>
          </a:prstGeom>
        </p:spPr>
      </p:pic>
      <p:pic>
        <p:nvPicPr>
          <p:cNvPr id="4" name="Obraz 3" descr="Logo U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20161" y="5478644"/>
            <a:ext cx="3664055" cy="1107561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309472" y="2405102"/>
            <a:ext cx="11573056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z="2800" b="1" dirty="0" smtClean="0"/>
          </a:p>
          <a:p>
            <a:r>
              <a:rPr lang="pl-PL" sz="2400" b="1" dirty="0" smtClean="0">
                <a:solidFill>
                  <a:schemeClr val="accent2">
                    <a:lumMod val="75000"/>
                  </a:schemeClr>
                </a:solidFill>
              </a:rPr>
              <a:t>Dla </a:t>
            </a:r>
            <a:r>
              <a:rPr lang="pl-PL" sz="2400" b="1" dirty="0">
                <a:solidFill>
                  <a:schemeClr val="accent2">
                    <a:lumMod val="75000"/>
                  </a:schemeClr>
                </a:solidFill>
              </a:rPr>
              <a:t>każdej JST objętej wsparciem projekt zakłada realizację co najmniej dwóch zadań w zakresie obu ze wspieranych obszarów przewidzianych do realizacji w ramach konkursu tj.: a) podatków i opłat lokalnych; </a:t>
            </a:r>
            <a:endParaRPr lang="pl-PL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pl-PL" sz="2400" b="1" dirty="0" smtClean="0">
                <a:solidFill>
                  <a:schemeClr val="accent2">
                    <a:lumMod val="75000"/>
                  </a:schemeClr>
                </a:solidFill>
              </a:rPr>
              <a:t>b</a:t>
            </a:r>
            <a:r>
              <a:rPr lang="pl-PL" sz="2400" b="1" dirty="0">
                <a:solidFill>
                  <a:schemeClr val="accent2">
                    <a:lumMod val="75000"/>
                  </a:schemeClr>
                </a:solidFill>
              </a:rPr>
              <a:t>) zarządzania </a:t>
            </a:r>
            <a:r>
              <a:rPr lang="pl-PL" sz="2400" b="1" dirty="0" smtClean="0">
                <a:solidFill>
                  <a:schemeClr val="accent2">
                    <a:lumMod val="75000"/>
                  </a:schemeClr>
                </a:solidFill>
              </a:rPr>
              <a:t>nieruchomościami.</a:t>
            </a:r>
            <a:endParaRPr lang="pl-PL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683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0" y="0"/>
            <a:ext cx="12192000" cy="160265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altLang="en-US" sz="2800" b="1" dirty="0" smtClean="0"/>
              <a:t>PO WER</a:t>
            </a:r>
          </a:p>
          <a:p>
            <a:pPr algn="ctr"/>
            <a:r>
              <a:rPr lang="pl-PL" altLang="en-US" sz="2000" b="1" dirty="0" smtClean="0"/>
              <a:t>Działanie 2.18 Wysokiej jakości usługi administracyjne</a:t>
            </a:r>
            <a:endParaRPr lang="pl-PL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Obraz 2" descr="Logo POW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1936" y="5307000"/>
            <a:ext cx="3084576" cy="1450848"/>
          </a:xfrm>
          <a:prstGeom prst="rect">
            <a:avLst/>
          </a:prstGeom>
        </p:spPr>
      </p:pic>
      <p:pic>
        <p:nvPicPr>
          <p:cNvPr id="4" name="Obraz 3" descr="Logo U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20161" y="5478644"/>
            <a:ext cx="3664055" cy="1107561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407254" y="2059321"/>
            <a:ext cx="115769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 smtClean="0">
                <a:solidFill>
                  <a:schemeClr val="accent2">
                    <a:lumMod val="75000"/>
                  </a:schemeClr>
                </a:solidFill>
              </a:rPr>
              <a:t>Kryteria premiujące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560934" y="2750884"/>
            <a:ext cx="112417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b="1" dirty="0">
                <a:solidFill>
                  <a:schemeClr val="accent2">
                    <a:lumMod val="75000"/>
                  </a:schemeClr>
                </a:solidFill>
              </a:rPr>
              <a:t>Wniosek o dofinansowanie został złożony przez jednostkę samorządu terytorialnego – 5 pkt;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b="1" dirty="0">
                <a:solidFill>
                  <a:schemeClr val="accent2">
                    <a:lumMod val="75000"/>
                  </a:schemeClr>
                </a:solidFill>
              </a:rPr>
              <a:t>JST będący wnioskodawcą albo partnerem, posiada na dzień złożenia wniosku o dofinansowanie aktualne Poświadczenie Skutecznego Użytkowania CAF - 5pkt;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b="1" dirty="0">
                <a:solidFill>
                  <a:schemeClr val="accent2">
                    <a:lumMod val="75000"/>
                  </a:schemeClr>
                </a:solidFill>
              </a:rPr>
              <a:t>Wnioskodawca zaproponował zakres szkoleń, który uwzględnia tematykę tworzenia i zarządzania mieszkaniami wspomaganymi – 5 pkt.</a:t>
            </a:r>
          </a:p>
        </p:txBody>
      </p:sp>
    </p:spTree>
    <p:extLst>
      <p:ext uri="{BB962C8B-B14F-4D97-AF65-F5344CB8AC3E}">
        <p14:creationId xmlns:p14="http://schemas.microsoft.com/office/powerpoint/2010/main" val="401118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0" y="0"/>
            <a:ext cx="12192000" cy="160265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altLang="en-US" sz="2800" b="1" dirty="0" smtClean="0"/>
              <a:t>PO WER</a:t>
            </a:r>
          </a:p>
          <a:p>
            <a:pPr algn="ctr"/>
            <a:r>
              <a:rPr lang="pl-PL" altLang="en-US" sz="2000" b="1" dirty="0" smtClean="0"/>
              <a:t>Działanie 2.18 Wysokiej jakości usługi administracyjne</a:t>
            </a:r>
            <a:endParaRPr lang="pl-PL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Obraz 2" descr="Logo POW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1936" y="5307000"/>
            <a:ext cx="3084576" cy="1450848"/>
          </a:xfrm>
          <a:prstGeom prst="rect">
            <a:avLst/>
          </a:prstGeom>
        </p:spPr>
      </p:pic>
      <p:pic>
        <p:nvPicPr>
          <p:cNvPr id="6" name="Obraz 5" descr="Logo U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20161" y="5478644"/>
            <a:ext cx="3664055" cy="1107561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776087" y="2282157"/>
            <a:ext cx="10988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dirty="0" smtClean="0">
                <a:solidFill>
                  <a:schemeClr val="accent2">
                    <a:lumMod val="75000"/>
                  </a:schemeClr>
                </a:solidFill>
              </a:rPr>
              <a:t>Terminy</a:t>
            </a:r>
            <a:endParaRPr lang="pl-P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40" y="2996751"/>
            <a:ext cx="11320462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118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0" y="0"/>
            <a:ext cx="12192000" cy="160265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altLang="en-US" sz="2800" b="1" dirty="0" smtClean="0"/>
              <a:t>PO WER</a:t>
            </a:r>
          </a:p>
          <a:p>
            <a:pPr algn="ctr"/>
            <a:r>
              <a:rPr lang="pl-PL" altLang="en-US" sz="2000" b="1" dirty="0" smtClean="0"/>
              <a:t>Działanie 2.18 Wysokiej jakości usługi administracyjne</a:t>
            </a:r>
            <a:endParaRPr lang="pl-PL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Obraz 2" descr="Logo POW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1936" y="5307000"/>
            <a:ext cx="3084576" cy="1450848"/>
          </a:xfrm>
          <a:prstGeom prst="rect">
            <a:avLst/>
          </a:prstGeom>
        </p:spPr>
      </p:pic>
      <p:pic>
        <p:nvPicPr>
          <p:cNvPr id="6" name="Obraz 5" descr="Logo U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20161" y="5478644"/>
            <a:ext cx="3664055" cy="1107561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1406178" y="2282158"/>
            <a:ext cx="960504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solidFill>
                  <a:schemeClr val="accent2">
                    <a:lumMod val="75000"/>
                  </a:schemeClr>
                </a:solidFill>
              </a:rPr>
              <a:t>Źródła informacji</a:t>
            </a:r>
          </a:p>
          <a:p>
            <a:pPr algn="ctr"/>
            <a:endParaRPr lang="pl-PL" sz="24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pl-PL" sz="2400" b="1" dirty="0" smtClean="0">
                <a:solidFill>
                  <a:schemeClr val="accent2">
                    <a:lumMod val="75000"/>
                  </a:schemeClr>
                </a:solidFill>
              </a:rPr>
              <a:t>Strona IP – </a:t>
            </a:r>
            <a:r>
              <a:rPr lang="pl-PL" sz="2400" b="1" i="1" dirty="0" smtClean="0">
                <a:solidFill>
                  <a:schemeClr val="accent2">
                    <a:lumMod val="75000"/>
                  </a:schemeClr>
                </a:solidFill>
              </a:rPr>
              <a:t>www.ip.mswia.gov.pl</a:t>
            </a:r>
          </a:p>
          <a:p>
            <a:r>
              <a:rPr lang="pl-PL" sz="2400" b="1" dirty="0" smtClean="0">
                <a:solidFill>
                  <a:schemeClr val="accent2">
                    <a:lumMod val="75000"/>
                  </a:schemeClr>
                </a:solidFill>
              </a:rPr>
              <a:t>(zakładka – PO WER – konkursy – konkurs 2017) – FAQ;</a:t>
            </a:r>
          </a:p>
          <a:p>
            <a:r>
              <a:rPr lang="pl-PL" sz="2400" b="1" dirty="0" smtClean="0">
                <a:solidFill>
                  <a:schemeClr val="accent2">
                    <a:lumMod val="75000"/>
                  </a:schemeClr>
                </a:solidFill>
              </a:rPr>
              <a:t>2. mail: </a:t>
            </a:r>
            <a:r>
              <a:rPr lang="pl-PL" sz="2400" b="1" i="1" dirty="0" smtClean="0">
                <a:solidFill>
                  <a:schemeClr val="accent2">
                    <a:lumMod val="75000"/>
                  </a:schemeClr>
                </a:solidFill>
              </a:rPr>
              <a:t>sekretariat.DAP@mswia.gov.pl;</a:t>
            </a:r>
          </a:p>
          <a:p>
            <a:r>
              <a:rPr lang="pl-PL" sz="2400" b="1" i="1" dirty="0" smtClean="0">
                <a:solidFill>
                  <a:schemeClr val="accent2">
                    <a:lumMod val="75000"/>
                  </a:schemeClr>
                </a:solidFill>
              </a:rPr>
              <a:t>3. tel. 22 315 20 04 (06 lub 09).</a:t>
            </a:r>
          </a:p>
          <a:p>
            <a:endParaRPr lang="pl-PL" sz="2400" b="1" i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pl-PL" sz="24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5721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0" y="0"/>
            <a:ext cx="12192000" cy="160265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altLang="en-US" sz="2800" b="1" dirty="0" smtClean="0"/>
              <a:t>PO WER</a:t>
            </a:r>
          </a:p>
          <a:p>
            <a:pPr algn="ctr"/>
            <a:r>
              <a:rPr lang="pl-PL" altLang="en-US" sz="2000" b="1" dirty="0" smtClean="0"/>
              <a:t>Działanie 2.18 Wysokiej jakości usługi administracyjne</a:t>
            </a:r>
            <a:endParaRPr lang="pl-PL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Obraz 2" descr="Logo POW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1936" y="5307000"/>
            <a:ext cx="3084576" cy="1450848"/>
          </a:xfrm>
          <a:prstGeom prst="rect">
            <a:avLst/>
          </a:prstGeom>
        </p:spPr>
      </p:pic>
      <p:pic>
        <p:nvPicPr>
          <p:cNvPr id="6" name="Obraz 5" descr="Logo U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20161" y="5478644"/>
            <a:ext cx="3664055" cy="1107561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1406178" y="3442447"/>
            <a:ext cx="96050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dirty="0" smtClean="0">
                <a:solidFill>
                  <a:schemeClr val="accent2">
                    <a:lumMod val="75000"/>
                  </a:schemeClr>
                </a:solidFill>
              </a:rPr>
              <a:t>Dziękuję za uwagę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12623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0" y="295275"/>
            <a:ext cx="12192000" cy="6562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2400"/>
              </a:spcBef>
              <a:defRPr/>
            </a:pPr>
            <a:r>
              <a:rPr lang="pl-PL" altLang="en-US" sz="28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pl-PL" altLang="en-US" sz="2800" b="1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pl-PL" altLang="en-US" sz="2000" b="1" dirty="0" smtClean="0">
              <a:solidFill>
                <a:schemeClr val="bg2"/>
              </a:solidFill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0" y="0"/>
            <a:ext cx="12192000" cy="160265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altLang="en-US" sz="2800" b="1" dirty="0" smtClean="0"/>
              <a:t>PO WER  dla administracji publicznej  </a:t>
            </a:r>
            <a:br>
              <a:rPr lang="pl-PL" altLang="en-US" sz="2800" b="1" dirty="0" smtClean="0"/>
            </a:br>
            <a:r>
              <a:rPr lang="pl-PL" altLang="en-US" sz="2800" b="1" dirty="0" smtClean="0"/>
              <a:t>Działanie 2.18</a:t>
            </a:r>
            <a:endParaRPr lang="pl-PL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Tytuł 1"/>
          <p:cNvSpPr txBox="1">
            <a:spLocks/>
          </p:cNvSpPr>
          <p:nvPr/>
        </p:nvSpPr>
        <p:spPr>
          <a:xfrm>
            <a:off x="420130" y="403020"/>
            <a:ext cx="11384692" cy="106199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-PL" sz="4800" dirty="0">
              <a:solidFill>
                <a:schemeClr val="bg1"/>
              </a:solidFill>
            </a:endParaRPr>
          </a:p>
        </p:txBody>
      </p:sp>
      <p:sp>
        <p:nvSpPr>
          <p:cNvPr id="19" name="pole tekstowe 18"/>
          <p:cNvSpPr txBox="1"/>
          <p:nvPr/>
        </p:nvSpPr>
        <p:spPr>
          <a:xfrm>
            <a:off x="6916031" y="4022580"/>
            <a:ext cx="336490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100" b="1" dirty="0" smtClean="0">
                <a:solidFill>
                  <a:schemeClr val="bg1"/>
                </a:solidFill>
              </a:rPr>
              <a:t>6.5ą3,95 </a:t>
            </a:r>
            <a:r>
              <a:rPr lang="pl-PL" sz="2100" dirty="0">
                <a:solidFill>
                  <a:schemeClr val="bg1"/>
                </a:solidFill>
              </a:rPr>
              <a:t>km</a:t>
            </a:r>
          </a:p>
        </p:txBody>
      </p:sp>
      <p:sp>
        <p:nvSpPr>
          <p:cNvPr id="20" name="pole tekstowe 19"/>
          <p:cNvSpPr txBox="1"/>
          <p:nvPr/>
        </p:nvSpPr>
        <p:spPr>
          <a:xfrm>
            <a:off x="10280938" y="4001086"/>
            <a:ext cx="113799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100" b="1" dirty="0" smtClean="0">
                <a:solidFill>
                  <a:schemeClr val="bg1"/>
                </a:solidFill>
              </a:rPr>
              <a:t>2 438,87 </a:t>
            </a:r>
            <a:r>
              <a:rPr lang="pl-PL" sz="2100" dirty="0">
                <a:solidFill>
                  <a:schemeClr val="bg1"/>
                </a:solidFill>
              </a:rPr>
              <a:t>km</a:t>
            </a:r>
          </a:p>
        </p:txBody>
      </p:sp>
      <p:pic>
        <p:nvPicPr>
          <p:cNvPr id="9" name="Obraz 8" descr="Logo POW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1936" y="5307000"/>
            <a:ext cx="3084576" cy="1450848"/>
          </a:xfrm>
          <a:prstGeom prst="rect">
            <a:avLst/>
          </a:prstGeom>
        </p:spPr>
      </p:pic>
      <p:pic>
        <p:nvPicPr>
          <p:cNvPr id="10" name="Obraz 9" descr="Logo U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20161" y="5478644"/>
            <a:ext cx="3664055" cy="1107561"/>
          </a:xfrm>
          <a:prstGeom prst="rect">
            <a:avLst/>
          </a:prstGeom>
        </p:spPr>
      </p:pic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361098"/>
          </a:xfrm>
        </p:spPr>
        <p:txBody>
          <a:bodyPr>
            <a:normAutofit/>
          </a:bodyPr>
          <a:lstStyle/>
          <a:p>
            <a:pPr lvl="0"/>
            <a:r>
              <a:rPr lang="pl-PL" dirty="0">
                <a:solidFill>
                  <a:schemeClr val="accent2">
                    <a:lumMod val="75000"/>
                  </a:schemeClr>
                </a:solidFill>
              </a:rPr>
              <a:t>Wnioski o dofinansowanie w ramach konkursu będą przyjmowane: </a:t>
            </a:r>
          </a:p>
          <a:p>
            <a:pPr marL="0" lvl="0" indent="0" algn="ctr">
              <a:buNone/>
            </a:pPr>
            <a:r>
              <a:rPr lang="pl-PL" b="1" dirty="0">
                <a:solidFill>
                  <a:schemeClr val="accent2">
                    <a:lumMod val="75000"/>
                  </a:schemeClr>
                </a:solidFill>
              </a:rPr>
              <a:t>od 30.05.2017 r. do 07.06.2017 r</a:t>
            </a:r>
            <a:r>
              <a:rPr lang="pl-PL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;</a:t>
            </a:r>
            <a:endParaRPr lang="pl-PL" dirty="0">
              <a:solidFill>
                <a:schemeClr val="accent2">
                  <a:lumMod val="75000"/>
                </a:schemeClr>
              </a:solidFill>
            </a:endParaRPr>
          </a:p>
          <a:p>
            <a:pPr lvl="0"/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Wnioski </a:t>
            </a:r>
            <a:r>
              <a:rPr lang="pl-PL" dirty="0">
                <a:solidFill>
                  <a:schemeClr val="accent2">
                    <a:lumMod val="75000"/>
                  </a:schemeClr>
                </a:solidFill>
              </a:rPr>
              <a:t>o dofinansowanie złożone zarówno przed terminem, jak i po terminie składania wniosków lub do niewłaściwej instytucji </a:t>
            </a:r>
            <a:r>
              <a:rPr lang="pl-PL" b="1" dirty="0">
                <a:solidFill>
                  <a:schemeClr val="accent2">
                    <a:lumMod val="75000"/>
                  </a:schemeClr>
                </a:solidFill>
              </a:rPr>
              <a:t>nie będą </a:t>
            </a:r>
            <a:r>
              <a:rPr lang="pl-PL" b="1" dirty="0" smtClean="0">
                <a:solidFill>
                  <a:schemeClr val="accent2">
                    <a:lumMod val="75000"/>
                  </a:schemeClr>
                </a:solidFill>
              </a:rPr>
              <a:t>rozpatrywane;</a:t>
            </a:r>
          </a:p>
          <a:p>
            <a:pPr lvl="0"/>
            <a:r>
              <a:rPr lang="pl-PL" dirty="0">
                <a:solidFill>
                  <a:schemeClr val="accent2">
                    <a:lumMod val="75000"/>
                  </a:schemeClr>
                </a:solidFill>
              </a:rPr>
              <a:t>Wnioski o dofinansowanie należy składać </a:t>
            </a:r>
            <a:r>
              <a:rPr lang="pl-PL" b="1" dirty="0">
                <a:solidFill>
                  <a:schemeClr val="accent2">
                    <a:lumMod val="75000"/>
                  </a:schemeClr>
                </a:solidFill>
              </a:rPr>
              <a:t>w formie elektronicznej za pośrednictwem  Systemu </a:t>
            </a:r>
            <a:r>
              <a:rPr lang="pl-PL" b="1" dirty="0" smtClean="0">
                <a:solidFill>
                  <a:schemeClr val="accent2">
                    <a:lumMod val="75000"/>
                  </a:schemeClr>
                </a:solidFill>
              </a:rPr>
              <a:t>SOWA (</a:t>
            </a:r>
            <a:r>
              <a:rPr lang="pl-PL" b="1" i="1" dirty="0" smtClean="0">
                <a:solidFill>
                  <a:schemeClr val="accent2">
                    <a:lumMod val="75000"/>
                  </a:schemeClr>
                </a:solidFill>
              </a:rPr>
              <a:t>www.sowa.efs.gov.pl</a:t>
            </a:r>
            <a:r>
              <a:rPr lang="pl-PL" b="1" dirty="0" smtClean="0">
                <a:solidFill>
                  <a:schemeClr val="accent2">
                    <a:lumMod val="75000"/>
                  </a:schemeClr>
                </a:solidFill>
              </a:rPr>
              <a:t>)</a:t>
            </a: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pl-PL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83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0" y="295275"/>
            <a:ext cx="12192000" cy="6562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2400"/>
              </a:spcBef>
              <a:defRPr/>
            </a:pPr>
            <a:r>
              <a:rPr lang="pl-PL" altLang="en-US" sz="28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pl-PL" altLang="en-US" sz="2800" b="1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pl-PL" altLang="en-US" sz="2000" b="1" dirty="0" smtClean="0">
              <a:solidFill>
                <a:schemeClr val="bg2"/>
              </a:solidFill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0" y="0"/>
            <a:ext cx="12192000" cy="160265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altLang="en-US" sz="2800" b="1" dirty="0" smtClean="0"/>
              <a:t>PO WER  dla administracji publicznej  </a:t>
            </a:r>
            <a:br>
              <a:rPr lang="pl-PL" altLang="en-US" sz="2800" b="1" dirty="0" smtClean="0"/>
            </a:br>
            <a:r>
              <a:rPr lang="pl-PL" altLang="en-US" sz="2800" b="1" dirty="0" smtClean="0"/>
              <a:t>Działanie 2.18</a:t>
            </a:r>
            <a:endParaRPr lang="pl-PL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Tytuł 1"/>
          <p:cNvSpPr txBox="1">
            <a:spLocks/>
          </p:cNvSpPr>
          <p:nvPr/>
        </p:nvSpPr>
        <p:spPr>
          <a:xfrm>
            <a:off x="420130" y="403020"/>
            <a:ext cx="11384692" cy="106199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-PL" sz="4800" dirty="0">
              <a:solidFill>
                <a:schemeClr val="bg1"/>
              </a:solidFill>
            </a:endParaRPr>
          </a:p>
        </p:txBody>
      </p:sp>
      <p:sp>
        <p:nvSpPr>
          <p:cNvPr id="19" name="pole tekstowe 18"/>
          <p:cNvSpPr txBox="1"/>
          <p:nvPr/>
        </p:nvSpPr>
        <p:spPr>
          <a:xfrm>
            <a:off x="6916031" y="4022580"/>
            <a:ext cx="336490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100" b="1" dirty="0" smtClean="0">
                <a:solidFill>
                  <a:schemeClr val="bg1"/>
                </a:solidFill>
              </a:rPr>
              <a:t>6.5ą3,95 </a:t>
            </a:r>
            <a:r>
              <a:rPr lang="pl-PL" sz="2100" dirty="0">
                <a:solidFill>
                  <a:schemeClr val="bg1"/>
                </a:solidFill>
              </a:rPr>
              <a:t>km</a:t>
            </a:r>
          </a:p>
        </p:txBody>
      </p:sp>
      <p:sp>
        <p:nvSpPr>
          <p:cNvPr id="20" name="pole tekstowe 19"/>
          <p:cNvSpPr txBox="1"/>
          <p:nvPr/>
        </p:nvSpPr>
        <p:spPr>
          <a:xfrm>
            <a:off x="10280938" y="4001086"/>
            <a:ext cx="113799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100" b="1" dirty="0" smtClean="0">
                <a:solidFill>
                  <a:schemeClr val="bg1"/>
                </a:solidFill>
              </a:rPr>
              <a:t>2 438,87 </a:t>
            </a:r>
            <a:r>
              <a:rPr lang="pl-PL" sz="2100" dirty="0">
                <a:solidFill>
                  <a:schemeClr val="bg1"/>
                </a:solidFill>
              </a:rPr>
              <a:t>km</a:t>
            </a:r>
          </a:p>
        </p:txBody>
      </p:sp>
      <p:pic>
        <p:nvPicPr>
          <p:cNvPr id="9" name="Obraz 8" descr="Logo POW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1936" y="5307000"/>
            <a:ext cx="3084576" cy="1450848"/>
          </a:xfrm>
          <a:prstGeom prst="rect">
            <a:avLst/>
          </a:prstGeom>
        </p:spPr>
      </p:pic>
      <p:pic>
        <p:nvPicPr>
          <p:cNvPr id="10" name="Obraz 9" descr="Logo U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20161" y="5478644"/>
            <a:ext cx="3664055" cy="1107561"/>
          </a:xfrm>
          <a:prstGeom prst="rect">
            <a:avLst/>
          </a:prstGeom>
        </p:spPr>
      </p:pic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854676" y="2409611"/>
            <a:ext cx="10515600" cy="2715639"/>
          </a:xfrm>
        </p:spPr>
        <p:txBody>
          <a:bodyPr>
            <a:normAutofit lnSpcReduction="10000"/>
          </a:bodyPr>
          <a:lstStyle/>
          <a:p>
            <a:pPr lvl="0"/>
            <a:r>
              <a:rPr lang="pl-PL" dirty="0">
                <a:solidFill>
                  <a:schemeClr val="accent2">
                    <a:lumMod val="75000"/>
                  </a:schemeClr>
                </a:solidFill>
              </a:rPr>
              <a:t>Na etapie składania wniosku o dofinansowanie projektu wnioskodawca </a:t>
            </a:r>
            <a:r>
              <a:rPr lang="pl-PL" b="1" dirty="0">
                <a:solidFill>
                  <a:schemeClr val="accent2">
                    <a:lumMod val="75000"/>
                  </a:schemeClr>
                </a:solidFill>
              </a:rPr>
              <a:t>nie jest zobowiązany do składania załączników</a:t>
            </a:r>
            <a:r>
              <a:rPr lang="pl-PL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 lvl="0"/>
            <a:r>
              <a:rPr lang="pl-PL" dirty="0">
                <a:solidFill>
                  <a:schemeClr val="accent2">
                    <a:lumMod val="75000"/>
                  </a:schemeClr>
                </a:solidFill>
              </a:rPr>
              <a:t>Na etapie podpisywania umowy o dofinansowanie projektu lOK pisemnie wezwie wnioskodawcę, wyznaczając maksymalnie 30 – dniowy termin (liczony od dnia otrzymania wezwania), do złożenia kompletu załączników do wniosku o dofinansowanie </a:t>
            </a: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projektu, w tym m.in.: </a:t>
            </a:r>
            <a:r>
              <a:rPr lang="pl-PL" b="1" dirty="0" smtClean="0">
                <a:solidFill>
                  <a:schemeClr val="accent2">
                    <a:lumMod val="75000"/>
                  </a:schemeClr>
                </a:solidFill>
              </a:rPr>
              <a:t>podpisanego wniosku o dofinansowanie, umowy partnerskiej</a:t>
            </a: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pl-PL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391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0" y="295275"/>
            <a:ext cx="12192000" cy="6562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2400"/>
              </a:spcBef>
              <a:defRPr/>
            </a:pPr>
            <a:r>
              <a:rPr lang="pl-PL" altLang="en-US" sz="28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pl-PL" altLang="en-US" sz="2800" b="1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pl-PL" altLang="en-US" sz="2000" b="1" dirty="0" smtClean="0">
              <a:solidFill>
                <a:schemeClr val="bg2"/>
              </a:solidFill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0" y="0"/>
            <a:ext cx="12192000" cy="160265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altLang="en-US" sz="2800" b="1" dirty="0" smtClean="0"/>
              <a:t>PO WER  dla administracji publicznej  </a:t>
            </a:r>
            <a:br>
              <a:rPr lang="pl-PL" altLang="en-US" sz="2800" b="1" dirty="0" smtClean="0"/>
            </a:br>
            <a:r>
              <a:rPr lang="pl-PL" altLang="en-US" sz="2800" b="1" dirty="0" smtClean="0"/>
              <a:t>Działanie 2.18</a:t>
            </a:r>
            <a:endParaRPr lang="pl-PL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Tytuł 1"/>
          <p:cNvSpPr txBox="1">
            <a:spLocks/>
          </p:cNvSpPr>
          <p:nvPr/>
        </p:nvSpPr>
        <p:spPr>
          <a:xfrm>
            <a:off x="420130" y="403020"/>
            <a:ext cx="11384692" cy="106199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-PL" sz="4800" dirty="0">
              <a:solidFill>
                <a:schemeClr val="bg1"/>
              </a:solidFill>
            </a:endParaRPr>
          </a:p>
        </p:txBody>
      </p:sp>
      <p:sp>
        <p:nvSpPr>
          <p:cNvPr id="19" name="pole tekstowe 18"/>
          <p:cNvSpPr txBox="1"/>
          <p:nvPr/>
        </p:nvSpPr>
        <p:spPr>
          <a:xfrm>
            <a:off x="6916031" y="4022580"/>
            <a:ext cx="336490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100" b="1" dirty="0" smtClean="0">
                <a:solidFill>
                  <a:schemeClr val="bg1"/>
                </a:solidFill>
              </a:rPr>
              <a:t>6.5ą3,95 </a:t>
            </a:r>
            <a:r>
              <a:rPr lang="pl-PL" sz="2100" dirty="0">
                <a:solidFill>
                  <a:schemeClr val="bg1"/>
                </a:solidFill>
              </a:rPr>
              <a:t>km</a:t>
            </a:r>
          </a:p>
        </p:txBody>
      </p:sp>
      <p:sp>
        <p:nvSpPr>
          <p:cNvPr id="20" name="pole tekstowe 19"/>
          <p:cNvSpPr txBox="1"/>
          <p:nvPr/>
        </p:nvSpPr>
        <p:spPr>
          <a:xfrm>
            <a:off x="10280938" y="4001086"/>
            <a:ext cx="113799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100" b="1" dirty="0" smtClean="0">
                <a:solidFill>
                  <a:schemeClr val="bg1"/>
                </a:solidFill>
              </a:rPr>
              <a:t>2 438,87 </a:t>
            </a:r>
            <a:r>
              <a:rPr lang="pl-PL" sz="2100" dirty="0">
                <a:solidFill>
                  <a:schemeClr val="bg1"/>
                </a:solidFill>
              </a:rPr>
              <a:t>km</a:t>
            </a:r>
          </a:p>
        </p:txBody>
      </p:sp>
      <p:pic>
        <p:nvPicPr>
          <p:cNvPr id="9" name="Obraz 8" descr="Logo POW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1936" y="5307000"/>
            <a:ext cx="3084576" cy="1450848"/>
          </a:xfrm>
          <a:prstGeom prst="rect">
            <a:avLst/>
          </a:prstGeom>
        </p:spPr>
      </p:pic>
      <p:pic>
        <p:nvPicPr>
          <p:cNvPr id="10" name="Obraz 9" descr="Logo U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20161" y="5478644"/>
            <a:ext cx="3664055" cy="1107561"/>
          </a:xfrm>
          <a:prstGeom prst="rect">
            <a:avLst/>
          </a:prstGeom>
        </p:spPr>
      </p:pic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pl-PL" b="1" dirty="0">
                <a:solidFill>
                  <a:schemeClr val="accent2">
                    <a:lumMod val="75000"/>
                  </a:schemeClr>
                </a:solidFill>
              </a:rPr>
              <a:t>W ramach konkursu planowane jest wsparcie projektów obejmujących wdrażanie </a:t>
            </a:r>
            <a:r>
              <a:rPr lang="pl-PL" b="1" dirty="0" smtClean="0">
                <a:solidFill>
                  <a:schemeClr val="accent2">
                    <a:lumMod val="75000"/>
                  </a:schemeClr>
                </a:solidFill>
              </a:rPr>
              <a:t>w </a:t>
            </a:r>
            <a:r>
              <a:rPr lang="pl-PL" b="1" dirty="0">
                <a:solidFill>
                  <a:schemeClr val="accent2">
                    <a:lumMod val="75000"/>
                  </a:schemeClr>
                </a:solidFill>
              </a:rPr>
              <a:t>administracji publicznej rozwiązań poprawiających efektywność zarządzania usługami dziedzinowymi w następujących obszarach, istotnych dla prowadzenia działalności gospodarczej:</a:t>
            </a:r>
            <a:endParaRPr lang="pl-PL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pl-PL" b="1" dirty="0">
                <a:solidFill>
                  <a:schemeClr val="accent2">
                    <a:lumMod val="75000"/>
                  </a:schemeClr>
                </a:solidFill>
              </a:rPr>
              <a:t>a) podatki i opłaty lokalne, </a:t>
            </a:r>
            <a:r>
              <a:rPr lang="pl-PL" dirty="0">
                <a:solidFill>
                  <a:schemeClr val="accent2">
                    <a:lumMod val="75000"/>
                  </a:schemeClr>
                </a:solidFill>
              </a:rPr>
              <a:t>poprzez:</a:t>
            </a:r>
          </a:p>
          <a:p>
            <a:pPr lvl="0"/>
            <a:r>
              <a:rPr lang="pl-PL" b="1" dirty="0">
                <a:solidFill>
                  <a:schemeClr val="accent2">
                    <a:lumMod val="75000"/>
                  </a:schemeClr>
                </a:solidFill>
              </a:rPr>
              <a:t>elektronizację procesu obsługi podatkowej </a:t>
            </a:r>
            <a:r>
              <a:rPr lang="pl-PL" dirty="0">
                <a:solidFill>
                  <a:schemeClr val="accent2">
                    <a:lumMod val="75000"/>
                  </a:schemeClr>
                </a:solidFill>
              </a:rPr>
              <a:t>w urzędach jednostek samorządu terytorialnego, automatyzację rozliczeń oraz poprawę dostępności do informacji o sposobie załatwienia i przebiegu sprawy;</a:t>
            </a:r>
          </a:p>
          <a:p>
            <a:pPr lvl="0"/>
            <a:r>
              <a:rPr lang="pl-PL" b="1" dirty="0">
                <a:solidFill>
                  <a:schemeClr val="accent2">
                    <a:lumMod val="75000"/>
                  </a:schemeClr>
                </a:solidFill>
              </a:rPr>
              <a:t>doskonalenie kompetencji kadr JST</a:t>
            </a:r>
            <a:r>
              <a:rPr lang="pl-PL" dirty="0">
                <a:solidFill>
                  <a:schemeClr val="accent2">
                    <a:lumMod val="75000"/>
                  </a:schemeClr>
                </a:solidFill>
              </a:rPr>
              <a:t> w zakresie m.in. obsługi podatkowej, stosowania narzędzi elektronicznych, obsługi klienta, zarządzania satysfakcją, orzecznictwa;</a:t>
            </a:r>
          </a:p>
          <a:p>
            <a:r>
              <a:rPr lang="pl-PL" b="1" dirty="0">
                <a:solidFill>
                  <a:schemeClr val="accent2">
                    <a:lumMod val="75000"/>
                  </a:schemeClr>
                </a:solidFill>
              </a:rPr>
              <a:t>wdrażanie rozwiązań zarządczych w urzędach JST</a:t>
            </a:r>
            <a:r>
              <a:rPr lang="pl-PL" dirty="0">
                <a:solidFill>
                  <a:schemeClr val="accent2">
                    <a:lumMod val="75000"/>
                  </a:schemeClr>
                </a:solidFill>
              </a:rPr>
              <a:t> poprawiających jakość obsługi przedsiębiorców w szczególności w zakresie: zarządzania satysfakcją klienta, zarządzania jakością, zarządzania procesowego, dostępem do informacji publicznej;</a:t>
            </a:r>
          </a:p>
        </p:txBody>
      </p:sp>
    </p:spTree>
    <p:extLst>
      <p:ext uri="{BB962C8B-B14F-4D97-AF65-F5344CB8AC3E}">
        <p14:creationId xmlns:p14="http://schemas.microsoft.com/office/powerpoint/2010/main" val="3352744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21936" y="403020"/>
            <a:ext cx="11986539" cy="63548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endParaRPr lang="pl-PL" sz="20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0" y="0"/>
            <a:ext cx="12192000" cy="160265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altLang="en-US" sz="2800" b="1" dirty="0" smtClean="0"/>
              <a:t>PO WER</a:t>
            </a:r>
          </a:p>
          <a:p>
            <a:pPr algn="ctr"/>
            <a:r>
              <a:rPr lang="pl-PL" altLang="en-US" sz="2000" b="1" dirty="0" smtClean="0"/>
              <a:t>Działanie 2.18 Wysokiej jakości usługi administracyjne</a:t>
            </a:r>
            <a:endParaRPr lang="pl-PL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Tytuł 1"/>
          <p:cNvSpPr txBox="1">
            <a:spLocks/>
          </p:cNvSpPr>
          <p:nvPr/>
        </p:nvSpPr>
        <p:spPr>
          <a:xfrm>
            <a:off x="420130" y="403020"/>
            <a:ext cx="11384692" cy="106199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-PL" sz="4800" dirty="0">
              <a:solidFill>
                <a:schemeClr val="bg1"/>
              </a:solidFill>
            </a:endParaRPr>
          </a:p>
        </p:txBody>
      </p:sp>
      <p:pic>
        <p:nvPicPr>
          <p:cNvPr id="8" name="Obraz 7" descr="Logo POW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1936" y="5307000"/>
            <a:ext cx="3084576" cy="1450848"/>
          </a:xfrm>
          <a:prstGeom prst="rect">
            <a:avLst/>
          </a:prstGeom>
        </p:spPr>
      </p:pic>
      <p:pic>
        <p:nvPicPr>
          <p:cNvPr id="9" name="Obraz 8" descr="Logo U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20161" y="5478644"/>
            <a:ext cx="3664055" cy="1107561"/>
          </a:xfrm>
          <a:prstGeom prst="rect">
            <a:avLst/>
          </a:prstGeom>
        </p:spPr>
      </p:pic>
      <p:sp>
        <p:nvSpPr>
          <p:cNvPr id="13" name="Symbol zastępczy zawartości 1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l-PL" sz="2000" b="1" dirty="0">
                <a:solidFill>
                  <a:schemeClr val="accent2">
                    <a:lumMod val="75000"/>
                  </a:schemeClr>
                </a:solidFill>
              </a:rPr>
              <a:t>b) zarządzanie nieruchomościami, w szczególności w zakresie gospodarowania lokalami użytkowanymi, </a:t>
            </a:r>
            <a:r>
              <a:rPr lang="pl-PL" sz="2000" dirty="0">
                <a:solidFill>
                  <a:schemeClr val="accent2">
                    <a:lumMod val="75000"/>
                  </a:schemeClr>
                </a:solidFill>
              </a:rPr>
              <a:t>poprzez:</a:t>
            </a:r>
          </a:p>
          <a:p>
            <a:pPr lvl="0"/>
            <a:r>
              <a:rPr lang="pl-PL" sz="2000" b="1" dirty="0">
                <a:solidFill>
                  <a:schemeClr val="accent2">
                    <a:lumMod val="75000"/>
                  </a:schemeClr>
                </a:solidFill>
              </a:rPr>
              <a:t>wdrażanie rozwiązań w JST poprawiających dostęp do usług administracyjnych oraz informacji o lokalach użytkowych i nieruchomościach gruntowych </a:t>
            </a:r>
            <a:r>
              <a:rPr lang="pl-PL" sz="2000" dirty="0">
                <a:solidFill>
                  <a:schemeClr val="accent2">
                    <a:lumMod val="75000"/>
                  </a:schemeClr>
                </a:solidFill>
              </a:rPr>
              <a:t>przeznaczonych pod inwestycje, poprawa obsługi klienta z wykorzystaniem m.in. narzędzi zarządzania satysfakcją;</a:t>
            </a:r>
          </a:p>
          <a:p>
            <a:pPr lvl="0"/>
            <a:r>
              <a:rPr lang="pl-PL" sz="2000" b="1" dirty="0">
                <a:solidFill>
                  <a:schemeClr val="accent2">
                    <a:lumMod val="75000"/>
                  </a:schemeClr>
                </a:solidFill>
              </a:rPr>
              <a:t>doskonalenie kompetencji kadr samorządowych</a:t>
            </a:r>
            <a:r>
              <a:rPr lang="pl-PL" sz="2000" dirty="0">
                <a:solidFill>
                  <a:schemeClr val="accent2">
                    <a:lumMod val="75000"/>
                  </a:schemeClr>
                </a:solidFill>
              </a:rPr>
              <a:t> m.in. w zakresie zarządzania samorządowym zasobem nieruchomości, zasobem nieruchomości Skarbu Państwa, obsługi klienta, zarządzania satysfakcją, orzecznictwa;</a:t>
            </a:r>
          </a:p>
          <a:p>
            <a:r>
              <a:rPr lang="pl-PL" sz="2000" b="1" dirty="0">
                <a:solidFill>
                  <a:schemeClr val="accent2">
                    <a:lumMod val="75000"/>
                  </a:schemeClr>
                </a:solidFill>
              </a:rPr>
              <a:t>wsparcie administracji samorządowej w zakresie opracowania planów wykorzystania zasobu nieruchomości</a:t>
            </a:r>
            <a:r>
              <a:rPr lang="pl-PL" sz="2000" dirty="0">
                <a:solidFill>
                  <a:schemeClr val="accent2">
                    <a:lumMod val="75000"/>
                  </a:schemeClr>
                </a:solidFill>
              </a:rPr>
              <a:t>, zagospodarowania pustostanów, skutecznej realizacji umów najmu i dzierżawy, elektronizacji procesu świadczenia usług i ewidencji nieruchomości oraz usprawnienia procesu współpracy i kontroli zarządców zasobów nieruchomości.</a:t>
            </a:r>
          </a:p>
        </p:txBody>
      </p:sp>
    </p:spTree>
    <p:extLst>
      <p:ext uri="{BB962C8B-B14F-4D97-AF65-F5344CB8AC3E}">
        <p14:creationId xmlns:p14="http://schemas.microsoft.com/office/powerpoint/2010/main" val="3352744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0" y="0"/>
            <a:ext cx="12192000" cy="160265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altLang="en-US" sz="2800" b="1" dirty="0" smtClean="0"/>
              <a:t>PO WER</a:t>
            </a:r>
          </a:p>
          <a:p>
            <a:pPr algn="ctr"/>
            <a:r>
              <a:rPr lang="pl-PL" altLang="en-US" sz="2000" b="1" dirty="0" smtClean="0"/>
              <a:t>Działanie 2.18 Wysokiej jakości usługi administracyjne</a:t>
            </a:r>
            <a:endParaRPr lang="pl-PL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Obraz 2" descr="Logo POW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1936" y="5307000"/>
            <a:ext cx="3084576" cy="1450848"/>
          </a:xfrm>
          <a:prstGeom prst="rect">
            <a:avLst/>
          </a:prstGeom>
        </p:spPr>
      </p:pic>
      <p:pic>
        <p:nvPicPr>
          <p:cNvPr id="4" name="Obraz 3" descr="Logo U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20161" y="5478644"/>
            <a:ext cx="3664055" cy="1107561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998924" y="2105426"/>
            <a:ext cx="994314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b="1" dirty="0">
                <a:solidFill>
                  <a:schemeClr val="accent2">
                    <a:lumMod val="75000"/>
                  </a:schemeClr>
                </a:solidFill>
              </a:rPr>
              <a:t>Alokacja przewidziana na konkurs wynosi </a:t>
            </a:r>
            <a:r>
              <a:rPr lang="pl-PL" sz="3200" b="1" dirty="0" smtClean="0">
                <a:solidFill>
                  <a:schemeClr val="accent2">
                    <a:lumMod val="75000"/>
                  </a:schemeClr>
                </a:solidFill>
              </a:rPr>
              <a:t>27 000 000 zł</a:t>
            </a:r>
          </a:p>
          <a:p>
            <a:endParaRPr lang="pl-PL" sz="32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pl-PL" sz="3200" b="1" dirty="0">
                <a:solidFill>
                  <a:schemeClr val="accent2">
                    <a:lumMod val="75000"/>
                  </a:schemeClr>
                </a:solidFill>
              </a:rPr>
              <a:t>ź</a:t>
            </a:r>
            <a:r>
              <a:rPr lang="pl-PL" sz="3200" b="1" dirty="0" smtClean="0">
                <a:solidFill>
                  <a:schemeClr val="accent2">
                    <a:lumMod val="75000"/>
                  </a:schemeClr>
                </a:solidFill>
              </a:rPr>
              <a:t>ródła finansowania:</a:t>
            </a:r>
          </a:p>
          <a:p>
            <a:r>
              <a:rPr lang="pl-PL" sz="3200" b="1" dirty="0" smtClean="0">
                <a:solidFill>
                  <a:schemeClr val="accent2">
                    <a:lumMod val="75000"/>
                  </a:schemeClr>
                </a:solidFill>
              </a:rPr>
              <a:t>EFS – 22 755 600 zł </a:t>
            </a:r>
            <a:r>
              <a:rPr lang="pl-PL" sz="2800" b="1" dirty="0" smtClean="0">
                <a:solidFill>
                  <a:schemeClr val="accent2">
                    <a:lumMod val="75000"/>
                  </a:schemeClr>
                </a:solidFill>
              </a:rPr>
              <a:t>(max. 84,28%)</a:t>
            </a:r>
            <a:r>
              <a:rPr lang="pl-PL" sz="3200" b="1" dirty="0" smtClean="0">
                <a:solidFill>
                  <a:schemeClr val="accent2">
                    <a:lumMod val="75000"/>
                  </a:schemeClr>
                </a:solidFill>
              </a:rPr>
              <a:t>;</a:t>
            </a:r>
          </a:p>
          <a:p>
            <a:r>
              <a:rPr lang="pl-PL" sz="3200" b="1" dirty="0" smtClean="0">
                <a:solidFill>
                  <a:schemeClr val="accent2">
                    <a:lumMod val="75000"/>
                  </a:schemeClr>
                </a:solidFill>
              </a:rPr>
              <a:t>Śr. krajowe – 4 244 400 zł (wkład własny – </a:t>
            </a:r>
            <a:r>
              <a:rPr lang="pl-PL" sz="2800" b="1" dirty="0">
                <a:solidFill>
                  <a:schemeClr val="accent2">
                    <a:lumMod val="75000"/>
                  </a:schemeClr>
                </a:solidFill>
              </a:rPr>
              <a:t>min. 15,72%</a:t>
            </a:r>
            <a:r>
              <a:rPr lang="pl-PL" sz="3200" b="1" dirty="0" smtClean="0">
                <a:solidFill>
                  <a:schemeClr val="accent2">
                    <a:lumMod val="75000"/>
                  </a:schemeClr>
                </a:solidFill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601404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pl-PL" b="1" dirty="0">
                <a:solidFill>
                  <a:schemeClr val="accent2">
                    <a:lumMod val="75000"/>
                  </a:schemeClr>
                </a:solidFill>
              </a:rPr>
              <a:t>Ocena wniosków o dofinansowanie będzie się składać z </a:t>
            </a:r>
            <a:r>
              <a:rPr lang="pl-PL" b="1" dirty="0" smtClean="0">
                <a:solidFill>
                  <a:schemeClr val="accent2">
                    <a:lumMod val="75000"/>
                  </a:schemeClr>
                </a:solidFill>
              </a:rPr>
              <a:t>trzech </a:t>
            </a:r>
            <a:r>
              <a:rPr lang="pl-PL" b="1" dirty="0">
                <a:solidFill>
                  <a:schemeClr val="accent2">
                    <a:lumMod val="75000"/>
                  </a:schemeClr>
                </a:solidFill>
              </a:rPr>
              <a:t>etapów: oceny </a:t>
            </a:r>
            <a:r>
              <a:rPr lang="pl-PL" b="1" dirty="0" smtClean="0">
                <a:solidFill>
                  <a:schemeClr val="accent2">
                    <a:lumMod val="75000"/>
                  </a:schemeClr>
                </a:solidFill>
              </a:rPr>
              <a:t>formalnej, </a:t>
            </a:r>
            <a:r>
              <a:rPr lang="pl-PL" b="1" dirty="0">
                <a:solidFill>
                  <a:schemeClr val="accent2">
                    <a:lumMod val="75000"/>
                  </a:schemeClr>
                </a:solidFill>
              </a:rPr>
              <a:t>oceny merytorycznej </a:t>
            </a:r>
            <a:r>
              <a:rPr lang="pl-PL" b="1" dirty="0" smtClean="0">
                <a:solidFill>
                  <a:schemeClr val="accent2">
                    <a:lumMod val="75000"/>
                  </a:schemeClr>
                </a:solidFill>
              </a:rPr>
              <a:t>oraz negocjacji i dokonywana </a:t>
            </a:r>
            <a:r>
              <a:rPr lang="pl-PL" b="1" dirty="0">
                <a:solidFill>
                  <a:schemeClr val="accent2">
                    <a:lumMod val="75000"/>
                  </a:schemeClr>
                </a:solidFill>
              </a:rPr>
              <a:t>będzie w oparciu o kryteria wyboru projektów:</a:t>
            </a:r>
            <a:endParaRPr lang="pl-PL" dirty="0">
              <a:solidFill>
                <a:schemeClr val="accent2">
                  <a:lumMod val="75000"/>
                </a:schemeClr>
              </a:solidFill>
            </a:endParaRPr>
          </a:p>
          <a:p>
            <a:pPr lvl="0"/>
            <a:r>
              <a:rPr lang="pl-PL" sz="2000" b="1" dirty="0">
                <a:solidFill>
                  <a:schemeClr val="accent2">
                    <a:lumMod val="75000"/>
                  </a:schemeClr>
                </a:solidFill>
              </a:rPr>
              <a:t>formalne i dostępu – </a:t>
            </a:r>
            <a:r>
              <a:rPr lang="pl-PL" sz="2000" dirty="0">
                <a:solidFill>
                  <a:schemeClr val="accent2">
                    <a:lumMod val="75000"/>
                  </a:schemeClr>
                </a:solidFill>
              </a:rPr>
              <a:t>na etapie oceny formalnej;</a:t>
            </a:r>
          </a:p>
          <a:p>
            <a:pPr lvl="0"/>
            <a:r>
              <a:rPr lang="pl-PL" sz="2000" b="1" dirty="0">
                <a:solidFill>
                  <a:schemeClr val="accent2">
                    <a:lumMod val="75000"/>
                  </a:schemeClr>
                </a:solidFill>
              </a:rPr>
              <a:t>horyzontalne, merytoryczne, dostępu oraz premiujące </a:t>
            </a:r>
            <a:r>
              <a:rPr lang="pl-PL" sz="2000" b="1" dirty="0" smtClean="0">
                <a:solidFill>
                  <a:schemeClr val="accent2">
                    <a:lumMod val="75000"/>
                  </a:schemeClr>
                </a:solidFill>
              </a:rPr>
              <a:t>– </a:t>
            </a:r>
            <a:r>
              <a:rPr lang="pl-PL" sz="2000" dirty="0" smtClean="0">
                <a:solidFill>
                  <a:schemeClr val="accent2">
                    <a:lumMod val="75000"/>
                  </a:schemeClr>
                </a:solidFill>
              </a:rPr>
              <a:t>na </a:t>
            </a:r>
            <a:r>
              <a:rPr lang="pl-PL" sz="2000" dirty="0">
                <a:solidFill>
                  <a:schemeClr val="accent2">
                    <a:lumMod val="75000"/>
                  </a:schemeClr>
                </a:solidFill>
              </a:rPr>
              <a:t>etapie oceny </a:t>
            </a:r>
            <a:r>
              <a:rPr lang="pl-PL" sz="2000" dirty="0" smtClean="0">
                <a:solidFill>
                  <a:schemeClr val="accent2">
                    <a:lumMod val="75000"/>
                  </a:schemeClr>
                </a:solidFill>
              </a:rPr>
              <a:t>merytorycznej;</a:t>
            </a:r>
          </a:p>
          <a:p>
            <a:pPr lvl="0" algn="just"/>
            <a:r>
              <a:rPr lang="pl-PL" sz="2000" b="1" dirty="0" smtClean="0">
                <a:solidFill>
                  <a:schemeClr val="accent2">
                    <a:lumMod val="75000"/>
                  </a:schemeClr>
                </a:solidFill>
              </a:rPr>
              <a:t>negocjacje</a:t>
            </a:r>
            <a:r>
              <a:rPr lang="pl-PL" sz="2000" dirty="0" smtClean="0">
                <a:solidFill>
                  <a:schemeClr val="accent2">
                    <a:lumMod val="75000"/>
                  </a:schemeClr>
                </a:solidFill>
              </a:rPr>
              <a:t> - obejmują </a:t>
            </a:r>
            <a:r>
              <a:rPr lang="pl-PL" sz="2000" dirty="0">
                <a:solidFill>
                  <a:schemeClr val="accent2">
                    <a:lumMod val="75000"/>
                  </a:schemeClr>
                </a:solidFill>
              </a:rPr>
              <a:t>wszystkie kwestie wskazane przez oceniających w kartach oceny projektu związane z oceną kryteriów wyboru projektów oraz ewentualnie dodatkowe kwestie wskazane przez przewodniczącego KOP związane z oceną kryteriów wyboru projektów. W ramach etapu negocjacji oceniane jest zerojedynkowe kryterium wyboru projektów w zakresie spełnienia warunków postawionych przez oceniających lub przewodniczącego KOP.</a:t>
            </a:r>
          </a:p>
          <a:p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0" y="0"/>
            <a:ext cx="12192000" cy="160265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altLang="en-US" sz="2800" b="1" dirty="0" smtClean="0"/>
              <a:t>PO WER</a:t>
            </a:r>
          </a:p>
          <a:p>
            <a:pPr algn="ctr"/>
            <a:r>
              <a:rPr lang="pl-PL" altLang="en-US" sz="2000" b="1" dirty="0" smtClean="0"/>
              <a:t>Działanie 2.18 Wysokiej jakości usługi administracyjne</a:t>
            </a:r>
            <a:endParaRPr lang="pl-PL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Obraz 4" descr="Logo POW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1936" y="5307000"/>
            <a:ext cx="3084576" cy="1450848"/>
          </a:xfrm>
          <a:prstGeom prst="rect">
            <a:avLst/>
          </a:prstGeom>
        </p:spPr>
      </p:pic>
      <p:pic>
        <p:nvPicPr>
          <p:cNvPr id="6" name="Obraz 5" descr="Logo U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20161" y="5478644"/>
            <a:ext cx="3664055" cy="1107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75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53019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pl-PL" b="1" dirty="0">
                <a:solidFill>
                  <a:schemeClr val="accent2">
                    <a:lumMod val="75000"/>
                  </a:schemeClr>
                </a:solidFill>
              </a:rPr>
              <a:t>Jeżeli w trakcie negocjacji: </a:t>
            </a:r>
          </a:p>
          <a:p>
            <a:pPr lvl="1"/>
            <a:r>
              <a:rPr lang="pl-PL" sz="2000" dirty="0">
                <a:solidFill>
                  <a:schemeClr val="accent2">
                    <a:lumMod val="75000"/>
                  </a:schemeClr>
                </a:solidFill>
              </a:rPr>
              <a:t>do wniosku nie zostaną wprowadzone korekty wskazane przez oceniających </a:t>
            </a:r>
            <a:br>
              <a:rPr lang="pl-PL" sz="20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pl-PL" sz="2000" dirty="0">
                <a:solidFill>
                  <a:schemeClr val="accent2">
                    <a:lumMod val="75000"/>
                  </a:schemeClr>
                </a:solidFill>
              </a:rPr>
              <a:t>w kartach oceny projektu lub przez przewodniczącego KOP lub inne zmiany wynikające </a:t>
            </a:r>
            <a:br>
              <a:rPr lang="pl-PL" sz="20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pl-PL" sz="2000" dirty="0">
                <a:solidFill>
                  <a:schemeClr val="accent2">
                    <a:lumMod val="75000"/>
                  </a:schemeClr>
                </a:solidFill>
              </a:rPr>
              <a:t>z ustaleń dokonanych podczas negocjacji lub; </a:t>
            </a:r>
          </a:p>
          <a:p>
            <a:pPr lvl="1"/>
            <a:r>
              <a:rPr lang="pl-PL" sz="2000" dirty="0">
                <a:solidFill>
                  <a:schemeClr val="accent2">
                    <a:lumMod val="75000"/>
                  </a:schemeClr>
                </a:solidFill>
              </a:rPr>
              <a:t>KOP nie uzyska od wnioskodawcy informacji i wyjaśnień dotyczących określonych zapisów we wniosku, wskazanych przez oceniających w kartach oceny projektu lub przewodniczącego KOP lub;</a:t>
            </a:r>
          </a:p>
          <a:p>
            <a:pPr lvl="1"/>
            <a:r>
              <a:rPr lang="pl-PL" sz="2000" dirty="0">
                <a:solidFill>
                  <a:schemeClr val="accent2">
                    <a:lumMod val="75000"/>
                  </a:schemeClr>
                </a:solidFill>
              </a:rPr>
              <a:t>do wniosku zostały wprowadzone inne zmiany nie wynikające z kart oceny merytorycznej lub uwag przewodniczącego KOP lub ustaleń wynikających z procesu negocjacji </a:t>
            </a:r>
          </a:p>
          <a:p>
            <a:pPr marL="0" indent="0">
              <a:buNone/>
            </a:pPr>
            <a:r>
              <a:rPr lang="pl-PL" b="1" dirty="0">
                <a:solidFill>
                  <a:schemeClr val="accent2">
                    <a:lumMod val="75000"/>
                  </a:schemeClr>
                </a:solidFill>
              </a:rPr>
              <a:t>negocjacje kończą się z wynikiem negatywnym</a:t>
            </a:r>
            <a:r>
              <a:rPr lang="pl-PL" sz="2000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r>
              <a:rPr lang="pl-PL" dirty="0"/>
              <a:t> </a:t>
            </a:r>
          </a:p>
        </p:txBody>
      </p:sp>
      <p:sp>
        <p:nvSpPr>
          <p:cNvPr id="4" name="Prostokąt 3"/>
          <p:cNvSpPr/>
          <p:nvPr/>
        </p:nvSpPr>
        <p:spPr>
          <a:xfrm>
            <a:off x="0" y="0"/>
            <a:ext cx="12192000" cy="160265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altLang="en-US" sz="2800" b="1" dirty="0" smtClean="0"/>
              <a:t>PO WER</a:t>
            </a:r>
          </a:p>
          <a:p>
            <a:pPr algn="ctr"/>
            <a:r>
              <a:rPr lang="pl-PL" altLang="en-US" sz="2000" b="1" dirty="0" smtClean="0"/>
              <a:t>Działanie 2.18 Wysokiej jakości usługi administracyjne</a:t>
            </a:r>
            <a:endParaRPr lang="pl-PL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Obraz 4" descr="Logo POW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1936" y="5307000"/>
            <a:ext cx="3084576" cy="1450848"/>
          </a:xfrm>
          <a:prstGeom prst="rect">
            <a:avLst/>
          </a:prstGeom>
        </p:spPr>
      </p:pic>
      <p:pic>
        <p:nvPicPr>
          <p:cNvPr id="6" name="Obraz 5" descr="Logo U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20161" y="5478644"/>
            <a:ext cx="3664055" cy="1107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04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514351" y="1771649"/>
            <a:ext cx="11384570" cy="3147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pl-PL" sz="2800" b="1" dirty="0" smtClean="0">
                <a:solidFill>
                  <a:schemeClr val="accent2">
                    <a:lumMod val="75000"/>
                  </a:schemeClr>
                </a:solidFill>
              </a:rPr>
              <a:t>Podmioty uprawnione do złożenia wniosku:</a:t>
            </a:r>
          </a:p>
          <a:p>
            <a:pPr algn="ctr">
              <a:spcBef>
                <a:spcPts val="300"/>
              </a:spcBef>
            </a:pPr>
            <a:endParaRPr lang="pl-PL" sz="28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chemeClr val="accent2">
                    <a:lumMod val="75000"/>
                  </a:schemeClr>
                </a:solidFill>
              </a:rPr>
              <a:t>jednostka samorządu terytorialnego;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chemeClr val="accent2">
                    <a:lumMod val="75000"/>
                  </a:schemeClr>
                </a:solidFill>
              </a:rPr>
              <a:t>związek jednostek samorządu terytorialnego;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chemeClr val="accent2">
                    <a:lumMod val="75000"/>
                  </a:schemeClr>
                </a:solidFill>
              </a:rPr>
              <a:t>stowarzyszenie jednostek samorządu terytorialnego;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chemeClr val="accent2">
                    <a:lumMod val="75000"/>
                  </a:schemeClr>
                </a:solidFill>
              </a:rPr>
              <a:t>organizacja pozarządowa;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chemeClr val="accent2">
                    <a:lumMod val="75000"/>
                  </a:schemeClr>
                </a:solidFill>
              </a:rPr>
              <a:t>szkoła wyższa lub jej organ założycielski;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chemeClr val="accent2">
                    <a:lumMod val="75000"/>
                  </a:schemeClr>
                </a:solidFill>
              </a:rPr>
              <a:t>jednostka naukowa;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chemeClr val="accent2">
                    <a:lumMod val="75000"/>
                  </a:schemeClr>
                </a:solidFill>
              </a:rPr>
              <a:t>instytucja </a:t>
            </a:r>
            <a:r>
              <a:rPr lang="pl-PL" sz="2000" dirty="0" smtClean="0">
                <a:solidFill>
                  <a:schemeClr val="accent2">
                    <a:lumMod val="75000"/>
                  </a:schemeClr>
                </a:solidFill>
              </a:rPr>
              <a:t>szkoleniowa.</a:t>
            </a:r>
            <a:endParaRPr lang="pl-PL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0" y="0"/>
            <a:ext cx="12192000" cy="160265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altLang="en-US" sz="2800" b="1" dirty="0" smtClean="0"/>
              <a:t>PO WER</a:t>
            </a:r>
          </a:p>
          <a:p>
            <a:pPr algn="ctr"/>
            <a:r>
              <a:rPr lang="pl-PL" altLang="en-US" sz="2000" b="1" dirty="0" smtClean="0"/>
              <a:t>Działanie 2.18 Wysokiej jakości usługi administracyjne</a:t>
            </a:r>
            <a:endParaRPr lang="pl-PL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Obraz 5" descr="Logo POW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1936" y="5307000"/>
            <a:ext cx="3084576" cy="1450848"/>
          </a:xfrm>
          <a:prstGeom prst="rect">
            <a:avLst/>
          </a:prstGeom>
        </p:spPr>
      </p:pic>
      <p:pic>
        <p:nvPicPr>
          <p:cNvPr id="7" name="Obraz 6" descr="Logo U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20161" y="5478644"/>
            <a:ext cx="3664055" cy="1107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9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1488</TotalTime>
  <Words>1028</Words>
  <Application>Microsoft Office PowerPoint</Application>
  <PresentationFormat>Panoramiczny</PresentationFormat>
  <Paragraphs>131</Paragraphs>
  <Slides>19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3" baseType="lpstr">
      <vt:lpstr>Arial</vt:lpstr>
      <vt:lpstr>Calibri Light</vt:lpstr>
      <vt:lpstr>Calibri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RADA DO SPRAW CYFRYZACJI</dc:title>
  <dc:creator>DAP MSWiA</dc:creator>
  <cp:lastModifiedBy>Chmurski Marcin</cp:lastModifiedBy>
  <cp:revision>221</cp:revision>
  <dcterms:created xsi:type="dcterms:W3CDTF">2014-06-23T08:35:53Z</dcterms:created>
  <dcterms:modified xsi:type="dcterms:W3CDTF">2017-05-23T11:29:20Z</dcterms:modified>
</cp:coreProperties>
</file>