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38"/>
  </p:notesMasterIdLst>
  <p:sldIdLst>
    <p:sldId id="265" r:id="rId5"/>
    <p:sldId id="293" r:id="rId6"/>
    <p:sldId id="294" r:id="rId7"/>
    <p:sldId id="305" r:id="rId8"/>
    <p:sldId id="295" r:id="rId9"/>
    <p:sldId id="276" r:id="rId10"/>
    <p:sldId id="296" r:id="rId11"/>
    <p:sldId id="277" r:id="rId12"/>
    <p:sldId id="306" r:id="rId13"/>
    <p:sldId id="278" r:id="rId14"/>
    <p:sldId id="307" r:id="rId15"/>
    <p:sldId id="297" r:id="rId16"/>
    <p:sldId id="279" r:id="rId17"/>
    <p:sldId id="304" r:id="rId18"/>
    <p:sldId id="303" r:id="rId19"/>
    <p:sldId id="280" r:id="rId20"/>
    <p:sldId id="302" r:id="rId21"/>
    <p:sldId id="301" r:id="rId22"/>
    <p:sldId id="281" r:id="rId23"/>
    <p:sldId id="282" r:id="rId24"/>
    <p:sldId id="283" r:id="rId25"/>
    <p:sldId id="298" r:id="rId26"/>
    <p:sldId id="284" r:id="rId27"/>
    <p:sldId id="285" r:id="rId28"/>
    <p:sldId id="286" r:id="rId29"/>
    <p:sldId id="287" r:id="rId30"/>
    <p:sldId id="288" r:id="rId31"/>
    <p:sldId id="289" r:id="rId32"/>
    <p:sldId id="290" r:id="rId33"/>
    <p:sldId id="291" r:id="rId34"/>
    <p:sldId id="292" r:id="rId35"/>
    <p:sldId id="299" r:id="rId36"/>
    <p:sldId id="264" r:id="rId37"/>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lenik Agnieszka" initials="PA" lastIdx="1" clrIdx="0">
    <p:extLst>
      <p:ext uri="{19B8F6BF-5375-455C-9EA6-DF929625EA0E}">
        <p15:presenceInfo xmlns:p15="http://schemas.microsoft.com/office/powerpoint/2012/main" userId="S::Agnieszka.Palenik@mfipr.gov.pl::6a0c958d-6557-4bbd-8aa6-03360055b1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0A15C55-8517-42AA-B614-E9B94910E393}">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2" autoAdjust="0"/>
    <p:restoredTop sz="92615" autoAdjust="0"/>
  </p:normalViewPr>
  <p:slideViewPr>
    <p:cSldViewPr showGuides="1">
      <p:cViewPr varScale="1">
        <p:scale>
          <a:sx n="96" d="100"/>
          <a:sy n="96" d="100"/>
        </p:scale>
        <p:origin x="1836" y="84"/>
      </p:cViewPr>
      <p:guideLst>
        <p:guide orient="horz" pos="2381"/>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EFF2B-0721-7148-92D1-1650B5B78E9F}" type="datetimeFigureOut">
              <a:rPr lang="pl-PL" smtClean="0"/>
              <a:t>03.07.2024</a:t>
            </a:fld>
            <a:endParaRPr lang="pl-PL"/>
          </a:p>
        </p:txBody>
      </p:sp>
      <p:sp>
        <p:nvSpPr>
          <p:cNvPr id="4" name="Symbol zastępczy obrazu slajdu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2B4DB-5212-AD42-B2C1-BD19AC94D45E}" type="slidenum">
              <a:rPr lang="pl-PL" smtClean="0"/>
              <a:t>‹#›</a:t>
            </a:fld>
            <a:endParaRPr lang="pl-PL"/>
          </a:p>
        </p:txBody>
      </p:sp>
    </p:spTree>
    <p:extLst>
      <p:ext uri="{BB962C8B-B14F-4D97-AF65-F5344CB8AC3E}">
        <p14:creationId xmlns:p14="http://schemas.microsoft.com/office/powerpoint/2010/main" val="1192773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4.pn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6613" y="1973818"/>
            <a:ext cx="8639675" cy="4326381"/>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descr="Obraz zawierający tekst&#10;&#10;Opis wygenerowany automatycznie">
            <a:extLst>
              <a:ext uri="{FF2B5EF4-FFF2-40B4-BE49-F238E27FC236}">
                <a16:creationId xmlns:a16="http://schemas.microsoft.com/office/drawing/2014/main" id="{49D1ECBE-9DB2-9B2A-CE8F-84EF95EA4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60" y="1973818"/>
            <a:ext cx="3959225" cy="720090"/>
          </a:xfrm>
          <a:prstGeom prst="rect">
            <a:avLst/>
          </a:prstGeom>
        </p:spPr>
      </p:pic>
      <p:pic>
        <p:nvPicPr>
          <p:cNvPr id="14" name="Obraz 13">
            <a:extLst>
              <a:ext uri="{FF2B5EF4-FFF2-40B4-BE49-F238E27FC236}">
                <a16:creationId xmlns:a16="http://schemas.microsoft.com/office/drawing/2014/main" id="{2B41AD81-079D-B212-C8B7-9A9D3BEE5179}"/>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597632" y="540402"/>
            <a:ext cx="1080000" cy="1080000"/>
          </a:xfrm>
          <a:prstGeom prst="rect">
            <a:avLst/>
          </a:prstGeom>
        </p:spPr>
      </p:pic>
      <p:pic>
        <p:nvPicPr>
          <p:cNvPr id="15" name="Obraz 14">
            <a:extLst>
              <a:ext uri="{FF2B5EF4-FFF2-40B4-BE49-F238E27FC236}">
                <a16:creationId xmlns:a16="http://schemas.microsoft.com/office/drawing/2014/main" id="{0A433181-6EED-44B3-4822-4AF9E6BA906A}"/>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2105788" y="540402"/>
            <a:ext cx="1080000" cy="1080000"/>
          </a:xfrm>
          <a:prstGeom prst="rect">
            <a:avLst/>
          </a:prstGeom>
        </p:spPr>
      </p:pic>
      <p:pic>
        <p:nvPicPr>
          <p:cNvPr id="16" name="Obraz 15">
            <a:extLst>
              <a:ext uri="{FF2B5EF4-FFF2-40B4-BE49-F238E27FC236}">
                <a16:creationId xmlns:a16="http://schemas.microsoft.com/office/drawing/2014/main" id="{276322E5-6025-7EA2-67FB-9F57E9210052}"/>
              </a:ext>
            </a:extLst>
          </p:cNvPr>
          <p:cNvPicPr>
            <a:picLocks noChangeAspect="1"/>
          </p:cNvPicPr>
          <p:nvPr userDrawn="1"/>
        </p:nvPicPr>
        <p:blipFill>
          <a:blip r:embed="rId5">
            <a:alphaModFix amt="55000"/>
            <a:extLst>
              <a:ext uri="{28A0092B-C50C-407E-A947-70E740481C1C}">
                <a14:useLocalDpi xmlns:a14="http://schemas.microsoft.com/office/drawing/2010/main" val="0"/>
              </a:ext>
            </a:extLst>
          </a:blip>
          <a:stretch>
            <a:fillRect/>
          </a:stretch>
        </p:blipFill>
        <p:spPr>
          <a:xfrm>
            <a:off x="3613944" y="540402"/>
            <a:ext cx="1080000" cy="1080000"/>
          </a:xfrm>
          <a:prstGeom prst="rect">
            <a:avLst/>
          </a:prstGeom>
        </p:spPr>
      </p:pic>
      <p:sp>
        <p:nvSpPr>
          <p:cNvPr id="2" name="Title 1"/>
          <p:cNvSpPr>
            <a:spLocks noGrp="1"/>
          </p:cNvSpPr>
          <p:nvPr>
            <p:ph type="ctrTitle"/>
          </p:nvPr>
        </p:nvSpPr>
        <p:spPr>
          <a:xfrm>
            <a:off x="1385877" y="3059113"/>
            <a:ext cx="7920115" cy="1107677"/>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D2A3D249-6366-4532-95C2-9DDC07D17B44}" type="datetime1">
              <a:rPr lang="pl-PL" smtClean="0"/>
              <a:t>03.07.2024</a:t>
            </a:fld>
            <a:endParaRPr lang="pl-PL" dirty="0"/>
          </a:p>
        </p:txBody>
      </p:sp>
      <p:pic>
        <p:nvPicPr>
          <p:cNvPr id="8" name="Obraz 7">
            <a:extLst>
              <a:ext uri="{FF2B5EF4-FFF2-40B4-BE49-F238E27FC236}">
                <a16:creationId xmlns:a16="http://schemas.microsoft.com/office/drawing/2014/main" id="{500FFCFA-D3A4-40A4-E76C-99575547246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2000" y="6371047"/>
            <a:ext cx="1621258" cy="949192"/>
          </a:xfrm>
          <a:prstGeom prst="rect">
            <a:avLst/>
          </a:prstGeom>
        </p:spPr>
      </p:pic>
      <p:pic>
        <p:nvPicPr>
          <p:cNvPr id="10" name="Obraz 9">
            <a:extLst>
              <a:ext uri="{FF2B5EF4-FFF2-40B4-BE49-F238E27FC236}">
                <a16:creationId xmlns:a16="http://schemas.microsoft.com/office/drawing/2014/main" id="{DC91A070-16DB-C0E1-0B7B-93924541A6E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72000" y="6371047"/>
            <a:ext cx="2633371" cy="949192"/>
          </a:xfrm>
          <a:prstGeom prst="rect">
            <a:avLst/>
          </a:prstGeom>
        </p:spPr>
      </p:pic>
      <p:pic>
        <p:nvPicPr>
          <p:cNvPr id="12" name="Obraz 11">
            <a:extLst>
              <a:ext uri="{FF2B5EF4-FFF2-40B4-BE49-F238E27FC236}">
                <a16:creationId xmlns:a16="http://schemas.microsoft.com/office/drawing/2014/main" id="{AB280FEF-799B-B9CA-10D2-815DA71DA2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722743" y="6370378"/>
            <a:ext cx="2239772" cy="950531"/>
          </a:xfrm>
          <a:prstGeom prst="rect">
            <a:avLst/>
          </a:prstGeom>
        </p:spPr>
      </p:pic>
    </p:spTree>
    <p:extLst>
      <p:ext uri="{BB962C8B-B14F-4D97-AF65-F5344CB8AC3E}">
        <p14:creationId xmlns:p14="http://schemas.microsoft.com/office/powerpoint/2010/main" val="4255767286"/>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lajd końcowy">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F8E39A3A-22D6-B8ED-2F58-16F69704FFAA}"/>
              </a:ext>
            </a:extLst>
          </p:cNvPr>
          <p:cNvSpPr/>
          <p:nvPr userDrawn="1"/>
        </p:nvSpPr>
        <p:spPr>
          <a:xfrm>
            <a:off x="2465388" y="4500563"/>
            <a:ext cx="8226426" cy="1799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obrazu 10">
            <a:extLst>
              <a:ext uri="{FF2B5EF4-FFF2-40B4-BE49-F238E27FC236}">
                <a16:creationId xmlns:a16="http://schemas.microsoft.com/office/drawing/2014/main" id="{A760FD32-D539-3290-0E5F-1B5EF08EB2F0}"/>
              </a:ext>
            </a:extLst>
          </p:cNvPr>
          <p:cNvSpPr>
            <a:spLocks noGrp="1"/>
          </p:cNvSpPr>
          <p:nvPr>
            <p:ph type="pic" sz="quarter" idx="10"/>
          </p:nvPr>
        </p:nvSpPr>
        <p:spPr>
          <a:xfrm>
            <a:off x="1025525" y="0"/>
            <a:ext cx="8640763" cy="5221288"/>
          </a:xfrm>
          <a:custGeom>
            <a:avLst/>
            <a:gdLst>
              <a:gd name="connsiteX0" fmla="*/ 0 w 8640763"/>
              <a:gd name="connsiteY0" fmla="*/ 0 h 5221288"/>
              <a:gd name="connsiteX1" fmla="*/ 8640763 w 8640763"/>
              <a:gd name="connsiteY1" fmla="*/ 0 h 5221288"/>
              <a:gd name="connsiteX2" fmla="*/ 8640763 w 8640763"/>
              <a:gd name="connsiteY2" fmla="*/ 4500563 h 5221288"/>
              <a:gd name="connsiteX3" fmla="*/ 1439863 w 8640763"/>
              <a:gd name="connsiteY3" fmla="*/ 4500563 h 5221288"/>
              <a:gd name="connsiteX4" fmla="*/ 1439863 w 8640763"/>
              <a:gd name="connsiteY4" fmla="*/ 5221288 h 5221288"/>
              <a:gd name="connsiteX5" fmla="*/ 0 w 8640763"/>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763" h="5221288">
                <a:moveTo>
                  <a:pt x="0" y="0"/>
                </a:moveTo>
                <a:lnTo>
                  <a:pt x="8640763" y="0"/>
                </a:lnTo>
                <a:lnTo>
                  <a:pt x="8640763" y="4500563"/>
                </a:lnTo>
                <a:lnTo>
                  <a:pt x="1439863" y="4500563"/>
                </a:lnTo>
                <a:lnTo>
                  <a:pt x="1439863"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endParaRPr lang="pl-PL" dirty="0"/>
          </a:p>
        </p:txBody>
      </p:sp>
      <p:pic>
        <p:nvPicPr>
          <p:cNvPr id="7" name="Obraz 6" descr="Obraz zawierający tekst&#10;&#10;Opis wygenerowany automatycznie">
            <a:extLst>
              <a:ext uri="{FF2B5EF4-FFF2-40B4-BE49-F238E27FC236}">
                <a16:creationId xmlns:a16="http://schemas.microsoft.com/office/drawing/2014/main" id="{3B4B8A84-3D08-244B-BF5B-6E361D1A74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6975" y="4500563"/>
            <a:ext cx="3959225" cy="720090"/>
          </a:xfrm>
          <a:prstGeom prst="rect">
            <a:avLst/>
          </a:prstGeom>
        </p:spPr>
      </p:pic>
      <p:sp>
        <p:nvSpPr>
          <p:cNvPr id="2" name="Tytuł 1">
            <a:extLst>
              <a:ext uri="{FF2B5EF4-FFF2-40B4-BE49-F238E27FC236}">
                <a16:creationId xmlns:a16="http://schemas.microsoft.com/office/drawing/2014/main" id="{C3C397EF-E780-3941-A190-8FF660EE9016}"/>
              </a:ext>
            </a:extLst>
          </p:cNvPr>
          <p:cNvSpPr>
            <a:spLocks noGrp="1"/>
          </p:cNvSpPr>
          <p:nvPr>
            <p:ph type="title"/>
          </p:nvPr>
        </p:nvSpPr>
        <p:spPr>
          <a:xfrm>
            <a:off x="2825750" y="5593629"/>
            <a:ext cx="7559675" cy="705572"/>
          </a:xfrm>
        </p:spPr>
        <p:txBody>
          <a:bodyPr/>
          <a:lstStyle/>
          <a:p>
            <a:r>
              <a:rPr lang="pl-PL"/>
              <a:t>Kliknij, aby edytować styl</a:t>
            </a:r>
            <a:endParaRPr lang="pl-PL" dirty="0"/>
          </a:p>
        </p:txBody>
      </p:sp>
      <p:pic>
        <p:nvPicPr>
          <p:cNvPr id="8" name="Obraz 7" descr="znak Funduszy Europejskich">
            <a:extLst>
              <a:ext uri="{FF2B5EF4-FFF2-40B4-BE49-F238E27FC236}">
                <a16:creationId xmlns:a16="http://schemas.microsoft.com/office/drawing/2014/main" id="{BFD80FA4-66E0-3049-A92A-085F431CEB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00" y="6371047"/>
            <a:ext cx="1621258" cy="949192"/>
          </a:xfrm>
          <a:prstGeom prst="rect">
            <a:avLst/>
          </a:prstGeom>
        </p:spPr>
      </p:pic>
      <p:pic>
        <p:nvPicPr>
          <p:cNvPr id="9" name="Obraz 8" descr="flaga Unii Europejskie z dopiskiem dofinansowane przez Unię Europejską">
            <a:extLst>
              <a:ext uri="{FF2B5EF4-FFF2-40B4-BE49-F238E27FC236}">
                <a16:creationId xmlns:a16="http://schemas.microsoft.com/office/drawing/2014/main" id="{695F0183-048A-AF46-A850-8C265BFACC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72000" y="6371047"/>
            <a:ext cx="2633371" cy="949192"/>
          </a:xfrm>
          <a:prstGeom prst="rect">
            <a:avLst/>
          </a:prstGeom>
        </p:spPr>
      </p:pic>
      <p:pic>
        <p:nvPicPr>
          <p:cNvPr id="10" name="Obraz 9" descr="barwy RP">
            <a:extLst>
              <a:ext uri="{FF2B5EF4-FFF2-40B4-BE49-F238E27FC236}">
                <a16:creationId xmlns:a16="http://schemas.microsoft.com/office/drawing/2014/main" id="{875F5C9C-57CB-134D-A405-3BC05A23D8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22743" y="6370378"/>
            <a:ext cx="2239772" cy="950531"/>
          </a:xfrm>
          <a:prstGeom prst="rect">
            <a:avLst/>
          </a:prstGeom>
        </p:spPr>
      </p:pic>
    </p:spTree>
    <p:extLst>
      <p:ext uri="{BB962C8B-B14F-4D97-AF65-F5344CB8AC3E}">
        <p14:creationId xmlns:p14="http://schemas.microsoft.com/office/powerpoint/2010/main" val="2785084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5525" y="1983572"/>
            <a:ext cx="8640763" cy="4316627"/>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 uri="{C183D7F6-B498-43B3-948B-1728B52AA6E4}">
                <adec:decorative xmlns:adec="http://schemas.microsoft.com/office/drawing/2017/decorative" val="1"/>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descr="Obraz zawierający tekst&#10;&#10;Opis wygenerowany automatycznie">
            <a:extLst>
              <a:ext uri="{FF2B5EF4-FFF2-40B4-BE49-F238E27FC236}">
                <a16:creationId xmlns:a16="http://schemas.microsoft.com/office/drawing/2014/main" id="{49D1ECBE-9DB2-9B2A-CE8F-84EF95EA4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525" y="1983572"/>
            <a:ext cx="3959225" cy="720090"/>
          </a:xfrm>
          <a:prstGeom prst="rect">
            <a:avLst/>
          </a:prstGeom>
        </p:spPr>
      </p:pic>
      <p:sp>
        <p:nvSpPr>
          <p:cNvPr id="2" name="Title 1"/>
          <p:cNvSpPr>
            <a:spLocks noGrp="1"/>
          </p:cNvSpPr>
          <p:nvPr>
            <p:ph type="ctrTitle"/>
          </p:nvPr>
        </p:nvSpPr>
        <p:spPr>
          <a:xfrm>
            <a:off x="1385877" y="3070227"/>
            <a:ext cx="7920115" cy="1087764"/>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68EEE8EE-D7CF-4F1D-849B-3E54D1DD80B0}" type="datetime1">
              <a:rPr lang="pl-PL" smtClean="0"/>
              <a:t>03.07.2024</a:t>
            </a:fld>
            <a:endParaRPr lang="pl-PL" dirty="0"/>
          </a:p>
        </p:txBody>
      </p:sp>
      <p:pic>
        <p:nvPicPr>
          <p:cNvPr id="8" name="Obraz 7" descr="logo Funduszy Europejskich">
            <a:extLst>
              <a:ext uri="{FF2B5EF4-FFF2-40B4-BE49-F238E27FC236}">
                <a16:creationId xmlns:a16="http://schemas.microsoft.com/office/drawing/2014/main" id="{500FFCFA-D3A4-40A4-E76C-9957554724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00" y="6371047"/>
            <a:ext cx="1621258" cy="949192"/>
          </a:xfrm>
          <a:prstGeom prst="rect">
            <a:avLst/>
          </a:prstGeom>
        </p:spPr>
      </p:pic>
      <p:pic>
        <p:nvPicPr>
          <p:cNvPr id="10" name="Obraz 9" descr="flaga Unii Europejskiej z dopiskiem dofinansowane przez Unię Europejską">
            <a:extLst>
              <a:ext uri="{FF2B5EF4-FFF2-40B4-BE49-F238E27FC236}">
                <a16:creationId xmlns:a16="http://schemas.microsoft.com/office/drawing/2014/main" id="{DC91A070-16DB-C0E1-0B7B-93924541A6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72000" y="6371047"/>
            <a:ext cx="2633371" cy="949192"/>
          </a:xfrm>
          <a:prstGeom prst="rect">
            <a:avLst/>
          </a:prstGeom>
        </p:spPr>
      </p:pic>
      <p:pic>
        <p:nvPicPr>
          <p:cNvPr id="12" name="Obraz 11" descr="barwy RP">
            <a:extLst>
              <a:ext uri="{FF2B5EF4-FFF2-40B4-BE49-F238E27FC236}">
                <a16:creationId xmlns:a16="http://schemas.microsoft.com/office/drawing/2014/main" id="{AB280FEF-799B-B9CA-10D2-815DA71DA23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22743" y="6370378"/>
            <a:ext cx="2239772" cy="950531"/>
          </a:xfrm>
          <a:prstGeom prst="rect">
            <a:avLst/>
          </a:prstGeom>
        </p:spPr>
      </p:pic>
      <p:pic>
        <p:nvPicPr>
          <p:cNvPr id="6" name="Obraz 5">
            <a:extLst>
              <a:ext uri="{FF2B5EF4-FFF2-40B4-BE49-F238E27FC236}">
                <a16:creationId xmlns:a16="http://schemas.microsoft.com/office/drawing/2014/main" id="{039E0742-6ADE-F448-8437-7F591E1D07FA}"/>
              </a:ext>
            </a:extLst>
          </p:cNvPr>
          <p:cNvPicPr>
            <a:picLocks noChangeAspect="1"/>
          </p:cNvPicPr>
          <p:nvPr userDrawn="1"/>
        </p:nvPicPr>
        <p:blipFill>
          <a:blip r:embed="rId6">
            <a:alphaModFix amt="55000"/>
            <a:extLst>
              <a:ext uri="{28A0092B-C50C-407E-A947-70E740481C1C}">
                <a14:useLocalDpi xmlns:a14="http://schemas.microsoft.com/office/drawing/2010/main" val="0"/>
              </a:ext>
            </a:extLst>
          </a:blip>
          <a:stretch>
            <a:fillRect/>
          </a:stretch>
        </p:blipFill>
        <p:spPr>
          <a:xfrm>
            <a:off x="652757" y="1244366"/>
            <a:ext cx="381000" cy="381000"/>
          </a:xfrm>
          <a:prstGeom prst="rect">
            <a:avLst/>
          </a:prstGeom>
        </p:spPr>
      </p:pic>
      <p:pic>
        <p:nvPicPr>
          <p:cNvPr id="17" name="Obraz 16">
            <a:extLst>
              <a:ext uri="{FF2B5EF4-FFF2-40B4-BE49-F238E27FC236}">
                <a16:creationId xmlns:a16="http://schemas.microsoft.com/office/drawing/2014/main" id="{F60567DB-D582-D44E-A6AD-12B2B5F1FE7B}"/>
              </a:ext>
            </a:extLst>
          </p:cNvPr>
          <p:cNvPicPr>
            <a:picLocks noChangeAspect="1"/>
          </p:cNvPicPr>
          <p:nvPr userDrawn="1"/>
        </p:nvPicPr>
        <p:blipFill>
          <a:blip r:embed="rId7">
            <a:alphaModFix amt="55000"/>
            <a:extLst>
              <a:ext uri="{28A0092B-C50C-407E-A947-70E740481C1C}">
                <a14:useLocalDpi xmlns:a14="http://schemas.microsoft.com/office/drawing/2010/main" val="0"/>
              </a:ext>
            </a:extLst>
          </a:blip>
          <a:stretch>
            <a:fillRect/>
          </a:stretch>
        </p:blipFill>
        <p:spPr>
          <a:xfrm>
            <a:off x="1365250" y="545866"/>
            <a:ext cx="381000" cy="381000"/>
          </a:xfrm>
          <a:prstGeom prst="rect">
            <a:avLst/>
          </a:prstGeom>
        </p:spPr>
      </p:pic>
      <p:pic>
        <p:nvPicPr>
          <p:cNvPr id="19" name="Obraz 18">
            <a:extLst>
              <a:ext uri="{FF2B5EF4-FFF2-40B4-BE49-F238E27FC236}">
                <a16:creationId xmlns:a16="http://schemas.microsoft.com/office/drawing/2014/main" id="{39EEE39C-033E-F640-8C4C-E23D91BEA336}"/>
              </a:ext>
            </a:extLst>
          </p:cNvPr>
          <p:cNvPicPr>
            <a:picLocks noChangeAspect="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1380511" y="1244366"/>
            <a:ext cx="381000" cy="381000"/>
          </a:xfrm>
          <a:prstGeom prst="rect">
            <a:avLst/>
          </a:prstGeom>
        </p:spPr>
      </p:pic>
      <p:pic>
        <p:nvPicPr>
          <p:cNvPr id="21" name="Obraz 20">
            <a:extLst>
              <a:ext uri="{FF2B5EF4-FFF2-40B4-BE49-F238E27FC236}">
                <a16:creationId xmlns:a16="http://schemas.microsoft.com/office/drawing/2014/main" id="{C169AC8E-96EA-1048-803E-97D6CEE5E102}"/>
              </a:ext>
            </a:extLst>
          </p:cNvPr>
          <p:cNvPicPr>
            <a:picLocks noChangeAspect="1"/>
          </p:cNvPicPr>
          <p:nvPr userDrawn="1"/>
        </p:nvPicPr>
        <p:blipFill>
          <a:blip r:embed="rId9">
            <a:alphaModFix amt="55000"/>
            <a:extLst>
              <a:ext uri="{28A0092B-C50C-407E-A947-70E740481C1C}">
                <a14:useLocalDpi xmlns:a14="http://schemas.microsoft.com/office/drawing/2010/main" val="0"/>
              </a:ext>
            </a:extLst>
          </a:blip>
          <a:stretch>
            <a:fillRect/>
          </a:stretch>
        </p:blipFill>
        <p:spPr>
          <a:xfrm>
            <a:off x="4265786" y="538288"/>
            <a:ext cx="381000" cy="381000"/>
          </a:xfrm>
          <a:prstGeom prst="rect">
            <a:avLst/>
          </a:prstGeom>
        </p:spPr>
      </p:pic>
      <p:pic>
        <p:nvPicPr>
          <p:cNvPr id="23" name="Obraz 22">
            <a:extLst>
              <a:ext uri="{FF2B5EF4-FFF2-40B4-BE49-F238E27FC236}">
                <a16:creationId xmlns:a16="http://schemas.microsoft.com/office/drawing/2014/main" id="{D5D90F56-CFD2-1A40-B479-B556FC2D370D}"/>
              </a:ext>
            </a:extLst>
          </p:cNvPr>
          <p:cNvPicPr>
            <a:picLocks noChangeAspect="1"/>
          </p:cNvPicPr>
          <p:nvPr userDrawn="1"/>
        </p:nvPicPr>
        <p:blipFill>
          <a:blip r:embed="rId10">
            <a:alphaModFix amt="55000"/>
            <a:extLst>
              <a:ext uri="{28A0092B-C50C-407E-A947-70E740481C1C}">
                <a14:useLocalDpi xmlns:a14="http://schemas.microsoft.com/office/drawing/2010/main" val="0"/>
              </a:ext>
            </a:extLst>
          </a:blip>
          <a:stretch>
            <a:fillRect/>
          </a:stretch>
        </p:blipFill>
        <p:spPr>
          <a:xfrm>
            <a:off x="644525" y="545866"/>
            <a:ext cx="381000" cy="381000"/>
          </a:xfrm>
          <a:prstGeom prst="rect">
            <a:avLst/>
          </a:prstGeom>
        </p:spPr>
      </p:pic>
      <p:pic>
        <p:nvPicPr>
          <p:cNvPr id="25" name="Obraz 24">
            <a:extLst>
              <a:ext uri="{FF2B5EF4-FFF2-40B4-BE49-F238E27FC236}">
                <a16:creationId xmlns:a16="http://schemas.microsoft.com/office/drawing/2014/main" id="{48E96C1A-FA5C-A24F-9872-8608B9B3BC4F}"/>
              </a:ext>
            </a:extLst>
          </p:cNvPr>
          <p:cNvPicPr>
            <a:picLocks noChangeAspect="1"/>
          </p:cNvPicPr>
          <p:nvPr userDrawn="1"/>
        </p:nvPicPr>
        <p:blipFill>
          <a:blip r:embed="rId11">
            <a:alphaModFix amt="55000"/>
            <a:extLst>
              <a:ext uri="{28A0092B-C50C-407E-A947-70E740481C1C}">
                <a14:useLocalDpi xmlns:a14="http://schemas.microsoft.com/office/drawing/2010/main" val="0"/>
              </a:ext>
            </a:extLst>
          </a:blip>
          <a:stretch>
            <a:fillRect/>
          </a:stretch>
        </p:blipFill>
        <p:spPr>
          <a:xfrm>
            <a:off x="2104293" y="1254829"/>
            <a:ext cx="381000" cy="381000"/>
          </a:xfrm>
          <a:prstGeom prst="rect">
            <a:avLst/>
          </a:prstGeom>
        </p:spPr>
      </p:pic>
      <p:pic>
        <p:nvPicPr>
          <p:cNvPr id="27" name="Obraz 26">
            <a:extLst>
              <a:ext uri="{FF2B5EF4-FFF2-40B4-BE49-F238E27FC236}">
                <a16:creationId xmlns:a16="http://schemas.microsoft.com/office/drawing/2014/main" id="{28B2440F-CBE5-784D-ADC8-E797F64F472B}"/>
              </a:ext>
            </a:extLst>
          </p:cNvPr>
          <p:cNvPicPr>
            <a:picLocks noChangeAspect="1"/>
          </p:cNvPicPr>
          <p:nvPr userDrawn="1"/>
        </p:nvPicPr>
        <p:blipFill>
          <a:blip r:embed="rId12">
            <a:alphaModFix amt="55000"/>
            <a:extLst>
              <a:ext uri="{28A0092B-C50C-407E-A947-70E740481C1C}">
                <a14:useLocalDpi xmlns:a14="http://schemas.microsoft.com/office/drawing/2010/main" val="0"/>
              </a:ext>
            </a:extLst>
          </a:blip>
          <a:stretch>
            <a:fillRect/>
          </a:stretch>
        </p:blipFill>
        <p:spPr>
          <a:xfrm>
            <a:off x="2814637" y="543567"/>
            <a:ext cx="381000" cy="381000"/>
          </a:xfrm>
          <a:prstGeom prst="rect">
            <a:avLst/>
          </a:prstGeom>
        </p:spPr>
      </p:pic>
      <p:pic>
        <p:nvPicPr>
          <p:cNvPr id="29" name="Obraz 28">
            <a:extLst>
              <a:ext uri="{FF2B5EF4-FFF2-40B4-BE49-F238E27FC236}">
                <a16:creationId xmlns:a16="http://schemas.microsoft.com/office/drawing/2014/main" id="{1C717A0E-10D0-FA43-BF65-49909BDCEAFA}"/>
              </a:ext>
            </a:extLst>
          </p:cNvPr>
          <p:cNvPicPr>
            <a:picLocks noChangeAspect="1"/>
          </p:cNvPicPr>
          <p:nvPr userDrawn="1"/>
        </p:nvPicPr>
        <p:blipFill>
          <a:blip r:embed="rId13">
            <a:alphaModFix amt="55000"/>
            <a:extLst>
              <a:ext uri="{28A0092B-C50C-407E-A947-70E740481C1C}">
                <a14:useLocalDpi xmlns:a14="http://schemas.microsoft.com/office/drawing/2010/main" val="0"/>
              </a:ext>
            </a:extLst>
          </a:blip>
          <a:stretch>
            <a:fillRect/>
          </a:stretch>
        </p:blipFill>
        <p:spPr>
          <a:xfrm>
            <a:off x="3537018" y="535269"/>
            <a:ext cx="381000" cy="381000"/>
          </a:xfrm>
          <a:prstGeom prst="rect">
            <a:avLst/>
          </a:prstGeom>
        </p:spPr>
      </p:pic>
      <p:pic>
        <p:nvPicPr>
          <p:cNvPr id="31" name="Obraz 30">
            <a:extLst>
              <a:ext uri="{FF2B5EF4-FFF2-40B4-BE49-F238E27FC236}">
                <a16:creationId xmlns:a16="http://schemas.microsoft.com/office/drawing/2014/main" id="{A2891D6F-956C-9342-B2BB-C701A5BC5154}"/>
              </a:ext>
            </a:extLst>
          </p:cNvPr>
          <p:cNvPicPr>
            <a:picLocks noChangeAspect="1"/>
          </p:cNvPicPr>
          <p:nvPr userDrawn="1"/>
        </p:nvPicPr>
        <p:blipFill>
          <a:blip r:embed="rId14">
            <a:alphaModFix amt="55000"/>
            <a:extLst>
              <a:ext uri="{28A0092B-C50C-407E-A947-70E740481C1C}">
                <a14:useLocalDpi xmlns:a14="http://schemas.microsoft.com/office/drawing/2010/main" val="0"/>
              </a:ext>
            </a:extLst>
          </a:blip>
          <a:stretch>
            <a:fillRect/>
          </a:stretch>
        </p:blipFill>
        <p:spPr>
          <a:xfrm>
            <a:off x="2092256" y="531095"/>
            <a:ext cx="381000" cy="381000"/>
          </a:xfrm>
          <a:prstGeom prst="rect">
            <a:avLst/>
          </a:prstGeom>
        </p:spPr>
      </p:pic>
      <p:pic>
        <p:nvPicPr>
          <p:cNvPr id="33" name="Obraz 32">
            <a:extLst>
              <a:ext uri="{FF2B5EF4-FFF2-40B4-BE49-F238E27FC236}">
                <a16:creationId xmlns:a16="http://schemas.microsoft.com/office/drawing/2014/main" id="{7DE0C268-A93E-1C47-9AA3-10F1F10D0971}"/>
              </a:ext>
            </a:extLst>
          </p:cNvPr>
          <p:cNvPicPr>
            <a:picLocks noChangeAspect="1"/>
          </p:cNvPicPr>
          <p:nvPr userDrawn="1"/>
        </p:nvPicPr>
        <p:blipFill>
          <a:blip r:embed="rId15">
            <a:alphaModFix amt="55000"/>
            <a:extLst>
              <a:ext uri="{28A0092B-C50C-407E-A947-70E740481C1C}">
                <a14:useLocalDpi xmlns:a14="http://schemas.microsoft.com/office/drawing/2010/main" val="0"/>
              </a:ext>
            </a:extLst>
          </a:blip>
          <a:stretch>
            <a:fillRect/>
          </a:stretch>
        </p:blipFill>
        <p:spPr>
          <a:xfrm>
            <a:off x="3534802" y="1251987"/>
            <a:ext cx="381000" cy="381000"/>
          </a:xfrm>
          <a:prstGeom prst="rect">
            <a:avLst/>
          </a:prstGeom>
        </p:spPr>
      </p:pic>
      <p:pic>
        <p:nvPicPr>
          <p:cNvPr id="35" name="Obraz 34">
            <a:extLst>
              <a:ext uri="{FF2B5EF4-FFF2-40B4-BE49-F238E27FC236}">
                <a16:creationId xmlns:a16="http://schemas.microsoft.com/office/drawing/2014/main" id="{45508241-FE91-D847-8686-4F72BD314220}"/>
              </a:ext>
            </a:extLst>
          </p:cNvPr>
          <p:cNvPicPr>
            <a:picLocks noChangeAspect="1"/>
          </p:cNvPicPr>
          <p:nvPr userDrawn="1"/>
        </p:nvPicPr>
        <p:blipFill>
          <a:blip r:embed="rId16">
            <a:alphaModFix amt="55000"/>
            <a:extLst>
              <a:ext uri="{28A0092B-C50C-407E-A947-70E740481C1C}">
                <a14:useLocalDpi xmlns:a14="http://schemas.microsoft.com/office/drawing/2010/main" val="0"/>
              </a:ext>
            </a:extLst>
          </a:blip>
          <a:stretch>
            <a:fillRect/>
          </a:stretch>
        </p:blipFill>
        <p:spPr>
          <a:xfrm>
            <a:off x="4265613" y="1250549"/>
            <a:ext cx="381000" cy="381000"/>
          </a:xfrm>
          <a:prstGeom prst="rect">
            <a:avLst/>
          </a:prstGeom>
        </p:spPr>
      </p:pic>
      <p:pic>
        <p:nvPicPr>
          <p:cNvPr id="37" name="Obraz 36">
            <a:extLst>
              <a:ext uri="{FF2B5EF4-FFF2-40B4-BE49-F238E27FC236}">
                <a16:creationId xmlns:a16="http://schemas.microsoft.com/office/drawing/2014/main" id="{EB9A3203-260A-FA4A-9526-A6276A5756DA}"/>
              </a:ext>
            </a:extLst>
          </p:cNvPr>
          <p:cNvPicPr>
            <a:picLocks noChangeAspect="1"/>
          </p:cNvPicPr>
          <p:nvPr userDrawn="1"/>
        </p:nvPicPr>
        <p:blipFill>
          <a:blip r:embed="rId17">
            <a:alphaModFix amt="55000"/>
            <a:extLst>
              <a:ext uri="{28A0092B-C50C-407E-A947-70E740481C1C}">
                <a14:useLocalDpi xmlns:a14="http://schemas.microsoft.com/office/drawing/2010/main" val="0"/>
              </a:ext>
            </a:extLst>
          </a:blip>
          <a:stretch>
            <a:fillRect/>
          </a:stretch>
        </p:blipFill>
        <p:spPr>
          <a:xfrm>
            <a:off x="2814637" y="1250549"/>
            <a:ext cx="381000" cy="381000"/>
          </a:xfrm>
          <a:prstGeom prst="rect">
            <a:avLst/>
          </a:prstGeom>
        </p:spPr>
      </p:pic>
    </p:spTree>
    <p:extLst>
      <p:ext uri="{BB962C8B-B14F-4D97-AF65-F5344CB8AC3E}">
        <p14:creationId xmlns:p14="http://schemas.microsoft.com/office/powerpoint/2010/main" val="3586026018"/>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lajd tytułowy (krótki tytuł)">
    <p:spTree>
      <p:nvGrpSpPr>
        <p:cNvPr id="1" name=""/>
        <p:cNvGrpSpPr/>
        <p:nvPr/>
      </p:nvGrpSpPr>
      <p:grpSpPr>
        <a:xfrm>
          <a:off x="0" y="0"/>
          <a:ext cx="0" cy="0"/>
          <a:chOff x="0" y="0"/>
          <a:chExt cx="0" cy="0"/>
        </a:xfrm>
      </p:grpSpPr>
      <p:sp>
        <p:nvSpPr>
          <p:cNvPr id="17" name="Symbol zastępczy obrazu 16">
            <a:extLst>
              <a:ext uri="{FF2B5EF4-FFF2-40B4-BE49-F238E27FC236}">
                <a16:creationId xmlns:a16="http://schemas.microsoft.com/office/drawing/2014/main" id="{69383BDA-94B1-6FB6-27E3-0CC3DEDF5AF5}"/>
              </a:ext>
            </a:extLst>
          </p:cNvPr>
          <p:cNvSpPr>
            <a:spLocks noGrp="1"/>
          </p:cNvSpPr>
          <p:nvPr>
            <p:ph type="pic" sz="quarter" idx="11"/>
          </p:nvPr>
        </p:nvSpPr>
        <p:spPr>
          <a:xfrm>
            <a:off x="0" y="0"/>
            <a:ext cx="6784975" cy="5221288"/>
          </a:xfrm>
          <a:custGeom>
            <a:avLst/>
            <a:gdLst>
              <a:gd name="connsiteX0" fmla="*/ 0 w 6784975"/>
              <a:gd name="connsiteY0" fmla="*/ 0 h 5221288"/>
              <a:gd name="connsiteX1" fmla="*/ 6784975 w 6784975"/>
              <a:gd name="connsiteY1" fmla="*/ 0 h 5221288"/>
              <a:gd name="connsiteX2" fmla="*/ 6784975 w 6784975"/>
              <a:gd name="connsiteY2" fmla="*/ 4500563 h 5221288"/>
              <a:gd name="connsiteX3" fmla="*/ 2825750 w 6784975"/>
              <a:gd name="connsiteY3" fmla="*/ 4500563 h 5221288"/>
              <a:gd name="connsiteX4" fmla="*/ 2825750 w 6784975"/>
              <a:gd name="connsiteY4" fmla="*/ 5221288 h 5221288"/>
              <a:gd name="connsiteX5" fmla="*/ 0 w 6784975"/>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4975" h="5221288">
                <a:moveTo>
                  <a:pt x="0" y="0"/>
                </a:moveTo>
                <a:lnTo>
                  <a:pt x="6784975" y="0"/>
                </a:lnTo>
                <a:lnTo>
                  <a:pt x="6784975" y="4500563"/>
                </a:lnTo>
                <a:lnTo>
                  <a:pt x="2825750" y="4500563"/>
                </a:lnTo>
                <a:lnTo>
                  <a:pt x="2825750"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dirty="0"/>
              <a:t>Kliknij ikonę, aby dodać obraz</a:t>
            </a:r>
          </a:p>
        </p:txBody>
      </p:sp>
      <p:sp>
        <p:nvSpPr>
          <p:cNvPr id="13" name="Prostokąt 12">
            <a:extLst>
              <a:ext uri="{FF2B5EF4-FFF2-40B4-BE49-F238E27FC236}">
                <a16:creationId xmlns:a16="http://schemas.microsoft.com/office/drawing/2014/main" id="{38965D1A-9BC8-2AB7-6B73-C2BBDA5D66AA}"/>
              </a:ext>
            </a:extLst>
          </p:cNvPr>
          <p:cNvSpPr/>
          <p:nvPr userDrawn="1"/>
        </p:nvSpPr>
        <p:spPr>
          <a:xfrm>
            <a:off x="2825750" y="4500563"/>
            <a:ext cx="6840538" cy="1799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72808" y="5579563"/>
            <a:ext cx="6133117" cy="648546"/>
          </a:xfrm>
        </p:spPr>
        <p:txBody>
          <a:bodyPr anchor="t" anchorCtr="0">
            <a:normAutofit/>
          </a:bodyPr>
          <a:lstStyle>
            <a:lvl1pPr algn="l">
              <a:lnSpc>
                <a:spcPts val="3500"/>
              </a:lnSpc>
              <a:defRPr sz="2800"/>
            </a:lvl1pPr>
          </a:lstStyle>
          <a:p>
            <a:r>
              <a:rPr lang="pl-PL"/>
              <a:t>Kliknij, aby edytować styl</a:t>
            </a:r>
            <a:endParaRPr lang="en-US" dirty="0"/>
          </a:p>
        </p:txBody>
      </p:sp>
      <p:sp>
        <p:nvSpPr>
          <p:cNvPr id="4" name="Date Placeholder 3"/>
          <p:cNvSpPr>
            <a:spLocks noGrp="1"/>
          </p:cNvSpPr>
          <p:nvPr>
            <p:ph type="dt" sz="half" idx="10"/>
          </p:nvPr>
        </p:nvSpPr>
        <p:spPr>
          <a:xfrm>
            <a:off x="7866444" y="539750"/>
            <a:ext cx="1799844" cy="366725"/>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D857886D-A165-4D54-8DB0-CE6586ECA8EC}" type="datetime1">
              <a:rPr lang="pl-PL" smtClean="0"/>
              <a:t>03.07.2024</a:t>
            </a:fld>
            <a:endParaRPr lang="pl-PL" dirty="0"/>
          </a:p>
        </p:txBody>
      </p:sp>
      <p:pic>
        <p:nvPicPr>
          <p:cNvPr id="8" name="Obraz 7" descr="logo Funduszy Europejskich">
            <a:extLst>
              <a:ext uri="{FF2B5EF4-FFF2-40B4-BE49-F238E27FC236}">
                <a16:creationId xmlns:a16="http://schemas.microsoft.com/office/drawing/2014/main" id="{70B23A41-17AB-76D8-3EFE-38FC22C5B5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000" y="6371047"/>
            <a:ext cx="1621258" cy="949192"/>
          </a:xfrm>
          <a:prstGeom prst="rect">
            <a:avLst/>
          </a:prstGeom>
        </p:spPr>
      </p:pic>
      <p:pic>
        <p:nvPicPr>
          <p:cNvPr id="10" name="Obraz 9" descr="flaga Unii Europejskie z dopiskiem dofinansowane przez Unię Europejską">
            <a:extLst>
              <a:ext uri="{FF2B5EF4-FFF2-40B4-BE49-F238E27FC236}">
                <a16:creationId xmlns:a16="http://schemas.microsoft.com/office/drawing/2014/main" id="{E8AB2AB5-3131-C310-7606-6899798511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72000" y="6371047"/>
            <a:ext cx="2633371" cy="949192"/>
          </a:xfrm>
          <a:prstGeom prst="rect">
            <a:avLst/>
          </a:prstGeom>
        </p:spPr>
      </p:pic>
      <p:pic>
        <p:nvPicPr>
          <p:cNvPr id="12" name="Obraz 11" descr="barwy RP">
            <a:extLst>
              <a:ext uri="{FF2B5EF4-FFF2-40B4-BE49-F238E27FC236}">
                <a16:creationId xmlns:a16="http://schemas.microsoft.com/office/drawing/2014/main" id="{7C93677B-A16E-82CA-7FC4-B6B5151607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22743" y="6370378"/>
            <a:ext cx="2239772" cy="950531"/>
          </a:xfrm>
          <a:prstGeom prst="rect">
            <a:avLst/>
          </a:prstGeom>
        </p:spPr>
      </p:pic>
      <p:pic>
        <p:nvPicPr>
          <p:cNvPr id="18" name="Obraz 17" descr="Obraz zawierający tekst&#10;&#10;Opis wygenerowany automatycznie">
            <a:extLst>
              <a:ext uri="{FF2B5EF4-FFF2-40B4-BE49-F238E27FC236}">
                <a16:creationId xmlns:a16="http://schemas.microsoft.com/office/drawing/2014/main" id="{EB4DB370-BCB9-D1E9-5613-5A9DCA5F311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25750" y="4500563"/>
            <a:ext cx="3959225" cy="720090"/>
          </a:xfrm>
          <a:prstGeom prst="rect">
            <a:avLst/>
          </a:prstGeom>
        </p:spPr>
      </p:pic>
    </p:spTree>
    <p:extLst>
      <p:ext uri="{BB962C8B-B14F-4D97-AF65-F5344CB8AC3E}">
        <p14:creationId xmlns:p14="http://schemas.microsoft.com/office/powerpoint/2010/main" val="163393511"/>
      </p:ext>
    </p:extLst>
  </p:cSld>
  <p:clrMapOvr>
    <a:masterClrMapping/>
  </p:clrMapOvr>
  <p:extLst>
    <p:ext uri="{DCECCB84-F9BA-43D5-87BE-67443E8EF086}">
      <p15:sldGuideLst xmlns:p15="http://schemas.microsoft.com/office/powerpoint/2012/main">
        <p15:guide id="1" pos="192"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ajd tytuł sekcji">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0D1F565A-4734-6B49-4F72-233C397DE031}"/>
              </a:ext>
            </a:extLst>
          </p:cNvPr>
          <p:cNvSpPr/>
          <p:nvPr userDrawn="1"/>
        </p:nvSpPr>
        <p:spPr>
          <a:xfrm>
            <a:off x="2825749" y="4500563"/>
            <a:ext cx="7196139" cy="2159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obrazu 8">
            <a:extLst>
              <a:ext uri="{FF2B5EF4-FFF2-40B4-BE49-F238E27FC236}">
                <a16:creationId xmlns:a16="http://schemas.microsoft.com/office/drawing/2014/main" id="{12E8330A-FFD8-2BBA-E745-7200C0738BE5}"/>
              </a:ext>
            </a:extLst>
          </p:cNvPr>
          <p:cNvSpPr>
            <a:spLocks noGrp="1"/>
          </p:cNvSpPr>
          <p:nvPr>
            <p:ph type="pic" sz="quarter" idx="10"/>
          </p:nvPr>
        </p:nvSpPr>
        <p:spPr>
          <a:xfrm>
            <a:off x="669925" y="0"/>
            <a:ext cx="6835775" cy="4859338"/>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5775" h="4859338">
                <a:moveTo>
                  <a:pt x="0" y="0"/>
                </a:moveTo>
                <a:lnTo>
                  <a:pt x="6835775" y="0"/>
                </a:lnTo>
                <a:lnTo>
                  <a:pt x="6835775" y="4500563"/>
                </a:lnTo>
                <a:lnTo>
                  <a:pt x="2155824" y="4500563"/>
                </a:lnTo>
                <a:lnTo>
                  <a:pt x="2155824" y="4859338"/>
                </a:lnTo>
                <a:lnTo>
                  <a:pt x="0" y="485933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endParaRPr lang="pl-PL" dirty="0"/>
          </a:p>
        </p:txBody>
      </p:sp>
      <p:sp>
        <p:nvSpPr>
          <p:cNvPr id="5" name="Prostokąt 4">
            <a:extLst>
              <a:ext uri="{FF2B5EF4-FFF2-40B4-BE49-F238E27FC236}">
                <a16:creationId xmlns:a16="http://schemas.microsoft.com/office/drawing/2014/main" id="{7BF7E1EF-0AB1-F3B1-F5CD-6A2AA3056193}"/>
              </a:ext>
            </a:extLst>
          </p:cNvPr>
          <p:cNvSpPr/>
          <p:nvPr userDrawn="1"/>
        </p:nvSpPr>
        <p:spPr>
          <a:xfrm>
            <a:off x="3905250" y="4500562"/>
            <a:ext cx="3600449" cy="359395"/>
          </a:xfrm>
          <a:prstGeom prst="rect">
            <a:avLst/>
          </a:prstGeom>
          <a:solidFill>
            <a:srgbClr val="005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id="{03E2C530-5988-0861-50D8-1C7FE1662A60}"/>
              </a:ext>
            </a:extLst>
          </p:cNvPr>
          <p:cNvSpPr/>
          <p:nvPr userDrawn="1"/>
        </p:nvSpPr>
        <p:spPr>
          <a:xfrm>
            <a:off x="2825751" y="4500561"/>
            <a:ext cx="1079500" cy="358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86113" y="5195719"/>
            <a:ext cx="6480176" cy="1320421"/>
          </a:xfrm>
        </p:spPr>
        <p:txBody>
          <a:bodyPr anchor="t" anchorCtr="0">
            <a:normAutofit/>
          </a:bodyPr>
          <a:lstStyle>
            <a:lvl1pPr algn="l">
              <a:lnSpc>
                <a:spcPts val="3500"/>
              </a:lnSpc>
              <a:defRPr sz="2800"/>
            </a:lvl1pPr>
          </a:lstStyle>
          <a:p>
            <a:r>
              <a:rPr lang="pl-PL"/>
              <a:t>Kliknij, aby edytować styl</a:t>
            </a:r>
            <a:endParaRPr lang="en-US" dirty="0"/>
          </a:p>
        </p:txBody>
      </p:sp>
    </p:spTree>
    <p:extLst>
      <p:ext uri="{BB962C8B-B14F-4D97-AF65-F5344CB8AC3E}">
        <p14:creationId xmlns:p14="http://schemas.microsoft.com/office/powerpoint/2010/main" val="1007901643"/>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lajd - tytuł + zawartość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dirty="0"/>
              <a:t>Kliknij, aby edytować style wzorca tekstu</a:t>
            </a:r>
          </a:p>
          <a:p>
            <a:pPr lvl="1"/>
            <a:r>
              <a:rPr lang="pl-PL" dirty="0"/>
              <a:t>Drugi poziom</a:t>
            </a:r>
          </a:p>
          <a:p>
            <a:pPr lvl="2"/>
            <a:r>
              <a:rPr lang="pl-PL" dirty="0"/>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90527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lajd - tytuł + 2 elementy zawartości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25906" y="1979837"/>
            <a:ext cx="4140000" cy="4680018"/>
          </a:xfrm>
        </p:spPr>
        <p:txBody>
          <a:bodyPr/>
          <a:lstStyle/>
          <a:p>
            <a:pPr lvl="0"/>
            <a:r>
              <a:rPr lang="pl-PL"/>
              <a:t>Kliknij, aby edytować style wzorca tekstu</a:t>
            </a:r>
          </a:p>
          <a:p>
            <a:pPr lvl="1"/>
            <a:r>
              <a:rPr lang="pl-PL"/>
              <a:t>Drugi poziom</a:t>
            </a:r>
          </a:p>
          <a:p>
            <a:pPr lvl="2"/>
            <a:r>
              <a:rPr lang="pl-PL"/>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3134000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ajd - tytuł + zdjęcie + zawartość z paskiem">
    <p:spTree>
      <p:nvGrpSpPr>
        <p:cNvPr id="1" name=""/>
        <p:cNvGrpSpPr/>
        <p:nvPr/>
      </p:nvGrpSpPr>
      <p:grpSpPr>
        <a:xfrm>
          <a:off x="0" y="0"/>
          <a:ext cx="0" cy="0"/>
          <a:chOff x="0" y="0"/>
          <a:chExt cx="0" cy="0"/>
        </a:xfrm>
      </p:grpSpPr>
      <p:sp>
        <p:nvSpPr>
          <p:cNvPr id="2" name="Title 1"/>
          <p:cNvSpPr>
            <a:spLocks noGrp="1"/>
          </p:cNvSpPr>
          <p:nvPr>
            <p:ph type="title"/>
          </p:nvPr>
        </p:nvSpPr>
        <p:spPr>
          <a:xfrm>
            <a:off x="5345906" y="899836"/>
            <a:ext cx="4320000" cy="1080001"/>
          </a:xfrm>
        </p:spPr>
        <p:txBody>
          <a:bodyPr/>
          <a:lstStyle/>
          <a:p>
            <a:r>
              <a:rPr lang="pl-PL"/>
              <a:t>Kliknij, aby edytować styl</a:t>
            </a:r>
            <a:endParaRPr lang="en-US" dirty="0"/>
          </a:p>
        </p:txBody>
      </p:sp>
      <p:sp>
        <p:nvSpPr>
          <p:cNvPr id="3" name="Content Placeholder 2"/>
          <p:cNvSpPr>
            <a:spLocks noGrp="1"/>
          </p:cNvSpPr>
          <p:nvPr>
            <p:ph sz="half" idx="1"/>
          </p:nvPr>
        </p:nvSpPr>
        <p:spPr>
          <a:xfrm>
            <a:off x="5345906" y="1979837"/>
            <a:ext cx="4320382" cy="4680002"/>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7" name="Symbol zastępczy obrazu 6">
            <a:extLst>
              <a:ext uri="{FF2B5EF4-FFF2-40B4-BE49-F238E27FC236}">
                <a16:creationId xmlns:a16="http://schemas.microsoft.com/office/drawing/2014/main" id="{E681B9F9-7BA5-2D43-A1BD-8AF5D0250636}"/>
              </a:ext>
            </a:extLst>
          </p:cNvPr>
          <p:cNvSpPr>
            <a:spLocks noGrp="1"/>
          </p:cNvSpPr>
          <p:nvPr>
            <p:ph type="pic" sz="quarter" idx="11"/>
          </p:nvPr>
        </p:nvSpPr>
        <p:spPr>
          <a:xfrm>
            <a:off x="0" y="900113"/>
            <a:ext cx="4986338" cy="5759726"/>
          </a:xfrm>
          <a:solidFill>
            <a:schemeClr val="bg1">
              <a:lumMod val="95000"/>
            </a:schemeClr>
          </a:solidFill>
        </p:spPr>
        <p:txBody>
          <a:bodyPr anchor="ctr" anchorCtr="0"/>
          <a:lstStyle>
            <a:lvl1pPr algn="ctr">
              <a:buFont typeface="Arial" panose="020B0604020202020204" pitchFamily="34" charset="0"/>
              <a:buNone/>
              <a:defRPr sz="1000"/>
            </a:lvl1pPr>
          </a:lstStyle>
          <a:p>
            <a:r>
              <a:rPr lang="pl-PL"/>
              <a:t>Kliknij ikonę, aby dodać obraz</a:t>
            </a:r>
            <a:endParaRPr lang="pl-PL" dirty="0"/>
          </a:p>
        </p:txBody>
      </p:sp>
    </p:spTree>
    <p:extLst>
      <p:ext uri="{BB962C8B-B14F-4D97-AF65-F5344CB8AC3E}">
        <p14:creationId xmlns:p14="http://schemas.microsoft.com/office/powerpoint/2010/main" val="145398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1_Slajd - tytuł + zawartość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630E28BA-19A4-6182-CE10-65107EDF6B75}"/>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169991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1_Slajd - tytuł + 2 elementy zawartości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25906" y="1979837"/>
            <a:ext cx="4140000" cy="4680018"/>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A72189C-757E-47DF-313E-E0F36399C09C}"/>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E363107C-97A9-9A5D-A2A2-E6ABB7ED4C62}"/>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89597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5525" y="899836"/>
            <a:ext cx="8640381" cy="1080001"/>
          </a:xfrm>
          <a:prstGeom prst="rect">
            <a:avLst/>
          </a:prstGeom>
        </p:spPr>
        <p:txBody>
          <a:bodyPr vert="horz" lIns="0" tIns="0" rIns="0" bIns="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1025907" y="1979837"/>
            <a:ext cx="8640382" cy="4680002"/>
          </a:xfrm>
          <a:prstGeom prst="rect">
            <a:avLst/>
          </a:prstGeom>
        </p:spPr>
        <p:txBody>
          <a:bodyPr vert="horz" lIns="0" tIns="0" rIns="0" bIns="0" rtlCol="0">
            <a:normAutofit/>
          </a:bodyPr>
          <a:lstStyle/>
          <a:p>
            <a:pPr lvl="0"/>
            <a:r>
              <a:rPr lang="pl-PL" dirty="0"/>
              <a:t>Kliknij, aby edytować style wzorca tekstu</a:t>
            </a:r>
          </a:p>
          <a:p>
            <a:pPr lvl="1"/>
            <a:r>
              <a:rPr lang="pl-PL" dirty="0"/>
              <a:t>Drugi poziom</a:t>
            </a:r>
          </a:p>
          <a:p>
            <a:pPr lvl="2"/>
            <a:r>
              <a:rPr lang="pl-PL" dirty="0"/>
              <a:t>Trzeci poziom</a:t>
            </a:r>
            <a:endParaRPr lang="en-US" dirty="0"/>
          </a:p>
        </p:txBody>
      </p:sp>
      <p:sp>
        <p:nvSpPr>
          <p:cNvPr id="10" name="Prostokąt 9">
            <a:extLst>
              <a:ext uri="{FF2B5EF4-FFF2-40B4-BE49-F238E27FC236}">
                <a16:creationId xmlns:a16="http://schemas.microsoft.com/office/drawing/2014/main" id="{617E16B8-2BD0-D12E-978E-94E428DF9717}"/>
              </a:ext>
            </a:extLst>
          </p:cNvPr>
          <p:cNvSpPr/>
          <p:nvPr userDrawn="1"/>
        </p:nvSpPr>
        <p:spPr>
          <a:xfrm>
            <a:off x="1025870" y="0"/>
            <a:ext cx="1080742" cy="179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662915FD-1FF3-5CF3-5C57-034114B5E6A2}"/>
              </a:ext>
            </a:extLst>
          </p:cNvPr>
          <p:cNvSpPr/>
          <p:nvPr userDrawn="1"/>
        </p:nvSpPr>
        <p:spPr>
          <a:xfrm>
            <a:off x="2106612" y="0"/>
            <a:ext cx="7559293"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ymbol zastępczy numeru slajdu 3">
            <a:extLst>
              <a:ext uri="{FF2B5EF4-FFF2-40B4-BE49-F238E27FC236}">
                <a16:creationId xmlns:a16="http://schemas.microsoft.com/office/drawing/2014/main" id="{5026AD61-FC69-65FC-05E3-06AA14C89304}"/>
              </a:ext>
            </a:extLst>
          </p:cNvPr>
          <p:cNvSpPr>
            <a:spLocks noGrp="1"/>
          </p:cNvSpPr>
          <p:nvPr>
            <p:ph type="sldNum" sz="quarter" idx="4"/>
          </p:nvPr>
        </p:nvSpPr>
        <p:spPr>
          <a:xfrm>
            <a:off x="8585200" y="7019837"/>
            <a:ext cx="1080000" cy="180000"/>
          </a:xfrm>
          <a:prstGeom prst="rect">
            <a:avLst/>
          </a:prstGeom>
          <a:noFill/>
        </p:spPr>
        <p:txBody>
          <a:bodyPr vert="horz" lIns="0" tIns="72000" rIns="0" bIns="72000" rtlCol="0" anchor="ctr" anchorCtr="0"/>
          <a:lstStyle>
            <a:lvl1pPr algn="r">
              <a:defRPr sz="1000">
                <a:solidFill>
                  <a:schemeClr val="tx2"/>
                </a:solidFill>
                <a:latin typeface="Open Sans" pitchFamily="2" charset="0"/>
                <a:ea typeface="Open Sans" pitchFamily="2" charset="0"/>
                <a:cs typeface="Open Sans" pitchFamily="2" charset="0"/>
              </a:defRPr>
            </a:lvl1pPr>
          </a:lstStyle>
          <a:p>
            <a:fld id="{EB4015AA-59F6-416B-87A6-8E3D940284E2}" type="slidenum">
              <a:rPr lang="pl-PL" smtClean="0"/>
              <a:pPr/>
              <a:t>‹#›</a:t>
            </a:fld>
            <a:endParaRPr lang="pl-PL" dirty="0"/>
          </a:p>
        </p:txBody>
      </p:sp>
      <p:sp>
        <p:nvSpPr>
          <p:cNvPr id="7" name="Prostokąt 6">
            <a:extLst>
              <a:ext uri="{FF2B5EF4-FFF2-40B4-BE49-F238E27FC236}">
                <a16:creationId xmlns:a16="http://schemas.microsoft.com/office/drawing/2014/main" id="{4C2A84FB-402E-BB6C-632B-D1ADD49B7D8C}"/>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86163953"/>
      </p:ext>
    </p:extLst>
  </p:cSld>
  <p:clrMap bg1="lt1" tx1="dk1" bg2="lt2" tx2="dk2" accent1="accent1" accent2="accent2" accent3="accent3" accent4="accent4" accent5="accent5" accent6="accent6" hlink="hlink" folHlink="folHlink"/>
  <p:sldLayoutIdLst>
    <p:sldLayoutId id="2147483709" r:id="rId1"/>
    <p:sldLayoutId id="2147483725" r:id="rId2"/>
    <p:sldLayoutId id="2147483720" r:id="rId3"/>
    <p:sldLayoutId id="2147483721" r:id="rId4"/>
    <p:sldLayoutId id="2147483710" r:id="rId5"/>
    <p:sldLayoutId id="2147483712" r:id="rId6"/>
    <p:sldLayoutId id="2147483726" r:id="rId7"/>
    <p:sldLayoutId id="2147483740" r:id="rId8"/>
    <p:sldLayoutId id="2147483723" r:id="rId9"/>
    <p:sldLayoutId id="2147483728" r:id="rId10"/>
  </p:sldLayoutIdLst>
  <p:hf hdr="0" ftr="0"/>
  <p:txStyles>
    <p:titleStyle>
      <a:lvl1pPr algn="l" defTabSz="1007943" rtl="0" eaLnBrk="1" latinLnBrk="0" hangingPunct="1">
        <a:lnSpc>
          <a:spcPts val="3600"/>
        </a:lnSpc>
        <a:spcBef>
          <a:spcPct val="0"/>
        </a:spcBef>
        <a:buNone/>
        <a:defRPr sz="2800" b="1" kern="1200">
          <a:solidFill>
            <a:schemeClr val="tx2"/>
          </a:solidFill>
          <a:latin typeface="Open Sans" pitchFamily="2" charset="0"/>
          <a:ea typeface="Open Sans" pitchFamily="2" charset="0"/>
          <a:cs typeface="Open Sans" pitchFamily="2" charset="0"/>
        </a:defRPr>
      </a:lvl1pPr>
    </p:titleStyle>
    <p:bodyStyle>
      <a:lvl1pPr marL="251986" indent="-251986" algn="l" defTabSz="1007943" rtl="0" eaLnBrk="1" latinLnBrk="0" hangingPunct="1">
        <a:lnSpc>
          <a:spcPts val="2400"/>
        </a:lnSpc>
        <a:spcBef>
          <a:spcPts val="1102"/>
        </a:spcBef>
        <a:buClr>
          <a:schemeClr val="accent1"/>
        </a:buClr>
        <a:buFontTx/>
        <a:buBlip>
          <a:blip r:embed="rId12"/>
        </a:buBlip>
        <a:defRPr sz="1800" kern="1200">
          <a:solidFill>
            <a:schemeClr val="tx1"/>
          </a:solidFill>
          <a:latin typeface="Open Sans" pitchFamily="2" charset="0"/>
          <a:ea typeface="Open Sans" pitchFamily="2" charset="0"/>
          <a:cs typeface="Open Sans" pitchFamily="2" charset="0"/>
        </a:defRPr>
      </a:lvl1pPr>
      <a:lvl2pPr marL="755957" indent="-251986" algn="l" defTabSz="1007943" rtl="0" eaLnBrk="1" latinLnBrk="0" hangingPunct="1">
        <a:lnSpc>
          <a:spcPts val="2400"/>
        </a:lnSpc>
        <a:spcBef>
          <a:spcPts val="551"/>
        </a:spcBef>
        <a:buFontTx/>
        <a:buBlip>
          <a:blip r:embed="rId13"/>
        </a:buBlip>
        <a:defRPr sz="1800" kern="1200">
          <a:solidFill>
            <a:schemeClr val="tx1"/>
          </a:solidFill>
          <a:latin typeface="Open Sans" pitchFamily="2" charset="0"/>
          <a:ea typeface="Open Sans" pitchFamily="2" charset="0"/>
          <a:cs typeface="Open Sans" pitchFamily="2" charset="0"/>
        </a:defRPr>
      </a:lvl2pPr>
      <a:lvl3pPr marL="1259929" indent="-251986" algn="l" defTabSz="1007943" rtl="0" eaLnBrk="1" latinLnBrk="0" hangingPunct="1">
        <a:lnSpc>
          <a:spcPts val="2400"/>
        </a:lnSpc>
        <a:spcBef>
          <a:spcPts val="551"/>
        </a:spcBef>
        <a:buFontTx/>
        <a:buBlip>
          <a:blip r:embed="rId14"/>
        </a:buBlip>
        <a:defRPr sz="1800" kern="1200">
          <a:solidFill>
            <a:schemeClr val="tx1"/>
          </a:solidFill>
          <a:latin typeface="Open Sans" pitchFamily="2" charset="0"/>
          <a:ea typeface="Open Sans" pitchFamily="2" charset="0"/>
          <a:cs typeface="Open Sans" pitchFamily="2" charset="0"/>
        </a:defRPr>
      </a:lvl3pPr>
      <a:lvl4pPr marL="1763900"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267872"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3" userDrawn="1">
          <p15:clr>
            <a:srgbClr val="F26B43"/>
          </p15:clr>
        </p15:guide>
        <p15:guide id="2" pos="419" userDrawn="1">
          <p15:clr>
            <a:srgbClr val="F26B43"/>
          </p15:clr>
        </p15:guide>
        <p15:guide id="3" pos="646" userDrawn="1">
          <p15:clr>
            <a:srgbClr val="F26B43"/>
          </p15:clr>
        </p15:guide>
        <p15:guide id="4" pos="873" userDrawn="1">
          <p15:clr>
            <a:srgbClr val="F26B43"/>
          </p15:clr>
        </p15:guide>
        <p15:guide id="5" pos="1100" userDrawn="1">
          <p15:clr>
            <a:srgbClr val="F26B43"/>
          </p15:clr>
        </p15:guide>
        <p15:guide id="6" pos="1327" userDrawn="1">
          <p15:clr>
            <a:srgbClr val="F26B43"/>
          </p15:clr>
        </p15:guide>
        <p15:guide id="7" pos="1553" userDrawn="1">
          <p15:clr>
            <a:srgbClr val="F26B43"/>
          </p15:clr>
        </p15:guide>
        <p15:guide id="8" pos="1780" userDrawn="1">
          <p15:clr>
            <a:srgbClr val="F26B43"/>
          </p15:clr>
        </p15:guide>
        <p15:guide id="9" pos="2007" userDrawn="1">
          <p15:clr>
            <a:srgbClr val="F26B43"/>
          </p15:clr>
        </p15:guide>
        <p15:guide id="10" pos="2234" userDrawn="1">
          <p15:clr>
            <a:srgbClr val="F26B43"/>
          </p15:clr>
        </p15:guide>
        <p15:guide id="11" pos="2460" userDrawn="1">
          <p15:clr>
            <a:srgbClr val="F26B43"/>
          </p15:clr>
        </p15:guide>
        <p15:guide id="12" pos="2687" userDrawn="1">
          <p15:clr>
            <a:srgbClr val="F26B43"/>
          </p15:clr>
        </p15:guide>
        <p15:guide id="13" pos="2914" userDrawn="1">
          <p15:clr>
            <a:srgbClr val="F26B43"/>
          </p15:clr>
        </p15:guide>
        <p15:guide id="14" pos="3141" userDrawn="1">
          <p15:clr>
            <a:srgbClr val="F26B43"/>
          </p15:clr>
        </p15:guide>
        <p15:guide id="15" pos="3368" userDrawn="1">
          <p15:clr>
            <a:srgbClr val="F26B43"/>
          </p15:clr>
        </p15:guide>
        <p15:guide id="16" pos="3594" userDrawn="1">
          <p15:clr>
            <a:srgbClr val="F26B43"/>
          </p15:clr>
        </p15:guide>
        <p15:guide id="17" pos="3821" userDrawn="1">
          <p15:clr>
            <a:srgbClr val="F26B43"/>
          </p15:clr>
        </p15:guide>
        <p15:guide id="18" pos="4048" userDrawn="1">
          <p15:clr>
            <a:srgbClr val="F26B43"/>
          </p15:clr>
        </p15:guide>
        <p15:guide id="19" pos="4275" userDrawn="1">
          <p15:clr>
            <a:srgbClr val="F26B43"/>
          </p15:clr>
        </p15:guide>
        <p15:guide id="20" pos="4501" userDrawn="1">
          <p15:clr>
            <a:srgbClr val="F26B43"/>
          </p15:clr>
        </p15:guide>
        <p15:guide id="21" pos="4728" userDrawn="1">
          <p15:clr>
            <a:srgbClr val="F26B43"/>
          </p15:clr>
        </p15:guide>
        <p15:guide id="22" pos="4955" userDrawn="1">
          <p15:clr>
            <a:srgbClr val="F26B43"/>
          </p15:clr>
        </p15:guide>
        <p15:guide id="23" pos="5182" userDrawn="1">
          <p15:clr>
            <a:srgbClr val="F26B43"/>
          </p15:clr>
        </p15:guide>
        <p15:guide id="24" pos="5408" userDrawn="1">
          <p15:clr>
            <a:srgbClr val="F26B43"/>
          </p15:clr>
        </p15:guide>
        <p15:guide id="25" pos="5635" userDrawn="1">
          <p15:clr>
            <a:srgbClr val="F26B43"/>
          </p15:clr>
        </p15:guide>
        <p15:guide id="26" pos="5862" userDrawn="1">
          <p15:clr>
            <a:srgbClr val="F26B43"/>
          </p15:clr>
        </p15:guide>
        <p15:guide id="27" pos="6089" userDrawn="1">
          <p15:clr>
            <a:srgbClr val="F26B43"/>
          </p15:clr>
        </p15:guide>
        <p15:guide id="28" pos="6316" userDrawn="1">
          <p15:clr>
            <a:srgbClr val="F26B43"/>
          </p15:clr>
        </p15:guide>
        <p15:guide id="29" pos="6542" userDrawn="1">
          <p15:clr>
            <a:srgbClr val="F26B43"/>
          </p15:clr>
        </p15:guide>
        <p15:guide id="30" orient="horz" pos="113" userDrawn="1">
          <p15:clr>
            <a:srgbClr val="F26B43"/>
          </p15:clr>
        </p15:guide>
        <p15:guide id="31" orient="horz" pos="340" userDrawn="1">
          <p15:clr>
            <a:srgbClr val="F26B43"/>
          </p15:clr>
        </p15:guide>
        <p15:guide id="32" orient="horz" pos="567" userDrawn="1">
          <p15:clr>
            <a:srgbClr val="F26B43"/>
          </p15:clr>
        </p15:guide>
        <p15:guide id="33" orient="horz" pos="794" userDrawn="1">
          <p15:clr>
            <a:srgbClr val="F26B43"/>
          </p15:clr>
        </p15:guide>
        <p15:guide id="34" orient="horz" pos="1020" userDrawn="1">
          <p15:clr>
            <a:srgbClr val="F26B43"/>
          </p15:clr>
        </p15:guide>
        <p15:guide id="35" orient="horz" pos="1247" userDrawn="1">
          <p15:clr>
            <a:srgbClr val="F26B43"/>
          </p15:clr>
        </p15:guide>
        <p15:guide id="36" orient="horz" pos="1474" userDrawn="1">
          <p15:clr>
            <a:srgbClr val="F26B43"/>
          </p15:clr>
        </p15:guide>
        <p15:guide id="37" orient="horz" pos="1701" userDrawn="1">
          <p15:clr>
            <a:srgbClr val="F26B43"/>
          </p15:clr>
        </p15:guide>
        <p15:guide id="38" orient="horz" pos="1927" userDrawn="1">
          <p15:clr>
            <a:srgbClr val="F26B43"/>
          </p15:clr>
        </p15:guide>
        <p15:guide id="39" orient="horz" pos="2154" userDrawn="1">
          <p15:clr>
            <a:srgbClr val="F26B43"/>
          </p15:clr>
        </p15:guide>
        <p15:guide id="40" orient="horz" pos="2381" userDrawn="1">
          <p15:clr>
            <a:srgbClr val="F26B43"/>
          </p15:clr>
        </p15:guide>
        <p15:guide id="41" orient="horz" pos="2608" userDrawn="1">
          <p15:clr>
            <a:srgbClr val="F26B43"/>
          </p15:clr>
        </p15:guide>
        <p15:guide id="42" orient="horz" pos="2835" userDrawn="1">
          <p15:clr>
            <a:srgbClr val="F26B43"/>
          </p15:clr>
        </p15:guide>
        <p15:guide id="43" orient="horz" pos="3061" userDrawn="1">
          <p15:clr>
            <a:srgbClr val="F26B43"/>
          </p15:clr>
        </p15:guide>
        <p15:guide id="44" orient="horz" pos="3288" userDrawn="1">
          <p15:clr>
            <a:srgbClr val="F26B43"/>
          </p15:clr>
        </p15:guide>
        <p15:guide id="45" orient="horz" pos="3515" userDrawn="1">
          <p15:clr>
            <a:srgbClr val="F26B43"/>
          </p15:clr>
        </p15:guide>
        <p15:guide id="46" orient="horz" pos="3742" userDrawn="1">
          <p15:clr>
            <a:srgbClr val="F26B43"/>
          </p15:clr>
        </p15:guide>
        <p15:guide id="47" orient="horz" pos="3968" userDrawn="1">
          <p15:clr>
            <a:srgbClr val="F26B43"/>
          </p15:clr>
        </p15:guide>
        <p15:guide id="48" orient="horz" pos="4195" userDrawn="1">
          <p15:clr>
            <a:srgbClr val="F26B43"/>
          </p15:clr>
        </p15:guide>
        <p15:guide id="49" orient="horz" pos="4422" userDrawn="1">
          <p15:clr>
            <a:srgbClr val="F26B43"/>
          </p15:clr>
        </p15:guide>
        <p15:guide id="50" orient="horz" pos="46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1.svg"/><Relationship Id="rId7" Type="http://schemas.openxmlformats.org/officeDocument/2006/relationships/image" Target="../media/image63.svg"/><Relationship Id="rId2"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62.png"/><Relationship Id="rId11" Type="http://schemas.openxmlformats.org/officeDocument/2006/relationships/image" Target="../media/image65.svg"/><Relationship Id="rId5" Type="http://schemas.openxmlformats.org/officeDocument/2006/relationships/image" Target="../media/image26.svg"/><Relationship Id="rId10" Type="http://schemas.openxmlformats.org/officeDocument/2006/relationships/image" Target="../media/image64.png"/><Relationship Id="rId4" Type="http://schemas.openxmlformats.org/officeDocument/2006/relationships/image" Target="../media/image25.png"/><Relationship Id="rId9" Type="http://schemas.openxmlformats.org/officeDocument/2006/relationships/image" Target="../media/image35.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svg"/><Relationship Id="rId7" Type="http://schemas.openxmlformats.org/officeDocument/2006/relationships/image" Target="../media/image26.svg"/><Relationship Id="rId2"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1.sv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3.svg"/><Relationship Id="rId7" Type="http://schemas.openxmlformats.org/officeDocument/2006/relationships/image" Target="../media/image71.svg"/><Relationship Id="rId2"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57.svg"/></Relationships>
</file>

<file path=ppt/slides/_rels/slide17.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69.sv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s>
</file>

<file path=ppt/slides/_rels/slide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60.png"/><Relationship Id="rId7" Type="http://schemas.openxmlformats.org/officeDocument/2006/relationships/image" Target="../media/image93.png"/><Relationship Id="rId2" Type="http://schemas.openxmlformats.org/officeDocument/2006/relationships/image" Target="../media/image90.jpeg"/><Relationship Id="rId1" Type="http://schemas.openxmlformats.org/officeDocument/2006/relationships/slideLayout" Target="../slideLayouts/slideLayout5.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61.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63.sv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96.svg"/><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81.svg"/><Relationship Id="rId7" Type="http://schemas.openxmlformats.org/officeDocument/2006/relationships/image" Target="../media/image30.svg"/><Relationship Id="rId2"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89.svg"/><Relationship Id="rId4" Type="http://schemas.openxmlformats.org/officeDocument/2006/relationships/image" Target="../media/image88.png"/><Relationship Id="rId9" Type="http://schemas.openxmlformats.org/officeDocument/2006/relationships/image" Target="../media/image99.sv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3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1.svg"/><Relationship Id="rId7" Type="http://schemas.openxmlformats.org/officeDocument/2006/relationships/image" Target="../media/image103.svg"/><Relationship Id="rId2" Type="http://schemas.openxmlformats.org/officeDocument/2006/relationships/image" Target="../media/image100.png"/><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105.svg"/></Relationships>
</file>

<file path=ppt/slides/_rels/slide3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85.svg"/><Relationship Id="rId7" Type="http://schemas.openxmlformats.org/officeDocument/2006/relationships/image" Target="../media/image107.svg"/><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109.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10.png"/><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7.sv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39.sv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3568BE-245E-449B-9BA3-0D02E7BF7EC3}"/>
              </a:ext>
            </a:extLst>
          </p:cNvPr>
          <p:cNvSpPr>
            <a:spLocks noGrp="1"/>
          </p:cNvSpPr>
          <p:nvPr>
            <p:ph type="ctrTitle"/>
          </p:nvPr>
        </p:nvSpPr>
        <p:spPr>
          <a:xfrm>
            <a:off x="1385877" y="3059113"/>
            <a:ext cx="7920115" cy="2304900"/>
          </a:xfrm>
        </p:spPr>
        <p:txBody>
          <a:bodyPr>
            <a:normAutofit/>
          </a:bodyPr>
          <a:lstStyle/>
          <a:p>
            <a:pPr>
              <a:lnSpc>
                <a:spcPct val="150000"/>
              </a:lnSpc>
            </a:pPr>
            <a:r>
              <a:rPr lang="pl-PL" dirty="0"/>
              <a:t>Wytyczne w zakresie zamówień publicznych w perspektywie 2021-2027</a:t>
            </a:r>
          </a:p>
        </p:txBody>
      </p:sp>
      <p:sp>
        <p:nvSpPr>
          <p:cNvPr id="4" name="Symbol zastępczy daty 3">
            <a:extLst>
              <a:ext uri="{FF2B5EF4-FFF2-40B4-BE49-F238E27FC236}">
                <a16:creationId xmlns:a16="http://schemas.microsoft.com/office/drawing/2014/main" id="{B229C2C5-54F9-4EC4-92E9-11C5F82C31FB}"/>
              </a:ext>
            </a:extLst>
          </p:cNvPr>
          <p:cNvSpPr>
            <a:spLocks noGrp="1"/>
          </p:cNvSpPr>
          <p:nvPr>
            <p:ph type="dt" sz="half" idx="10"/>
          </p:nvPr>
        </p:nvSpPr>
        <p:spPr/>
        <p:txBody>
          <a:bodyPr/>
          <a:lstStyle/>
          <a:p>
            <a:fld id="{0C2D1261-A096-4701-818F-FA57047FD5DA}" type="datetime1">
              <a:rPr lang="pl-PL" smtClean="0"/>
              <a:t>03.07.2024</a:t>
            </a:fld>
            <a:endParaRPr lang="pl-PL" dirty="0"/>
          </a:p>
        </p:txBody>
      </p:sp>
      <p:pic>
        <p:nvPicPr>
          <p:cNvPr id="5" name="Obraz 4">
            <a:extLst>
              <a:ext uri="{FF2B5EF4-FFF2-40B4-BE49-F238E27FC236}">
                <a16:creationId xmlns:a16="http://schemas.microsoft.com/office/drawing/2014/main" id="{C7FF23D5-8817-7F50-9FBD-41A28352581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402" y="6378617"/>
            <a:ext cx="9145016" cy="857603"/>
          </a:xfrm>
          <a:prstGeom prst="rect">
            <a:avLst/>
          </a:prstGeom>
        </p:spPr>
      </p:pic>
      <p:pic>
        <p:nvPicPr>
          <p:cNvPr id="6" name="Obraz 5">
            <a:extLst>
              <a:ext uri="{FF2B5EF4-FFF2-40B4-BE49-F238E27FC236}">
                <a16:creationId xmlns:a16="http://schemas.microsoft.com/office/drawing/2014/main" id="{D756A5DB-6F7B-E7C6-EF11-30A796C98C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9568" y="6372126"/>
            <a:ext cx="9042843" cy="937237"/>
          </a:xfrm>
          <a:prstGeom prst="rect">
            <a:avLst/>
          </a:prstGeom>
        </p:spPr>
      </p:pic>
    </p:spTree>
    <p:extLst>
      <p:ext uri="{BB962C8B-B14F-4D97-AF65-F5344CB8AC3E}">
        <p14:creationId xmlns:p14="http://schemas.microsoft.com/office/powerpoint/2010/main" val="1671839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7FCB4A6-66D0-658D-29DF-EB7DED70063C}"/>
              </a:ext>
            </a:extLst>
          </p:cNvPr>
          <p:cNvSpPr>
            <a:spLocks noGrp="1"/>
          </p:cNvSpPr>
          <p:nvPr>
            <p:ph type="title"/>
          </p:nvPr>
        </p:nvSpPr>
        <p:spPr/>
        <p:txBody>
          <a:bodyPr/>
          <a:lstStyle/>
          <a:p>
            <a:pPr>
              <a:lnSpc>
                <a:spcPct val="114000"/>
              </a:lnSpc>
            </a:pPr>
            <a:r>
              <a:rPr lang="pl-PL" dirty="0"/>
              <a:t>Opis przedmiotu zamówienia cz. 1</a:t>
            </a:r>
          </a:p>
        </p:txBody>
      </p:sp>
      <p:sp>
        <p:nvSpPr>
          <p:cNvPr id="3" name="Symbol zastępczy zawartości 2">
            <a:extLst>
              <a:ext uri="{FF2B5EF4-FFF2-40B4-BE49-F238E27FC236}">
                <a16:creationId xmlns:a16="http://schemas.microsoft.com/office/drawing/2014/main" id="{B7FB9164-F876-D2FE-1120-9BEB12A156BD}"/>
              </a:ext>
            </a:extLst>
          </p:cNvPr>
          <p:cNvSpPr>
            <a:spLocks noGrp="1"/>
          </p:cNvSpPr>
          <p:nvPr>
            <p:ph idx="1"/>
          </p:nvPr>
        </p:nvSpPr>
        <p:spPr/>
        <p:txBody>
          <a:bodyPr>
            <a:normAutofit/>
          </a:bodyPr>
          <a:lstStyle/>
          <a:p>
            <a:pPr>
              <a:lnSpc>
                <a:spcPct val="150000"/>
              </a:lnSpc>
            </a:pPr>
            <a:r>
              <a:rPr lang="pl-PL" dirty="0"/>
              <a:t>Przedmiot zamówienia opisuje się w sposób </a:t>
            </a:r>
            <a:r>
              <a:rPr lang="pl-PL" b="1" dirty="0"/>
              <a:t>jednoznaczny i wyczerpujący, </a:t>
            </a:r>
            <a:br>
              <a:rPr lang="pl-PL" b="1" dirty="0"/>
            </a:br>
            <a:r>
              <a:rPr lang="pl-PL" dirty="0"/>
              <a:t>za pomocą </a:t>
            </a:r>
            <a:r>
              <a:rPr lang="pl-PL" b="1" dirty="0"/>
              <a:t>dokładnych i zrozumiałych określeń, </a:t>
            </a:r>
            <a:r>
              <a:rPr lang="pl-PL" dirty="0"/>
              <a:t>uwzględniając wszystkie wymagania i okoliczności mogące mieć </a:t>
            </a:r>
            <a:r>
              <a:rPr lang="pl-PL" b="1" dirty="0"/>
              <a:t>wpływ na sporządzenie oferty. </a:t>
            </a:r>
            <a:r>
              <a:rPr lang="pl-PL" dirty="0"/>
              <a:t>Przedmiotu zamówienia nie można opisać w sposób, który mógłby utrudniać uczciwą konkurencję.</a:t>
            </a:r>
          </a:p>
          <a:p>
            <a:pPr>
              <a:lnSpc>
                <a:spcPct val="150000"/>
              </a:lnSpc>
            </a:pPr>
            <a:r>
              <a:rPr lang="pl-PL" dirty="0"/>
              <a:t>Jeżeli nie uzasadnia tego przedmiot zamówienia, opis przedmiotu </a:t>
            </a:r>
            <a:r>
              <a:rPr lang="pl-PL" b="1" dirty="0"/>
              <a:t>nie może zawierać odniesień do znaków towarowych, patentów lub pochodzenia, źródła lub szczególnego procesu, </a:t>
            </a:r>
            <a:r>
              <a:rPr lang="pl-PL" dirty="0"/>
              <a:t>które charakteryzują produkty lub usługi dostarczane przez konkretnego Wykonawcę, jeżeli mogłoby to doprowadzić do uprzywilejowania lub wyeliminowania niektórych Wykonawców lub produktów</a:t>
            </a:r>
          </a:p>
        </p:txBody>
      </p:sp>
      <p:sp>
        <p:nvSpPr>
          <p:cNvPr id="4" name="Symbol zastępczy numeru slajdu 3">
            <a:extLst>
              <a:ext uri="{FF2B5EF4-FFF2-40B4-BE49-F238E27FC236}">
                <a16:creationId xmlns:a16="http://schemas.microsoft.com/office/drawing/2014/main" id="{2A0990D8-94B2-A3F1-409D-B0F01489655A}"/>
              </a:ext>
            </a:extLst>
          </p:cNvPr>
          <p:cNvSpPr>
            <a:spLocks noGrp="1"/>
          </p:cNvSpPr>
          <p:nvPr>
            <p:ph type="sldNum" sz="quarter" idx="10"/>
          </p:nvPr>
        </p:nvSpPr>
        <p:spPr/>
        <p:txBody>
          <a:bodyPr/>
          <a:lstStyle/>
          <a:p>
            <a:fld id="{EB4015AA-59F6-416B-87A6-8E3D940284E2}" type="slidenum">
              <a:rPr lang="pl-PL" smtClean="0"/>
              <a:pPr/>
              <a:t>10</a:t>
            </a:fld>
            <a:endParaRPr lang="pl-PL" dirty="0"/>
          </a:p>
        </p:txBody>
      </p:sp>
    </p:spTree>
    <p:extLst>
      <p:ext uri="{BB962C8B-B14F-4D97-AF65-F5344CB8AC3E}">
        <p14:creationId xmlns:p14="http://schemas.microsoft.com/office/powerpoint/2010/main" val="2538150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7FCB4A6-66D0-658D-29DF-EB7DED70063C}"/>
              </a:ext>
            </a:extLst>
          </p:cNvPr>
          <p:cNvSpPr>
            <a:spLocks noGrp="1"/>
          </p:cNvSpPr>
          <p:nvPr>
            <p:ph type="title"/>
          </p:nvPr>
        </p:nvSpPr>
        <p:spPr/>
        <p:txBody>
          <a:bodyPr/>
          <a:lstStyle/>
          <a:p>
            <a:pPr>
              <a:lnSpc>
                <a:spcPct val="114000"/>
              </a:lnSpc>
            </a:pPr>
            <a:r>
              <a:rPr lang="pl-PL" dirty="0"/>
              <a:t>Opis przedmiotu zamówienia cz. 2</a:t>
            </a:r>
          </a:p>
        </p:txBody>
      </p:sp>
      <p:sp>
        <p:nvSpPr>
          <p:cNvPr id="3" name="Symbol zastępczy zawartości 2">
            <a:extLst>
              <a:ext uri="{FF2B5EF4-FFF2-40B4-BE49-F238E27FC236}">
                <a16:creationId xmlns:a16="http://schemas.microsoft.com/office/drawing/2014/main" id="{B7FB9164-F876-D2FE-1120-9BEB12A156BD}"/>
              </a:ext>
            </a:extLst>
          </p:cNvPr>
          <p:cNvSpPr>
            <a:spLocks noGrp="1"/>
          </p:cNvSpPr>
          <p:nvPr>
            <p:ph idx="1"/>
          </p:nvPr>
        </p:nvSpPr>
        <p:spPr/>
        <p:txBody>
          <a:bodyPr>
            <a:normAutofit/>
          </a:bodyPr>
          <a:lstStyle/>
          <a:p>
            <a:pPr>
              <a:lnSpc>
                <a:spcPct val="150000"/>
              </a:lnSpc>
            </a:pPr>
            <a:r>
              <a:rPr lang="pl-PL" dirty="0"/>
              <a:t>W przypadku zastosowania znaków towarowych, patentów lub pochodzenia, źródła lub szczególnego procesu, odniesieniom tym </a:t>
            </a:r>
            <a:r>
              <a:rPr lang="pl-PL" b="1" dirty="0"/>
              <a:t>muszą towarzyszyć słowa „lub równoważne”.</a:t>
            </a:r>
            <a:endParaRPr lang="pl-PL" dirty="0"/>
          </a:p>
        </p:txBody>
      </p:sp>
      <p:sp>
        <p:nvSpPr>
          <p:cNvPr id="4" name="Symbol zastępczy numeru slajdu 3">
            <a:extLst>
              <a:ext uri="{FF2B5EF4-FFF2-40B4-BE49-F238E27FC236}">
                <a16:creationId xmlns:a16="http://schemas.microsoft.com/office/drawing/2014/main" id="{2A0990D8-94B2-A3F1-409D-B0F01489655A}"/>
              </a:ext>
            </a:extLst>
          </p:cNvPr>
          <p:cNvSpPr>
            <a:spLocks noGrp="1"/>
          </p:cNvSpPr>
          <p:nvPr>
            <p:ph type="sldNum" sz="quarter" idx="10"/>
          </p:nvPr>
        </p:nvSpPr>
        <p:spPr/>
        <p:txBody>
          <a:bodyPr/>
          <a:lstStyle/>
          <a:p>
            <a:fld id="{EB4015AA-59F6-416B-87A6-8E3D940284E2}" type="slidenum">
              <a:rPr lang="pl-PL" smtClean="0"/>
              <a:pPr/>
              <a:t>11</a:t>
            </a:fld>
            <a:endParaRPr lang="pl-PL" dirty="0"/>
          </a:p>
        </p:txBody>
      </p:sp>
      <p:pic>
        <p:nvPicPr>
          <p:cNvPr id="7" name="Obraz 6">
            <a:extLst>
              <a:ext uri="{FF2B5EF4-FFF2-40B4-BE49-F238E27FC236}">
                <a16:creationId xmlns:a16="http://schemas.microsoft.com/office/drawing/2014/main" id="{76723BE6-23A3-E2F6-DECD-C6462D6DEA0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524" y="3491805"/>
            <a:ext cx="8421151" cy="2563398"/>
          </a:xfrm>
          <a:prstGeom prst="rect">
            <a:avLst/>
          </a:prstGeom>
        </p:spPr>
      </p:pic>
    </p:spTree>
    <p:extLst>
      <p:ext uri="{BB962C8B-B14F-4D97-AF65-F5344CB8AC3E}">
        <p14:creationId xmlns:p14="http://schemas.microsoft.com/office/powerpoint/2010/main" val="3685648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47CE40-F1AC-2505-6330-465988DB1655}"/>
              </a:ext>
            </a:extLst>
          </p:cNvPr>
          <p:cNvSpPr>
            <a:spLocks noGrp="1"/>
          </p:cNvSpPr>
          <p:nvPr>
            <p:ph type="title"/>
          </p:nvPr>
        </p:nvSpPr>
        <p:spPr/>
        <p:txBody>
          <a:bodyPr/>
          <a:lstStyle/>
          <a:p>
            <a:pPr>
              <a:lnSpc>
                <a:spcPct val="114000"/>
              </a:lnSpc>
            </a:pPr>
            <a:r>
              <a:rPr lang="pl-PL" dirty="0"/>
              <a:t>Opis przedmiotu zamówienia – błędy </a:t>
            </a:r>
          </a:p>
        </p:txBody>
      </p:sp>
      <p:sp>
        <p:nvSpPr>
          <p:cNvPr id="3" name="Symbol zastępczy zawartości 2">
            <a:extLst>
              <a:ext uri="{FF2B5EF4-FFF2-40B4-BE49-F238E27FC236}">
                <a16:creationId xmlns:a16="http://schemas.microsoft.com/office/drawing/2014/main" id="{FF8C2C9D-4C21-48C8-A4C4-9DD965D42EB1}"/>
              </a:ext>
            </a:extLst>
          </p:cNvPr>
          <p:cNvSpPr>
            <a:spLocks noGrp="1"/>
          </p:cNvSpPr>
          <p:nvPr>
            <p:ph idx="1"/>
          </p:nvPr>
        </p:nvSpPr>
        <p:spPr>
          <a:xfrm>
            <a:off x="1673497" y="1979837"/>
            <a:ext cx="7992791" cy="4680002"/>
          </a:xfrm>
        </p:spPr>
        <p:txBody>
          <a:bodyPr/>
          <a:lstStyle/>
          <a:p>
            <a:pPr>
              <a:lnSpc>
                <a:spcPct val="150000"/>
              </a:lnSpc>
            </a:pPr>
            <a:r>
              <a:rPr lang="pl-PL" dirty="0"/>
              <a:t>Brak kodów CPV</a:t>
            </a:r>
          </a:p>
          <a:p>
            <a:pPr>
              <a:lnSpc>
                <a:spcPct val="150000"/>
              </a:lnSpc>
            </a:pPr>
            <a:r>
              <a:rPr lang="pl-PL" dirty="0"/>
              <a:t>Zbyt ogólny opis przedmiotu zamówienia</a:t>
            </a:r>
          </a:p>
          <a:p>
            <a:pPr>
              <a:lnSpc>
                <a:spcPct val="150000"/>
              </a:lnSpc>
            </a:pPr>
            <a:r>
              <a:rPr lang="pl-PL" dirty="0"/>
              <a:t>Nieprecyzyjny opis -&gt; wsparcie psychologiczne dla 30 osób, bez podania czy jest to wsparcie indywidualne czy grupowe </a:t>
            </a:r>
          </a:p>
          <a:p>
            <a:pPr>
              <a:lnSpc>
                <a:spcPct val="150000"/>
              </a:lnSpc>
            </a:pPr>
            <a:r>
              <a:rPr lang="pl-PL" dirty="0"/>
              <a:t>Brak podania równoważności przy odnoszeniu się do konkretnych nazw towarów</a:t>
            </a:r>
          </a:p>
          <a:p>
            <a:pPr>
              <a:lnSpc>
                <a:spcPct val="150000"/>
              </a:lnSpc>
            </a:pPr>
            <a:r>
              <a:rPr lang="pl-PL" dirty="0"/>
              <a:t>Brak uzasadnienia użycia konkretnych znaków towarowych w opisie przedmiotu zamówienia </a:t>
            </a:r>
          </a:p>
        </p:txBody>
      </p:sp>
      <p:sp>
        <p:nvSpPr>
          <p:cNvPr id="4" name="Symbol zastępczy numeru slajdu 3">
            <a:extLst>
              <a:ext uri="{FF2B5EF4-FFF2-40B4-BE49-F238E27FC236}">
                <a16:creationId xmlns:a16="http://schemas.microsoft.com/office/drawing/2014/main" id="{EE27C6BA-7468-A3F3-DE45-A7EA20B3784E}"/>
              </a:ext>
            </a:extLst>
          </p:cNvPr>
          <p:cNvSpPr>
            <a:spLocks noGrp="1"/>
          </p:cNvSpPr>
          <p:nvPr>
            <p:ph type="sldNum" sz="quarter" idx="10"/>
          </p:nvPr>
        </p:nvSpPr>
        <p:spPr/>
        <p:txBody>
          <a:bodyPr/>
          <a:lstStyle/>
          <a:p>
            <a:fld id="{EB4015AA-59F6-416B-87A6-8E3D940284E2}" type="slidenum">
              <a:rPr lang="pl-PL" smtClean="0"/>
              <a:pPr/>
              <a:t>12</a:t>
            </a:fld>
            <a:endParaRPr lang="pl-PL" dirty="0"/>
          </a:p>
        </p:txBody>
      </p:sp>
      <p:pic>
        <p:nvPicPr>
          <p:cNvPr id="6" name="Grafika 5">
            <a:extLst>
              <a:ext uri="{FF2B5EF4-FFF2-40B4-BE49-F238E27FC236}">
                <a16:creationId xmlns:a16="http://schemas.microsoft.com/office/drawing/2014/main" id="{72472C45-D584-24C0-7EDC-744CE33219B9}"/>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982" y="1979837"/>
            <a:ext cx="447189" cy="489595"/>
          </a:xfrm>
          <a:prstGeom prst="rect">
            <a:avLst/>
          </a:prstGeom>
        </p:spPr>
      </p:pic>
      <p:pic>
        <p:nvPicPr>
          <p:cNvPr id="8" name="Grafika 7">
            <a:extLst>
              <a:ext uri="{FF2B5EF4-FFF2-40B4-BE49-F238E27FC236}">
                <a16:creationId xmlns:a16="http://schemas.microsoft.com/office/drawing/2014/main" id="{56A1CE56-B1AC-3CEB-DAB8-66C26679CD5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5525" y="2531459"/>
            <a:ext cx="463836" cy="452240"/>
          </a:xfrm>
          <a:prstGeom prst="rect">
            <a:avLst/>
          </a:prstGeom>
        </p:spPr>
      </p:pic>
      <p:pic>
        <p:nvPicPr>
          <p:cNvPr id="10" name="Grafika 9">
            <a:extLst>
              <a:ext uri="{FF2B5EF4-FFF2-40B4-BE49-F238E27FC236}">
                <a16:creationId xmlns:a16="http://schemas.microsoft.com/office/drawing/2014/main" id="{7381123E-CF00-AFAD-A87C-07E036D19E8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8859" y="3097193"/>
            <a:ext cx="469975" cy="452240"/>
          </a:xfrm>
          <a:prstGeom prst="rect">
            <a:avLst/>
          </a:prstGeom>
        </p:spPr>
      </p:pic>
      <p:pic>
        <p:nvPicPr>
          <p:cNvPr id="12" name="Grafika 11">
            <a:extLst>
              <a:ext uri="{FF2B5EF4-FFF2-40B4-BE49-F238E27FC236}">
                <a16:creationId xmlns:a16="http://schemas.microsoft.com/office/drawing/2014/main" id="{E059C2A1-82AB-51EC-6531-1DEDDB953C27}"/>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8507" y="3999983"/>
            <a:ext cx="491464" cy="466353"/>
          </a:xfrm>
          <a:prstGeom prst="rect">
            <a:avLst/>
          </a:prstGeom>
        </p:spPr>
      </p:pic>
      <p:pic>
        <p:nvPicPr>
          <p:cNvPr id="14" name="Grafika 13">
            <a:extLst>
              <a:ext uri="{FF2B5EF4-FFF2-40B4-BE49-F238E27FC236}">
                <a16:creationId xmlns:a16="http://schemas.microsoft.com/office/drawing/2014/main" id="{60525B74-1A98-1646-018C-31D5B6E4A7CC}"/>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8741" y="4916886"/>
            <a:ext cx="540093" cy="530449"/>
          </a:xfrm>
          <a:prstGeom prst="rect">
            <a:avLst/>
          </a:prstGeom>
        </p:spPr>
      </p:pic>
    </p:spTree>
    <p:extLst>
      <p:ext uri="{BB962C8B-B14F-4D97-AF65-F5344CB8AC3E}">
        <p14:creationId xmlns:p14="http://schemas.microsoft.com/office/powerpoint/2010/main" val="55863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72AF7A0-A68C-E9B7-1F77-0EF3E9C5C39A}"/>
              </a:ext>
            </a:extLst>
          </p:cNvPr>
          <p:cNvSpPr>
            <a:spLocks noGrp="1"/>
          </p:cNvSpPr>
          <p:nvPr>
            <p:ph type="title"/>
          </p:nvPr>
        </p:nvSpPr>
        <p:spPr/>
        <p:txBody>
          <a:bodyPr/>
          <a:lstStyle/>
          <a:p>
            <a:pPr>
              <a:lnSpc>
                <a:spcPct val="114000"/>
              </a:lnSpc>
            </a:pPr>
            <a:r>
              <a:rPr lang="pl-PL" dirty="0"/>
              <a:t>Warunki udziału w postępowaniu cz. 1 </a:t>
            </a:r>
          </a:p>
        </p:txBody>
      </p:sp>
      <p:sp>
        <p:nvSpPr>
          <p:cNvPr id="3" name="Symbol zastępczy zawartości 2">
            <a:extLst>
              <a:ext uri="{FF2B5EF4-FFF2-40B4-BE49-F238E27FC236}">
                <a16:creationId xmlns:a16="http://schemas.microsoft.com/office/drawing/2014/main" id="{02DCE7ED-4F10-87E2-6317-078C51B8DEB0}"/>
              </a:ext>
            </a:extLst>
          </p:cNvPr>
          <p:cNvSpPr>
            <a:spLocks noGrp="1"/>
          </p:cNvSpPr>
          <p:nvPr>
            <p:ph idx="1"/>
          </p:nvPr>
        </p:nvSpPr>
        <p:spPr/>
        <p:txBody>
          <a:bodyPr/>
          <a:lstStyle/>
          <a:p>
            <a:pPr marL="0" indent="0">
              <a:lnSpc>
                <a:spcPct val="150000"/>
              </a:lnSpc>
              <a:buNone/>
            </a:pPr>
            <a:r>
              <a:rPr lang="pl-PL" dirty="0"/>
              <a:t>Zamawiający </a:t>
            </a:r>
            <a:r>
              <a:rPr lang="pl-PL" b="1" dirty="0"/>
              <a:t>może wymagać od wykonawców spełnienia warunków udziału w postępowaniu o udzielenie zamówienia. </a:t>
            </a:r>
            <a:br>
              <a:rPr lang="pl-PL" b="1" dirty="0"/>
            </a:br>
            <a:br>
              <a:rPr lang="pl-PL" b="1" dirty="0"/>
            </a:br>
            <a:r>
              <a:rPr lang="pl-PL" dirty="0"/>
              <a:t>Warunki te Zamawiający określa w sposób zapewniający zachowanie uczciwej konkurencji i równego traktowania wykonawców. Warunki udziału oraz opis sposobu dokonywania oceny ich spełniania muszą być </a:t>
            </a:r>
            <a:r>
              <a:rPr lang="pl-PL" b="1" dirty="0"/>
              <a:t>związane </a:t>
            </a:r>
            <a:br>
              <a:rPr lang="pl-PL" b="1" dirty="0"/>
            </a:br>
            <a:r>
              <a:rPr lang="pl-PL" b="1" dirty="0"/>
              <a:t>z przedmiotem zamówienia i proporcjonalne do niego</a:t>
            </a:r>
            <a:r>
              <a:rPr lang="pl-PL" dirty="0"/>
              <a:t> oraz </a:t>
            </a:r>
            <a:r>
              <a:rPr lang="pl-PL" b="1" dirty="0"/>
              <a:t>umożliwiać ocenę zdolności wykonawcy do należytego wykonania zamówienia.</a:t>
            </a:r>
            <a:r>
              <a:rPr lang="pl-PL" dirty="0"/>
              <a:t> </a:t>
            </a:r>
            <a:br>
              <a:rPr lang="pl-PL" dirty="0"/>
            </a:br>
            <a:br>
              <a:rPr lang="pl-PL" dirty="0"/>
            </a:br>
            <a:r>
              <a:rPr lang="pl-PL" dirty="0"/>
              <a:t>Zamawiający nie może formułować warunków przewyższających wymagania wystarczające do należytego wykonania zamówienia.</a:t>
            </a:r>
          </a:p>
          <a:p>
            <a:pPr marL="0" indent="0">
              <a:buNone/>
            </a:pPr>
            <a:endParaRPr lang="pl-PL" dirty="0"/>
          </a:p>
        </p:txBody>
      </p:sp>
      <p:sp>
        <p:nvSpPr>
          <p:cNvPr id="4" name="Symbol zastępczy numeru slajdu 3">
            <a:extLst>
              <a:ext uri="{FF2B5EF4-FFF2-40B4-BE49-F238E27FC236}">
                <a16:creationId xmlns:a16="http://schemas.microsoft.com/office/drawing/2014/main" id="{543BDA81-669A-1478-8B3B-4D2B11FB21EA}"/>
              </a:ext>
            </a:extLst>
          </p:cNvPr>
          <p:cNvSpPr>
            <a:spLocks noGrp="1"/>
          </p:cNvSpPr>
          <p:nvPr>
            <p:ph type="sldNum" sz="quarter" idx="10"/>
          </p:nvPr>
        </p:nvSpPr>
        <p:spPr/>
        <p:txBody>
          <a:bodyPr/>
          <a:lstStyle/>
          <a:p>
            <a:fld id="{EB4015AA-59F6-416B-87A6-8E3D940284E2}" type="slidenum">
              <a:rPr lang="pl-PL" smtClean="0"/>
              <a:pPr/>
              <a:t>13</a:t>
            </a:fld>
            <a:endParaRPr lang="pl-PL" dirty="0"/>
          </a:p>
        </p:txBody>
      </p:sp>
    </p:spTree>
    <p:extLst>
      <p:ext uri="{BB962C8B-B14F-4D97-AF65-F5344CB8AC3E}">
        <p14:creationId xmlns:p14="http://schemas.microsoft.com/office/powerpoint/2010/main" val="117516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AA6EFD-2942-C937-9DD2-93BBC93693C9}"/>
              </a:ext>
            </a:extLst>
          </p:cNvPr>
          <p:cNvSpPr>
            <a:spLocks noGrp="1"/>
          </p:cNvSpPr>
          <p:nvPr>
            <p:ph type="title"/>
          </p:nvPr>
        </p:nvSpPr>
        <p:spPr/>
        <p:txBody>
          <a:bodyPr/>
          <a:lstStyle/>
          <a:p>
            <a:pPr>
              <a:lnSpc>
                <a:spcPct val="114000"/>
              </a:lnSpc>
            </a:pPr>
            <a:r>
              <a:rPr lang="pl-PL" dirty="0"/>
              <a:t>Warunki udziału w postępowaniu cz. 2</a:t>
            </a:r>
          </a:p>
        </p:txBody>
      </p:sp>
      <p:sp>
        <p:nvSpPr>
          <p:cNvPr id="3" name="Symbol zastępczy zawartości 2">
            <a:extLst>
              <a:ext uri="{FF2B5EF4-FFF2-40B4-BE49-F238E27FC236}">
                <a16:creationId xmlns:a16="http://schemas.microsoft.com/office/drawing/2014/main" id="{047B21B6-A2B7-3FBD-01E5-BF8054049199}"/>
              </a:ext>
            </a:extLst>
          </p:cNvPr>
          <p:cNvSpPr>
            <a:spLocks noGrp="1"/>
          </p:cNvSpPr>
          <p:nvPr>
            <p:ph idx="1"/>
          </p:nvPr>
        </p:nvSpPr>
        <p:spPr>
          <a:xfrm>
            <a:off x="1025906" y="1979837"/>
            <a:ext cx="9144535" cy="5040000"/>
          </a:xfrm>
        </p:spPr>
        <p:txBody>
          <a:bodyPr>
            <a:normAutofit/>
          </a:bodyPr>
          <a:lstStyle/>
          <a:p>
            <a:pPr>
              <a:lnSpc>
                <a:spcPct val="150000"/>
              </a:lnSpc>
            </a:pPr>
            <a:r>
              <a:rPr lang="pl-PL" dirty="0"/>
              <a:t>W odniesieniu do sytuacji ekonomicznej lub finansowej wykonawców zamawiający może wymagać w szczególności, aby wykonawcy </a:t>
            </a:r>
            <a:r>
              <a:rPr lang="pl-PL" b="1" dirty="0"/>
              <a:t>posiadali określony minimalny roczny przychód, </a:t>
            </a:r>
            <a:r>
              <a:rPr lang="pl-PL" dirty="0"/>
              <a:t>w tym minimalny roczny przychód </a:t>
            </a:r>
            <a:br>
              <a:rPr lang="pl-PL" dirty="0"/>
            </a:br>
            <a:r>
              <a:rPr lang="pl-PL" dirty="0"/>
              <a:t>w zakresie przedmiotu zamówienia. Wymagany przez zamawiającego minimalny roczny przychód </a:t>
            </a:r>
            <a:r>
              <a:rPr lang="pl-PL" b="1" dirty="0"/>
              <a:t>nie powinien przekraczać dwukrotności szacunkowej wartości zamówienia, </a:t>
            </a:r>
            <a:r>
              <a:rPr lang="pl-PL" dirty="0"/>
              <a:t>z wyjątkiem należycie uzasadnionych przypadków. </a:t>
            </a:r>
          </a:p>
          <a:p>
            <a:pPr>
              <a:lnSpc>
                <a:spcPct val="150000"/>
              </a:lnSpc>
            </a:pPr>
            <a:r>
              <a:rPr lang="pl-PL" dirty="0"/>
              <a:t>W odniesieniu do zdolności technicznej lub zawodowej zamawiający może określić warunki dotyczące </a:t>
            </a:r>
            <a:r>
              <a:rPr lang="pl-PL" b="1" dirty="0"/>
              <a:t>niezbędnego wykształcenia, kwalifikacji zawodowych, doświadczenia, potencjału technicznego wykonawcy lub osób skierowanych przez wykonawcę do realizacji zamówienia, </a:t>
            </a:r>
            <a:r>
              <a:rPr lang="pl-PL" dirty="0"/>
              <a:t>umożliwiających realizację zamówienia na odpowiednim poziomie jakości. </a:t>
            </a:r>
          </a:p>
        </p:txBody>
      </p:sp>
      <p:sp>
        <p:nvSpPr>
          <p:cNvPr id="4" name="Symbol zastępczy numeru slajdu 3">
            <a:extLst>
              <a:ext uri="{FF2B5EF4-FFF2-40B4-BE49-F238E27FC236}">
                <a16:creationId xmlns:a16="http://schemas.microsoft.com/office/drawing/2014/main" id="{45B827AF-2E1D-AAC1-E99F-86B087FF4867}"/>
              </a:ext>
            </a:extLst>
          </p:cNvPr>
          <p:cNvSpPr>
            <a:spLocks noGrp="1"/>
          </p:cNvSpPr>
          <p:nvPr>
            <p:ph type="sldNum" sz="quarter" idx="10"/>
          </p:nvPr>
        </p:nvSpPr>
        <p:spPr/>
        <p:txBody>
          <a:bodyPr/>
          <a:lstStyle/>
          <a:p>
            <a:fld id="{EB4015AA-59F6-416B-87A6-8E3D940284E2}" type="slidenum">
              <a:rPr lang="pl-PL" smtClean="0"/>
              <a:pPr/>
              <a:t>14</a:t>
            </a:fld>
            <a:endParaRPr lang="pl-PL" dirty="0"/>
          </a:p>
        </p:txBody>
      </p:sp>
    </p:spTree>
    <p:extLst>
      <p:ext uri="{BB962C8B-B14F-4D97-AF65-F5344CB8AC3E}">
        <p14:creationId xmlns:p14="http://schemas.microsoft.com/office/powerpoint/2010/main" val="3690981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0A9CC7-E8CA-F533-3369-4662874ACE0A}"/>
              </a:ext>
            </a:extLst>
          </p:cNvPr>
          <p:cNvSpPr>
            <a:spLocks noGrp="1"/>
          </p:cNvSpPr>
          <p:nvPr>
            <p:ph type="title"/>
          </p:nvPr>
        </p:nvSpPr>
        <p:spPr/>
        <p:txBody>
          <a:bodyPr/>
          <a:lstStyle/>
          <a:p>
            <a:pPr>
              <a:lnSpc>
                <a:spcPct val="114000"/>
              </a:lnSpc>
            </a:pPr>
            <a:r>
              <a:rPr lang="pl-PL" dirty="0"/>
              <a:t>Katalog przykładowych warunków udziału w postępowaniu </a:t>
            </a:r>
          </a:p>
        </p:txBody>
      </p:sp>
      <p:sp>
        <p:nvSpPr>
          <p:cNvPr id="3" name="Symbol zastępczy zawartości 2">
            <a:extLst>
              <a:ext uri="{FF2B5EF4-FFF2-40B4-BE49-F238E27FC236}">
                <a16:creationId xmlns:a16="http://schemas.microsoft.com/office/drawing/2014/main" id="{8368A4E6-EDC0-911A-E4B1-F9AF33A0EE25}"/>
              </a:ext>
            </a:extLst>
          </p:cNvPr>
          <p:cNvSpPr>
            <a:spLocks noGrp="1"/>
          </p:cNvSpPr>
          <p:nvPr>
            <p:ph idx="1"/>
          </p:nvPr>
        </p:nvSpPr>
        <p:spPr>
          <a:xfrm>
            <a:off x="1673497" y="1979837"/>
            <a:ext cx="7992791" cy="4680002"/>
          </a:xfrm>
        </p:spPr>
        <p:txBody>
          <a:bodyPr/>
          <a:lstStyle/>
          <a:p>
            <a:pPr>
              <a:lnSpc>
                <a:spcPct val="150000"/>
              </a:lnSpc>
            </a:pPr>
            <a:r>
              <a:rPr lang="pl-PL" dirty="0"/>
              <a:t>Wykaz dostaw lub usług zrealizowanych w ciągu ostatnich lat</a:t>
            </a:r>
          </a:p>
          <a:p>
            <a:pPr>
              <a:lnSpc>
                <a:spcPct val="150000"/>
              </a:lnSpc>
            </a:pPr>
            <a:r>
              <a:rPr lang="pl-PL" dirty="0"/>
              <a:t>Zezwolenia, licencje, koncesje – jeśli jest to zasadne dla przedmiotu zamówienia</a:t>
            </a:r>
          </a:p>
          <a:p>
            <a:pPr>
              <a:lnSpc>
                <a:spcPct val="150000"/>
              </a:lnSpc>
            </a:pPr>
            <a:r>
              <a:rPr lang="pl-PL" dirty="0"/>
              <a:t>Dokument potwierdzający, że Wykonawca jest ubezpieczony od odpowiedzialności cywilnej w zakresie prowadzonej działalności związanej z przedmiotem zamówienia</a:t>
            </a:r>
          </a:p>
          <a:p>
            <a:pPr>
              <a:lnSpc>
                <a:spcPct val="150000"/>
              </a:lnSpc>
            </a:pPr>
            <a:r>
              <a:rPr lang="pl-PL" dirty="0"/>
              <a:t>Dokument potwierdzający status członka danej organizacji, jeżeli członkostwo w tej organizacji jest niezbędne do świadczenia określonych usług w kraju, w którym Wykonawca ma siedzibę </a:t>
            </a:r>
          </a:p>
        </p:txBody>
      </p:sp>
      <p:sp>
        <p:nvSpPr>
          <p:cNvPr id="4" name="Symbol zastępczy numeru slajdu 3">
            <a:extLst>
              <a:ext uri="{FF2B5EF4-FFF2-40B4-BE49-F238E27FC236}">
                <a16:creationId xmlns:a16="http://schemas.microsoft.com/office/drawing/2014/main" id="{A7189690-6B53-8F9A-E140-E89CA7851170}"/>
              </a:ext>
            </a:extLst>
          </p:cNvPr>
          <p:cNvSpPr>
            <a:spLocks noGrp="1"/>
          </p:cNvSpPr>
          <p:nvPr>
            <p:ph type="sldNum" sz="quarter" idx="10"/>
          </p:nvPr>
        </p:nvSpPr>
        <p:spPr/>
        <p:txBody>
          <a:bodyPr/>
          <a:lstStyle/>
          <a:p>
            <a:fld id="{EB4015AA-59F6-416B-87A6-8E3D940284E2}" type="slidenum">
              <a:rPr lang="pl-PL" smtClean="0"/>
              <a:pPr/>
              <a:t>15</a:t>
            </a:fld>
            <a:endParaRPr lang="pl-PL" dirty="0"/>
          </a:p>
        </p:txBody>
      </p:sp>
      <p:pic>
        <p:nvPicPr>
          <p:cNvPr id="6" name="Grafika 5">
            <a:extLst>
              <a:ext uri="{FF2B5EF4-FFF2-40B4-BE49-F238E27FC236}">
                <a16:creationId xmlns:a16="http://schemas.microsoft.com/office/drawing/2014/main" id="{69D792AD-5FB6-C1E0-3D12-84C1C7AF13C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7434" y="1974909"/>
            <a:ext cx="468668" cy="381681"/>
          </a:xfrm>
          <a:prstGeom prst="rect">
            <a:avLst/>
          </a:prstGeom>
        </p:spPr>
      </p:pic>
      <p:pic>
        <p:nvPicPr>
          <p:cNvPr id="8" name="Grafika 7">
            <a:extLst>
              <a:ext uri="{FF2B5EF4-FFF2-40B4-BE49-F238E27FC236}">
                <a16:creationId xmlns:a16="http://schemas.microsoft.com/office/drawing/2014/main" id="{D18832F2-E9C0-5CBE-A17E-8EE106E4DF3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3073" y="3491805"/>
            <a:ext cx="533028" cy="496490"/>
          </a:xfrm>
          <a:prstGeom prst="rect">
            <a:avLst/>
          </a:prstGeom>
        </p:spPr>
      </p:pic>
      <p:pic>
        <p:nvPicPr>
          <p:cNvPr id="10" name="Grafika 9">
            <a:extLst>
              <a:ext uri="{FF2B5EF4-FFF2-40B4-BE49-F238E27FC236}">
                <a16:creationId xmlns:a16="http://schemas.microsoft.com/office/drawing/2014/main" id="{923AEB94-A133-4584-545C-83B8427771C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0962" y="2466640"/>
            <a:ext cx="509221" cy="496491"/>
          </a:xfrm>
          <a:prstGeom prst="rect">
            <a:avLst/>
          </a:prstGeom>
        </p:spPr>
      </p:pic>
      <p:pic>
        <p:nvPicPr>
          <p:cNvPr id="12" name="Grafika 11">
            <a:extLst>
              <a:ext uri="{FF2B5EF4-FFF2-40B4-BE49-F238E27FC236}">
                <a16:creationId xmlns:a16="http://schemas.microsoft.com/office/drawing/2014/main" id="{68B3F045-1057-517C-83F4-798EA7B6758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8018" y="4941667"/>
            <a:ext cx="568083" cy="381681"/>
          </a:xfrm>
          <a:prstGeom prst="rect">
            <a:avLst/>
          </a:prstGeom>
        </p:spPr>
      </p:pic>
    </p:spTree>
    <p:extLst>
      <p:ext uri="{BB962C8B-B14F-4D97-AF65-F5344CB8AC3E}">
        <p14:creationId xmlns:p14="http://schemas.microsoft.com/office/powerpoint/2010/main" val="570379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A6034C6-30DE-58D3-3185-AFADAD838F8A}"/>
              </a:ext>
            </a:extLst>
          </p:cNvPr>
          <p:cNvSpPr>
            <a:spLocks noGrp="1"/>
          </p:cNvSpPr>
          <p:nvPr>
            <p:ph type="title"/>
          </p:nvPr>
        </p:nvSpPr>
        <p:spPr/>
        <p:txBody>
          <a:bodyPr/>
          <a:lstStyle/>
          <a:p>
            <a:pPr>
              <a:lnSpc>
                <a:spcPct val="114000"/>
              </a:lnSpc>
            </a:pPr>
            <a:r>
              <a:rPr lang="pl-PL" dirty="0"/>
              <a:t>Kryteria oceny ofert </a:t>
            </a:r>
          </a:p>
        </p:txBody>
      </p:sp>
      <p:sp>
        <p:nvSpPr>
          <p:cNvPr id="3" name="Symbol zastępczy zawartości 2">
            <a:extLst>
              <a:ext uri="{FF2B5EF4-FFF2-40B4-BE49-F238E27FC236}">
                <a16:creationId xmlns:a16="http://schemas.microsoft.com/office/drawing/2014/main" id="{2D8A29EB-C9D6-96B1-D880-40E2F757151D}"/>
              </a:ext>
            </a:extLst>
          </p:cNvPr>
          <p:cNvSpPr>
            <a:spLocks noGrp="1"/>
          </p:cNvSpPr>
          <p:nvPr>
            <p:ph idx="1"/>
          </p:nvPr>
        </p:nvSpPr>
        <p:spPr>
          <a:xfrm>
            <a:off x="1601489" y="1979837"/>
            <a:ext cx="8064799" cy="4680002"/>
          </a:xfrm>
        </p:spPr>
        <p:txBody>
          <a:bodyPr/>
          <a:lstStyle/>
          <a:p>
            <a:pPr>
              <a:lnSpc>
                <a:spcPct val="150000"/>
              </a:lnSpc>
            </a:pPr>
            <a:r>
              <a:rPr lang="pl-PL" dirty="0"/>
              <a:t>Każde kryterium oceny ofert musi być </a:t>
            </a:r>
            <a:r>
              <a:rPr lang="pl-PL" b="1" dirty="0"/>
              <a:t>związane z przedmiotem zamówienia</a:t>
            </a:r>
          </a:p>
          <a:p>
            <a:pPr>
              <a:lnSpc>
                <a:spcPct val="150000"/>
              </a:lnSpc>
            </a:pPr>
            <a:r>
              <a:rPr lang="pl-PL" dirty="0"/>
              <a:t>Każde kryterium i opis jego stosowania musi być </a:t>
            </a:r>
            <a:r>
              <a:rPr lang="pl-PL" b="1" dirty="0"/>
              <a:t>sformułowane </a:t>
            </a:r>
            <a:br>
              <a:rPr lang="pl-PL" b="1" dirty="0"/>
            </a:br>
            <a:r>
              <a:rPr lang="pl-PL" b="1" dirty="0"/>
              <a:t>w sposób jednoznaczny i zrozumiały</a:t>
            </a:r>
          </a:p>
          <a:p>
            <a:pPr>
              <a:lnSpc>
                <a:spcPct val="150000"/>
              </a:lnSpc>
            </a:pPr>
            <a:r>
              <a:rPr lang="pl-PL" dirty="0"/>
              <a:t>Wagi poszczególnych kryteriów powinny być określone w sposób </a:t>
            </a:r>
            <a:r>
              <a:rPr lang="pl-PL" b="1" dirty="0"/>
              <a:t>umożliwiający wybór najkorzystniejszej oferty</a:t>
            </a:r>
          </a:p>
          <a:p>
            <a:pPr>
              <a:lnSpc>
                <a:spcPct val="150000"/>
              </a:lnSpc>
            </a:pPr>
            <a:r>
              <a:rPr lang="pl-PL" dirty="0"/>
              <a:t>Kryteria oceny ofert nie mogą dotyczyć </a:t>
            </a:r>
            <a:r>
              <a:rPr lang="pl-PL" b="1" dirty="0"/>
              <a:t>właściwości Wykonawcy</a:t>
            </a:r>
            <a:r>
              <a:rPr lang="pl-PL" dirty="0"/>
              <a:t>, </a:t>
            </a:r>
            <a:br>
              <a:rPr lang="pl-PL" dirty="0"/>
            </a:br>
            <a:r>
              <a:rPr lang="pl-PL" dirty="0"/>
              <a:t>a w szczególności jego </a:t>
            </a:r>
            <a:r>
              <a:rPr lang="pl-PL" b="1" dirty="0"/>
              <a:t>wiarygodności ekonomicznej, technicznej lub finansowej oraz doświadczenia </a:t>
            </a:r>
          </a:p>
        </p:txBody>
      </p:sp>
      <p:sp>
        <p:nvSpPr>
          <p:cNvPr id="4" name="Symbol zastępczy numeru slajdu 3">
            <a:extLst>
              <a:ext uri="{FF2B5EF4-FFF2-40B4-BE49-F238E27FC236}">
                <a16:creationId xmlns:a16="http://schemas.microsoft.com/office/drawing/2014/main" id="{E2109EF8-DA94-0E8F-E77E-7377DE2AC651}"/>
              </a:ext>
            </a:extLst>
          </p:cNvPr>
          <p:cNvSpPr>
            <a:spLocks noGrp="1"/>
          </p:cNvSpPr>
          <p:nvPr>
            <p:ph type="sldNum" sz="quarter" idx="10"/>
          </p:nvPr>
        </p:nvSpPr>
        <p:spPr/>
        <p:txBody>
          <a:bodyPr/>
          <a:lstStyle/>
          <a:p>
            <a:fld id="{EB4015AA-59F6-416B-87A6-8E3D940284E2}" type="slidenum">
              <a:rPr lang="pl-PL" smtClean="0"/>
              <a:pPr/>
              <a:t>16</a:t>
            </a:fld>
            <a:endParaRPr lang="pl-PL" dirty="0"/>
          </a:p>
        </p:txBody>
      </p:sp>
      <p:pic>
        <p:nvPicPr>
          <p:cNvPr id="6" name="Grafika 5">
            <a:extLst>
              <a:ext uri="{FF2B5EF4-FFF2-40B4-BE49-F238E27FC236}">
                <a16:creationId xmlns:a16="http://schemas.microsoft.com/office/drawing/2014/main" id="{69C14843-BC50-B198-CCDB-162813B30C3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9402" y="1763613"/>
            <a:ext cx="694383" cy="626581"/>
          </a:xfrm>
          <a:prstGeom prst="rect">
            <a:avLst/>
          </a:prstGeom>
        </p:spPr>
      </p:pic>
      <p:pic>
        <p:nvPicPr>
          <p:cNvPr id="8" name="Grafika 7">
            <a:extLst>
              <a:ext uri="{FF2B5EF4-FFF2-40B4-BE49-F238E27FC236}">
                <a16:creationId xmlns:a16="http://schemas.microsoft.com/office/drawing/2014/main" id="{7F51BD43-5E99-6B12-A540-BDC5C105CA7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9402" y="2771725"/>
            <a:ext cx="733295" cy="720199"/>
          </a:xfrm>
          <a:prstGeom prst="rect">
            <a:avLst/>
          </a:prstGeom>
        </p:spPr>
      </p:pic>
      <p:pic>
        <p:nvPicPr>
          <p:cNvPr id="10" name="Grafika 9">
            <a:extLst>
              <a:ext uri="{FF2B5EF4-FFF2-40B4-BE49-F238E27FC236}">
                <a16:creationId xmlns:a16="http://schemas.microsoft.com/office/drawing/2014/main" id="{700D245E-800A-9CB2-C13F-AE7AA0F4BCC2}"/>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9899" y="4848632"/>
            <a:ext cx="659904" cy="443373"/>
          </a:xfrm>
          <a:prstGeom prst="rect">
            <a:avLst/>
          </a:prstGeom>
        </p:spPr>
      </p:pic>
      <p:pic>
        <p:nvPicPr>
          <p:cNvPr id="12" name="Grafika 11">
            <a:extLst>
              <a:ext uri="{FF2B5EF4-FFF2-40B4-BE49-F238E27FC236}">
                <a16:creationId xmlns:a16="http://schemas.microsoft.com/office/drawing/2014/main" id="{2B688F23-28C4-65BE-8EC2-808506080E6A}"/>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2718" y="3831430"/>
            <a:ext cx="617085" cy="590042"/>
          </a:xfrm>
          <a:prstGeom prst="rect">
            <a:avLst/>
          </a:prstGeom>
        </p:spPr>
      </p:pic>
    </p:spTree>
    <p:extLst>
      <p:ext uri="{BB962C8B-B14F-4D97-AF65-F5344CB8AC3E}">
        <p14:creationId xmlns:p14="http://schemas.microsoft.com/office/powerpoint/2010/main" val="3125281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6B2F668-3703-014A-4D86-C8BA11FDE772}"/>
              </a:ext>
            </a:extLst>
          </p:cNvPr>
          <p:cNvSpPr>
            <a:spLocks noGrp="1"/>
          </p:cNvSpPr>
          <p:nvPr>
            <p:ph type="title"/>
          </p:nvPr>
        </p:nvSpPr>
        <p:spPr/>
        <p:txBody>
          <a:bodyPr/>
          <a:lstStyle/>
          <a:p>
            <a:pPr>
              <a:lnSpc>
                <a:spcPct val="114000"/>
              </a:lnSpc>
            </a:pPr>
            <a:r>
              <a:rPr lang="pl-PL" dirty="0" err="1"/>
              <a:t>Pozacenowe</a:t>
            </a:r>
            <a:r>
              <a:rPr lang="pl-PL" dirty="0"/>
              <a:t> kryteria oceny ofert </a:t>
            </a:r>
          </a:p>
        </p:txBody>
      </p:sp>
      <p:sp>
        <p:nvSpPr>
          <p:cNvPr id="3" name="Symbol zastępczy zawartości 2">
            <a:extLst>
              <a:ext uri="{FF2B5EF4-FFF2-40B4-BE49-F238E27FC236}">
                <a16:creationId xmlns:a16="http://schemas.microsoft.com/office/drawing/2014/main" id="{CB73D5E1-D7B0-42A6-FAD3-1F9DF352FBE2}"/>
              </a:ext>
            </a:extLst>
          </p:cNvPr>
          <p:cNvSpPr>
            <a:spLocks noGrp="1"/>
          </p:cNvSpPr>
          <p:nvPr>
            <p:ph idx="1"/>
          </p:nvPr>
        </p:nvSpPr>
        <p:spPr>
          <a:xfrm>
            <a:off x="1601489" y="1979837"/>
            <a:ext cx="8064799" cy="4680002"/>
          </a:xfrm>
        </p:spPr>
        <p:txBody>
          <a:bodyPr/>
          <a:lstStyle/>
          <a:p>
            <a:pPr>
              <a:lnSpc>
                <a:spcPct val="150000"/>
              </a:lnSpc>
            </a:pPr>
            <a:r>
              <a:rPr lang="pl-PL" dirty="0"/>
              <a:t>Jakość, w tym parametry techniczne, właściwości funkcjonalne, dostępność, aspekty społeczne, środowiskowe i innowacyjne</a:t>
            </a:r>
          </a:p>
          <a:p>
            <a:pPr>
              <a:lnSpc>
                <a:spcPct val="150000"/>
              </a:lnSpc>
            </a:pPr>
            <a:r>
              <a:rPr lang="pl-PL" dirty="0"/>
              <a:t>Kwalifikacje zawodowe i doświadczenie osób wyznaczonych do realizacji zamówienia, jeżeli mogą mieć znaczący wpływ na jakość wykonania zamówienia</a:t>
            </a:r>
          </a:p>
          <a:p>
            <a:pPr>
              <a:lnSpc>
                <a:spcPct val="150000"/>
              </a:lnSpc>
            </a:pPr>
            <a:r>
              <a:rPr lang="pl-PL" dirty="0"/>
              <a:t>Serwis posprzedażowy oraz pomoc techniczną, warunki dostawy, takie jak termin dostawy, sposób dostawy oraz czas dostawy lub okres realizacji </a:t>
            </a:r>
          </a:p>
        </p:txBody>
      </p:sp>
      <p:sp>
        <p:nvSpPr>
          <p:cNvPr id="4" name="Symbol zastępczy numeru slajdu 3">
            <a:extLst>
              <a:ext uri="{FF2B5EF4-FFF2-40B4-BE49-F238E27FC236}">
                <a16:creationId xmlns:a16="http://schemas.microsoft.com/office/drawing/2014/main" id="{3104365B-F6AA-E272-9152-1CBD638FBCE8}"/>
              </a:ext>
            </a:extLst>
          </p:cNvPr>
          <p:cNvSpPr>
            <a:spLocks noGrp="1"/>
          </p:cNvSpPr>
          <p:nvPr>
            <p:ph type="sldNum" sz="quarter" idx="10"/>
          </p:nvPr>
        </p:nvSpPr>
        <p:spPr/>
        <p:txBody>
          <a:bodyPr/>
          <a:lstStyle/>
          <a:p>
            <a:fld id="{EB4015AA-59F6-416B-87A6-8E3D940284E2}" type="slidenum">
              <a:rPr lang="pl-PL" smtClean="0"/>
              <a:pPr/>
              <a:t>17</a:t>
            </a:fld>
            <a:endParaRPr lang="pl-PL" dirty="0"/>
          </a:p>
        </p:txBody>
      </p:sp>
      <p:pic>
        <p:nvPicPr>
          <p:cNvPr id="6" name="Grafika 5">
            <a:extLst>
              <a:ext uri="{FF2B5EF4-FFF2-40B4-BE49-F238E27FC236}">
                <a16:creationId xmlns:a16="http://schemas.microsoft.com/office/drawing/2014/main" id="{1FC840E8-1E81-78C3-9EAC-7AA31C21614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7830" y="1770157"/>
            <a:ext cx="618322" cy="626182"/>
          </a:xfrm>
          <a:prstGeom prst="rect">
            <a:avLst/>
          </a:prstGeom>
        </p:spPr>
      </p:pic>
      <p:pic>
        <p:nvPicPr>
          <p:cNvPr id="8" name="Grafika 7">
            <a:extLst>
              <a:ext uri="{FF2B5EF4-FFF2-40B4-BE49-F238E27FC236}">
                <a16:creationId xmlns:a16="http://schemas.microsoft.com/office/drawing/2014/main" id="{35DC7173-EFFC-450F-C3FD-5E206535C39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4860" y="2850158"/>
            <a:ext cx="631422" cy="573782"/>
          </a:xfrm>
          <a:prstGeom prst="rect">
            <a:avLst/>
          </a:prstGeom>
        </p:spPr>
      </p:pic>
      <p:pic>
        <p:nvPicPr>
          <p:cNvPr id="10" name="Grafika 9">
            <a:extLst>
              <a:ext uri="{FF2B5EF4-FFF2-40B4-BE49-F238E27FC236}">
                <a16:creationId xmlns:a16="http://schemas.microsoft.com/office/drawing/2014/main" id="{EB7F53B2-84CA-1205-A041-FE0EE35B105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860" y="4211885"/>
            <a:ext cx="584262" cy="631422"/>
          </a:xfrm>
          <a:prstGeom prst="rect">
            <a:avLst/>
          </a:prstGeom>
        </p:spPr>
      </p:pic>
    </p:spTree>
    <p:extLst>
      <p:ext uri="{BB962C8B-B14F-4D97-AF65-F5344CB8AC3E}">
        <p14:creationId xmlns:p14="http://schemas.microsoft.com/office/powerpoint/2010/main" val="3993867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461E47-47CA-15EB-2FEC-8A7B2558A10B}"/>
              </a:ext>
            </a:extLst>
          </p:cNvPr>
          <p:cNvSpPr>
            <a:spLocks noGrp="1"/>
          </p:cNvSpPr>
          <p:nvPr>
            <p:ph type="title"/>
          </p:nvPr>
        </p:nvSpPr>
        <p:spPr>
          <a:xfrm>
            <a:off x="1025525" y="899836"/>
            <a:ext cx="9360559" cy="720003"/>
          </a:xfrm>
        </p:spPr>
        <p:txBody>
          <a:bodyPr/>
          <a:lstStyle/>
          <a:p>
            <a:pPr>
              <a:lnSpc>
                <a:spcPct val="114000"/>
              </a:lnSpc>
            </a:pPr>
            <a:r>
              <a:rPr lang="pl-PL" dirty="0"/>
              <a:t>Przykładowe zastosowanie kryteriów oceny ofert</a:t>
            </a:r>
          </a:p>
        </p:txBody>
      </p:sp>
      <p:sp>
        <p:nvSpPr>
          <p:cNvPr id="3" name="Symbol zastępczy zawartości 2">
            <a:extLst>
              <a:ext uri="{FF2B5EF4-FFF2-40B4-BE49-F238E27FC236}">
                <a16:creationId xmlns:a16="http://schemas.microsoft.com/office/drawing/2014/main" id="{771D6FB4-BCDF-69C2-80AB-4B29F732297A}"/>
              </a:ext>
            </a:extLst>
          </p:cNvPr>
          <p:cNvSpPr>
            <a:spLocks noGrp="1"/>
          </p:cNvSpPr>
          <p:nvPr>
            <p:ph idx="1"/>
          </p:nvPr>
        </p:nvSpPr>
        <p:spPr>
          <a:xfrm>
            <a:off x="1025906" y="1619839"/>
            <a:ext cx="9360559" cy="5256342"/>
          </a:xfrm>
        </p:spPr>
        <p:txBody>
          <a:bodyPr>
            <a:normAutofit lnSpcReduction="10000"/>
          </a:bodyPr>
          <a:lstStyle/>
          <a:p>
            <a:pPr marL="0" indent="0" algn="just">
              <a:lnSpc>
                <a:spcPct val="150000"/>
              </a:lnSpc>
              <a:buNone/>
            </a:pPr>
            <a:r>
              <a:rPr lang="pl-PL" sz="1800" dirty="0"/>
              <a:t>Wagi poszczególnych kryteriów powinny być określone w sposób </a:t>
            </a:r>
            <a:r>
              <a:rPr lang="pl-PL" sz="1800" b="1" dirty="0"/>
              <a:t>umożliwiający wybór najkorzystniejszej oferty</a:t>
            </a:r>
            <a:r>
              <a:rPr lang="pl-PL" sz="1800" dirty="0"/>
              <a:t> - </a:t>
            </a:r>
            <a:r>
              <a:rPr lang="pl-PL" dirty="0"/>
              <a:t>C</a:t>
            </a:r>
            <a:r>
              <a:rPr lang="pl-PL" sz="1800" dirty="0"/>
              <a:t>ena </a:t>
            </a:r>
            <a:r>
              <a:rPr lang="pl-PL" sz="1800" b="1" dirty="0"/>
              <a:t>60 pkt</a:t>
            </a:r>
            <a:r>
              <a:rPr lang="pl-PL" sz="1800" dirty="0"/>
              <a:t>, kryterium </a:t>
            </a:r>
            <a:r>
              <a:rPr lang="pl-PL" sz="1800" dirty="0" err="1"/>
              <a:t>pozacenowe</a:t>
            </a:r>
            <a:r>
              <a:rPr lang="pl-PL" sz="1800" dirty="0"/>
              <a:t> </a:t>
            </a:r>
            <a:r>
              <a:rPr lang="pl-PL" sz="1800" b="1" dirty="0"/>
              <a:t>40 pkt</a:t>
            </a:r>
          </a:p>
          <a:p>
            <a:pPr marL="0" indent="0" algn="just">
              <a:lnSpc>
                <a:spcPct val="150000"/>
              </a:lnSpc>
              <a:buNone/>
            </a:pPr>
            <a:r>
              <a:rPr lang="pl-PL" sz="1800" b="1" dirty="0"/>
              <a:t>Przykład:</a:t>
            </a:r>
          </a:p>
          <a:p>
            <a:pPr marL="0" indent="0" algn="just">
              <a:lnSpc>
                <a:spcPct val="150000"/>
              </a:lnSpc>
              <a:buNone/>
            </a:pPr>
            <a:r>
              <a:rPr lang="pl-PL" sz="1800" dirty="0"/>
              <a:t>Cena – cena najniższa/cena oferty badanej x wartość punktowa (60 pkt)</a:t>
            </a:r>
          </a:p>
          <a:p>
            <a:pPr marL="0" indent="0" algn="just">
              <a:lnSpc>
                <a:spcPct val="150000"/>
              </a:lnSpc>
              <a:buNone/>
            </a:pPr>
            <a:r>
              <a:rPr lang="pl-PL" sz="1800" dirty="0"/>
              <a:t>Kryterium </a:t>
            </a:r>
            <a:r>
              <a:rPr lang="pl-PL" sz="1800" dirty="0" err="1"/>
              <a:t>pozacenowe</a:t>
            </a:r>
            <a:r>
              <a:rPr lang="pl-PL" sz="1800" dirty="0"/>
              <a:t> - Termin dostawy:</a:t>
            </a:r>
          </a:p>
          <a:p>
            <a:pPr marL="0" indent="0" algn="just">
              <a:lnSpc>
                <a:spcPct val="150000"/>
              </a:lnSpc>
              <a:buNone/>
            </a:pPr>
            <a:r>
              <a:rPr lang="pl-PL" sz="1800" dirty="0"/>
              <a:t>Może być przedstawiony w sposób punktowy </a:t>
            </a:r>
          </a:p>
          <a:p>
            <a:pPr marL="0" indent="0" algn="just">
              <a:lnSpc>
                <a:spcPct val="150000"/>
              </a:lnSpc>
              <a:buNone/>
            </a:pPr>
            <a:r>
              <a:rPr lang="pl-PL" sz="1800" dirty="0"/>
              <a:t>7 dni i mniej to 40 pkt., od 8 do 14 dni to 30 pkt., od 15 do 21 dni to 20 pkt., od 22 do 28 dni to 10 pkt., a powyżej 28 dni to 0 pkt.</a:t>
            </a:r>
          </a:p>
          <a:p>
            <a:pPr marL="0" indent="0" algn="just">
              <a:lnSpc>
                <a:spcPct val="150000"/>
              </a:lnSpc>
              <a:buNone/>
            </a:pPr>
            <a:r>
              <a:rPr lang="pl-PL" sz="1800" dirty="0"/>
              <a:t>Może być przedstawiony w formie wzoru:</a:t>
            </a:r>
          </a:p>
          <a:p>
            <a:pPr marL="0" indent="0" algn="just">
              <a:lnSpc>
                <a:spcPct val="150000"/>
              </a:lnSpc>
              <a:buNone/>
            </a:pPr>
            <a:r>
              <a:rPr lang="pl-PL" sz="1800" dirty="0"/>
              <a:t>Najkrótszy termin zaoferowany/termin dostawy w ofercie badanej x wartość punktowa (40 pkt) </a:t>
            </a:r>
          </a:p>
          <a:p>
            <a:pPr marL="0" indent="0">
              <a:buNone/>
            </a:pPr>
            <a:endParaRPr lang="pl-PL" dirty="0"/>
          </a:p>
        </p:txBody>
      </p:sp>
      <p:sp>
        <p:nvSpPr>
          <p:cNvPr id="4" name="Symbol zastępczy numeru slajdu 3">
            <a:extLst>
              <a:ext uri="{FF2B5EF4-FFF2-40B4-BE49-F238E27FC236}">
                <a16:creationId xmlns:a16="http://schemas.microsoft.com/office/drawing/2014/main" id="{8C024345-6BF2-7790-53E2-7FE3887AF169}"/>
              </a:ext>
            </a:extLst>
          </p:cNvPr>
          <p:cNvSpPr>
            <a:spLocks noGrp="1"/>
          </p:cNvSpPr>
          <p:nvPr>
            <p:ph type="sldNum" sz="quarter" idx="10"/>
          </p:nvPr>
        </p:nvSpPr>
        <p:spPr/>
        <p:txBody>
          <a:bodyPr/>
          <a:lstStyle/>
          <a:p>
            <a:fld id="{EB4015AA-59F6-416B-87A6-8E3D940284E2}" type="slidenum">
              <a:rPr lang="pl-PL" smtClean="0"/>
              <a:pPr/>
              <a:t>18</a:t>
            </a:fld>
            <a:endParaRPr lang="pl-PL" dirty="0"/>
          </a:p>
        </p:txBody>
      </p:sp>
    </p:spTree>
    <p:extLst>
      <p:ext uri="{BB962C8B-B14F-4D97-AF65-F5344CB8AC3E}">
        <p14:creationId xmlns:p14="http://schemas.microsoft.com/office/powerpoint/2010/main" val="2940723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14A6B06-E4FD-7AD6-FCA9-24505423F379}"/>
              </a:ext>
            </a:extLst>
          </p:cNvPr>
          <p:cNvSpPr>
            <a:spLocks noGrp="1"/>
          </p:cNvSpPr>
          <p:nvPr>
            <p:ph type="title"/>
          </p:nvPr>
        </p:nvSpPr>
        <p:spPr/>
        <p:txBody>
          <a:bodyPr/>
          <a:lstStyle/>
          <a:p>
            <a:pPr>
              <a:lnSpc>
                <a:spcPct val="114000"/>
              </a:lnSpc>
            </a:pPr>
            <a:r>
              <a:rPr lang="pl-PL" dirty="0"/>
              <a:t>Zapytanie ofertowe cz. 1</a:t>
            </a:r>
          </a:p>
        </p:txBody>
      </p:sp>
      <p:sp>
        <p:nvSpPr>
          <p:cNvPr id="3" name="Symbol zastępczy zawartości 2">
            <a:extLst>
              <a:ext uri="{FF2B5EF4-FFF2-40B4-BE49-F238E27FC236}">
                <a16:creationId xmlns:a16="http://schemas.microsoft.com/office/drawing/2014/main" id="{35E8F9DE-30DD-C8DA-AE8F-21485AADD417}"/>
              </a:ext>
            </a:extLst>
          </p:cNvPr>
          <p:cNvSpPr>
            <a:spLocks noGrp="1"/>
          </p:cNvSpPr>
          <p:nvPr>
            <p:ph idx="1"/>
          </p:nvPr>
        </p:nvSpPr>
        <p:spPr>
          <a:xfrm>
            <a:off x="1673497" y="1979837"/>
            <a:ext cx="7992791" cy="4680002"/>
          </a:xfrm>
        </p:spPr>
        <p:txBody>
          <a:bodyPr>
            <a:normAutofit lnSpcReduction="10000"/>
          </a:bodyPr>
          <a:lstStyle/>
          <a:p>
            <a:pPr>
              <a:lnSpc>
                <a:spcPct val="150000"/>
              </a:lnSpc>
            </a:pPr>
            <a:r>
              <a:rPr lang="pl-PL" dirty="0"/>
              <a:t>Opis przedmiotu zamówienia</a:t>
            </a:r>
          </a:p>
          <a:p>
            <a:pPr>
              <a:lnSpc>
                <a:spcPct val="150000"/>
              </a:lnSpc>
            </a:pPr>
            <a:r>
              <a:rPr lang="pl-PL" dirty="0"/>
              <a:t>Warunki udziału w postępowaniu oraz opis sposobu dokonywania oceny ich spełnienia, o ile warunki te są wymagane przez Zamawiającego</a:t>
            </a:r>
          </a:p>
          <a:p>
            <a:pPr>
              <a:lnSpc>
                <a:spcPct val="150000"/>
              </a:lnSpc>
            </a:pPr>
            <a:r>
              <a:rPr lang="pl-PL" dirty="0"/>
              <a:t>Kryteria oceny ofert, informację o wagach punktowych lub procentowych przypisanych do poszczególnych kryteriów oceny ofert oraz opis sposobu przyznawania punktacji za spełnienie danego kryterium oceny ofert</a:t>
            </a:r>
          </a:p>
          <a:p>
            <a:pPr>
              <a:lnSpc>
                <a:spcPct val="150000"/>
              </a:lnSpc>
            </a:pPr>
            <a:r>
              <a:rPr lang="pl-PL" dirty="0"/>
              <a:t>Termin i sposób składania ofert</a:t>
            </a:r>
          </a:p>
          <a:p>
            <a:pPr>
              <a:lnSpc>
                <a:spcPct val="150000"/>
              </a:lnSpc>
            </a:pPr>
            <a:r>
              <a:rPr lang="pl-PL" dirty="0"/>
              <a:t>Termin wykonania zamówienia</a:t>
            </a:r>
          </a:p>
          <a:p>
            <a:pPr>
              <a:lnSpc>
                <a:spcPct val="150000"/>
              </a:lnSpc>
            </a:pPr>
            <a:r>
              <a:rPr lang="pl-PL" dirty="0"/>
              <a:t>Informację na temat zakazu „konfliktu interesów”</a:t>
            </a:r>
          </a:p>
        </p:txBody>
      </p:sp>
      <p:sp>
        <p:nvSpPr>
          <p:cNvPr id="4" name="Symbol zastępczy numeru slajdu 3">
            <a:extLst>
              <a:ext uri="{FF2B5EF4-FFF2-40B4-BE49-F238E27FC236}">
                <a16:creationId xmlns:a16="http://schemas.microsoft.com/office/drawing/2014/main" id="{5317009E-B638-C523-24C7-0306DC26CB7E}"/>
              </a:ext>
            </a:extLst>
          </p:cNvPr>
          <p:cNvSpPr>
            <a:spLocks noGrp="1"/>
          </p:cNvSpPr>
          <p:nvPr>
            <p:ph type="sldNum" sz="quarter" idx="10"/>
          </p:nvPr>
        </p:nvSpPr>
        <p:spPr>
          <a:xfrm>
            <a:off x="4410025" y="8843494"/>
            <a:ext cx="214714" cy="45719"/>
          </a:xfrm>
        </p:spPr>
        <p:txBody>
          <a:bodyPr/>
          <a:lstStyle/>
          <a:p>
            <a:fld id="{EB4015AA-59F6-416B-87A6-8E3D940284E2}" type="slidenum">
              <a:rPr lang="pl-PL" smtClean="0"/>
              <a:pPr/>
              <a:t>19</a:t>
            </a:fld>
            <a:endParaRPr lang="pl-PL" dirty="0"/>
          </a:p>
        </p:txBody>
      </p:sp>
      <p:pic>
        <p:nvPicPr>
          <p:cNvPr id="6" name="Grafika 5">
            <a:extLst>
              <a:ext uri="{FF2B5EF4-FFF2-40B4-BE49-F238E27FC236}">
                <a16:creationId xmlns:a16="http://schemas.microsoft.com/office/drawing/2014/main" id="{33F5EE9A-B008-8431-3D8B-1BC4D9674B61}"/>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6917" y="1972905"/>
            <a:ext cx="469627" cy="437435"/>
          </a:xfrm>
          <a:prstGeom prst="rect">
            <a:avLst/>
          </a:prstGeom>
        </p:spPr>
      </p:pic>
      <p:pic>
        <p:nvPicPr>
          <p:cNvPr id="8" name="Grafika 7">
            <a:extLst>
              <a:ext uri="{FF2B5EF4-FFF2-40B4-BE49-F238E27FC236}">
                <a16:creationId xmlns:a16="http://schemas.microsoft.com/office/drawing/2014/main" id="{BBCEF049-A761-9627-5E42-16201F73FC0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917" y="2547121"/>
            <a:ext cx="443116" cy="465840"/>
          </a:xfrm>
          <a:prstGeom prst="rect">
            <a:avLst/>
          </a:prstGeom>
        </p:spPr>
      </p:pic>
      <p:pic>
        <p:nvPicPr>
          <p:cNvPr id="10" name="Grafika 9">
            <a:extLst>
              <a:ext uri="{FF2B5EF4-FFF2-40B4-BE49-F238E27FC236}">
                <a16:creationId xmlns:a16="http://schemas.microsoft.com/office/drawing/2014/main" id="{3DA12023-2BA0-EF7B-133A-9D6D2646186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7260" y="3455543"/>
            <a:ext cx="456371" cy="418498"/>
          </a:xfrm>
          <a:prstGeom prst="rect">
            <a:avLst/>
          </a:prstGeom>
        </p:spPr>
      </p:pic>
      <p:pic>
        <p:nvPicPr>
          <p:cNvPr id="12" name="Grafika 11">
            <a:extLst>
              <a:ext uri="{FF2B5EF4-FFF2-40B4-BE49-F238E27FC236}">
                <a16:creationId xmlns:a16="http://schemas.microsoft.com/office/drawing/2014/main" id="{AFF3ECE8-9367-9721-0C4A-0C077D8A0C3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5525" y="5034524"/>
            <a:ext cx="475308" cy="412817"/>
          </a:xfrm>
          <a:prstGeom prst="rect">
            <a:avLst/>
          </a:prstGeom>
        </p:spPr>
      </p:pic>
      <p:pic>
        <p:nvPicPr>
          <p:cNvPr id="14" name="Grafika 13">
            <a:extLst>
              <a:ext uri="{FF2B5EF4-FFF2-40B4-BE49-F238E27FC236}">
                <a16:creationId xmlns:a16="http://schemas.microsoft.com/office/drawing/2014/main" id="{0FBD76C6-ED68-65D7-6762-479C1C0EF28F}"/>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1933" y="5548139"/>
            <a:ext cx="435541" cy="463946"/>
          </a:xfrm>
          <a:prstGeom prst="rect">
            <a:avLst/>
          </a:prstGeom>
        </p:spPr>
      </p:pic>
      <p:pic>
        <p:nvPicPr>
          <p:cNvPr id="16" name="Grafika 15">
            <a:extLst>
              <a:ext uri="{FF2B5EF4-FFF2-40B4-BE49-F238E27FC236}">
                <a16:creationId xmlns:a16="http://schemas.microsoft.com/office/drawing/2014/main" id="{522B6A81-7D53-C738-AB8F-CFFA89C84023}"/>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5525" y="6084093"/>
            <a:ext cx="475308" cy="473414"/>
          </a:xfrm>
          <a:prstGeom prst="rect">
            <a:avLst/>
          </a:prstGeom>
        </p:spPr>
      </p:pic>
      <p:sp>
        <p:nvSpPr>
          <p:cNvPr id="17" name="Symbol zastępczy numeru slajdu 3">
            <a:extLst>
              <a:ext uri="{FF2B5EF4-FFF2-40B4-BE49-F238E27FC236}">
                <a16:creationId xmlns:a16="http://schemas.microsoft.com/office/drawing/2014/main" id="{766DC816-BE80-E8A6-E2E0-1ACA3C97306D}"/>
              </a:ext>
            </a:extLst>
          </p:cNvPr>
          <p:cNvSpPr txBox="1">
            <a:spLocks/>
          </p:cNvSpPr>
          <p:nvPr/>
        </p:nvSpPr>
        <p:spPr>
          <a:xfrm>
            <a:off x="8585200" y="7019837"/>
            <a:ext cx="1080000" cy="180000"/>
          </a:xfrm>
          <a:prstGeom prst="rect">
            <a:avLst/>
          </a:prstGeom>
          <a:noFill/>
        </p:spPr>
        <p:txBody>
          <a:bodyPr vert="horz" lIns="0" tIns="72000" rIns="0" bIns="72000" rtlCol="0" anchor="ctr" anchorCtr="0"/>
          <a:lstStyle>
            <a:defPPr>
              <a:defRPr lang="en-US"/>
            </a:defPPr>
            <a:lvl1pPr marL="0" algn="r" defTabSz="457200" rtl="0" eaLnBrk="1" latinLnBrk="0" hangingPunct="1">
              <a:defRPr sz="1000" kern="1200">
                <a:solidFill>
                  <a:schemeClr val="tx2"/>
                </a:solidFill>
                <a:latin typeface="Open Sans" pitchFamily="2" charset="0"/>
                <a:ea typeface="Open Sans" pitchFamily="2" charset="0"/>
                <a:cs typeface="Open Sans"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4015AA-59F6-416B-87A6-8E3D940284E2}" type="slidenum">
              <a:rPr lang="pl-PL" smtClean="0"/>
              <a:pPr/>
              <a:t>19</a:t>
            </a:fld>
            <a:endParaRPr lang="pl-PL" dirty="0"/>
          </a:p>
        </p:txBody>
      </p:sp>
    </p:spTree>
    <p:extLst>
      <p:ext uri="{BB962C8B-B14F-4D97-AF65-F5344CB8AC3E}">
        <p14:creationId xmlns:p14="http://schemas.microsoft.com/office/powerpoint/2010/main" val="2683623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91E7DA-9F66-6786-BDBC-03F63552B483}"/>
              </a:ext>
            </a:extLst>
          </p:cNvPr>
          <p:cNvSpPr>
            <a:spLocks noGrp="1"/>
          </p:cNvSpPr>
          <p:nvPr>
            <p:ph type="title"/>
          </p:nvPr>
        </p:nvSpPr>
        <p:spPr/>
        <p:txBody>
          <a:bodyPr>
            <a:noAutofit/>
          </a:bodyPr>
          <a:lstStyle/>
          <a:p>
            <a:pPr>
              <a:lnSpc>
                <a:spcPct val="114000"/>
              </a:lnSpc>
            </a:pPr>
            <a:r>
              <a:rPr lang="pl-PL" dirty="0"/>
              <a:t>Dokumenty prawne regulujące zamówienia publiczne </a:t>
            </a:r>
          </a:p>
        </p:txBody>
      </p:sp>
      <p:sp>
        <p:nvSpPr>
          <p:cNvPr id="3" name="Symbol zastępczy zawartości 2">
            <a:extLst>
              <a:ext uri="{FF2B5EF4-FFF2-40B4-BE49-F238E27FC236}">
                <a16:creationId xmlns:a16="http://schemas.microsoft.com/office/drawing/2014/main" id="{E19BC7BD-01B2-7D00-FF31-ABBBE64F8516}"/>
              </a:ext>
            </a:extLst>
          </p:cNvPr>
          <p:cNvSpPr>
            <a:spLocks noGrp="1"/>
          </p:cNvSpPr>
          <p:nvPr>
            <p:ph idx="1"/>
          </p:nvPr>
        </p:nvSpPr>
        <p:spPr>
          <a:xfrm>
            <a:off x="1601489" y="2195661"/>
            <a:ext cx="8064799" cy="4464178"/>
          </a:xfrm>
        </p:spPr>
        <p:txBody>
          <a:bodyPr/>
          <a:lstStyle/>
          <a:p>
            <a:pPr>
              <a:lnSpc>
                <a:spcPct val="150000"/>
              </a:lnSpc>
            </a:pPr>
            <a:r>
              <a:rPr lang="pl-PL" dirty="0"/>
              <a:t>Ustawa z dnia 11 września 2019 r. </a:t>
            </a:r>
            <a:r>
              <a:rPr lang="pl-PL" b="1" dirty="0"/>
              <a:t>Prawo zamówień publicznych</a:t>
            </a:r>
          </a:p>
          <a:p>
            <a:pPr>
              <a:lnSpc>
                <a:spcPct val="150000"/>
              </a:lnSpc>
            </a:pPr>
            <a:r>
              <a:rPr lang="pl-PL" dirty="0"/>
              <a:t>Wytyczne dotyczące kwalifikowalności wydatków na lata 2021-2027</a:t>
            </a:r>
          </a:p>
          <a:p>
            <a:pPr>
              <a:lnSpc>
                <a:spcPct val="150000"/>
              </a:lnSpc>
            </a:pPr>
            <a:r>
              <a:rPr lang="pl-PL" b="1" dirty="0"/>
              <a:t>Dyrektywa 2014/24/UE </a:t>
            </a:r>
            <a:r>
              <a:rPr lang="pl-PL" dirty="0"/>
              <a:t>z dnia 26 lutego 2014 r. w sprawie zamówień publicznych</a:t>
            </a:r>
          </a:p>
        </p:txBody>
      </p:sp>
      <p:sp>
        <p:nvSpPr>
          <p:cNvPr id="4" name="Symbol zastępczy numeru slajdu 3">
            <a:extLst>
              <a:ext uri="{FF2B5EF4-FFF2-40B4-BE49-F238E27FC236}">
                <a16:creationId xmlns:a16="http://schemas.microsoft.com/office/drawing/2014/main" id="{43E2E6CE-EC9F-B496-5AEB-3B6A1253EBA3}"/>
              </a:ext>
            </a:extLst>
          </p:cNvPr>
          <p:cNvSpPr>
            <a:spLocks noGrp="1"/>
          </p:cNvSpPr>
          <p:nvPr>
            <p:ph type="sldNum" sz="quarter" idx="10"/>
          </p:nvPr>
        </p:nvSpPr>
        <p:spPr/>
        <p:txBody>
          <a:bodyPr/>
          <a:lstStyle/>
          <a:p>
            <a:fld id="{EB4015AA-59F6-416B-87A6-8E3D940284E2}" type="slidenum">
              <a:rPr lang="pl-PL" smtClean="0"/>
              <a:pPr/>
              <a:t>2</a:t>
            </a:fld>
            <a:endParaRPr lang="pl-PL" dirty="0"/>
          </a:p>
        </p:txBody>
      </p:sp>
      <p:pic>
        <p:nvPicPr>
          <p:cNvPr id="6" name="Grafika 5">
            <a:extLst>
              <a:ext uri="{FF2B5EF4-FFF2-40B4-BE49-F238E27FC236}">
                <a16:creationId xmlns:a16="http://schemas.microsoft.com/office/drawing/2014/main" id="{DEE413DE-677B-A347-0AA6-59F77593B2B1}"/>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111" y="2195661"/>
            <a:ext cx="442920" cy="431848"/>
          </a:xfrm>
          <a:prstGeom prst="rect">
            <a:avLst/>
          </a:prstGeom>
        </p:spPr>
      </p:pic>
      <p:pic>
        <p:nvPicPr>
          <p:cNvPr id="8" name="Grafika 7">
            <a:extLst>
              <a:ext uri="{FF2B5EF4-FFF2-40B4-BE49-F238E27FC236}">
                <a16:creationId xmlns:a16="http://schemas.microsoft.com/office/drawing/2014/main" id="{7B85DAF0-8A8F-D83E-9555-B0B025AB2AD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910" y="2754688"/>
            <a:ext cx="474579" cy="449085"/>
          </a:xfrm>
          <a:prstGeom prst="rect">
            <a:avLst/>
          </a:prstGeom>
        </p:spPr>
      </p:pic>
      <p:pic>
        <p:nvPicPr>
          <p:cNvPr id="10" name="Grafika 9">
            <a:extLst>
              <a:ext uri="{FF2B5EF4-FFF2-40B4-BE49-F238E27FC236}">
                <a16:creationId xmlns:a16="http://schemas.microsoft.com/office/drawing/2014/main" id="{0C0F5498-27E6-633A-7D8B-986DC835B49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3174" y="3280516"/>
            <a:ext cx="430718" cy="446162"/>
          </a:xfrm>
          <a:prstGeom prst="rect">
            <a:avLst/>
          </a:prstGeom>
        </p:spPr>
      </p:pic>
      <p:pic>
        <p:nvPicPr>
          <p:cNvPr id="12" name="Obraz 11">
            <a:extLst>
              <a:ext uri="{FF2B5EF4-FFF2-40B4-BE49-F238E27FC236}">
                <a16:creationId xmlns:a16="http://schemas.microsoft.com/office/drawing/2014/main" id="{1DC6611C-4FE8-68DE-32CD-91D08D42CDE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073" y="4252506"/>
            <a:ext cx="8297265" cy="2733217"/>
          </a:xfrm>
          <a:prstGeom prst="rect">
            <a:avLst/>
          </a:prstGeom>
        </p:spPr>
      </p:pic>
    </p:spTree>
    <p:extLst>
      <p:ext uri="{BB962C8B-B14F-4D97-AF65-F5344CB8AC3E}">
        <p14:creationId xmlns:p14="http://schemas.microsoft.com/office/powerpoint/2010/main" val="2716708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E931A7-B9BB-1B80-FAE3-065F58448B64}"/>
              </a:ext>
            </a:extLst>
          </p:cNvPr>
          <p:cNvSpPr>
            <a:spLocks noGrp="1"/>
          </p:cNvSpPr>
          <p:nvPr>
            <p:ph type="title"/>
          </p:nvPr>
        </p:nvSpPr>
        <p:spPr/>
        <p:txBody>
          <a:bodyPr/>
          <a:lstStyle/>
          <a:p>
            <a:pPr>
              <a:lnSpc>
                <a:spcPct val="114000"/>
              </a:lnSpc>
            </a:pPr>
            <a:r>
              <a:rPr lang="pl-PL" dirty="0"/>
              <a:t>Zapytanie ofertowe cz. 2</a:t>
            </a:r>
          </a:p>
        </p:txBody>
      </p:sp>
      <p:sp>
        <p:nvSpPr>
          <p:cNvPr id="3" name="Symbol zastępczy zawartości 2">
            <a:extLst>
              <a:ext uri="{FF2B5EF4-FFF2-40B4-BE49-F238E27FC236}">
                <a16:creationId xmlns:a16="http://schemas.microsoft.com/office/drawing/2014/main" id="{1DE2B295-E19B-D6D4-EC42-4783D60A9F3A}"/>
              </a:ext>
            </a:extLst>
          </p:cNvPr>
          <p:cNvSpPr>
            <a:spLocks noGrp="1"/>
          </p:cNvSpPr>
          <p:nvPr>
            <p:ph idx="1"/>
          </p:nvPr>
        </p:nvSpPr>
        <p:spPr/>
        <p:txBody>
          <a:bodyPr/>
          <a:lstStyle/>
          <a:p>
            <a:pPr>
              <a:lnSpc>
                <a:spcPct val="150000"/>
              </a:lnSpc>
            </a:pPr>
            <a:r>
              <a:rPr lang="pl-PL" b="1" dirty="0"/>
              <a:t>Określenie warunków istotnych zmian umowy</a:t>
            </a:r>
            <a:r>
              <a:rPr lang="pl-PL" dirty="0"/>
              <a:t> zawartej w wyniku przeprowadzonego postępowania o udzielenie zamówienia, o ile Zamawiający przewiduje możliwość zmiany umowy </a:t>
            </a:r>
          </a:p>
          <a:p>
            <a:pPr>
              <a:lnSpc>
                <a:spcPct val="150000"/>
              </a:lnSpc>
            </a:pPr>
            <a:r>
              <a:rPr lang="pl-PL" b="1" dirty="0"/>
              <a:t>Opis części zamówienia, </a:t>
            </a:r>
            <a:r>
              <a:rPr lang="pl-PL" dirty="0"/>
              <a:t>jeżeli Zamawiający dopuszcza składanie ofert częściowych oraz liczbę części zamówienia, na którą Wykonawca może złożyć ofertę, lub maksymalną liczbę części, na które zamówienie może zostać udzielone temu samemu Wykonawcy, oraz kryteria lub zasady, mające zastosowanie do ustalenia, które części zamówienia zostaną udzielone jednemu Wykonawcy, w przypadku wyboru jego oferty w większej niż maksymalna liczbie części </a:t>
            </a:r>
          </a:p>
        </p:txBody>
      </p:sp>
      <p:sp>
        <p:nvSpPr>
          <p:cNvPr id="4" name="Symbol zastępczy numeru slajdu 3">
            <a:extLst>
              <a:ext uri="{FF2B5EF4-FFF2-40B4-BE49-F238E27FC236}">
                <a16:creationId xmlns:a16="http://schemas.microsoft.com/office/drawing/2014/main" id="{0811BC8E-100F-6E77-4E50-C6054EC3CDF8}"/>
              </a:ext>
            </a:extLst>
          </p:cNvPr>
          <p:cNvSpPr>
            <a:spLocks noGrp="1"/>
          </p:cNvSpPr>
          <p:nvPr>
            <p:ph type="sldNum" sz="quarter" idx="10"/>
          </p:nvPr>
        </p:nvSpPr>
        <p:spPr/>
        <p:txBody>
          <a:bodyPr/>
          <a:lstStyle/>
          <a:p>
            <a:fld id="{EB4015AA-59F6-416B-87A6-8E3D940284E2}" type="slidenum">
              <a:rPr lang="pl-PL" smtClean="0"/>
              <a:pPr/>
              <a:t>20</a:t>
            </a:fld>
            <a:endParaRPr lang="pl-PL" dirty="0"/>
          </a:p>
        </p:txBody>
      </p:sp>
    </p:spTree>
    <p:extLst>
      <p:ext uri="{BB962C8B-B14F-4D97-AF65-F5344CB8AC3E}">
        <p14:creationId xmlns:p14="http://schemas.microsoft.com/office/powerpoint/2010/main" val="1016754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CB2E99-4CDE-3BA5-963B-0B294604BD32}"/>
              </a:ext>
            </a:extLst>
          </p:cNvPr>
          <p:cNvSpPr>
            <a:spLocks noGrp="1"/>
          </p:cNvSpPr>
          <p:nvPr>
            <p:ph type="title"/>
          </p:nvPr>
        </p:nvSpPr>
        <p:spPr/>
        <p:txBody>
          <a:bodyPr/>
          <a:lstStyle/>
          <a:p>
            <a:pPr>
              <a:lnSpc>
                <a:spcPct val="114000"/>
              </a:lnSpc>
            </a:pPr>
            <a:r>
              <a:rPr lang="pl-PL" dirty="0"/>
              <a:t>Zapytanie ofertowe cz. 3</a:t>
            </a:r>
          </a:p>
        </p:txBody>
      </p:sp>
      <p:sp>
        <p:nvSpPr>
          <p:cNvPr id="3" name="Symbol zastępczy zawartości 2">
            <a:extLst>
              <a:ext uri="{FF2B5EF4-FFF2-40B4-BE49-F238E27FC236}">
                <a16:creationId xmlns:a16="http://schemas.microsoft.com/office/drawing/2014/main" id="{58ABEAEA-A76F-D92D-B459-381C9CF19C7E}"/>
              </a:ext>
            </a:extLst>
          </p:cNvPr>
          <p:cNvSpPr>
            <a:spLocks noGrp="1"/>
          </p:cNvSpPr>
          <p:nvPr>
            <p:ph idx="1"/>
          </p:nvPr>
        </p:nvSpPr>
        <p:spPr/>
        <p:txBody>
          <a:bodyPr/>
          <a:lstStyle/>
          <a:p>
            <a:pPr>
              <a:lnSpc>
                <a:spcPct val="150000"/>
              </a:lnSpc>
            </a:pPr>
            <a:r>
              <a:rPr lang="pl-PL" dirty="0"/>
              <a:t>W sytuacji, gdy Zamawiający udziela zamówienia w częściach, informację, że </a:t>
            </a:r>
            <a:r>
              <a:rPr lang="pl-PL" b="1" dirty="0"/>
              <a:t>dane postępowanie obejmuje jedynie część zamówienia, </a:t>
            </a:r>
            <a:r>
              <a:rPr lang="pl-PL" dirty="0"/>
              <a:t>wraz </a:t>
            </a:r>
            <a:br>
              <a:rPr lang="pl-PL" dirty="0"/>
            </a:br>
            <a:r>
              <a:rPr lang="pl-PL" dirty="0"/>
              <a:t>z określeniem zakresu lub wartości całego zamówienia oraz informacjami, co do pozostałych części zamówienia</a:t>
            </a:r>
          </a:p>
          <a:p>
            <a:pPr>
              <a:lnSpc>
                <a:spcPct val="150000"/>
              </a:lnSpc>
            </a:pPr>
            <a:r>
              <a:rPr lang="pl-PL" dirty="0"/>
              <a:t>Informacje dotyczące </a:t>
            </a:r>
            <a:r>
              <a:rPr lang="pl-PL" b="1" dirty="0"/>
              <a:t>ofert wariantowych, </a:t>
            </a:r>
            <a:r>
              <a:rPr lang="pl-PL" dirty="0"/>
              <a:t>jeżeli Zamawiający wymaga lub dopuszcza ich składanie, w tym opis sposobu przedstawiania ofert wariantowych oraz minimalne warunki, jakim muszą odpowiadać oferty wariantowe wraz z wybranymi kryteriami oceny oraz informacja, czy oferta wariantowa powinna być złożona wraz z ofertą albo zamiast oferty.</a:t>
            </a:r>
          </a:p>
        </p:txBody>
      </p:sp>
      <p:sp>
        <p:nvSpPr>
          <p:cNvPr id="4" name="Symbol zastępczy numeru slajdu 3">
            <a:extLst>
              <a:ext uri="{FF2B5EF4-FFF2-40B4-BE49-F238E27FC236}">
                <a16:creationId xmlns:a16="http://schemas.microsoft.com/office/drawing/2014/main" id="{F2F8991B-D567-B468-E2AE-8E3FD861AD6B}"/>
              </a:ext>
            </a:extLst>
          </p:cNvPr>
          <p:cNvSpPr>
            <a:spLocks noGrp="1"/>
          </p:cNvSpPr>
          <p:nvPr>
            <p:ph type="sldNum" sz="quarter" idx="10"/>
          </p:nvPr>
        </p:nvSpPr>
        <p:spPr/>
        <p:txBody>
          <a:bodyPr/>
          <a:lstStyle/>
          <a:p>
            <a:fld id="{EB4015AA-59F6-416B-87A6-8E3D940284E2}" type="slidenum">
              <a:rPr lang="pl-PL" smtClean="0"/>
              <a:pPr/>
              <a:t>21</a:t>
            </a:fld>
            <a:endParaRPr lang="pl-PL" dirty="0"/>
          </a:p>
        </p:txBody>
      </p:sp>
    </p:spTree>
    <p:extLst>
      <p:ext uri="{BB962C8B-B14F-4D97-AF65-F5344CB8AC3E}">
        <p14:creationId xmlns:p14="http://schemas.microsoft.com/office/powerpoint/2010/main" val="3831281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1785A2-817E-0D2E-C4EB-E3AB5E76AA12}"/>
              </a:ext>
            </a:extLst>
          </p:cNvPr>
          <p:cNvSpPr>
            <a:spLocks noGrp="1"/>
          </p:cNvSpPr>
          <p:nvPr>
            <p:ph type="title"/>
          </p:nvPr>
        </p:nvSpPr>
        <p:spPr/>
        <p:txBody>
          <a:bodyPr/>
          <a:lstStyle/>
          <a:p>
            <a:pPr>
              <a:lnSpc>
                <a:spcPct val="114000"/>
              </a:lnSpc>
            </a:pPr>
            <a:r>
              <a:rPr lang="pl-PL" dirty="0"/>
              <a:t>Wspólny słownik zamówień – kody CPV </a:t>
            </a:r>
          </a:p>
        </p:txBody>
      </p:sp>
      <p:sp>
        <p:nvSpPr>
          <p:cNvPr id="3" name="Symbol zastępczy zawartości 2">
            <a:extLst>
              <a:ext uri="{FF2B5EF4-FFF2-40B4-BE49-F238E27FC236}">
                <a16:creationId xmlns:a16="http://schemas.microsoft.com/office/drawing/2014/main" id="{908FBCDD-CA2D-69B5-6117-801FAAA7B0B9}"/>
              </a:ext>
            </a:extLst>
          </p:cNvPr>
          <p:cNvSpPr>
            <a:spLocks noGrp="1"/>
          </p:cNvSpPr>
          <p:nvPr>
            <p:ph idx="1"/>
          </p:nvPr>
        </p:nvSpPr>
        <p:spPr>
          <a:xfrm>
            <a:off x="1817513" y="1979837"/>
            <a:ext cx="7848775" cy="4680002"/>
          </a:xfrm>
        </p:spPr>
        <p:txBody>
          <a:bodyPr/>
          <a:lstStyle/>
          <a:p>
            <a:pPr>
              <a:lnSpc>
                <a:spcPct val="150000"/>
              </a:lnSpc>
            </a:pPr>
            <a:r>
              <a:rPr lang="pl-PL" dirty="0"/>
              <a:t>Umożliwia identyfikację przedmiotu zamówienia</a:t>
            </a:r>
          </a:p>
          <a:p>
            <a:pPr>
              <a:lnSpc>
                <a:spcPct val="150000"/>
              </a:lnSpc>
            </a:pPr>
            <a:r>
              <a:rPr lang="pl-PL" dirty="0"/>
              <a:t>Wykonawcy mogą znaleźć dane postępowanie, dzięki użyciu kodów CPV</a:t>
            </a:r>
          </a:p>
          <a:p>
            <a:pPr>
              <a:lnSpc>
                <a:spcPct val="150000"/>
              </a:lnSpc>
            </a:pPr>
            <a:r>
              <a:rPr lang="pl-PL" dirty="0"/>
              <a:t>Dzięki kodom CPV zostaje zachowana konkurencja </a:t>
            </a:r>
          </a:p>
        </p:txBody>
      </p:sp>
      <p:sp>
        <p:nvSpPr>
          <p:cNvPr id="4" name="Symbol zastępczy numeru slajdu 3">
            <a:extLst>
              <a:ext uri="{FF2B5EF4-FFF2-40B4-BE49-F238E27FC236}">
                <a16:creationId xmlns:a16="http://schemas.microsoft.com/office/drawing/2014/main" id="{B1CA52BD-5F3A-569A-2D2A-C90822C29055}"/>
              </a:ext>
            </a:extLst>
          </p:cNvPr>
          <p:cNvSpPr>
            <a:spLocks noGrp="1"/>
          </p:cNvSpPr>
          <p:nvPr>
            <p:ph type="sldNum" sz="quarter" idx="10"/>
          </p:nvPr>
        </p:nvSpPr>
        <p:spPr>
          <a:xfrm>
            <a:off x="4562912" y="5767088"/>
            <a:ext cx="156994" cy="45719"/>
          </a:xfrm>
        </p:spPr>
        <p:txBody>
          <a:bodyPr/>
          <a:lstStyle/>
          <a:p>
            <a:fld id="{EB4015AA-59F6-416B-87A6-8E3D940284E2}" type="slidenum">
              <a:rPr lang="pl-PL" smtClean="0"/>
              <a:pPr/>
              <a:t>22</a:t>
            </a:fld>
            <a:endParaRPr lang="pl-PL" dirty="0"/>
          </a:p>
        </p:txBody>
      </p:sp>
      <p:pic>
        <p:nvPicPr>
          <p:cNvPr id="6" name="Obraz 5">
            <a:extLst>
              <a:ext uri="{FF2B5EF4-FFF2-40B4-BE49-F238E27FC236}">
                <a16:creationId xmlns:a16="http://schemas.microsoft.com/office/drawing/2014/main" id="{A5831590-F9E8-FA31-A801-780C4C9A077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524" y="3923853"/>
            <a:ext cx="5619004" cy="2963147"/>
          </a:xfrm>
          <a:prstGeom prst="rect">
            <a:avLst/>
          </a:prstGeom>
        </p:spPr>
      </p:pic>
      <p:pic>
        <p:nvPicPr>
          <p:cNvPr id="8" name="Grafika 7">
            <a:extLst>
              <a:ext uri="{FF2B5EF4-FFF2-40B4-BE49-F238E27FC236}">
                <a16:creationId xmlns:a16="http://schemas.microsoft.com/office/drawing/2014/main" id="{FC2CA1F3-4ED8-2803-93C0-6941889DD88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1684" y="3059757"/>
            <a:ext cx="458949" cy="502470"/>
          </a:xfrm>
          <a:prstGeom prst="rect">
            <a:avLst/>
          </a:prstGeom>
        </p:spPr>
      </p:pic>
      <p:pic>
        <p:nvPicPr>
          <p:cNvPr id="10" name="Grafika 9">
            <a:extLst>
              <a:ext uri="{FF2B5EF4-FFF2-40B4-BE49-F238E27FC236}">
                <a16:creationId xmlns:a16="http://schemas.microsoft.com/office/drawing/2014/main" id="{B77CDF43-25C2-D433-592B-2E63A74CBB6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1235" y="1963506"/>
            <a:ext cx="365972" cy="516317"/>
          </a:xfrm>
          <a:prstGeom prst="rect">
            <a:avLst/>
          </a:prstGeom>
        </p:spPr>
      </p:pic>
      <p:pic>
        <p:nvPicPr>
          <p:cNvPr id="12" name="Grafika 11">
            <a:extLst>
              <a:ext uri="{FF2B5EF4-FFF2-40B4-BE49-F238E27FC236}">
                <a16:creationId xmlns:a16="http://schemas.microsoft.com/office/drawing/2014/main" id="{C6DF2CC9-788D-C312-A3BE-5710EEB50DF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0332" y="2538054"/>
            <a:ext cx="520676" cy="461221"/>
          </a:xfrm>
          <a:prstGeom prst="rect">
            <a:avLst/>
          </a:prstGeom>
        </p:spPr>
      </p:pic>
      <p:sp>
        <p:nvSpPr>
          <p:cNvPr id="13" name="Symbol zastępczy numeru slajdu 3">
            <a:extLst>
              <a:ext uri="{FF2B5EF4-FFF2-40B4-BE49-F238E27FC236}">
                <a16:creationId xmlns:a16="http://schemas.microsoft.com/office/drawing/2014/main" id="{C848A9F3-EE78-3335-A733-4AA5753E3B72}"/>
              </a:ext>
            </a:extLst>
          </p:cNvPr>
          <p:cNvSpPr txBox="1">
            <a:spLocks/>
          </p:cNvSpPr>
          <p:nvPr/>
        </p:nvSpPr>
        <p:spPr>
          <a:xfrm>
            <a:off x="8585200" y="7019837"/>
            <a:ext cx="1080000" cy="180000"/>
          </a:xfrm>
          <a:prstGeom prst="rect">
            <a:avLst/>
          </a:prstGeom>
          <a:noFill/>
        </p:spPr>
        <p:txBody>
          <a:bodyPr vert="horz" lIns="0" tIns="72000" rIns="0" bIns="72000" rtlCol="0" anchor="ctr" anchorCtr="0"/>
          <a:lstStyle>
            <a:defPPr>
              <a:defRPr lang="en-US"/>
            </a:defPPr>
            <a:lvl1pPr marL="0" algn="r" defTabSz="457200" rtl="0" eaLnBrk="1" latinLnBrk="0" hangingPunct="1">
              <a:defRPr sz="1000" kern="1200">
                <a:solidFill>
                  <a:schemeClr val="tx2"/>
                </a:solidFill>
                <a:latin typeface="Open Sans" pitchFamily="2" charset="0"/>
                <a:ea typeface="Open Sans" pitchFamily="2" charset="0"/>
                <a:cs typeface="Open Sans"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4015AA-59F6-416B-87A6-8E3D940284E2}" type="slidenum">
              <a:rPr lang="pl-PL" smtClean="0"/>
              <a:pPr/>
              <a:t>22</a:t>
            </a:fld>
            <a:endParaRPr lang="pl-PL" dirty="0"/>
          </a:p>
        </p:txBody>
      </p:sp>
    </p:spTree>
    <p:extLst>
      <p:ext uri="{BB962C8B-B14F-4D97-AF65-F5344CB8AC3E}">
        <p14:creationId xmlns:p14="http://schemas.microsoft.com/office/powerpoint/2010/main" val="4294025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3CC938-4C8B-6832-1969-E172348F2F94}"/>
              </a:ext>
            </a:extLst>
          </p:cNvPr>
          <p:cNvSpPr>
            <a:spLocks noGrp="1"/>
          </p:cNvSpPr>
          <p:nvPr>
            <p:ph type="title"/>
          </p:nvPr>
        </p:nvSpPr>
        <p:spPr/>
        <p:txBody>
          <a:bodyPr/>
          <a:lstStyle/>
          <a:p>
            <a:pPr>
              <a:lnSpc>
                <a:spcPct val="114000"/>
              </a:lnSpc>
            </a:pPr>
            <a:r>
              <a:rPr lang="pl-PL" dirty="0"/>
              <a:t>Badanie rażąco niskiej ceny </a:t>
            </a:r>
          </a:p>
        </p:txBody>
      </p:sp>
      <p:sp>
        <p:nvSpPr>
          <p:cNvPr id="3" name="Symbol zastępczy zawartości 2">
            <a:extLst>
              <a:ext uri="{FF2B5EF4-FFF2-40B4-BE49-F238E27FC236}">
                <a16:creationId xmlns:a16="http://schemas.microsoft.com/office/drawing/2014/main" id="{76F7B2FF-4965-AD88-8EF1-FD9557687F94}"/>
              </a:ext>
            </a:extLst>
          </p:cNvPr>
          <p:cNvSpPr>
            <a:spLocks noGrp="1"/>
          </p:cNvSpPr>
          <p:nvPr>
            <p:ph idx="1"/>
          </p:nvPr>
        </p:nvSpPr>
        <p:spPr/>
        <p:txBody>
          <a:bodyPr/>
          <a:lstStyle/>
          <a:p>
            <a:pPr marL="0" indent="0">
              <a:lnSpc>
                <a:spcPct val="150000"/>
              </a:lnSpc>
              <a:buNone/>
            </a:pPr>
            <a:r>
              <a:rPr lang="pl-PL" dirty="0"/>
              <a:t>Jeżeli zaoferowana cena lub koszt wydają się rażąco niskie w stosunku do przedmiotu zamówienia, tj. różnią się o </a:t>
            </a:r>
            <a:r>
              <a:rPr lang="pl-PL" b="1" dirty="0"/>
              <a:t>więcej niż 30% od średniej arytmetycznej cen wszystkich ważnych ofert</a:t>
            </a:r>
            <a:r>
              <a:rPr lang="pl-PL" dirty="0"/>
              <a:t> </a:t>
            </a:r>
            <a:r>
              <a:rPr lang="pl-PL" b="1" dirty="0"/>
              <a:t>niepodlegających odrzuceniu</a:t>
            </a:r>
            <a:r>
              <a:rPr lang="pl-PL" dirty="0"/>
              <a:t>, lub budzą wątpliwości Zamawiającego co do możliwości wykonania przedmiotu zamówienia zgodnie z wymaganiami określonymi w zapytaniu ofertowym lub wynikającymi z odrębnych przepisów, </a:t>
            </a:r>
            <a:r>
              <a:rPr lang="pl-PL" b="1" dirty="0"/>
              <a:t>Zamawiający żąda od Wykonawcy złożenia w wyznaczonym terminie wyjaśnień, w tym złożenia dowodów </a:t>
            </a:r>
            <a:br>
              <a:rPr lang="pl-PL" b="1" dirty="0"/>
            </a:br>
            <a:r>
              <a:rPr lang="pl-PL" b="1" dirty="0"/>
              <a:t>w zakresie wyliczenia ceny lub kosztu</a:t>
            </a:r>
            <a:r>
              <a:rPr lang="pl-PL" dirty="0"/>
              <a:t>. </a:t>
            </a:r>
          </a:p>
          <a:p>
            <a:pPr marL="0" indent="0">
              <a:lnSpc>
                <a:spcPct val="150000"/>
              </a:lnSpc>
              <a:buNone/>
            </a:pPr>
            <a:r>
              <a:rPr lang="pl-PL" dirty="0"/>
              <a:t>Zamawiający </a:t>
            </a:r>
            <a:r>
              <a:rPr lang="pl-PL" b="1" dirty="0"/>
              <a:t>ocenia te wyjaśnienia w konsultacji z Wykonawcą </a:t>
            </a:r>
            <a:r>
              <a:rPr lang="pl-PL" dirty="0"/>
              <a:t>i może odrzucić tę ofertę wyłącznie w przypadku, gdy złożone wyjaśnienia wraz </a:t>
            </a:r>
            <a:br>
              <a:rPr lang="pl-PL" dirty="0"/>
            </a:br>
            <a:r>
              <a:rPr lang="pl-PL" dirty="0"/>
              <a:t>z dowodami </a:t>
            </a:r>
            <a:r>
              <a:rPr lang="pl-PL" b="1" dirty="0"/>
              <a:t>nie uzasadniają podanej ceny lub kosztu w tej ofercie. </a:t>
            </a:r>
          </a:p>
          <a:p>
            <a:pPr marL="0" indent="0">
              <a:buNone/>
            </a:pPr>
            <a:endParaRPr lang="pl-PL" dirty="0"/>
          </a:p>
        </p:txBody>
      </p:sp>
      <p:sp>
        <p:nvSpPr>
          <p:cNvPr id="4" name="Symbol zastępczy numeru slajdu 3">
            <a:extLst>
              <a:ext uri="{FF2B5EF4-FFF2-40B4-BE49-F238E27FC236}">
                <a16:creationId xmlns:a16="http://schemas.microsoft.com/office/drawing/2014/main" id="{64AC6942-832C-C0E0-6FC5-28A53597E378}"/>
              </a:ext>
            </a:extLst>
          </p:cNvPr>
          <p:cNvSpPr>
            <a:spLocks noGrp="1"/>
          </p:cNvSpPr>
          <p:nvPr>
            <p:ph type="sldNum" sz="quarter" idx="10"/>
          </p:nvPr>
        </p:nvSpPr>
        <p:spPr/>
        <p:txBody>
          <a:bodyPr/>
          <a:lstStyle/>
          <a:p>
            <a:fld id="{EB4015AA-59F6-416B-87A6-8E3D940284E2}" type="slidenum">
              <a:rPr lang="pl-PL" smtClean="0"/>
              <a:pPr/>
              <a:t>23</a:t>
            </a:fld>
            <a:endParaRPr lang="pl-PL" dirty="0"/>
          </a:p>
        </p:txBody>
      </p:sp>
    </p:spTree>
    <p:extLst>
      <p:ext uri="{BB962C8B-B14F-4D97-AF65-F5344CB8AC3E}">
        <p14:creationId xmlns:p14="http://schemas.microsoft.com/office/powerpoint/2010/main" val="968968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83D794-3F18-D7D2-11D3-C06BD6EEAD00}"/>
              </a:ext>
            </a:extLst>
          </p:cNvPr>
          <p:cNvSpPr>
            <a:spLocks noGrp="1"/>
          </p:cNvSpPr>
          <p:nvPr>
            <p:ph type="title"/>
          </p:nvPr>
        </p:nvSpPr>
        <p:spPr/>
        <p:txBody>
          <a:bodyPr/>
          <a:lstStyle/>
          <a:p>
            <a:pPr>
              <a:lnSpc>
                <a:spcPct val="114000"/>
              </a:lnSpc>
            </a:pPr>
            <a:r>
              <a:rPr lang="pl-PL" dirty="0"/>
              <a:t>Ogłoszenia </a:t>
            </a:r>
          </a:p>
        </p:txBody>
      </p:sp>
      <p:sp>
        <p:nvSpPr>
          <p:cNvPr id="3" name="Symbol zastępczy zawartości 2">
            <a:extLst>
              <a:ext uri="{FF2B5EF4-FFF2-40B4-BE49-F238E27FC236}">
                <a16:creationId xmlns:a16="http://schemas.microsoft.com/office/drawing/2014/main" id="{BAA284F3-4627-F4CA-249D-5FF0684D517C}"/>
              </a:ext>
            </a:extLst>
          </p:cNvPr>
          <p:cNvSpPr>
            <a:spLocks noGrp="1"/>
          </p:cNvSpPr>
          <p:nvPr>
            <p:ph idx="1"/>
          </p:nvPr>
        </p:nvSpPr>
        <p:spPr>
          <a:xfrm>
            <a:off x="1025906" y="1475581"/>
            <a:ext cx="9144536" cy="5544256"/>
          </a:xfrm>
        </p:spPr>
        <p:txBody>
          <a:bodyPr>
            <a:normAutofit/>
          </a:bodyPr>
          <a:lstStyle/>
          <a:p>
            <a:pPr>
              <a:lnSpc>
                <a:spcPct val="150000"/>
              </a:lnSpc>
            </a:pPr>
            <a:r>
              <a:rPr lang="pl-PL" dirty="0"/>
              <a:t>Komunikacja w postępowaniu o udzielenie zamówienia, w tym ogłoszenie zapytania ofertowego, składanie ofert, wymiana informacji między Zamawiającym,</a:t>
            </a:r>
            <a:br>
              <a:rPr lang="pl-PL" dirty="0"/>
            </a:br>
            <a:r>
              <a:rPr lang="pl-PL" dirty="0"/>
              <a:t> a Wykonawcą oraz przekazywanie dokumentów i oświadczeń </a:t>
            </a:r>
            <a:r>
              <a:rPr lang="pl-PL" b="1" dirty="0"/>
              <a:t>odbywa się pisemnie za pośrednictwem Bazy Konkurencyjności </a:t>
            </a:r>
          </a:p>
          <a:p>
            <a:pPr>
              <a:lnSpc>
                <a:spcPct val="150000"/>
              </a:lnSpc>
            </a:pPr>
            <a:r>
              <a:rPr lang="pl-PL" dirty="0"/>
              <a:t>Zgodnie z technicznymi uwarunkowaniami Bazy Konkurencyjności, komunikacja poprzez Bazę jest </a:t>
            </a:r>
            <a:r>
              <a:rPr lang="pl-PL" b="1" dirty="0"/>
              <a:t>obowiązkowa od momentu opublikowania postępowania do upływu terminu składania ofert</a:t>
            </a:r>
          </a:p>
          <a:p>
            <a:pPr>
              <a:lnSpc>
                <a:spcPct val="150000"/>
              </a:lnSpc>
            </a:pPr>
            <a:r>
              <a:rPr lang="pl-PL" dirty="0"/>
              <a:t>Po upływie terminu składania ofert, komunikacja między Zamawiającym, </a:t>
            </a:r>
            <a:br>
              <a:rPr lang="pl-PL" dirty="0"/>
            </a:br>
            <a:r>
              <a:rPr lang="pl-PL" dirty="0"/>
              <a:t>a Wykonawcą za pośrednictwem Bazy Konkurencyjności </a:t>
            </a:r>
            <a:r>
              <a:rPr lang="pl-PL" b="1" dirty="0"/>
              <a:t>nie jest wymagana</a:t>
            </a:r>
          </a:p>
          <a:p>
            <a:pPr>
              <a:lnSpc>
                <a:spcPct val="150000"/>
              </a:lnSpc>
            </a:pPr>
            <a:r>
              <a:rPr lang="pl-PL" dirty="0"/>
              <a:t>Informację o wyniku postępowania ogłasza się w taki sposób, </a:t>
            </a:r>
            <a:r>
              <a:rPr lang="pl-PL" b="1" dirty="0"/>
              <a:t>w jaki zostało upublicznione zapytanie ofertowe</a:t>
            </a:r>
          </a:p>
        </p:txBody>
      </p:sp>
      <p:sp>
        <p:nvSpPr>
          <p:cNvPr id="4" name="Symbol zastępczy numeru slajdu 3">
            <a:extLst>
              <a:ext uri="{FF2B5EF4-FFF2-40B4-BE49-F238E27FC236}">
                <a16:creationId xmlns:a16="http://schemas.microsoft.com/office/drawing/2014/main" id="{77745201-CC9C-D197-DDAD-143E0EC5E50A}"/>
              </a:ext>
            </a:extLst>
          </p:cNvPr>
          <p:cNvSpPr>
            <a:spLocks noGrp="1"/>
          </p:cNvSpPr>
          <p:nvPr>
            <p:ph type="sldNum" sz="quarter" idx="10"/>
          </p:nvPr>
        </p:nvSpPr>
        <p:spPr/>
        <p:txBody>
          <a:bodyPr/>
          <a:lstStyle/>
          <a:p>
            <a:fld id="{EB4015AA-59F6-416B-87A6-8E3D940284E2}" type="slidenum">
              <a:rPr lang="pl-PL" smtClean="0"/>
              <a:pPr/>
              <a:t>24</a:t>
            </a:fld>
            <a:endParaRPr lang="pl-PL" dirty="0"/>
          </a:p>
        </p:txBody>
      </p:sp>
    </p:spTree>
    <p:extLst>
      <p:ext uri="{BB962C8B-B14F-4D97-AF65-F5344CB8AC3E}">
        <p14:creationId xmlns:p14="http://schemas.microsoft.com/office/powerpoint/2010/main" val="3136956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53C677D-D028-3AFD-0740-896A0ECD9687}"/>
              </a:ext>
            </a:extLst>
          </p:cNvPr>
          <p:cNvSpPr>
            <a:spLocks noGrp="1"/>
          </p:cNvSpPr>
          <p:nvPr>
            <p:ph type="title"/>
          </p:nvPr>
        </p:nvSpPr>
        <p:spPr/>
        <p:txBody>
          <a:bodyPr/>
          <a:lstStyle/>
          <a:p>
            <a:pPr>
              <a:lnSpc>
                <a:spcPct val="114000"/>
              </a:lnSpc>
            </a:pPr>
            <a:r>
              <a:rPr lang="pl-PL" dirty="0"/>
              <a:t>Możliwe odstąpienia od Bazy Konkurencyjności cz. 1 </a:t>
            </a:r>
          </a:p>
        </p:txBody>
      </p:sp>
      <p:sp>
        <p:nvSpPr>
          <p:cNvPr id="3" name="Symbol zastępczy zawartości 2">
            <a:extLst>
              <a:ext uri="{FF2B5EF4-FFF2-40B4-BE49-F238E27FC236}">
                <a16:creationId xmlns:a16="http://schemas.microsoft.com/office/drawing/2014/main" id="{F19E45A5-AA86-314F-F790-6C72A83C6817}"/>
              </a:ext>
            </a:extLst>
          </p:cNvPr>
          <p:cNvSpPr>
            <a:spLocks noGrp="1"/>
          </p:cNvSpPr>
          <p:nvPr>
            <p:ph idx="1"/>
          </p:nvPr>
        </p:nvSpPr>
        <p:spPr>
          <a:xfrm>
            <a:off x="1745505" y="1979837"/>
            <a:ext cx="7920783" cy="4680002"/>
          </a:xfrm>
        </p:spPr>
        <p:txBody>
          <a:bodyPr>
            <a:normAutofit lnSpcReduction="10000"/>
          </a:bodyPr>
          <a:lstStyle/>
          <a:p>
            <a:pPr>
              <a:lnSpc>
                <a:spcPct val="150000"/>
              </a:lnSpc>
            </a:pPr>
            <a:r>
              <a:rPr lang="pl-PL" dirty="0"/>
              <a:t>Charakter zamówienia wymaga użycia narzędzi, urządzeń lub formatów plików, które </a:t>
            </a:r>
            <a:r>
              <a:rPr lang="pl-PL" b="1" dirty="0"/>
              <a:t>nie są obsługiwane za pomocą Bazy Konkurencyjności</a:t>
            </a:r>
          </a:p>
          <a:p>
            <a:pPr>
              <a:lnSpc>
                <a:spcPct val="150000"/>
              </a:lnSpc>
            </a:pPr>
            <a:r>
              <a:rPr lang="pl-PL" dirty="0"/>
              <a:t>Aplikacje do obsługi formatów plików, które nadają się do przygotowania ofert lub prac konkursowych, korzystają z formatów plików, których nie można obsługiwać za pomocą żadnych innych aplikacji </a:t>
            </a:r>
            <a:r>
              <a:rPr lang="pl-PL" dirty="0" err="1"/>
              <a:t>otwartoźródłowych</a:t>
            </a:r>
            <a:r>
              <a:rPr lang="pl-PL" dirty="0"/>
              <a:t> lub ogólnie dostępnych, lub są one objęte licencją i nie mogą zostać udostępnione do pobierania lub zdalnego wykorzystania przez Zamawiającego</a:t>
            </a:r>
          </a:p>
          <a:p>
            <a:pPr>
              <a:lnSpc>
                <a:spcPct val="150000"/>
              </a:lnSpc>
            </a:pPr>
            <a:r>
              <a:rPr lang="pl-PL" dirty="0"/>
              <a:t>Zamawiający wymaga przedstawienia modelu fizycznego, modelu w skali lub próbki, których nie można przekazać za pośrednictwem Bazy Konkurencyjności</a:t>
            </a:r>
          </a:p>
        </p:txBody>
      </p:sp>
      <p:sp>
        <p:nvSpPr>
          <p:cNvPr id="4" name="Symbol zastępczy numeru slajdu 3">
            <a:extLst>
              <a:ext uri="{FF2B5EF4-FFF2-40B4-BE49-F238E27FC236}">
                <a16:creationId xmlns:a16="http://schemas.microsoft.com/office/drawing/2014/main" id="{3F4E210E-2781-A09E-A3FB-EAD19A8DE75F}"/>
              </a:ext>
            </a:extLst>
          </p:cNvPr>
          <p:cNvSpPr>
            <a:spLocks noGrp="1"/>
          </p:cNvSpPr>
          <p:nvPr>
            <p:ph type="sldNum" sz="quarter" idx="10"/>
          </p:nvPr>
        </p:nvSpPr>
        <p:spPr>
          <a:xfrm>
            <a:off x="4532320" y="5447894"/>
            <a:ext cx="108658" cy="45719"/>
          </a:xfrm>
        </p:spPr>
        <p:txBody>
          <a:bodyPr/>
          <a:lstStyle/>
          <a:p>
            <a:fld id="{EB4015AA-59F6-416B-87A6-8E3D940284E2}" type="slidenum">
              <a:rPr lang="pl-PL" smtClean="0"/>
              <a:pPr/>
              <a:t>25</a:t>
            </a:fld>
            <a:endParaRPr lang="pl-PL" dirty="0"/>
          </a:p>
        </p:txBody>
      </p:sp>
      <p:pic>
        <p:nvPicPr>
          <p:cNvPr id="6" name="Grafika 5">
            <a:extLst>
              <a:ext uri="{FF2B5EF4-FFF2-40B4-BE49-F238E27FC236}">
                <a16:creationId xmlns:a16="http://schemas.microsoft.com/office/drawing/2014/main" id="{B82B8696-C77C-E1DE-50B8-3A6B9C7DB18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5417" y="2787336"/>
            <a:ext cx="531192" cy="504051"/>
          </a:xfrm>
          <a:prstGeom prst="rect">
            <a:avLst/>
          </a:prstGeom>
        </p:spPr>
      </p:pic>
      <p:pic>
        <p:nvPicPr>
          <p:cNvPr id="8" name="Grafika 7">
            <a:extLst>
              <a:ext uri="{FF2B5EF4-FFF2-40B4-BE49-F238E27FC236}">
                <a16:creationId xmlns:a16="http://schemas.microsoft.com/office/drawing/2014/main" id="{66990773-494F-A18E-46DC-B1EE63A57D8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7412" y="1959361"/>
            <a:ext cx="498235" cy="550579"/>
          </a:xfrm>
          <a:prstGeom prst="rect">
            <a:avLst/>
          </a:prstGeom>
        </p:spPr>
      </p:pic>
      <p:pic>
        <p:nvPicPr>
          <p:cNvPr id="10" name="Grafika 9">
            <a:extLst>
              <a:ext uri="{FF2B5EF4-FFF2-40B4-BE49-F238E27FC236}">
                <a16:creationId xmlns:a16="http://schemas.microsoft.com/office/drawing/2014/main" id="{4C160F91-7473-1BBD-17FF-EB5F035AF8E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0002" y="5223574"/>
            <a:ext cx="513745" cy="494358"/>
          </a:xfrm>
          <a:prstGeom prst="rect">
            <a:avLst/>
          </a:prstGeom>
        </p:spPr>
      </p:pic>
      <p:sp>
        <p:nvSpPr>
          <p:cNvPr id="11" name="Symbol zastępczy numeru slajdu 3">
            <a:extLst>
              <a:ext uri="{FF2B5EF4-FFF2-40B4-BE49-F238E27FC236}">
                <a16:creationId xmlns:a16="http://schemas.microsoft.com/office/drawing/2014/main" id="{729213E4-AE21-0AD3-D640-50E2A71E66B5}"/>
              </a:ext>
            </a:extLst>
          </p:cNvPr>
          <p:cNvSpPr txBox="1">
            <a:spLocks/>
          </p:cNvSpPr>
          <p:nvPr/>
        </p:nvSpPr>
        <p:spPr>
          <a:xfrm>
            <a:off x="8585200" y="7019837"/>
            <a:ext cx="1080000" cy="180000"/>
          </a:xfrm>
          <a:prstGeom prst="rect">
            <a:avLst/>
          </a:prstGeom>
          <a:noFill/>
        </p:spPr>
        <p:txBody>
          <a:bodyPr vert="horz" lIns="0" tIns="72000" rIns="0" bIns="72000" rtlCol="0" anchor="ctr" anchorCtr="0"/>
          <a:lstStyle>
            <a:defPPr>
              <a:defRPr lang="en-US"/>
            </a:defPPr>
            <a:lvl1pPr marL="0" algn="r" defTabSz="457200" rtl="0" eaLnBrk="1" latinLnBrk="0" hangingPunct="1">
              <a:defRPr sz="1000" kern="1200">
                <a:solidFill>
                  <a:schemeClr val="tx2"/>
                </a:solidFill>
                <a:latin typeface="Open Sans" pitchFamily="2" charset="0"/>
                <a:ea typeface="Open Sans" pitchFamily="2" charset="0"/>
                <a:cs typeface="Open Sans"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4015AA-59F6-416B-87A6-8E3D940284E2}" type="slidenum">
              <a:rPr lang="pl-PL" smtClean="0"/>
              <a:pPr/>
              <a:t>25</a:t>
            </a:fld>
            <a:endParaRPr lang="pl-PL" dirty="0"/>
          </a:p>
        </p:txBody>
      </p:sp>
    </p:spTree>
    <p:extLst>
      <p:ext uri="{BB962C8B-B14F-4D97-AF65-F5344CB8AC3E}">
        <p14:creationId xmlns:p14="http://schemas.microsoft.com/office/powerpoint/2010/main" val="3869131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99EC59-AFE3-73D7-ECC3-96AC1B702E96}"/>
              </a:ext>
            </a:extLst>
          </p:cNvPr>
          <p:cNvSpPr>
            <a:spLocks noGrp="1"/>
          </p:cNvSpPr>
          <p:nvPr>
            <p:ph type="title"/>
          </p:nvPr>
        </p:nvSpPr>
        <p:spPr/>
        <p:txBody>
          <a:bodyPr/>
          <a:lstStyle/>
          <a:p>
            <a:pPr>
              <a:lnSpc>
                <a:spcPct val="114000"/>
              </a:lnSpc>
            </a:pPr>
            <a:r>
              <a:rPr lang="pl-PL" dirty="0"/>
              <a:t>Możliwe odstąpienia od Bazy Konkurencyjności cz. 2</a:t>
            </a:r>
          </a:p>
        </p:txBody>
      </p:sp>
      <p:sp>
        <p:nvSpPr>
          <p:cNvPr id="3" name="Symbol zastępczy zawartości 2">
            <a:extLst>
              <a:ext uri="{FF2B5EF4-FFF2-40B4-BE49-F238E27FC236}">
                <a16:creationId xmlns:a16="http://schemas.microsoft.com/office/drawing/2014/main" id="{9CF9137D-BB38-E78A-DABD-98194ED82C2F}"/>
              </a:ext>
            </a:extLst>
          </p:cNvPr>
          <p:cNvSpPr>
            <a:spLocks noGrp="1"/>
          </p:cNvSpPr>
          <p:nvPr>
            <p:ph idx="1"/>
          </p:nvPr>
        </p:nvSpPr>
        <p:spPr/>
        <p:txBody>
          <a:bodyPr/>
          <a:lstStyle/>
          <a:p>
            <a:pPr>
              <a:lnSpc>
                <a:spcPct val="150000"/>
              </a:lnSpc>
            </a:pPr>
            <a:r>
              <a:rPr lang="pl-PL" dirty="0"/>
              <a:t>Jest to niezbędne z uwagi na </a:t>
            </a:r>
            <a:r>
              <a:rPr lang="pl-PL" b="1" dirty="0"/>
              <a:t>potrzebę ochrony informacji szczególnie wrażliwych, </a:t>
            </a:r>
            <a:r>
              <a:rPr lang="pl-PL" dirty="0"/>
              <a:t>której nie można zagwarantować w sposób dostateczny przy użyciu Bazy Konkurencyjności </a:t>
            </a:r>
          </a:p>
          <a:p>
            <a:pPr>
              <a:lnSpc>
                <a:spcPct val="150000"/>
              </a:lnSpc>
            </a:pPr>
            <a:r>
              <a:rPr lang="pl-PL" dirty="0"/>
              <a:t>Odstąpienie od komunikacji jest dopuszczalne w zakresie, w jakim </a:t>
            </a:r>
            <a:r>
              <a:rPr lang="pl-PL" b="1" dirty="0"/>
              <a:t>nie jest możliwe dotrzymanie sposobu komunikacji w Bazie Konkurencyjności. </a:t>
            </a:r>
            <a:r>
              <a:rPr lang="pl-PL" dirty="0"/>
              <a:t>Zamawiający określa w zapytaniu ofertowym sposób komunikacji </a:t>
            </a:r>
            <a:br>
              <a:rPr lang="pl-PL" dirty="0"/>
            </a:br>
            <a:r>
              <a:rPr lang="pl-PL" dirty="0"/>
              <a:t>w postępowaniu o udzielenie zamówienia wynikający z zakresu odstąpienia od komunikacji w Bazie Konkurencyjności </a:t>
            </a:r>
          </a:p>
        </p:txBody>
      </p:sp>
      <p:sp>
        <p:nvSpPr>
          <p:cNvPr id="4" name="Symbol zastępczy numeru slajdu 3">
            <a:extLst>
              <a:ext uri="{FF2B5EF4-FFF2-40B4-BE49-F238E27FC236}">
                <a16:creationId xmlns:a16="http://schemas.microsoft.com/office/drawing/2014/main" id="{35885B93-946E-409F-363F-DC79865C7423}"/>
              </a:ext>
            </a:extLst>
          </p:cNvPr>
          <p:cNvSpPr>
            <a:spLocks noGrp="1"/>
          </p:cNvSpPr>
          <p:nvPr>
            <p:ph type="sldNum" sz="quarter" idx="10"/>
          </p:nvPr>
        </p:nvSpPr>
        <p:spPr/>
        <p:txBody>
          <a:bodyPr/>
          <a:lstStyle/>
          <a:p>
            <a:fld id="{EB4015AA-59F6-416B-87A6-8E3D940284E2}" type="slidenum">
              <a:rPr lang="pl-PL" smtClean="0"/>
              <a:pPr/>
              <a:t>26</a:t>
            </a:fld>
            <a:endParaRPr lang="pl-PL" dirty="0"/>
          </a:p>
        </p:txBody>
      </p:sp>
    </p:spTree>
    <p:extLst>
      <p:ext uri="{BB962C8B-B14F-4D97-AF65-F5344CB8AC3E}">
        <p14:creationId xmlns:p14="http://schemas.microsoft.com/office/powerpoint/2010/main" val="876892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705048-D331-084A-C428-14CB9B6909AA}"/>
              </a:ext>
            </a:extLst>
          </p:cNvPr>
          <p:cNvSpPr>
            <a:spLocks noGrp="1"/>
          </p:cNvSpPr>
          <p:nvPr>
            <p:ph type="title"/>
          </p:nvPr>
        </p:nvSpPr>
        <p:spPr/>
        <p:txBody>
          <a:bodyPr/>
          <a:lstStyle/>
          <a:p>
            <a:pPr>
              <a:lnSpc>
                <a:spcPct val="114000"/>
              </a:lnSpc>
            </a:pPr>
            <a:r>
              <a:rPr lang="pl-PL" dirty="0"/>
              <a:t>Zawieszenie działalności Bazy Konkurencyjności</a:t>
            </a:r>
          </a:p>
        </p:txBody>
      </p:sp>
      <p:sp>
        <p:nvSpPr>
          <p:cNvPr id="3" name="Symbol zastępczy zawartości 2">
            <a:extLst>
              <a:ext uri="{FF2B5EF4-FFF2-40B4-BE49-F238E27FC236}">
                <a16:creationId xmlns:a16="http://schemas.microsoft.com/office/drawing/2014/main" id="{1998A97C-24AE-466B-A1D9-BADB2A1F5F44}"/>
              </a:ext>
            </a:extLst>
          </p:cNvPr>
          <p:cNvSpPr>
            <a:spLocks noGrp="1"/>
          </p:cNvSpPr>
          <p:nvPr>
            <p:ph idx="1"/>
          </p:nvPr>
        </p:nvSpPr>
        <p:spPr/>
        <p:txBody>
          <a:bodyPr/>
          <a:lstStyle/>
          <a:p>
            <a:pPr marL="0" indent="0">
              <a:lnSpc>
                <a:spcPct val="150000"/>
              </a:lnSpc>
              <a:buNone/>
            </a:pPr>
            <a:r>
              <a:rPr lang="pl-PL" dirty="0"/>
              <a:t>W przypadku zawieszenia działalności Bazy Konkurencyjności potwierdzonego odpowiednim komunikatem w Bazie, Zamawiający </a:t>
            </a:r>
            <a:r>
              <a:rPr lang="pl-PL" b="1" dirty="0"/>
              <a:t>kieruje zapytanie ofertowe do co najmniej trzech potencjalnych Wykonawców, </a:t>
            </a:r>
            <a:r>
              <a:rPr lang="pl-PL" dirty="0"/>
              <a:t>o ile na rynku istnieje trzech potencjalnych Wykonawców danego zamówienia, oraz </a:t>
            </a:r>
            <a:r>
              <a:rPr lang="pl-PL" b="1" dirty="0"/>
              <a:t>ogłasza zapytanie ofertowe co najmniej na swojej stronie internetowej, </a:t>
            </a:r>
            <a:r>
              <a:rPr lang="pl-PL" dirty="0"/>
              <a:t>o ile posiada taką stronę. W takim przypadku Zamawiający określa w zapytaniu ofertowym sposób komunikacji w postępowaniu o udzielenie zamówienia.</a:t>
            </a:r>
          </a:p>
          <a:p>
            <a:pPr marL="0" indent="0">
              <a:buNone/>
            </a:pPr>
            <a:endParaRPr lang="pl-PL" dirty="0"/>
          </a:p>
        </p:txBody>
      </p:sp>
      <p:sp>
        <p:nvSpPr>
          <p:cNvPr id="4" name="Symbol zastępczy numeru slajdu 3">
            <a:extLst>
              <a:ext uri="{FF2B5EF4-FFF2-40B4-BE49-F238E27FC236}">
                <a16:creationId xmlns:a16="http://schemas.microsoft.com/office/drawing/2014/main" id="{C27B3036-291C-2410-69E1-7E38C65995E2}"/>
              </a:ext>
            </a:extLst>
          </p:cNvPr>
          <p:cNvSpPr>
            <a:spLocks noGrp="1"/>
          </p:cNvSpPr>
          <p:nvPr>
            <p:ph type="sldNum" sz="quarter" idx="10"/>
          </p:nvPr>
        </p:nvSpPr>
        <p:spPr/>
        <p:txBody>
          <a:bodyPr/>
          <a:lstStyle/>
          <a:p>
            <a:fld id="{EB4015AA-59F6-416B-87A6-8E3D940284E2}" type="slidenum">
              <a:rPr lang="pl-PL" smtClean="0"/>
              <a:pPr/>
              <a:t>27</a:t>
            </a:fld>
            <a:endParaRPr lang="pl-PL" dirty="0"/>
          </a:p>
        </p:txBody>
      </p:sp>
      <p:pic>
        <p:nvPicPr>
          <p:cNvPr id="8" name="Obraz 7">
            <a:extLst>
              <a:ext uri="{FF2B5EF4-FFF2-40B4-BE49-F238E27FC236}">
                <a16:creationId xmlns:a16="http://schemas.microsoft.com/office/drawing/2014/main" id="{BD807C51-B397-E6FA-9C70-CAECE2C5A84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524" y="5067839"/>
            <a:ext cx="6504972" cy="2491835"/>
          </a:xfrm>
          <a:prstGeom prst="rect">
            <a:avLst/>
          </a:prstGeom>
        </p:spPr>
      </p:pic>
    </p:spTree>
    <p:extLst>
      <p:ext uri="{BB962C8B-B14F-4D97-AF65-F5344CB8AC3E}">
        <p14:creationId xmlns:p14="http://schemas.microsoft.com/office/powerpoint/2010/main" val="998042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C641758-AFA4-B116-03AF-F1A40BEF8FC6}"/>
              </a:ext>
            </a:extLst>
          </p:cNvPr>
          <p:cNvSpPr>
            <a:spLocks noGrp="1"/>
          </p:cNvSpPr>
          <p:nvPr>
            <p:ph type="title"/>
          </p:nvPr>
        </p:nvSpPr>
        <p:spPr/>
        <p:txBody>
          <a:bodyPr/>
          <a:lstStyle/>
          <a:p>
            <a:pPr>
              <a:lnSpc>
                <a:spcPct val="114000"/>
              </a:lnSpc>
            </a:pPr>
            <a:r>
              <a:rPr lang="pl-PL" dirty="0"/>
              <a:t>Korzystanie z Bazy Konkurencyjności przed podpisaniem umowy o dofinansowanie </a:t>
            </a:r>
          </a:p>
        </p:txBody>
      </p:sp>
      <p:sp>
        <p:nvSpPr>
          <p:cNvPr id="3" name="Symbol zastępczy zawartości 2">
            <a:extLst>
              <a:ext uri="{FF2B5EF4-FFF2-40B4-BE49-F238E27FC236}">
                <a16:creationId xmlns:a16="http://schemas.microsoft.com/office/drawing/2014/main" id="{8563F375-4B5E-FCD8-773E-E4CA04C3426A}"/>
              </a:ext>
            </a:extLst>
          </p:cNvPr>
          <p:cNvSpPr>
            <a:spLocks noGrp="1"/>
          </p:cNvSpPr>
          <p:nvPr>
            <p:ph idx="1"/>
          </p:nvPr>
        </p:nvSpPr>
        <p:spPr/>
        <p:txBody>
          <a:bodyPr/>
          <a:lstStyle/>
          <a:p>
            <a:pPr>
              <a:lnSpc>
                <a:spcPct val="150000"/>
              </a:lnSpc>
            </a:pPr>
            <a:r>
              <a:rPr lang="pl-PL" dirty="0"/>
              <a:t>W przypadku, gdy  wnioskodawca rozpoczyna realizację projektu na własne ryzyko przed podpisaniem umowy o dofinansowanie projektu, </a:t>
            </a:r>
            <a:r>
              <a:rPr lang="pl-PL" b="1" dirty="0"/>
              <a:t>upublicznia zapytanie ofertowe za pośrednictwem Bazy Konkurencyjności, </a:t>
            </a:r>
            <a:r>
              <a:rPr lang="pl-PL" dirty="0"/>
              <a:t>do czego instytucja ogłaszająca nabór wniosków o dofinansowanie projektu zobowiązuje wnioskodawców w regulaminie wyboru projektów</a:t>
            </a:r>
          </a:p>
          <a:p>
            <a:pPr>
              <a:lnSpc>
                <a:spcPct val="150000"/>
              </a:lnSpc>
            </a:pPr>
            <a:r>
              <a:rPr lang="pl-PL" dirty="0"/>
              <a:t>W przypadku wszczęcia postępowania o udzielenie zamówienia przed ogłoszeniem regulaminu wyboru projektów ocena, czy stopień upublicznienia zapytania ofertowego był wystarczający do uznania wydatku za kwalifikowalny, </a:t>
            </a:r>
            <a:r>
              <a:rPr lang="pl-PL" b="1" dirty="0"/>
              <a:t>należy do właściwej instytucji</a:t>
            </a:r>
          </a:p>
          <a:p>
            <a:pPr marL="0" indent="0">
              <a:buNone/>
            </a:pPr>
            <a:endParaRPr lang="pl-PL" dirty="0"/>
          </a:p>
        </p:txBody>
      </p:sp>
      <p:sp>
        <p:nvSpPr>
          <p:cNvPr id="4" name="Symbol zastępczy numeru slajdu 3">
            <a:extLst>
              <a:ext uri="{FF2B5EF4-FFF2-40B4-BE49-F238E27FC236}">
                <a16:creationId xmlns:a16="http://schemas.microsoft.com/office/drawing/2014/main" id="{A24D91BA-91F4-EB08-8927-0D3DFD2F5393}"/>
              </a:ext>
            </a:extLst>
          </p:cNvPr>
          <p:cNvSpPr>
            <a:spLocks noGrp="1"/>
          </p:cNvSpPr>
          <p:nvPr>
            <p:ph type="sldNum" sz="quarter" idx="10"/>
          </p:nvPr>
        </p:nvSpPr>
        <p:spPr/>
        <p:txBody>
          <a:bodyPr/>
          <a:lstStyle/>
          <a:p>
            <a:fld id="{EB4015AA-59F6-416B-87A6-8E3D940284E2}" type="slidenum">
              <a:rPr lang="pl-PL" smtClean="0"/>
              <a:pPr/>
              <a:t>28</a:t>
            </a:fld>
            <a:endParaRPr lang="pl-PL" dirty="0"/>
          </a:p>
        </p:txBody>
      </p:sp>
    </p:spTree>
    <p:extLst>
      <p:ext uri="{BB962C8B-B14F-4D97-AF65-F5344CB8AC3E}">
        <p14:creationId xmlns:p14="http://schemas.microsoft.com/office/powerpoint/2010/main" val="2340926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9A9EEF-ACDB-CDED-AEEF-03FF3A4F5CDD}"/>
              </a:ext>
            </a:extLst>
          </p:cNvPr>
          <p:cNvSpPr>
            <a:spLocks noGrp="1"/>
          </p:cNvSpPr>
          <p:nvPr>
            <p:ph type="title"/>
          </p:nvPr>
        </p:nvSpPr>
        <p:spPr/>
        <p:txBody>
          <a:bodyPr/>
          <a:lstStyle/>
          <a:p>
            <a:pPr>
              <a:lnSpc>
                <a:spcPct val="114000"/>
              </a:lnSpc>
            </a:pPr>
            <a:r>
              <a:rPr lang="pl-PL" dirty="0"/>
              <a:t>Protokół postępowania cz. 1</a:t>
            </a:r>
          </a:p>
        </p:txBody>
      </p:sp>
      <p:sp>
        <p:nvSpPr>
          <p:cNvPr id="3" name="Symbol zastępczy zawartości 2">
            <a:extLst>
              <a:ext uri="{FF2B5EF4-FFF2-40B4-BE49-F238E27FC236}">
                <a16:creationId xmlns:a16="http://schemas.microsoft.com/office/drawing/2014/main" id="{79833A77-6B6A-AA76-92FA-A6CCCEF97D7C}"/>
              </a:ext>
            </a:extLst>
          </p:cNvPr>
          <p:cNvSpPr>
            <a:spLocks noGrp="1"/>
          </p:cNvSpPr>
          <p:nvPr>
            <p:ph idx="1"/>
          </p:nvPr>
        </p:nvSpPr>
        <p:spPr>
          <a:xfrm>
            <a:off x="1745505" y="1979837"/>
            <a:ext cx="7920783" cy="4680002"/>
          </a:xfrm>
        </p:spPr>
        <p:txBody>
          <a:bodyPr/>
          <a:lstStyle/>
          <a:p>
            <a:pPr>
              <a:lnSpc>
                <a:spcPct val="150000"/>
              </a:lnSpc>
            </a:pPr>
            <a:r>
              <a:rPr lang="pl-PL" dirty="0"/>
              <a:t>Wykaz wszystkich ofert, które wpłynęły w odpowiedzi na zapytanie ofertowe</a:t>
            </a:r>
          </a:p>
          <a:p>
            <a:pPr>
              <a:lnSpc>
                <a:spcPct val="150000"/>
              </a:lnSpc>
            </a:pPr>
            <a:r>
              <a:rPr lang="pl-PL" dirty="0"/>
              <a:t>Wykryte przypadki konfliktu interesów i podjęte w związku z tym środki albo informację o braku występowania konfliktu interesów</a:t>
            </a:r>
          </a:p>
          <a:p>
            <a:pPr>
              <a:lnSpc>
                <a:spcPct val="150000"/>
              </a:lnSpc>
            </a:pPr>
            <a:r>
              <a:rPr lang="pl-PL" dirty="0"/>
              <a:t>Informację o spełnieniu warunków udziału w postępowaniu przez Wykonawców, o ile takie warunki były stawiane</a:t>
            </a:r>
          </a:p>
          <a:p>
            <a:pPr>
              <a:lnSpc>
                <a:spcPct val="150000"/>
              </a:lnSpc>
            </a:pPr>
            <a:r>
              <a:rPr lang="pl-PL" dirty="0"/>
              <a:t>Informację o wagach punktowych lub procentowych przypisanych do poszczególnych kryteriów oceny i przyznanej punktacji poszczególnym Wykonawcom za spełnienie danego kryterium</a:t>
            </a:r>
          </a:p>
        </p:txBody>
      </p:sp>
      <p:sp>
        <p:nvSpPr>
          <p:cNvPr id="4" name="Symbol zastępczy numeru slajdu 3">
            <a:extLst>
              <a:ext uri="{FF2B5EF4-FFF2-40B4-BE49-F238E27FC236}">
                <a16:creationId xmlns:a16="http://schemas.microsoft.com/office/drawing/2014/main" id="{088C702D-0DBB-0DE9-D3DE-7AB529BA46B0}"/>
              </a:ext>
            </a:extLst>
          </p:cNvPr>
          <p:cNvSpPr>
            <a:spLocks noGrp="1"/>
          </p:cNvSpPr>
          <p:nvPr>
            <p:ph type="sldNum" sz="quarter" idx="10"/>
          </p:nvPr>
        </p:nvSpPr>
        <p:spPr/>
        <p:txBody>
          <a:bodyPr/>
          <a:lstStyle/>
          <a:p>
            <a:fld id="{EB4015AA-59F6-416B-87A6-8E3D940284E2}" type="slidenum">
              <a:rPr lang="pl-PL" smtClean="0"/>
              <a:pPr/>
              <a:t>29</a:t>
            </a:fld>
            <a:endParaRPr lang="pl-PL" dirty="0"/>
          </a:p>
        </p:txBody>
      </p:sp>
      <p:pic>
        <p:nvPicPr>
          <p:cNvPr id="6" name="Grafika 5">
            <a:extLst>
              <a:ext uri="{FF2B5EF4-FFF2-40B4-BE49-F238E27FC236}">
                <a16:creationId xmlns:a16="http://schemas.microsoft.com/office/drawing/2014/main" id="{C095F125-5FDE-1C9C-73B8-F0F4E3827F8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4217" y="3923853"/>
            <a:ext cx="531160" cy="558399"/>
          </a:xfrm>
          <a:prstGeom prst="rect">
            <a:avLst/>
          </a:prstGeom>
        </p:spPr>
      </p:pic>
      <p:pic>
        <p:nvPicPr>
          <p:cNvPr id="8" name="Grafika 7">
            <a:extLst>
              <a:ext uri="{FF2B5EF4-FFF2-40B4-BE49-F238E27FC236}">
                <a16:creationId xmlns:a16="http://schemas.microsoft.com/office/drawing/2014/main" id="{A5AB82DD-CB89-862A-9888-4F143210BFA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591" y="2874476"/>
            <a:ext cx="569749" cy="567479"/>
          </a:xfrm>
          <a:prstGeom prst="rect">
            <a:avLst/>
          </a:prstGeom>
        </p:spPr>
      </p:pic>
      <p:pic>
        <p:nvPicPr>
          <p:cNvPr id="10" name="Grafika 9">
            <a:extLst>
              <a:ext uri="{FF2B5EF4-FFF2-40B4-BE49-F238E27FC236}">
                <a16:creationId xmlns:a16="http://schemas.microsoft.com/office/drawing/2014/main" id="{657A8FA6-3A83-143E-01B8-F298B09BCE9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6591" y="4715941"/>
            <a:ext cx="569749" cy="590178"/>
          </a:xfrm>
          <a:prstGeom prst="rect">
            <a:avLst/>
          </a:prstGeom>
        </p:spPr>
      </p:pic>
      <p:pic>
        <p:nvPicPr>
          <p:cNvPr id="12" name="Grafika 11">
            <a:extLst>
              <a:ext uri="{FF2B5EF4-FFF2-40B4-BE49-F238E27FC236}">
                <a16:creationId xmlns:a16="http://schemas.microsoft.com/office/drawing/2014/main" id="{7C5E2572-2C13-E65E-0A41-44D8F311AD1A}"/>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4834" y="1951304"/>
            <a:ext cx="610607" cy="503921"/>
          </a:xfrm>
          <a:prstGeom prst="rect">
            <a:avLst/>
          </a:prstGeom>
        </p:spPr>
      </p:pic>
    </p:spTree>
    <p:extLst>
      <p:ext uri="{BB962C8B-B14F-4D97-AF65-F5344CB8AC3E}">
        <p14:creationId xmlns:p14="http://schemas.microsoft.com/office/powerpoint/2010/main" val="3436575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741BEB-EE33-B013-B369-150239985F3E}"/>
              </a:ext>
            </a:extLst>
          </p:cNvPr>
          <p:cNvSpPr>
            <a:spLocks noGrp="1"/>
          </p:cNvSpPr>
          <p:nvPr>
            <p:ph type="title"/>
          </p:nvPr>
        </p:nvSpPr>
        <p:spPr/>
        <p:txBody>
          <a:bodyPr/>
          <a:lstStyle/>
          <a:p>
            <a:pPr>
              <a:lnSpc>
                <a:spcPct val="114000"/>
              </a:lnSpc>
            </a:pPr>
            <a:r>
              <a:rPr lang="pl-PL" dirty="0"/>
              <a:t>Zasady udzielania zamówień publicznych </a:t>
            </a:r>
          </a:p>
        </p:txBody>
      </p:sp>
      <p:sp>
        <p:nvSpPr>
          <p:cNvPr id="3" name="Symbol zastępczy zawartości 2">
            <a:extLst>
              <a:ext uri="{FF2B5EF4-FFF2-40B4-BE49-F238E27FC236}">
                <a16:creationId xmlns:a16="http://schemas.microsoft.com/office/drawing/2014/main" id="{45A3DB37-8547-C447-1FD3-90F8587E0BA0}"/>
              </a:ext>
            </a:extLst>
          </p:cNvPr>
          <p:cNvSpPr>
            <a:spLocks noGrp="1"/>
          </p:cNvSpPr>
          <p:nvPr>
            <p:ph idx="1"/>
          </p:nvPr>
        </p:nvSpPr>
        <p:spPr>
          <a:xfrm>
            <a:off x="1601489" y="1979837"/>
            <a:ext cx="8064799" cy="4680002"/>
          </a:xfrm>
        </p:spPr>
        <p:txBody>
          <a:bodyPr/>
          <a:lstStyle/>
          <a:p>
            <a:pPr>
              <a:lnSpc>
                <a:spcPct val="150000"/>
              </a:lnSpc>
            </a:pPr>
            <a:r>
              <a:rPr lang="pl-PL" dirty="0"/>
              <a:t>Zasada </a:t>
            </a:r>
            <a:r>
              <a:rPr lang="pl-PL" b="1" dirty="0"/>
              <a:t>uczciwej konkurencji</a:t>
            </a:r>
          </a:p>
          <a:p>
            <a:pPr>
              <a:lnSpc>
                <a:spcPct val="150000"/>
              </a:lnSpc>
            </a:pPr>
            <a:r>
              <a:rPr lang="pl-PL" dirty="0"/>
              <a:t>Zasada </a:t>
            </a:r>
            <a:r>
              <a:rPr lang="pl-PL" b="1" dirty="0"/>
              <a:t>równości</a:t>
            </a:r>
          </a:p>
          <a:p>
            <a:pPr>
              <a:lnSpc>
                <a:spcPct val="150000"/>
              </a:lnSpc>
            </a:pPr>
            <a:r>
              <a:rPr lang="pl-PL" dirty="0"/>
              <a:t>Zasada </a:t>
            </a:r>
            <a:r>
              <a:rPr lang="pl-PL" b="1" dirty="0"/>
              <a:t>bezstronności i obiektywizmu </a:t>
            </a:r>
          </a:p>
          <a:p>
            <a:pPr>
              <a:lnSpc>
                <a:spcPct val="150000"/>
              </a:lnSpc>
            </a:pPr>
            <a:r>
              <a:rPr lang="pl-PL" dirty="0"/>
              <a:t>Zasada </a:t>
            </a:r>
            <a:r>
              <a:rPr lang="pl-PL" b="1" dirty="0"/>
              <a:t>efektywności</a:t>
            </a:r>
          </a:p>
          <a:p>
            <a:pPr>
              <a:lnSpc>
                <a:spcPct val="150000"/>
              </a:lnSpc>
            </a:pPr>
            <a:r>
              <a:rPr lang="pl-PL" dirty="0"/>
              <a:t>Zasada </a:t>
            </a:r>
            <a:r>
              <a:rPr lang="pl-PL" b="1" dirty="0"/>
              <a:t>jawności</a:t>
            </a:r>
          </a:p>
          <a:p>
            <a:pPr>
              <a:lnSpc>
                <a:spcPct val="150000"/>
              </a:lnSpc>
            </a:pPr>
            <a:r>
              <a:rPr lang="pl-PL" dirty="0"/>
              <a:t>Zasada </a:t>
            </a:r>
            <a:r>
              <a:rPr lang="pl-PL" b="1" dirty="0"/>
              <a:t>przejrzystości</a:t>
            </a:r>
          </a:p>
          <a:p>
            <a:pPr>
              <a:lnSpc>
                <a:spcPct val="150000"/>
              </a:lnSpc>
            </a:pPr>
            <a:r>
              <a:rPr lang="pl-PL" dirty="0"/>
              <a:t>Zasada </a:t>
            </a:r>
            <a:r>
              <a:rPr lang="pl-PL" b="1" dirty="0"/>
              <a:t>pisemności i prowadzenia postępowania w języku polskim </a:t>
            </a:r>
          </a:p>
        </p:txBody>
      </p:sp>
      <p:sp>
        <p:nvSpPr>
          <p:cNvPr id="4" name="Symbol zastępczy numeru slajdu 3">
            <a:extLst>
              <a:ext uri="{FF2B5EF4-FFF2-40B4-BE49-F238E27FC236}">
                <a16:creationId xmlns:a16="http://schemas.microsoft.com/office/drawing/2014/main" id="{627AEA47-788A-207B-5C2C-549E3683407D}"/>
              </a:ext>
            </a:extLst>
          </p:cNvPr>
          <p:cNvSpPr>
            <a:spLocks noGrp="1"/>
          </p:cNvSpPr>
          <p:nvPr>
            <p:ph type="sldNum" sz="quarter" idx="10"/>
          </p:nvPr>
        </p:nvSpPr>
        <p:spPr/>
        <p:txBody>
          <a:bodyPr/>
          <a:lstStyle/>
          <a:p>
            <a:fld id="{EB4015AA-59F6-416B-87A6-8E3D940284E2}" type="slidenum">
              <a:rPr lang="pl-PL" smtClean="0"/>
              <a:pPr/>
              <a:t>3</a:t>
            </a:fld>
            <a:endParaRPr lang="pl-PL" dirty="0"/>
          </a:p>
        </p:txBody>
      </p:sp>
      <p:pic>
        <p:nvPicPr>
          <p:cNvPr id="6" name="Grafika 5">
            <a:extLst>
              <a:ext uri="{FF2B5EF4-FFF2-40B4-BE49-F238E27FC236}">
                <a16:creationId xmlns:a16="http://schemas.microsoft.com/office/drawing/2014/main" id="{495E97F1-89BF-7199-B41C-D1552A916D6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2027" y="1979837"/>
            <a:ext cx="402913" cy="407492"/>
          </a:xfrm>
          <a:prstGeom prst="rect">
            <a:avLst/>
          </a:prstGeom>
        </p:spPr>
      </p:pic>
      <p:pic>
        <p:nvPicPr>
          <p:cNvPr id="8" name="Grafika 7">
            <a:extLst>
              <a:ext uri="{FF2B5EF4-FFF2-40B4-BE49-F238E27FC236}">
                <a16:creationId xmlns:a16="http://schemas.microsoft.com/office/drawing/2014/main" id="{EE988822-B758-580F-22DB-FE2BECEF68E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5505" y="2520625"/>
            <a:ext cx="429435" cy="407493"/>
          </a:xfrm>
          <a:prstGeom prst="rect">
            <a:avLst/>
          </a:prstGeom>
        </p:spPr>
      </p:pic>
      <p:pic>
        <p:nvPicPr>
          <p:cNvPr id="10" name="Grafika 9">
            <a:extLst>
              <a:ext uri="{FF2B5EF4-FFF2-40B4-BE49-F238E27FC236}">
                <a16:creationId xmlns:a16="http://schemas.microsoft.com/office/drawing/2014/main" id="{A23D9CF3-FF6E-3C59-399E-FAF7D9A6B34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2027" y="3121180"/>
            <a:ext cx="354840" cy="346150"/>
          </a:xfrm>
          <a:prstGeom prst="rect">
            <a:avLst/>
          </a:prstGeom>
        </p:spPr>
      </p:pic>
      <p:pic>
        <p:nvPicPr>
          <p:cNvPr id="12" name="Grafika 11">
            <a:extLst>
              <a:ext uri="{FF2B5EF4-FFF2-40B4-BE49-F238E27FC236}">
                <a16:creationId xmlns:a16="http://schemas.microsoft.com/office/drawing/2014/main" id="{B87CD980-BC48-7CB6-738B-47CF82346E3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4033" y="3713734"/>
            <a:ext cx="332834" cy="354135"/>
          </a:xfrm>
          <a:prstGeom prst="rect">
            <a:avLst/>
          </a:prstGeom>
        </p:spPr>
      </p:pic>
      <p:pic>
        <p:nvPicPr>
          <p:cNvPr id="14" name="Grafika 13">
            <a:extLst>
              <a:ext uri="{FF2B5EF4-FFF2-40B4-BE49-F238E27FC236}">
                <a16:creationId xmlns:a16="http://schemas.microsoft.com/office/drawing/2014/main" id="{B1CADA0E-BB89-7E46-45D3-21354EDEE004}"/>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5764" y="4211885"/>
            <a:ext cx="361671" cy="407493"/>
          </a:xfrm>
          <a:prstGeom prst="rect">
            <a:avLst/>
          </a:prstGeom>
        </p:spPr>
      </p:pic>
      <p:pic>
        <p:nvPicPr>
          <p:cNvPr id="16" name="Grafika 15">
            <a:extLst>
              <a:ext uri="{FF2B5EF4-FFF2-40B4-BE49-F238E27FC236}">
                <a16:creationId xmlns:a16="http://schemas.microsoft.com/office/drawing/2014/main" id="{7689C9ED-C41F-0E8A-5F4B-1755BB487C5B}"/>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47615" y="4792400"/>
            <a:ext cx="397967" cy="379946"/>
          </a:xfrm>
          <a:prstGeom prst="rect">
            <a:avLst/>
          </a:prstGeom>
        </p:spPr>
      </p:pic>
      <p:pic>
        <p:nvPicPr>
          <p:cNvPr id="18" name="Grafika 17">
            <a:extLst>
              <a:ext uri="{FF2B5EF4-FFF2-40B4-BE49-F238E27FC236}">
                <a16:creationId xmlns:a16="http://schemas.microsoft.com/office/drawing/2014/main" id="{25DE2C59-1397-A68F-D568-1660C87F31C5}"/>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67156" y="5320900"/>
            <a:ext cx="432962" cy="379946"/>
          </a:xfrm>
          <a:prstGeom prst="rect">
            <a:avLst/>
          </a:prstGeom>
        </p:spPr>
      </p:pic>
    </p:spTree>
    <p:extLst>
      <p:ext uri="{BB962C8B-B14F-4D97-AF65-F5344CB8AC3E}">
        <p14:creationId xmlns:p14="http://schemas.microsoft.com/office/powerpoint/2010/main" val="1513101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8A7A10C-EB59-CD1B-893C-0B268FBFC0CB}"/>
              </a:ext>
            </a:extLst>
          </p:cNvPr>
          <p:cNvSpPr>
            <a:spLocks noGrp="1"/>
          </p:cNvSpPr>
          <p:nvPr>
            <p:ph type="title"/>
          </p:nvPr>
        </p:nvSpPr>
        <p:spPr/>
        <p:txBody>
          <a:bodyPr/>
          <a:lstStyle/>
          <a:p>
            <a:r>
              <a:rPr lang="pl-PL" dirty="0"/>
              <a:t>Protokół postępowania cz. 2</a:t>
            </a:r>
          </a:p>
        </p:txBody>
      </p:sp>
      <p:sp>
        <p:nvSpPr>
          <p:cNvPr id="3" name="Symbol zastępczy zawartości 2">
            <a:extLst>
              <a:ext uri="{FF2B5EF4-FFF2-40B4-BE49-F238E27FC236}">
                <a16:creationId xmlns:a16="http://schemas.microsoft.com/office/drawing/2014/main" id="{A8DA34CC-A724-0F11-43F9-5BCD791E1188}"/>
              </a:ext>
            </a:extLst>
          </p:cNvPr>
          <p:cNvSpPr>
            <a:spLocks noGrp="1"/>
          </p:cNvSpPr>
          <p:nvPr>
            <p:ph idx="1"/>
          </p:nvPr>
        </p:nvSpPr>
        <p:spPr>
          <a:xfrm>
            <a:off x="1601489" y="1979837"/>
            <a:ext cx="8064799" cy="4680002"/>
          </a:xfrm>
        </p:spPr>
        <p:txBody>
          <a:bodyPr/>
          <a:lstStyle/>
          <a:p>
            <a:pPr>
              <a:lnSpc>
                <a:spcPct val="150000"/>
              </a:lnSpc>
            </a:pPr>
            <a:r>
              <a:rPr lang="pl-PL" dirty="0"/>
              <a:t>Uzasadnienie rezygnacji z dopuszczenia możliwości składania ofert częściowych (jeśli dotyczy)</a:t>
            </a:r>
          </a:p>
          <a:p>
            <a:pPr>
              <a:lnSpc>
                <a:spcPct val="150000"/>
              </a:lnSpc>
            </a:pPr>
            <a:r>
              <a:rPr lang="pl-PL" dirty="0"/>
              <a:t>Powody odrzucenia oferty, w tym ofert uznanych za rażąco niskie </a:t>
            </a:r>
            <a:br>
              <a:rPr lang="pl-PL" dirty="0"/>
            </a:br>
            <a:r>
              <a:rPr lang="pl-PL" dirty="0"/>
              <a:t>(o ile dotyczy)</a:t>
            </a:r>
          </a:p>
          <a:p>
            <a:pPr>
              <a:lnSpc>
                <a:spcPct val="150000"/>
              </a:lnSpc>
            </a:pPr>
            <a:r>
              <a:rPr lang="pl-PL" dirty="0"/>
              <a:t>Wskazanie wybranej oferty (imię i nazwisko albo nazwa Wykonawcy) </a:t>
            </a:r>
            <a:br>
              <a:rPr lang="pl-PL" dirty="0"/>
            </a:br>
            <a:r>
              <a:rPr lang="pl-PL" dirty="0"/>
              <a:t>wraz z uzasadnieniem wyboru albo powodów, dla których Zamawiający postanowił zrezygnować z udzielenia zamówienia,</a:t>
            </a:r>
          </a:p>
          <a:p>
            <a:pPr>
              <a:lnSpc>
                <a:spcPct val="150000"/>
              </a:lnSpc>
            </a:pPr>
            <a:r>
              <a:rPr lang="pl-PL" dirty="0"/>
              <a:t>Imiona i nazwiska osób, które wykonały czynności w prowadzonym postępowaniu</a:t>
            </a:r>
          </a:p>
        </p:txBody>
      </p:sp>
      <p:sp>
        <p:nvSpPr>
          <p:cNvPr id="4" name="Symbol zastępczy numeru slajdu 3">
            <a:extLst>
              <a:ext uri="{FF2B5EF4-FFF2-40B4-BE49-F238E27FC236}">
                <a16:creationId xmlns:a16="http://schemas.microsoft.com/office/drawing/2014/main" id="{250B899F-3FE4-5BDB-12FD-D796703A0546}"/>
              </a:ext>
            </a:extLst>
          </p:cNvPr>
          <p:cNvSpPr>
            <a:spLocks noGrp="1"/>
          </p:cNvSpPr>
          <p:nvPr>
            <p:ph type="sldNum" sz="quarter" idx="10"/>
          </p:nvPr>
        </p:nvSpPr>
        <p:spPr/>
        <p:txBody>
          <a:bodyPr/>
          <a:lstStyle/>
          <a:p>
            <a:fld id="{EB4015AA-59F6-416B-87A6-8E3D940284E2}" type="slidenum">
              <a:rPr lang="pl-PL" smtClean="0"/>
              <a:pPr/>
              <a:t>30</a:t>
            </a:fld>
            <a:endParaRPr lang="pl-PL" dirty="0"/>
          </a:p>
        </p:txBody>
      </p:sp>
      <p:pic>
        <p:nvPicPr>
          <p:cNvPr id="6" name="Grafika 5">
            <a:extLst>
              <a:ext uri="{FF2B5EF4-FFF2-40B4-BE49-F238E27FC236}">
                <a16:creationId xmlns:a16="http://schemas.microsoft.com/office/drawing/2014/main" id="{F764419E-E0AF-943F-A8C5-603D74C1013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4544" y="2904623"/>
            <a:ext cx="481838" cy="489367"/>
          </a:xfrm>
          <a:prstGeom prst="rect">
            <a:avLst/>
          </a:prstGeom>
        </p:spPr>
      </p:pic>
      <p:pic>
        <p:nvPicPr>
          <p:cNvPr id="8" name="Grafika 7">
            <a:extLst>
              <a:ext uri="{FF2B5EF4-FFF2-40B4-BE49-F238E27FC236}">
                <a16:creationId xmlns:a16="http://schemas.microsoft.com/office/drawing/2014/main" id="{0F3C46A1-73BA-62EA-5F71-571A9D827ED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2711" y="3894194"/>
            <a:ext cx="498778" cy="479956"/>
          </a:xfrm>
          <a:prstGeom prst="rect">
            <a:avLst/>
          </a:prstGeom>
        </p:spPr>
      </p:pic>
      <p:pic>
        <p:nvPicPr>
          <p:cNvPr id="10" name="Grafika 9">
            <a:extLst>
              <a:ext uri="{FF2B5EF4-FFF2-40B4-BE49-F238E27FC236}">
                <a16:creationId xmlns:a16="http://schemas.microsoft.com/office/drawing/2014/main" id="{7C7776C4-0D5F-B245-348B-6676E3D4898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3308" y="5297511"/>
            <a:ext cx="564654" cy="564654"/>
          </a:xfrm>
          <a:prstGeom prst="rect">
            <a:avLst/>
          </a:prstGeom>
        </p:spPr>
      </p:pic>
      <p:pic>
        <p:nvPicPr>
          <p:cNvPr id="12" name="Grafika 11">
            <a:extLst>
              <a:ext uri="{FF2B5EF4-FFF2-40B4-BE49-F238E27FC236}">
                <a16:creationId xmlns:a16="http://schemas.microsoft.com/office/drawing/2014/main" id="{0C190364-E26D-2C9A-66FC-3DA6650051EB}"/>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2711" y="1909406"/>
            <a:ext cx="385847" cy="495013"/>
          </a:xfrm>
          <a:prstGeom prst="rect">
            <a:avLst/>
          </a:prstGeom>
        </p:spPr>
      </p:pic>
    </p:spTree>
    <p:extLst>
      <p:ext uri="{BB962C8B-B14F-4D97-AF65-F5344CB8AC3E}">
        <p14:creationId xmlns:p14="http://schemas.microsoft.com/office/powerpoint/2010/main" val="3965504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93D5EE-5037-AAEA-68BD-FA6898A605CE}"/>
              </a:ext>
            </a:extLst>
          </p:cNvPr>
          <p:cNvSpPr>
            <a:spLocks noGrp="1"/>
          </p:cNvSpPr>
          <p:nvPr>
            <p:ph type="title"/>
          </p:nvPr>
        </p:nvSpPr>
        <p:spPr/>
        <p:txBody>
          <a:bodyPr/>
          <a:lstStyle/>
          <a:p>
            <a:pPr>
              <a:lnSpc>
                <a:spcPct val="114000"/>
              </a:lnSpc>
            </a:pPr>
            <a:r>
              <a:rPr lang="pl-PL" dirty="0"/>
              <a:t>Protokół postępowania cz. 3 </a:t>
            </a:r>
          </a:p>
        </p:txBody>
      </p:sp>
      <p:sp>
        <p:nvSpPr>
          <p:cNvPr id="3" name="Symbol zastępczy zawartości 2">
            <a:extLst>
              <a:ext uri="{FF2B5EF4-FFF2-40B4-BE49-F238E27FC236}">
                <a16:creationId xmlns:a16="http://schemas.microsoft.com/office/drawing/2014/main" id="{536ED572-18FD-00D3-A4E8-BDF9BFF4E62F}"/>
              </a:ext>
            </a:extLst>
          </p:cNvPr>
          <p:cNvSpPr>
            <a:spLocks noGrp="1"/>
          </p:cNvSpPr>
          <p:nvPr>
            <p:ph idx="1"/>
          </p:nvPr>
        </p:nvSpPr>
        <p:spPr>
          <a:xfrm>
            <a:off x="1529481" y="1979837"/>
            <a:ext cx="8136807" cy="4680002"/>
          </a:xfrm>
        </p:spPr>
        <p:txBody>
          <a:bodyPr/>
          <a:lstStyle/>
          <a:p>
            <a:pPr>
              <a:lnSpc>
                <a:spcPct val="150000"/>
              </a:lnSpc>
            </a:pPr>
            <a:r>
              <a:rPr lang="pl-PL" dirty="0"/>
              <a:t>Data sporządzenia protokołu</a:t>
            </a:r>
          </a:p>
          <a:p>
            <a:pPr>
              <a:lnSpc>
                <a:spcPct val="150000"/>
              </a:lnSpc>
            </a:pPr>
            <a:r>
              <a:rPr lang="pl-PL" dirty="0"/>
              <a:t>Dokument z szacowania wartości przedmiotu zamówienia stanowiący załącznik do protokołu </a:t>
            </a:r>
          </a:p>
          <a:p>
            <a:pPr>
              <a:lnSpc>
                <a:spcPct val="150000"/>
              </a:lnSpc>
            </a:pPr>
            <a:r>
              <a:rPr lang="pl-PL" dirty="0"/>
              <a:t>Oświadczenie o braku „konfliktu interesów”</a:t>
            </a:r>
          </a:p>
          <a:p>
            <a:pPr>
              <a:lnSpc>
                <a:spcPct val="150000"/>
              </a:lnSpc>
            </a:pPr>
            <a:r>
              <a:rPr lang="pl-PL" dirty="0"/>
              <a:t>Ogłoszenie wraz z ofertami oraz komunikacją pomiędzy Zamawiającym,</a:t>
            </a:r>
            <a:br>
              <a:rPr lang="pl-PL" dirty="0"/>
            </a:br>
            <a:r>
              <a:rPr lang="pl-PL" dirty="0"/>
              <a:t>a Wykonawcą </a:t>
            </a:r>
          </a:p>
        </p:txBody>
      </p:sp>
      <p:sp>
        <p:nvSpPr>
          <p:cNvPr id="4" name="Symbol zastępczy numeru slajdu 3">
            <a:extLst>
              <a:ext uri="{FF2B5EF4-FFF2-40B4-BE49-F238E27FC236}">
                <a16:creationId xmlns:a16="http://schemas.microsoft.com/office/drawing/2014/main" id="{66A05965-EA0E-9BCD-0AAE-57CC9AC368DE}"/>
              </a:ext>
            </a:extLst>
          </p:cNvPr>
          <p:cNvSpPr>
            <a:spLocks noGrp="1"/>
          </p:cNvSpPr>
          <p:nvPr>
            <p:ph type="sldNum" sz="quarter" idx="10"/>
          </p:nvPr>
        </p:nvSpPr>
        <p:spPr/>
        <p:txBody>
          <a:bodyPr/>
          <a:lstStyle/>
          <a:p>
            <a:fld id="{EB4015AA-59F6-416B-87A6-8E3D940284E2}" type="slidenum">
              <a:rPr lang="pl-PL" smtClean="0"/>
              <a:pPr/>
              <a:t>31</a:t>
            </a:fld>
            <a:endParaRPr lang="pl-PL" dirty="0"/>
          </a:p>
        </p:txBody>
      </p:sp>
      <p:pic>
        <p:nvPicPr>
          <p:cNvPr id="6" name="Grafika 5">
            <a:extLst>
              <a:ext uri="{FF2B5EF4-FFF2-40B4-BE49-F238E27FC236}">
                <a16:creationId xmlns:a16="http://schemas.microsoft.com/office/drawing/2014/main" id="{3A97A792-706B-DDBA-8672-30335BF50E49}"/>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2509" y="1892080"/>
            <a:ext cx="539476" cy="468549"/>
          </a:xfrm>
          <a:prstGeom prst="rect">
            <a:avLst/>
          </a:prstGeom>
        </p:spPr>
      </p:pic>
      <p:pic>
        <p:nvPicPr>
          <p:cNvPr id="8" name="Grafika 7">
            <a:extLst>
              <a:ext uri="{FF2B5EF4-FFF2-40B4-BE49-F238E27FC236}">
                <a16:creationId xmlns:a16="http://schemas.microsoft.com/office/drawing/2014/main" id="{8CC3D7CB-A2D3-1FD4-DAE6-49362ACFBF0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639" y="2527701"/>
            <a:ext cx="517983" cy="474997"/>
          </a:xfrm>
          <a:prstGeom prst="rect">
            <a:avLst/>
          </a:prstGeom>
        </p:spPr>
      </p:pic>
      <p:pic>
        <p:nvPicPr>
          <p:cNvPr id="10" name="Grafika 9">
            <a:extLst>
              <a:ext uri="{FF2B5EF4-FFF2-40B4-BE49-F238E27FC236}">
                <a16:creationId xmlns:a16="http://schemas.microsoft.com/office/drawing/2014/main" id="{A21B0385-CC67-20E2-E64C-0A794AD95A5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7947" y="3417671"/>
            <a:ext cx="533028" cy="513684"/>
          </a:xfrm>
          <a:prstGeom prst="rect">
            <a:avLst/>
          </a:prstGeom>
        </p:spPr>
      </p:pic>
      <p:pic>
        <p:nvPicPr>
          <p:cNvPr id="12" name="Grafika 11">
            <a:extLst>
              <a:ext uri="{FF2B5EF4-FFF2-40B4-BE49-F238E27FC236}">
                <a16:creationId xmlns:a16="http://schemas.microsoft.com/office/drawing/2014/main" id="{C74CD16C-02B5-C026-3F02-AC86403C3852}"/>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1777" y="4059740"/>
            <a:ext cx="493485" cy="633076"/>
          </a:xfrm>
          <a:prstGeom prst="rect">
            <a:avLst/>
          </a:prstGeom>
        </p:spPr>
      </p:pic>
    </p:spTree>
    <p:extLst>
      <p:ext uri="{BB962C8B-B14F-4D97-AF65-F5344CB8AC3E}">
        <p14:creationId xmlns:p14="http://schemas.microsoft.com/office/powerpoint/2010/main" val="2643414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A1009A-4EE8-315F-5A6D-F871B52C03A5}"/>
              </a:ext>
            </a:extLst>
          </p:cNvPr>
          <p:cNvSpPr>
            <a:spLocks noGrp="1"/>
          </p:cNvSpPr>
          <p:nvPr>
            <p:ph type="title"/>
          </p:nvPr>
        </p:nvSpPr>
        <p:spPr/>
        <p:txBody>
          <a:bodyPr/>
          <a:lstStyle/>
          <a:p>
            <a:pPr>
              <a:lnSpc>
                <a:spcPct val="114000"/>
              </a:lnSpc>
            </a:pPr>
            <a:r>
              <a:rPr lang="pl-PL" dirty="0"/>
              <a:t>Umowa w zamówieniach publicznych </a:t>
            </a:r>
          </a:p>
        </p:txBody>
      </p:sp>
      <p:sp>
        <p:nvSpPr>
          <p:cNvPr id="3" name="Symbol zastępczy zawartości 2">
            <a:extLst>
              <a:ext uri="{FF2B5EF4-FFF2-40B4-BE49-F238E27FC236}">
                <a16:creationId xmlns:a16="http://schemas.microsoft.com/office/drawing/2014/main" id="{9AE6C71D-CB69-FA5B-1C27-E8873D8E523A}"/>
              </a:ext>
            </a:extLst>
          </p:cNvPr>
          <p:cNvSpPr>
            <a:spLocks noGrp="1"/>
          </p:cNvSpPr>
          <p:nvPr>
            <p:ph idx="1"/>
          </p:nvPr>
        </p:nvSpPr>
        <p:spPr>
          <a:xfrm>
            <a:off x="1025906" y="1619597"/>
            <a:ext cx="9288552" cy="5256584"/>
          </a:xfrm>
        </p:spPr>
        <p:txBody>
          <a:bodyPr>
            <a:normAutofit/>
          </a:bodyPr>
          <a:lstStyle/>
          <a:p>
            <a:pPr>
              <a:lnSpc>
                <a:spcPct val="160000"/>
              </a:lnSpc>
            </a:pPr>
            <a:r>
              <a:rPr lang="pl-PL" dirty="0"/>
              <a:t>Zawarcie umowy w sprawie zamówienia następuje w formie pisemnej lub w formie elektronicznej</a:t>
            </a:r>
          </a:p>
          <a:p>
            <a:pPr>
              <a:lnSpc>
                <a:spcPct val="160000"/>
              </a:lnSpc>
            </a:pPr>
            <a:r>
              <a:rPr lang="pl-PL" dirty="0"/>
              <a:t>W przypadku, gdy Zamawiający dopuszcza składanie ofert częściowych, postępowanie może się zakończyć zawarciem umowy na część zamówienia</a:t>
            </a:r>
          </a:p>
          <a:p>
            <a:pPr>
              <a:lnSpc>
                <a:spcPct val="160000"/>
              </a:lnSpc>
            </a:pPr>
            <a:r>
              <a:rPr lang="pl-PL" dirty="0"/>
              <a:t>W przypadku, gdy wybrany Wykonawca odstąpi od zawarcia umowy w sprawie zamówienia, Zamawiający może zawrzeć umowę z Wykonawcą, który w prawidłowo przeprowadzonym postępowaniu o udzielenie zamówienia uzyskał kolejną najwyższą liczbę punktów</a:t>
            </a:r>
          </a:p>
          <a:p>
            <a:pPr>
              <a:lnSpc>
                <a:spcPct val="160000"/>
              </a:lnSpc>
            </a:pPr>
            <a:r>
              <a:rPr lang="pl-PL" dirty="0"/>
              <a:t>Zmiany umowy są możliwe tylko w przypadkach opisanych w Wytycznych dotyczących kwalifikowalności na lata 2021-2027 (Rozdział 3 Podrozdział 3.2 Sekcja 3.2.4 pkt 4) </a:t>
            </a:r>
          </a:p>
        </p:txBody>
      </p:sp>
      <p:sp>
        <p:nvSpPr>
          <p:cNvPr id="4" name="Symbol zastępczy numeru slajdu 3">
            <a:extLst>
              <a:ext uri="{FF2B5EF4-FFF2-40B4-BE49-F238E27FC236}">
                <a16:creationId xmlns:a16="http://schemas.microsoft.com/office/drawing/2014/main" id="{E80EE6DC-5AFD-599E-595B-2EF6A86D84CC}"/>
              </a:ext>
            </a:extLst>
          </p:cNvPr>
          <p:cNvSpPr>
            <a:spLocks noGrp="1"/>
          </p:cNvSpPr>
          <p:nvPr>
            <p:ph type="sldNum" sz="quarter" idx="10"/>
          </p:nvPr>
        </p:nvSpPr>
        <p:spPr/>
        <p:txBody>
          <a:bodyPr/>
          <a:lstStyle/>
          <a:p>
            <a:fld id="{EB4015AA-59F6-416B-87A6-8E3D940284E2}" type="slidenum">
              <a:rPr lang="pl-PL" smtClean="0"/>
              <a:pPr/>
              <a:t>32</a:t>
            </a:fld>
            <a:endParaRPr lang="pl-PL" dirty="0"/>
          </a:p>
        </p:txBody>
      </p:sp>
    </p:spTree>
    <p:extLst>
      <p:ext uri="{BB962C8B-B14F-4D97-AF65-F5344CB8AC3E}">
        <p14:creationId xmlns:p14="http://schemas.microsoft.com/office/powerpoint/2010/main" val="3269796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a:extLst>
              <a:ext uri="{FF2B5EF4-FFF2-40B4-BE49-F238E27FC236}">
                <a16:creationId xmlns:a16="http://schemas.microsoft.com/office/drawing/2014/main" id="{EB54BD17-3D15-4103-B87B-61441F82B026}"/>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7368" t="-579" r="42175" b="579"/>
          <a:stretch/>
        </p:blipFill>
        <p:spPr>
          <a:xfrm>
            <a:off x="0" y="0"/>
            <a:ext cx="6784975" cy="5221288"/>
          </a:xfrm>
        </p:spPr>
      </p:pic>
      <p:sp>
        <p:nvSpPr>
          <p:cNvPr id="2" name="Tytuł 1">
            <a:extLst>
              <a:ext uri="{FF2B5EF4-FFF2-40B4-BE49-F238E27FC236}">
                <a16:creationId xmlns:a16="http://schemas.microsoft.com/office/drawing/2014/main" id="{CEB1E85C-EC86-4892-84BB-2AFF0F450392}"/>
              </a:ext>
            </a:extLst>
          </p:cNvPr>
          <p:cNvSpPr>
            <a:spLocks noGrp="1"/>
          </p:cNvSpPr>
          <p:nvPr>
            <p:ph type="ctrTitle"/>
          </p:nvPr>
        </p:nvSpPr>
        <p:spPr/>
        <p:txBody>
          <a:bodyPr/>
          <a:lstStyle/>
          <a:p>
            <a:pPr>
              <a:lnSpc>
                <a:spcPct val="114000"/>
              </a:lnSpc>
            </a:pPr>
            <a:r>
              <a:rPr lang="pl-PL" dirty="0"/>
              <a:t>Dziękuje za uwagę </a:t>
            </a:r>
          </a:p>
        </p:txBody>
      </p:sp>
      <p:sp>
        <p:nvSpPr>
          <p:cNvPr id="3" name="Symbol zastępczy daty 2">
            <a:extLst>
              <a:ext uri="{FF2B5EF4-FFF2-40B4-BE49-F238E27FC236}">
                <a16:creationId xmlns:a16="http://schemas.microsoft.com/office/drawing/2014/main" id="{DBD747AC-0448-4B37-B836-B1138D3D227B}"/>
              </a:ext>
              <a:ext uri="{C183D7F6-B498-43B3-948B-1728B52AA6E4}">
                <adec:decorative xmlns:adec="http://schemas.microsoft.com/office/drawing/2017/decorative" val="1"/>
              </a:ext>
            </a:extLst>
          </p:cNvPr>
          <p:cNvSpPr>
            <a:spLocks noGrp="1"/>
          </p:cNvSpPr>
          <p:nvPr>
            <p:ph type="dt" sz="half" idx="10"/>
          </p:nvPr>
        </p:nvSpPr>
        <p:spPr/>
        <p:txBody>
          <a:bodyPr/>
          <a:lstStyle/>
          <a:p>
            <a:fld id="{318A31C7-8D2F-4625-A3AE-BE37989186E4}" type="datetime1">
              <a:rPr lang="pl-PL" smtClean="0"/>
              <a:t>03.07.2024</a:t>
            </a:fld>
            <a:endParaRPr lang="pl-PL" dirty="0"/>
          </a:p>
        </p:txBody>
      </p:sp>
      <p:pic>
        <p:nvPicPr>
          <p:cNvPr id="4" name="Obraz 3">
            <a:extLst>
              <a:ext uri="{FF2B5EF4-FFF2-40B4-BE49-F238E27FC236}">
                <a16:creationId xmlns:a16="http://schemas.microsoft.com/office/drawing/2014/main" id="{3A67E4D4-6CCC-D2C7-015C-AFB0498D7A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02" y="6378617"/>
            <a:ext cx="9145016" cy="857603"/>
          </a:xfrm>
          <a:prstGeom prst="rect">
            <a:avLst/>
          </a:prstGeom>
        </p:spPr>
      </p:pic>
      <p:pic>
        <p:nvPicPr>
          <p:cNvPr id="6" name="Obraz 5">
            <a:extLst>
              <a:ext uri="{FF2B5EF4-FFF2-40B4-BE49-F238E27FC236}">
                <a16:creationId xmlns:a16="http://schemas.microsoft.com/office/drawing/2014/main" id="{381701DA-FB7A-C87C-2601-1AD36F1C43F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9568" y="6372125"/>
            <a:ext cx="9042843" cy="937237"/>
          </a:xfrm>
          <a:prstGeom prst="rect">
            <a:avLst/>
          </a:prstGeom>
        </p:spPr>
      </p:pic>
    </p:spTree>
    <p:extLst>
      <p:ext uri="{BB962C8B-B14F-4D97-AF65-F5344CB8AC3E}">
        <p14:creationId xmlns:p14="http://schemas.microsoft.com/office/powerpoint/2010/main" val="4084606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29CD4B-423A-D397-F7B8-838C909C0933}"/>
              </a:ext>
            </a:extLst>
          </p:cNvPr>
          <p:cNvSpPr>
            <a:spLocks noGrp="1"/>
          </p:cNvSpPr>
          <p:nvPr>
            <p:ph type="title"/>
          </p:nvPr>
        </p:nvSpPr>
        <p:spPr/>
        <p:txBody>
          <a:bodyPr/>
          <a:lstStyle/>
          <a:p>
            <a:pPr>
              <a:lnSpc>
                <a:spcPct val="114000"/>
              </a:lnSpc>
            </a:pPr>
            <a:r>
              <a:rPr lang="pl-PL" dirty="0"/>
              <a:t>Procedury udzielania zamówień publicznych </a:t>
            </a:r>
          </a:p>
        </p:txBody>
      </p:sp>
      <p:sp>
        <p:nvSpPr>
          <p:cNvPr id="3" name="Symbol zastępczy zawartości 2">
            <a:extLst>
              <a:ext uri="{FF2B5EF4-FFF2-40B4-BE49-F238E27FC236}">
                <a16:creationId xmlns:a16="http://schemas.microsoft.com/office/drawing/2014/main" id="{722440AF-5850-A128-1A31-197BE6A3E1DF}"/>
              </a:ext>
            </a:extLst>
          </p:cNvPr>
          <p:cNvSpPr>
            <a:spLocks noGrp="1"/>
          </p:cNvSpPr>
          <p:nvPr>
            <p:ph idx="1"/>
          </p:nvPr>
        </p:nvSpPr>
        <p:spPr/>
        <p:txBody>
          <a:bodyPr/>
          <a:lstStyle/>
          <a:p>
            <a:pPr>
              <a:lnSpc>
                <a:spcPct val="150000"/>
              </a:lnSpc>
            </a:pPr>
            <a:r>
              <a:rPr lang="pl-PL" b="1" dirty="0"/>
              <a:t>Poniżej 50 000 PLN netto </a:t>
            </a:r>
            <a:r>
              <a:rPr lang="pl-PL" dirty="0"/>
              <a:t>– wewnętrzny regulamin udzielania zamówień u Zamawiającego</a:t>
            </a:r>
          </a:p>
          <a:p>
            <a:pPr>
              <a:lnSpc>
                <a:spcPct val="150000"/>
              </a:lnSpc>
            </a:pPr>
            <a:r>
              <a:rPr lang="pl-PL" b="1" dirty="0"/>
              <a:t>Od 50 000 PLN netto do 130 000 PLN netto </a:t>
            </a:r>
            <a:r>
              <a:rPr lang="pl-PL" dirty="0"/>
              <a:t>– zasada konkurencyjności zgodnie z Wytycznymi dotyczącymi kwalifikowalności na lata 2021-2027 (rozdział 3 podrozdział 3.2)</a:t>
            </a:r>
          </a:p>
          <a:p>
            <a:pPr>
              <a:lnSpc>
                <a:spcPct val="150000"/>
              </a:lnSpc>
            </a:pPr>
            <a:r>
              <a:rPr lang="pl-PL" b="1" dirty="0"/>
              <a:t>Powyżej 130 tysięcy PLN netto </a:t>
            </a:r>
            <a:r>
              <a:rPr lang="pl-PL" dirty="0"/>
              <a:t>– tryby zgodnie z ustawą Prawo zamówień publicznych </a:t>
            </a:r>
          </a:p>
        </p:txBody>
      </p:sp>
      <p:sp>
        <p:nvSpPr>
          <p:cNvPr id="4" name="Symbol zastępczy numeru slajdu 3">
            <a:extLst>
              <a:ext uri="{FF2B5EF4-FFF2-40B4-BE49-F238E27FC236}">
                <a16:creationId xmlns:a16="http://schemas.microsoft.com/office/drawing/2014/main" id="{8DB3F4D8-7914-05D1-1C7F-81863C08BAF6}"/>
              </a:ext>
            </a:extLst>
          </p:cNvPr>
          <p:cNvSpPr>
            <a:spLocks noGrp="1"/>
          </p:cNvSpPr>
          <p:nvPr>
            <p:ph type="sldNum" sz="quarter" idx="10"/>
          </p:nvPr>
        </p:nvSpPr>
        <p:spPr/>
        <p:txBody>
          <a:bodyPr/>
          <a:lstStyle/>
          <a:p>
            <a:fld id="{EB4015AA-59F6-416B-87A6-8E3D940284E2}" type="slidenum">
              <a:rPr lang="pl-PL" smtClean="0"/>
              <a:pPr/>
              <a:t>4</a:t>
            </a:fld>
            <a:endParaRPr lang="pl-PL" dirty="0"/>
          </a:p>
        </p:txBody>
      </p:sp>
      <p:pic>
        <p:nvPicPr>
          <p:cNvPr id="8" name="Obraz 7">
            <a:extLst>
              <a:ext uri="{FF2B5EF4-FFF2-40B4-BE49-F238E27FC236}">
                <a16:creationId xmlns:a16="http://schemas.microsoft.com/office/drawing/2014/main" id="{82DE2146-83F9-2A20-038E-E041D1B34D7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5524" y="5338672"/>
            <a:ext cx="5562744" cy="2160002"/>
          </a:xfrm>
          <a:prstGeom prst="rect">
            <a:avLst/>
          </a:prstGeom>
        </p:spPr>
      </p:pic>
    </p:spTree>
    <p:extLst>
      <p:ext uri="{BB962C8B-B14F-4D97-AF65-F5344CB8AC3E}">
        <p14:creationId xmlns:p14="http://schemas.microsoft.com/office/powerpoint/2010/main" val="158793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3E459E6-D3ED-4AEA-6C65-CFDEDF18BEB4}"/>
              </a:ext>
            </a:extLst>
          </p:cNvPr>
          <p:cNvSpPr>
            <a:spLocks noGrp="1"/>
          </p:cNvSpPr>
          <p:nvPr>
            <p:ph type="title"/>
          </p:nvPr>
        </p:nvSpPr>
        <p:spPr/>
        <p:txBody>
          <a:bodyPr/>
          <a:lstStyle/>
          <a:p>
            <a:pPr>
              <a:lnSpc>
                <a:spcPct val="114000"/>
              </a:lnSpc>
            </a:pPr>
            <a:r>
              <a:rPr lang="pl-PL" dirty="0"/>
              <a:t>Przelicznik kursu euro </a:t>
            </a:r>
          </a:p>
        </p:txBody>
      </p:sp>
      <p:sp>
        <p:nvSpPr>
          <p:cNvPr id="3" name="Symbol zastępczy zawartości 2">
            <a:extLst>
              <a:ext uri="{FF2B5EF4-FFF2-40B4-BE49-F238E27FC236}">
                <a16:creationId xmlns:a16="http://schemas.microsoft.com/office/drawing/2014/main" id="{D83F1C75-9558-7347-3FBA-3E640C6CE279}"/>
              </a:ext>
            </a:extLst>
          </p:cNvPr>
          <p:cNvSpPr>
            <a:spLocks noGrp="1"/>
          </p:cNvSpPr>
          <p:nvPr>
            <p:ph idx="1"/>
          </p:nvPr>
        </p:nvSpPr>
        <p:spPr>
          <a:xfrm>
            <a:off x="1529481" y="1979837"/>
            <a:ext cx="8136807" cy="4680002"/>
          </a:xfrm>
        </p:spPr>
        <p:txBody>
          <a:bodyPr/>
          <a:lstStyle/>
          <a:p>
            <a:pPr>
              <a:lnSpc>
                <a:spcPct val="150000"/>
              </a:lnSpc>
            </a:pPr>
            <a:r>
              <a:rPr lang="pl-PL" dirty="0"/>
              <a:t>Średni kurs euro podawany jest </a:t>
            </a:r>
            <a:r>
              <a:rPr lang="pl-PL" b="1" dirty="0"/>
              <a:t>raz na dwa lata </a:t>
            </a:r>
            <a:r>
              <a:rPr lang="pl-PL" dirty="0"/>
              <a:t>przez Prezesa Urzędu Zamówień Publicznych</a:t>
            </a:r>
          </a:p>
          <a:p>
            <a:pPr>
              <a:lnSpc>
                <a:spcPct val="150000"/>
              </a:lnSpc>
            </a:pPr>
            <a:r>
              <a:rPr lang="pl-PL" b="1" dirty="0"/>
              <a:t>Obecnie obowiązuje </a:t>
            </a:r>
            <a:r>
              <a:rPr lang="pl-PL" dirty="0"/>
              <a:t>– obwieszczenie Prezesa </a:t>
            </a:r>
            <a:r>
              <a:rPr kumimoji="0" lang="pl-PL" sz="1800" b="0" i="0" u="none" strike="noStrike" kern="1200" cap="none" spc="0" normalizeH="0" baseline="0" noProof="0" dirty="0">
                <a:ln>
                  <a:noFill/>
                </a:ln>
                <a:solidFill>
                  <a:srgbClr val="000000"/>
                </a:solidFill>
                <a:effectLst/>
                <a:uLnTx/>
                <a:uFillTx/>
                <a:latin typeface="Open Sans" pitchFamily="2" charset="0"/>
                <a:ea typeface="Open Sans" pitchFamily="2" charset="0"/>
                <a:cs typeface="Open Sans" pitchFamily="2" charset="0"/>
              </a:rPr>
              <a:t>Urzędu Zamówień Publicznych z dnia 3 grudnia 2023 r. w sprawie aktualnych progów unijnych, ich równowartości w złotych kwot wyrażonych w euro oraz średniego kursu złotego w stosunku do euro stanowiącego podstawę przeliczenia wartości zamówień publicznych lub konkursów </a:t>
            </a:r>
          </a:p>
          <a:p>
            <a:pPr>
              <a:lnSpc>
                <a:spcPct val="150000"/>
              </a:lnSpc>
            </a:pPr>
            <a:r>
              <a:rPr lang="pl-PL" dirty="0">
                <a:solidFill>
                  <a:srgbClr val="000000"/>
                </a:solidFill>
              </a:rPr>
              <a:t>Średni kurs euro, w stosunku do złotego, w </a:t>
            </a:r>
            <a:r>
              <a:rPr lang="pl-PL" b="1" dirty="0">
                <a:solidFill>
                  <a:srgbClr val="000000"/>
                </a:solidFill>
              </a:rPr>
              <a:t>2024 r. </a:t>
            </a:r>
            <a:r>
              <a:rPr lang="pl-PL" dirty="0">
                <a:solidFill>
                  <a:srgbClr val="000000"/>
                </a:solidFill>
              </a:rPr>
              <a:t>wynosi </a:t>
            </a:r>
            <a:r>
              <a:rPr lang="pl-PL" b="1" dirty="0">
                <a:solidFill>
                  <a:srgbClr val="000000"/>
                </a:solidFill>
              </a:rPr>
              <a:t>4,6371</a:t>
            </a:r>
            <a:endParaRPr lang="pl-PL" b="1" dirty="0"/>
          </a:p>
        </p:txBody>
      </p:sp>
      <p:sp>
        <p:nvSpPr>
          <p:cNvPr id="4" name="Symbol zastępczy numeru slajdu 3">
            <a:extLst>
              <a:ext uri="{FF2B5EF4-FFF2-40B4-BE49-F238E27FC236}">
                <a16:creationId xmlns:a16="http://schemas.microsoft.com/office/drawing/2014/main" id="{4C6EC315-4AFA-758E-A77F-BD8E2620C1F1}"/>
              </a:ext>
            </a:extLst>
          </p:cNvPr>
          <p:cNvSpPr>
            <a:spLocks noGrp="1"/>
          </p:cNvSpPr>
          <p:nvPr>
            <p:ph type="sldNum" sz="quarter" idx="10"/>
          </p:nvPr>
        </p:nvSpPr>
        <p:spPr/>
        <p:txBody>
          <a:bodyPr/>
          <a:lstStyle/>
          <a:p>
            <a:fld id="{EB4015AA-59F6-416B-87A6-8E3D940284E2}" type="slidenum">
              <a:rPr lang="pl-PL" smtClean="0"/>
              <a:pPr/>
              <a:t>5</a:t>
            </a:fld>
            <a:endParaRPr lang="pl-PL" dirty="0"/>
          </a:p>
        </p:txBody>
      </p:sp>
      <p:pic>
        <p:nvPicPr>
          <p:cNvPr id="8" name="Grafika 7">
            <a:extLst>
              <a:ext uri="{FF2B5EF4-FFF2-40B4-BE49-F238E27FC236}">
                <a16:creationId xmlns:a16="http://schemas.microsoft.com/office/drawing/2014/main" id="{002276B4-1D6D-9F5E-9A99-E41DC0A0908B}"/>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0522" y="2843733"/>
            <a:ext cx="566394" cy="547514"/>
          </a:xfrm>
          <a:prstGeom prst="rect">
            <a:avLst/>
          </a:prstGeom>
        </p:spPr>
      </p:pic>
      <p:pic>
        <p:nvPicPr>
          <p:cNvPr id="10" name="Grafika 9">
            <a:extLst>
              <a:ext uri="{FF2B5EF4-FFF2-40B4-BE49-F238E27FC236}">
                <a16:creationId xmlns:a16="http://schemas.microsoft.com/office/drawing/2014/main" id="{E9EEAAD5-F934-0381-EED4-3B556C9A9EA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410" y="5032523"/>
            <a:ext cx="513295" cy="547514"/>
          </a:xfrm>
          <a:prstGeom prst="rect">
            <a:avLst/>
          </a:prstGeom>
        </p:spPr>
      </p:pic>
      <p:pic>
        <p:nvPicPr>
          <p:cNvPr id="12" name="Grafika 11">
            <a:extLst>
              <a:ext uri="{FF2B5EF4-FFF2-40B4-BE49-F238E27FC236}">
                <a16:creationId xmlns:a16="http://schemas.microsoft.com/office/drawing/2014/main" id="{E0325DD9-094D-35A6-C039-1AD40F38A5F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522" y="1906563"/>
            <a:ext cx="540065" cy="505222"/>
          </a:xfrm>
          <a:prstGeom prst="rect">
            <a:avLst/>
          </a:prstGeom>
        </p:spPr>
      </p:pic>
    </p:spTree>
    <p:extLst>
      <p:ext uri="{BB962C8B-B14F-4D97-AF65-F5344CB8AC3E}">
        <p14:creationId xmlns:p14="http://schemas.microsoft.com/office/powerpoint/2010/main" val="2319164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21F5B8-916D-55C6-E816-664F2284C1BF}"/>
              </a:ext>
            </a:extLst>
          </p:cNvPr>
          <p:cNvSpPr>
            <a:spLocks noGrp="1"/>
          </p:cNvSpPr>
          <p:nvPr>
            <p:ph type="title"/>
          </p:nvPr>
        </p:nvSpPr>
        <p:spPr/>
        <p:txBody>
          <a:bodyPr/>
          <a:lstStyle/>
          <a:p>
            <a:pPr>
              <a:lnSpc>
                <a:spcPct val="114000"/>
              </a:lnSpc>
            </a:pPr>
            <a:r>
              <a:rPr lang="pl-PL" dirty="0"/>
              <a:t>Oszacowanie wartości przedmiotu zamówienia </a:t>
            </a:r>
          </a:p>
        </p:txBody>
      </p:sp>
      <p:sp>
        <p:nvSpPr>
          <p:cNvPr id="3" name="Symbol zastępczy zawartości 2">
            <a:extLst>
              <a:ext uri="{FF2B5EF4-FFF2-40B4-BE49-F238E27FC236}">
                <a16:creationId xmlns:a16="http://schemas.microsoft.com/office/drawing/2014/main" id="{504D156E-9032-CAF0-22DD-780F1DFF0F77}"/>
              </a:ext>
            </a:extLst>
          </p:cNvPr>
          <p:cNvSpPr>
            <a:spLocks noGrp="1"/>
          </p:cNvSpPr>
          <p:nvPr>
            <p:ph idx="1"/>
          </p:nvPr>
        </p:nvSpPr>
        <p:spPr/>
        <p:txBody>
          <a:bodyPr/>
          <a:lstStyle/>
          <a:p>
            <a:pPr marL="0" indent="0">
              <a:lnSpc>
                <a:spcPct val="150000"/>
              </a:lnSpc>
              <a:buNone/>
            </a:pPr>
            <a:r>
              <a:rPr lang="pl-PL" dirty="0"/>
              <a:t>Podstawą obliczenia szacunkowej wartości zamówienia w ramach projektu jest </a:t>
            </a:r>
            <a:r>
              <a:rPr lang="pl-PL" b="1" dirty="0"/>
              <a:t>całkowite szacunkowe wynagrodzenie Wykonawcy</a:t>
            </a:r>
            <a:r>
              <a:rPr lang="pl-PL" dirty="0"/>
              <a:t>, bez podatku od towarów i usług, ustalone z należytą starannością. Szacowanie jest dokumentowane w sposób zapewniający właściwą ścieżkę audytu (np. w zatwierdzonym wniosku o dofinansowanie projektu lub w notatce z szacowania). </a:t>
            </a:r>
          </a:p>
        </p:txBody>
      </p:sp>
      <p:sp>
        <p:nvSpPr>
          <p:cNvPr id="4" name="Symbol zastępczy numeru slajdu 3">
            <a:extLst>
              <a:ext uri="{FF2B5EF4-FFF2-40B4-BE49-F238E27FC236}">
                <a16:creationId xmlns:a16="http://schemas.microsoft.com/office/drawing/2014/main" id="{12B0A6FB-6F35-F68B-CBF5-2C2AD1A8FCD1}"/>
              </a:ext>
            </a:extLst>
          </p:cNvPr>
          <p:cNvSpPr>
            <a:spLocks noGrp="1"/>
          </p:cNvSpPr>
          <p:nvPr>
            <p:ph type="sldNum" sz="quarter" idx="10"/>
          </p:nvPr>
        </p:nvSpPr>
        <p:spPr/>
        <p:txBody>
          <a:bodyPr/>
          <a:lstStyle/>
          <a:p>
            <a:fld id="{EB4015AA-59F6-416B-87A6-8E3D940284E2}" type="slidenum">
              <a:rPr lang="pl-PL" smtClean="0"/>
              <a:pPr/>
              <a:t>6</a:t>
            </a:fld>
            <a:endParaRPr lang="pl-PL" dirty="0"/>
          </a:p>
        </p:txBody>
      </p:sp>
      <p:pic>
        <p:nvPicPr>
          <p:cNvPr id="8" name="Obraz 7">
            <a:extLst>
              <a:ext uri="{FF2B5EF4-FFF2-40B4-BE49-F238E27FC236}">
                <a16:creationId xmlns:a16="http://schemas.microsoft.com/office/drawing/2014/main" id="{C4B887BE-0BB8-B8F2-D44C-8539F8734C9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0197" y="4499917"/>
            <a:ext cx="6578286" cy="2519919"/>
          </a:xfrm>
          <a:prstGeom prst="rect">
            <a:avLst/>
          </a:prstGeom>
        </p:spPr>
      </p:pic>
    </p:spTree>
    <p:extLst>
      <p:ext uri="{BB962C8B-B14F-4D97-AF65-F5344CB8AC3E}">
        <p14:creationId xmlns:p14="http://schemas.microsoft.com/office/powerpoint/2010/main" val="3677487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3E7586-630F-F551-5BA3-E4AA8B9B18A2}"/>
              </a:ext>
            </a:extLst>
          </p:cNvPr>
          <p:cNvSpPr>
            <a:spLocks noGrp="1"/>
          </p:cNvSpPr>
          <p:nvPr>
            <p:ph type="title"/>
          </p:nvPr>
        </p:nvSpPr>
        <p:spPr/>
        <p:txBody>
          <a:bodyPr/>
          <a:lstStyle/>
          <a:p>
            <a:pPr>
              <a:lnSpc>
                <a:spcPct val="114000"/>
              </a:lnSpc>
            </a:pPr>
            <a:r>
              <a:rPr lang="pl-PL" dirty="0"/>
              <a:t>Oszacowanie wartości przedmiotu zamówienia – tożsamości </a:t>
            </a:r>
          </a:p>
        </p:txBody>
      </p:sp>
      <p:sp>
        <p:nvSpPr>
          <p:cNvPr id="3" name="Symbol zastępczy zawartości 2">
            <a:extLst>
              <a:ext uri="{FF2B5EF4-FFF2-40B4-BE49-F238E27FC236}">
                <a16:creationId xmlns:a16="http://schemas.microsoft.com/office/drawing/2014/main" id="{9F91F952-7903-F394-66B0-9B7CC9948278}"/>
              </a:ext>
            </a:extLst>
          </p:cNvPr>
          <p:cNvSpPr>
            <a:spLocks noGrp="1"/>
          </p:cNvSpPr>
          <p:nvPr>
            <p:ph idx="1"/>
          </p:nvPr>
        </p:nvSpPr>
        <p:spPr>
          <a:xfrm>
            <a:off x="1673498" y="1979837"/>
            <a:ext cx="7992790" cy="4680002"/>
          </a:xfrm>
        </p:spPr>
        <p:txBody>
          <a:bodyPr/>
          <a:lstStyle/>
          <a:p>
            <a:pPr>
              <a:lnSpc>
                <a:spcPct val="150000"/>
              </a:lnSpc>
            </a:pPr>
            <a:r>
              <a:rPr lang="pl-PL" b="1" dirty="0"/>
              <a:t>Tożsamość przedmiotowa </a:t>
            </a:r>
            <a:r>
              <a:rPr lang="pl-PL" dirty="0"/>
              <a:t>– usługi, dostawy oraz roboty budowlane są tożsame rodzajowo lub funkcjonalnie, przy czym tożsamość rodzajowa dostaw obejmuje dostawy podobne</a:t>
            </a:r>
          </a:p>
          <a:p>
            <a:pPr>
              <a:lnSpc>
                <a:spcPct val="150000"/>
              </a:lnSpc>
            </a:pPr>
            <a:r>
              <a:rPr lang="pl-PL" b="1" dirty="0"/>
              <a:t>Tożsamość czasowa </a:t>
            </a:r>
            <a:r>
              <a:rPr lang="pl-PL" dirty="0"/>
              <a:t>– możliwe jest udzielenie zamówienia w tym samym czasie</a:t>
            </a:r>
          </a:p>
          <a:p>
            <a:pPr>
              <a:lnSpc>
                <a:spcPct val="150000"/>
              </a:lnSpc>
            </a:pPr>
            <a:r>
              <a:rPr lang="pl-PL" b="1" dirty="0"/>
              <a:t>Tożsamość podmiotowa </a:t>
            </a:r>
            <a:r>
              <a:rPr lang="pl-PL" dirty="0"/>
              <a:t>– możliwe jest wykonanie zamówienia przez jednego Wykonawcę </a:t>
            </a:r>
          </a:p>
        </p:txBody>
      </p:sp>
      <p:sp>
        <p:nvSpPr>
          <p:cNvPr id="4" name="Symbol zastępczy numeru slajdu 3">
            <a:extLst>
              <a:ext uri="{FF2B5EF4-FFF2-40B4-BE49-F238E27FC236}">
                <a16:creationId xmlns:a16="http://schemas.microsoft.com/office/drawing/2014/main" id="{E958D402-DBC0-4712-1811-687B465A00AB}"/>
              </a:ext>
            </a:extLst>
          </p:cNvPr>
          <p:cNvSpPr>
            <a:spLocks noGrp="1"/>
          </p:cNvSpPr>
          <p:nvPr>
            <p:ph type="sldNum" sz="quarter" idx="10"/>
          </p:nvPr>
        </p:nvSpPr>
        <p:spPr/>
        <p:txBody>
          <a:bodyPr/>
          <a:lstStyle/>
          <a:p>
            <a:fld id="{EB4015AA-59F6-416B-87A6-8E3D940284E2}" type="slidenum">
              <a:rPr lang="pl-PL" smtClean="0"/>
              <a:pPr/>
              <a:t>7</a:t>
            </a:fld>
            <a:endParaRPr lang="pl-PL" dirty="0"/>
          </a:p>
        </p:txBody>
      </p:sp>
      <p:pic>
        <p:nvPicPr>
          <p:cNvPr id="6" name="Grafika 5">
            <a:extLst>
              <a:ext uri="{FF2B5EF4-FFF2-40B4-BE49-F238E27FC236}">
                <a16:creationId xmlns:a16="http://schemas.microsoft.com/office/drawing/2014/main" id="{84D981CA-E0B5-216F-2FAA-E16117D5AFB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1410" y="1907629"/>
            <a:ext cx="547514" cy="547514"/>
          </a:xfrm>
          <a:prstGeom prst="rect">
            <a:avLst/>
          </a:prstGeom>
        </p:spPr>
      </p:pic>
      <p:pic>
        <p:nvPicPr>
          <p:cNvPr id="8" name="Grafika 7">
            <a:extLst>
              <a:ext uri="{FF2B5EF4-FFF2-40B4-BE49-F238E27FC236}">
                <a16:creationId xmlns:a16="http://schemas.microsoft.com/office/drawing/2014/main" id="{0CC18B49-CCF4-E13A-562B-A5F132A5191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9252" y="3274569"/>
            <a:ext cx="610230" cy="649284"/>
          </a:xfrm>
          <a:prstGeom prst="rect">
            <a:avLst/>
          </a:prstGeom>
        </p:spPr>
      </p:pic>
      <p:pic>
        <p:nvPicPr>
          <p:cNvPr id="10" name="Grafika 9">
            <a:extLst>
              <a:ext uri="{FF2B5EF4-FFF2-40B4-BE49-F238E27FC236}">
                <a16:creationId xmlns:a16="http://schemas.microsoft.com/office/drawing/2014/main" id="{8623C077-B0F2-E284-0917-E418096DE00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9251" y="4187165"/>
            <a:ext cx="581603" cy="556114"/>
          </a:xfrm>
          <a:prstGeom prst="rect">
            <a:avLst/>
          </a:prstGeom>
        </p:spPr>
      </p:pic>
    </p:spTree>
    <p:extLst>
      <p:ext uri="{BB962C8B-B14F-4D97-AF65-F5344CB8AC3E}">
        <p14:creationId xmlns:p14="http://schemas.microsoft.com/office/powerpoint/2010/main" val="1307395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84FB0B6-AF05-7BFC-10AE-F81B697CD3E8}"/>
              </a:ext>
            </a:extLst>
          </p:cNvPr>
          <p:cNvSpPr>
            <a:spLocks noGrp="1"/>
          </p:cNvSpPr>
          <p:nvPr>
            <p:ph type="title"/>
          </p:nvPr>
        </p:nvSpPr>
        <p:spPr/>
        <p:txBody>
          <a:bodyPr/>
          <a:lstStyle/>
          <a:p>
            <a:pPr>
              <a:lnSpc>
                <a:spcPct val="114000"/>
              </a:lnSpc>
            </a:pPr>
            <a:r>
              <a:rPr lang="pl-PL" dirty="0"/>
              <a:t>Brak powiązań pomiędzy Zamawiającym, a Wykonawcą cz. 1</a:t>
            </a:r>
          </a:p>
        </p:txBody>
      </p:sp>
      <p:sp>
        <p:nvSpPr>
          <p:cNvPr id="3" name="Symbol zastępczy zawartości 2">
            <a:extLst>
              <a:ext uri="{FF2B5EF4-FFF2-40B4-BE49-F238E27FC236}">
                <a16:creationId xmlns:a16="http://schemas.microsoft.com/office/drawing/2014/main" id="{F530D5D5-4971-B736-7811-1C2F7AB30984}"/>
              </a:ext>
            </a:extLst>
          </p:cNvPr>
          <p:cNvSpPr>
            <a:spLocks noGrp="1"/>
          </p:cNvSpPr>
          <p:nvPr>
            <p:ph idx="1"/>
          </p:nvPr>
        </p:nvSpPr>
        <p:spPr/>
        <p:txBody>
          <a:bodyPr>
            <a:normAutofit/>
          </a:bodyPr>
          <a:lstStyle/>
          <a:p>
            <a:pPr>
              <a:lnSpc>
                <a:spcPct val="150000"/>
              </a:lnSpc>
            </a:pPr>
            <a:r>
              <a:rPr lang="pl-PL" dirty="0"/>
              <a:t>Uczestniczenie w spółce jako wspólnik spółki cywilnej lub spółki osobowej, posiadanie co najmniej 10% udziałów lub akcji (o ile niższy próg nie wynika z przepisów prawa), pełnienie funkcji członka organu nadzorczego lub zarządzającego, prokurenta, pełnomocnika</a:t>
            </a:r>
          </a:p>
          <a:p>
            <a:pPr>
              <a:lnSpc>
                <a:spcPct val="150000"/>
              </a:lnSpc>
            </a:pPr>
            <a:r>
              <a:rPr lang="pl-PL" dirty="0"/>
              <a:t>Pozostawanie w związku małżeńskim, w stosunku pokrewieństwa lub powinowactwa w linii prostej, pokrewieństwa lub powinowactwa w linii bocznej do drugiego stopnia, lub związanie z tytułu przysposobienia, opieki lub kurateli albo pozostawanie we wspólnym pożyciu z Wykonawcą, jego zastępcą prawnym lub członkami organów zarządzających lub organów nadzorczych Wykonawców ubiegających się o udzielenie zamówienia</a:t>
            </a:r>
          </a:p>
        </p:txBody>
      </p:sp>
      <p:sp>
        <p:nvSpPr>
          <p:cNvPr id="4" name="Symbol zastępczy numeru slajdu 3">
            <a:extLst>
              <a:ext uri="{FF2B5EF4-FFF2-40B4-BE49-F238E27FC236}">
                <a16:creationId xmlns:a16="http://schemas.microsoft.com/office/drawing/2014/main" id="{A0E58001-F982-3D5B-24B4-38F70CF37E2F}"/>
              </a:ext>
            </a:extLst>
          </p:cNvPr>
          <p:cNvSpPr>
            <a:spLocks noGrp="1"/>
          </p:cNvSpPr>
          <p:nvPr>
            <p:ph type="sldNum" sz="quarter" idx="10"/>
          </p:nvPr>
        </p:nvSpPr>
        <p:spPr/>
        <p:txBody>
          <a:bodyPr/>
          <a:lstStyle/>
          <a:p>
            <a:fld id="{EB4015AA-59F6-416B-87A6-8E3D940284E2}" type="slidenum">
              <a:rPr lang="pl-PL" smtClean="0"/>
              <a:pPr/>
              <a:t>8</a:t>
            </a:fld>
            <a:endParaRPr lang="pl-PL" dirty="0"/>
          </a:p>
        </p:txBody>
      </p:sp>
    </p:spTree>
    <p:extLst>
      <p:ext uri="{BB962C8B-B14F-4D97-AF65-F5344CB8AC3E}">
        <p14:creationId xmlns:p14="http://schemas.microsoft.com/office/powerpoint/2010/main" val="2190399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84FB0B6-AF05-7BFC-10AE-F81B697CD3E8}"/>
              </a:ext>
            </a:extLst>
          </p:cNvPr>
          <p:cNvSpPr>
            <a:spLocks noGrp="1"/>
          </p:cNvSpPr>
          <p:nvPr>
            <p:ph type="title"/>
          </p:nvPr>
        </p:nvSpPr>
        <p:spPr/>
        <p:txBody>
          <a:bodyPr/>
          <a:lstStyle/>
          <a:p>
            <a:pPr>
              <a:lnSpc>
                <a:spcPct val="114000"/>
              </a:lnSpc>
            </a:pPr>
            <a:r>
              <a:rPr lang="pl-PL" dirty="0"/>
              <a:t>Brak powiązań pomiędzy Zamawiającym, a Wykonawcą cz. 2</a:t>
            </a:r>
          </a:p>
        </p:txBody>
      </p:sp>
      <p:sp>
        <p:nvSpPr>
          <p:cNvPr id="3" name="Symbol zastępczy zawartości 2">
            <a:extLst>
              <a:ext uri="{FF2B5EF4-FFF2-40B4-BE49-F238E27FC236}">
                <a16:creationId xmlns:a16="http://schemas.microsoft.com/office/drawing/2014/main" id="{F530D5D5-4971-B736-7811-1C2F7AB30984}"/>
              </a:ext>
            </a:extLst>
          </p:cNvPr>
          <p:cNvSpPr>
            <a:spLocks noGrp="1"/>
          </p:cNvSpPr>
          <p:nvPr>
            <p:ph idx="1"/>
          </p:nvPr>
        </p:nvSpPr>
        <p:spPr>
          <a:xfrm>
            <a:off x="1745505" y="1979837"/>
            <a:ext cx="7920783" cy="4680002"/>
          </a:xfrm>
        </p:spPr>
        <p:txBody>
          <a:bodyPr>
            <a:normAutofit/>
          </a:bodyPr>
          <a:lstStyle/>
          <a:p>
            <a:pPr>
              <a:lnSpc>
                <a:spcPct val="150000"/>
              </a:lnSpc>
            </a:pPr>
            <a:r>
              <a:rPr lang="pl-PL" dirty="0"/>
              <a:t>Pozostawanie z Wykonawcą w takim stosunku prawnym lub faktycznym, że istnieje uzasadniona wątpliwość co do ich bezstronności lub niezależności w związku z postępowaniem o udzielenie zamówienia </a:t>
            </a:r>
          </a:p>
          <a:p>
            <a:pPr>
              <a:lnSpc>
                <a:spcPct val="114000"/>
              </a:lnSpc>
            </a:pPr>
            <a:endParaRPr lang="pl-PL" dirty="0"/>
          </a:p>
        </p:txBody>
      </p:sp>
      <p:sp>
        <p:nvSpPr>
          <p:cNvPr id="4" name="Symbol zastępczy numeru slajdu 3">
            <a:extLst>
              <a:ext uri="{FF2B5EF4-FFF2-40B4-BE49-F238E27FC236}">
                <a16:creationId xmlns:a16="http://schemas.microsoft.com/office/drawing/2014/main" id="{A0E58001-F982-3D5B-24B4-38F70CF37E2F}"/>
              </a:ext>
            </a:extLst>
          </p:cNvPr>
          <p:cNvSpPr>
            <a:spLocks noGrp="1"/>
          </p:cNvSpPr>
          <p:nvPr>
            <p:ph type="sldNum" sz="quarter" idx="10"/>
          </p:nvPr>
        </p:nvSpPr>
        <p:spPr/>
        <p:txBody>
          <a:bodyPr/>
          <a:lstStyle/>
          <a:p>
            <a:fld id="{EB4015AA-59F6-416B-87A6-8E3D940284E2}" type="slidenum">
              <a:rPr lang="pl-PL" smtClean="0"/>
              <a:pPr/>
              <a:t>9</a:t>
            </a:fld>
            <a:endParaRPr lang="pl-PL" dirty="0"/>
          </a:p>
        </p:txBody>
      </p:sp>
      <p:pic>
        <p:nvPicPr>
          <p:cNvPr id="8" name="Grafika 7">
            <a:extLst>
              <a:ext uri="{FF2B5EF4-FFF2-40B4-BE49-F238E27FC236}">
                <a16:creationId xmlns:a16="http://schemas.microsoft.com/office/drawing/2014/main" id="{B9270A0A-4294-12B9-6D31-B9DAEFBF7B9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181" y="1979837"/>
            <a:ext cx="472553" cy="504056"/>
          </a:xfrm>
          <a:prstGeom prst="rect">
            <a:avLst/>
          </a:prstGeom>
        </p:spPr>
      </p:pic>
      <p:pic>
        <p:nvPicPr>
          <p:cNvPr id="9" name="Obraz 8">
            <a:extLst>
              <a:ext uri="{FF2B5EF4-FFF2-40B4-BE49-F238E27FC236}">
                <a16:creationId xmlns:a16="http://schemas.microsoft.com/office/drawing/2014/main" id="{F8297C5A-9362-1CD9-EDF5-A5A5615F980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272" r="-277"/>
          <a:stretch/>
        </p:blipFill>
        <p:spPr>
          <a:xfrm>
            <a:off x="881410" y="3779837"/>
            <a:ext cx="7128792" cy="2715869"/>
          </a:xfrm>
          <a:prstGeom prst="rect">
            <a:avLst/>
          </a:prstGeom>
        </p:spPr>
      </p:pic>
    </p:spTree>
    <p:extLst>
      <p:ext uri="{BB962C8B-B14F-4D97-AF65-F5344CB8AC3E}">
        <p14:creationId xmlns:p14="http://schemas.microsoft.com/office/powerpoint/2010/main" val="639913323"/>
      </p:ext>
    </p:extLst>
  </p:cSld>
  <p:clrMapOvr>
    <a:masterClrMapping/>
  </p:clrMapOvr>
</p:sld>
</file>

<file path=ppt/theme/theme1.xml><?xml version="1.0" encoding="utf-8"?>
<a:theme xmlns:a="http://schemas.openxmlformats.org/drawingml/2006/main" name="Motyw pakietu Office">
  <a:themeElements>
    <a:clrScheme name="Niestandardowy 8">
      <a:dk1>
        <a:srgbClr val="000000"/>
      </a:dk1>
      <a:lt1>
        <a:srgbClr val="FFFFFF"/>
      </a:lt1>
      <a:dk2>
        <a:srgbClr val="002073"/>
      </a:dk2>
      <a:lt2>
        <a:srgbClr val="FFFFFF"/>
      </a:lt2>
      <a:accent1>
        <a:srgbClr val="003399"/>
      </a:accent1>
      <a:accent2>
        <a:srgbClr val="A6D3FF"/>
      </a:accent2>
      <a:accent3>
        <a:srgbClr val="FFD618"/>
      </a:accent3>
      <a:accent4>
        <a:srgbClr val="0051B0"/>
      </a:accent4>
      <a:accent5>
        <a:srgbClr val="6BB1E2"/>
      </a:accent5>
      <a:accent6>
        <a:srgbClr val="FFE60B"/>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1" id="{436F5452-C95B-4D43-A1C6-1CA5BE69C951}" vid="{ABE25C27-1E66-47F3-AA86-B88226738C33}"/>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361ad4d-7ab5-4428-8e8f-a55a688db929" xsi:nil="true"/>
    <lcf76f155ced4ddcb4097134ff3c332f xmlns="83783693-ef60-425a-b273-585e3fe453e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799D898E1E6F040BD442E0C7616D4F7" ma:contentTypeVersion="11" ma:contentTypeDescription="Utwórz nowy dokument." ma:contentTypeScope="" ma:versionID="cb9f8fb12ecb176181ffad622d4f7ab2">
  <xsd:schema xmlns:xsd="http://www.w3.org/2001/XMLSchema" xmlns:xs="http://www.w3.org/2001/XMLSchema" xmlns:p="http://schemas.microsoft.com/office/2006/metadata/properties" xmlns:ns2="83783693-ef60-425a-b273-585e3fe453e9" xmlns:ns3="3361ad4d-7ab5-4428-8e8f-a55a688db929" targetNamespace="http://schemas.microsoft.com/office/2006/metadata/properties" ma:root="true" ma:fieldsID="2d233c887c4737f822d2eda039c83450" ns2:_="" ns3:_="">
    <xsd:import namespace="83783693-ef60-425a-b273-585e3fe453e9"/>
    <xsd:import namespace="3361ad4d-7ab5-4428-8e8f-a55a688db929"/>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83693-ef60-425a-b273-585e3fe453e9"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Tagi obrazów" ma:readOnly="false" ma:fieldId="{5cf76f15-5ced-4ddc-b409-7134ff3c332f}" ma:taxonomyMulti="true" ma:sspId="cc6f6cad-d038-4c8c-a53d-3cb4c28787a9"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61ad4d-7ab5-4428-8e8f-a55a688db929"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372394b-1633-40ed-88d1-f992bef83b33}" ma:internalName="TaxCatchAll" ma:showField="CatchAllData" ma:web="3361ad4d-7ab5-4428-8e8f-a55a688db9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234DA4-4A46-451E-81FA-42BEBA1EB25A}">
  <ds:schemaRefs>
    <ds:schemaRef ds:uri="3361ad4d-7ab5-4428-8e8f-a55a688db929"/>
    <ds:schemaRef ds:uri="http://schemas.microsoft.com/office/2006/documentManagement/types"/>
    <ds:schemaRef ds:uri="http://purl.org/dc/elements/1.1/"/>
    <ds:schemaRef ds:uri="http://purl.org/dc/dcmitype/"/>
    <ds:schemaRef ds:uri="http://purl.org/dc/terms/"/>
    <ds:schemaRef ds:uri="http://schemas.microsoft.com/office/infopath/2007/PartnerControls"/>
    <ds:schemaRef ds:uri="http://schemas.openxmlformats.org/package/2006/metadata/core-properties"/>
    <ds:schemaRef ds:uri="83783693-ef60-425a-b273-585e3fe453e9"/>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075E3DC-2BAF-40B3-B720-A07E8FDFA4A8}">
  <ds:schemaRefs>
    <ds:schemaRef ds:uri="http://schemas.microsoft.com/sharepoint/v3/contenttype/forms"/>
  </ds:schemaRefs>
</ds:datastoreItem>
</file>

<file path=customXml/itemProps3.xml><?xml version="1.0" encoding="utf-8"?>
<ds:datastoreItem xmlns:ds="http://schemas.openxmlformats.org/officeDocument/2006/customXml" ds:itemID="{8C235160-2AF8-4521-9721-80E5618556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83693-ef60-425a-b273-585e3fe453e9"/>
    <ds:schemaRef ds:uri="3361ad4d-7ab5-4428-8e8f-a55a688db9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Prezentacja z numerem strony</Template>
  <TotalTime>888</TotalTime>
  <Words>2266</Words>
  <Application>Microsoft Office PowerPoint</Application>
  <PresentationFormat>Niestandardowy</PresentationFormat>
  <Paragraphs>165</Paragraphs>
  <Slides>33</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33</vt:i4>
      </vt:variant>
    </vt:vector>
  </HeadingPairs>
  <TitlesOfParts>
    <vt:vector size="37" baseType="lpstr">
      <vt:lpstr>Arial</vt:lpstr>
      <vt:lpstr>Calibri</vt:lpstr>
      <vt:lpstr>Open Sans</vt:lpstr>
      <vt:lpstr>Motyw pakietu Office</vt:lpstr>
      <vt:lpstr>Wytyczne w zakresie zamówień publicznych w perspektywie 2021-2027</vt:lpstr>
      <vt:lpstr>Dokumenty prawne regulujące zamówienia publiczne </vt:lpstr>
      <vt:lpstr>Zasady udzielania zamówień publicznych </vt:lpstr>
      <vt:lpstr>Procedury udzielania zamówień publicznych </vt:lpstr>
      <vt:lpstr>Przelicznik kursu euro </vt:lpstr>
      <vt:lpstr>Oszacowanie wartości przedmiotu zamówienia </vt:lpstr>
      <vt:lpstr>Oszacowanie wartości przedmiotu zamówienia – tożsamości </vt:lpstr>
      <vt:lpstr>Brak powiązań pomiędzy Zamawiającym, a Wykonawcą cz. 1</vt:lpstr>
      <vt:lpstr>Brak powiązań pomiędzy Zamawiającym, a Wykonawcą cz. 2</vt:lpstr>
      <vt:lpstr>Opis przedmiotu zamówienia cz. 1</vt:lpstr>
      <vt:lpstr>Opis przedmiotu zamówienia cz. 2</vt:lpstr>
      <vt:lpstr>Opis przedmiotu zamówienia – błędy </vt:lpstr>
      <vt:lpstr>Warunki udziału w postępowaniu cz. 1 </vt:lpstr>
      <vt:lpstr>Warunki udziału w postępowaniu cz. 2</vt:lpstr>
      <vt:lpstr>Katalog przykładowych warunków udziału w postępowaniu </vt:lpstr>
      <vt:lpstr>Kryteria oceny ofert </vt:lpstr>
      <vt:lpstr>Pozacenowe kryteria oceny ofert </vt:lpstr>
      <vt:lpstr>Przykładowe zastosowanie kryteriów oceny ofert</vt:lpstr>
      <vt:lpstr>Zapytanie ofertowe cz. 1</vt:lpstr>
      <vt:lpstr>Zapytanie ofertowe cz. 2</vt:lpstr>
      <vt:lpstr>Zapytanie ofertowe cz. 3</vt:lpstr>
      <vt:lpstr>Wspólny słownik zamówień – kody CPV </vt:lpstr>
      <vt:lpstr>Badanie rażąco niskiej ceny </vt:lpstr>
      <vt:lpstr>Ogłoszenia </vt:lpstr>
      <vt:lpstr>Możliwe odstąpienia od Bazy Konkurencyjności cz. 1 </vt:lpstr>
      <vt:lpstr>Możliwe odstąpienia od Bazy Konkurencyjności cz. 2</vt:lpstr>
      <vt:lpstr>Zawieszenie działalności Bazy Konkurencyjności</vt:lpstr>
      <vt:lpstr>Korzystanie z Bazy Konkurencyjności przed podpisaniem umowy o dofinansowanie </vt:lpstr>
      <vt:lpstr>Protokół postępowania cz. 1</vt:lpstr>
      <vt:lpstr>Protokół postępowania cz. 2</vt:lpstr>
      <vt:lpstr>Protokół postępowania cz. 3 </vt:lpstr>
      <vt:lpstr>Umowa w zamówieniach publicznych </vt:lpstr>
      <vt:lpstr>Dziękuje za uwagę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Wytyczne w zakresie zamówień publicznych w perspektywie 2021-2027</dc:title>
  <dc:creator>Sowiński Piotr</dc:creator>
  <cp:lastModifiedBy>Michał Wrzesiński</cp:lastModifiedBy>
  <cp:revision>47</cp:revision>
  <dcterms:created xsi:type="dcterms:W3CDTF">2022-06-22T09:40:44Z</dcterms:created>
  <dcterms:modified xsi:type="dcterms:W3CDTF">2024-07-03T11:51:28Z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0x0101000799D898E1E6F040BD442E0C7616D4F7</vt:lpwstr>
  </property>
</Properties>
</file>