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7" r:id="rId2"/>
    <p:sldId id="265" r:id="rId3"/>
    <p:sldId id="266" r:id="rId4"/>
    <p:sldId id="267" r:id="rId5"/>
    <p:sldId id="268" r:id="rId6"/>
    <p:sldId id="269" r:id="rId7"/>
    <p:sldId id="270" r:id="rId8"/>
    <p:sldId id="291" r:id="rId9"/>
    <p:sldId id="273" r:id="rId10"/>
    <p:sldId id="274" r:id="rId11"/>
    <p:sldId id="282" r:id="rId12"/>
    <p:sldId id="271" r:id="rId13"/>
    <p:sldId id="275" r:id="rId14"/>
    <p:sldId id="276" r:id="rId15"/>
    <p:sldId id="279" r:id="rId16"/>
    <p:sldId id="277" r:id="rId17"/>
    <p:sldId id="278" r:id="rId18"/>
    <p:sldId id="280" r:id="rId19"/>
    <p:sldId id="281" r:id="rId20"/>
    <p:sldId id="289" r:id="rId21"/>
    <p:sldId id="264" r:id="rId22"/>
    <p:sldId id="288" r:id="rId23"/>
  </p:sldIdLst>
  <p:sldSz cx="9144000" cy="5143500" type="screen16x9"/>
  <p:notesSz cx="6805613" cy="9939338"/>
  <p:defaultText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p:scale>
          <a:sx n="153" d="100"/>
          <a:sy n="153" d="100"/>
        </p:scale>
        <p:origin x="168" y="7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8812C40-A5E4-4039-A69B-041AEA620BDD}" type="datetimeFigureOut">
              <a:rPr lang="pl-PL" smtClean="0"/>
              <a:pPr/>
              <a:t>23.10.2023</a:t>
            </a:fld>
            <a:endParaRPr lang="pl-PL" dirty="0"/>
          </a:p>
        </p:txBody>
      </p:sp>
      <p:sp>
        <p:nvSpPr>
          <p:cNvPr id="4" name="Symbol zastępczy obrazu slajdu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F6C741B-8961-4CBD-A85F-46D5EBE47D45}" type="slidenum">
              <a:rPr lang="pl-PL" smtClean="0"/>
              <a:pPr/>
              <a:t>‹#›</a:t>
            </a:fld>
            <a:endParaRPr lang="pl-PL" dirty="0"/>
          </a:p>
        </p:txBody>
      </p:sp>
    </p:spTree>
    <p:extLst>
      <p:ext uri="{BB962C8B-B14F-4D97-AF65-F5344CB8AC3E}">
        <p14:creationId xmlns:p14="http://schemas.microsoft.com/office/powerpoint/2010/main" val="3719783773"/>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„Czujka na straży Twojego bezpieczeństwa”, to ogólnopolska kampania edukacyjno-informacyjna Państwowej Straży Pożarnej związana z zagrożeniami sezonu grzewczego. Kampania</a:t>
            </a:r>
            <a:r>
              <a:rPr lang="pl-PL" sz="1400" kern="1200" baseline="0" dirty="0">
                <a:solidFill>
                  <a:schemeClr val="tx1"/>
                </a:solidFill>
                <a:effectLst/>
                <a:latin typeface="+mn-lt"/>
                <a:ea typeface="+mn-ea"/>
                <a:cs typeface="+mn-cs"/>
              </a:rPr>
              <a:t> jest zorientowana na uświadomienie społeczeństwu </a:t>
            </a:r>
            <a:r>
              <a:rPr lang="pl-PL" sz="1400" kern="1200" dirty="0">
                <a:solidFill>
                  <a:schemeClr val="tx1"/>
                </a:solidFill>
                <a:effectLst/>
                <a:latin typeface="+mn-lt"/>
                <a:ea typeface="+mn-ea"/>
                <a:cs typeface="+mn-cs"/>
              </a:rPr>
              <a:t>zagrożeń związanych z możliwością powstania pożarów w mieszkaniach lub domach jednorodzinnych oraz zatruciem tlenkiem węgla. W okresie jesienno-zimowym (w sezonie</a:t>
            </a:r>
            <a:r>
              <a:rPr lang="pl-PL" sz="1400" kern="1200" baseline="0" dirty="0">
                <a:solidFill>
                  <a:schemeClr val="tx1"/>
                </a:solidFill>
                <a:effectLst/>
                <a:latin typeface="+mn-lt"/>
                <a:ea typeface="+mn-ea"/>
                <a:cs typeface="+mn-cs"/>
              </a:rPr>
              <a:t> grzewczym)</a:t>
            </a:r>
            <a:r>
              <a:rPr lang="pl-PL" sz="1400" kern="1200" dirty="0">
                <a:solidFill>
                  <a:schemeClr val="tx1"/>
                </a:solidFill>
                <a:effectLst/>
                <a:latin typeface="+mn-lt"/>
                <a:ea typeface="+mn-ea"/>
                <a:cs typeface="+mn-cs"/>
              </a:rPr>
              <a:t>, w naszym kraju w mieszkaniach i domach jednorodzinnych wzrasta ryzyko powstania pożarów. Najczęściej dochodzi do powstania pożarów w wyniku wad albo niewłaściwej eksploatacji urządzeń grzewczych, elektrycznych i gazowych. W tym samym okresie odnotowywany jest także wzrost liczby śmiertelnych zatruć tlenkiem węgla, który nazywany jest potocznie CZADEM</a:t>
            </a:r>
            <a:r>
              <a:rPr lang="pl-PL" sz="1400" kern="1200" baseline="0" dirty="0">
                <a:solidFill>
                  <a:schemeClr val="tx1"/>
                </a:solidFill>
                <a:effectLst/>
                <a:latin typeface="+mn-lt"/>
                <a:ea typeface="+mn-ea"/>
                <a:cs typeface="+mn-cs"/>
              </a:rPr>
              <a:t> - </a:t>
            </a:r>
            <a:r>
              <a:rPr lang="pl-PL" sz="1400" kern="1200" dirty="0">
                <a:solidFill>
                  <a:schemeClr val="tx1"/>
                </a:solidFill>
                <a:effectLst/>
                <a:latin typeface="+mn-lt"/>
                <a:ea typeface="+mn-ea"/>
                <a:cs typeface="+mn-cs"/>
              </a:rPr>
              <a:t>cichym zabójcą. Jest on niewidoczny oraz nie ma smaku ani zapachu.</a:t>
            </a:r>
          </a:p>
        </p:txBody>
      </p:sp>
      <p:sp>
        <p:nvSpPr>
          <p:cNvPr id="4" name="Symbol zastępczy numeru slajdu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F6C741B-8961-4CBD-A85F-46D5EBE47D4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1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10</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11</a:t>
            </a:fld>
            <a:endParaRPr lang="pl-PL" dirty="0"/>
          </a:p>
        </p:txBody>
      </p:sp>
    </p:spTree>
    <p:extLst>
      <p:ext uri="{BB962C8B-B14F-4D97-AF65-F5344CB8AC3E}">
        <p14:creationId xmlns:p14="http://schemas.microsoft.com/office/powerpoint/2010/main" val="4383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Takie objawy jak: ból głowy, duszność, senność, osłabienie czy przyspieszona czynność serca mogą świadczyć o obecności tlenku węgla w pomieszczeniu.</a:t>
            </a:r>
          </a:p>
          <a:p>
            <a:endParaRPr lang="pl-PL" dirty="0"/>
          </a:p>
          <a:p>
            <a:r>
              <a:rPr lang="pl-PL" dirty="0"/>
              <a:t>Najbezpieczniejszym zachowaniem jest: natychmiastowe przewietrzenie pomieszczenia, </a:t>
            </a:r>
            <a:r>
              <a:rPr lang="pl-PL" sz="1400" dirty="0">
                <a:latin typeface="Cambria" panose="02040503050406030204" pitchFamily="18" charset="0"/>
                <a:cs typeface="Arial"/>
              </a:rPr>
              <a:t>ewakuowanie współmieszkańców, wyjście na zewnątrz, wezwanie straży pożarnej i zasięgniecie porady lekarskiej.</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15</a:t>
            </a:fld>
            <a:endParaRPr lang="pl-PL" dirty="0"/>
          </a:p>
        </p:txBody>
      </p:sp>
    </p:spTree>
    <p:extLst>
      <p:ext uri="{BB962C8B-B14F-4D97-AF65-F5344CB8AC3E}">
        <p14:creationId xmlns:p14="http://schemas.microsoft.com/office/powerpoint/2010/main" val="67562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a:bodyPr>
          <a:lstStyle/>
          <a:p>
            <a:r>
              <a:rPr lang="pl-PL" sz="1400" kern="1200" dirty="0">
                <a:solidFill>
                  <a:schemeClr val="tx1"/>
                </a:solidFill>
                <a:effectLst/>
                <a:latin typeface="+mn-lt"/>
                <a:ea typeface="+mn-ea"/>
                <a:cs typeface="+mn-cs"/>
              </a:rPr>
              <a:t>Wśród głównych przyczyn zatruć tlenkiem węgla w budynkach mieszkalnych zidentyfikowano niesprawność, wadliwe działanie lub nieprawidłową eksploatację urządzeń grzewczych oraz instalacji wentylacyjnych, spalinowych lub dymowych. </a:t>
            </a:r>
          </a:p>
          <a:p>
            <a:r>
              <a:rPr lang="pl-PL" sz="1400" kern="1200" dirty="0">
                <a:solidFill>
                  <a:schemeClr val="tx1"/>
                </a:solidFill>
                <a:effectLst/>
                <a:latin typeface="+mn-lt"/>
                <a:ea typeface="+mn-ea"/>
                <a:cs typeface="+mn-cs"/>
              </a:rPr>
              <a:t>Pod tymi przyczynami, sformułowanymi w sposób ogólny, kryje się na przykład:</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niedostosowanie istniejącego systemu wentylacji do standardów szczelności stosowanych okien i drzwi, w związku z wymianą starych okien i drzwi na nowe,</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stosowanie niewłaściwego rodzaju opału przez użytkowników,</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niewłaściwa eksploatacja urządzeń grzewczych – w szczególności niezgodna z zalecaną w instrukcji producenta,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podłączanie do wspólnego przewodu kominowego urządzeń grzewczych na różne paliwa,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wady konstrukcyjne przewodów kominowych,</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niedokładne lub nieterminowe usuwanie zanieczyszczeń z kominów, skutkujące nagromadzeniem się w nich sadzy i innych produktów niepełnego spalania paliwa,</a:t>
            </a:r>
          </a:p>
          <a:p>
            <a:r>
              <a:rPr lang="pl-PL" sz="1400" kern="1200" dirty="0">
                <a:solidFill>
                  <a:schemeClr val="tx1"/>
                </a:solidFill>
                <a:effectLst/>
                <a:latin typeface="+mn-lt"/>
                <a:ea typeface="+mn-ea"/>
                <a:cs typeface="+mn-cs"/>
              </a:rPr>
              <a:t>W tym kontekście tragiczne skutki bywają również konsekwencją dokonywania przeróbek, napraw czy konserwacji przewodów kominowych przez niewykwalifikowane osoby oraz udrażniania przewodów kominowych z zastosowaniem cieczy palnych (tzw. wypalanie sadzy).</a:t>
            </a:r>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a:solidFill>
                  <a:schemeClr val="tx1"/>
                </a:solidFill>
                <a:effectLst/>
                <a:latin typeface="+mn-lt"/>
                <a:ea typeface="+mn-ea"/>
                <a:cs typeface="+mn-cs"/>
              </a:rPr>
              <a:t> </a:t>
            </a:r>
          </a:p>
          <a:p>
            <a:r>
              <a:rPr lang="pl-PL" sz="1400" kern="1200" dirty="0">
                <a:solidFill>
                  <a:schemeClr val="tx1"/>
                </a:solidFill>
                <a:effectLst/>
                <a:latin typeface="+mn-lt"/>
                <a:ea typeface="+mn-ea"/>
                <a:cs typeface="+mn-cs"/>
              </a:rPr>
              <a:t>Zgodnie z obowiązującymi przepisami istnieje obowiązek czyszczenia przewodów dymowych, spalinowych, wentylacyjnych w</a:t>
            </a:r>
            <a:r>
              <a:rPr lang="pl-PL" sz="1400" b="1" kern="1200" dirty="0">
                <a:solidFill>
                  <a:schemeClr val="tx1"/>
                </a:solidFill>
                <a:effectLst/>
                <a:latin typeface="+mn-lt"/>
                <a:ea typeface="+mn-ea"/>
                <a:cs typeface="+mn-cs"/>
              </a:rPr>
              <a:t> budynkach mieszkalnych.</a:t>
            </a:r>
            <a:r>
              <a:rPr lang="pl-PL" sz="1400" b="1" kern="1200" baseline="0" dirty="0">
                <a:solidFill>
                  <a:schemeClr val="tx1"/>
                </a:solidFill>
                <a:effectLst/>
                <a:latin typeface="+mn-lt"/>
                <a:ea typeface="+mn-ea"/>
                <a:cs typeface="+mn-cs"/>
              </a:rPr>
              <a:t> </a:t>
            </a:r>
            <a:r>
              <a:rPr lang="pl-PL" sz="1400" b="0" kern="1200" baseline="0" dirty="0">
                <a:solidFill>
                  <a:schemeClr val="tx1"/>
                </a:solidFill>
                <a:effectLst/>
                <a:latin typeface="+mn-lt"/>
                <a:ea typeface="+mn-ea"/>
                <a:cs typeface="+mn-cs"/>
              </a:rPr>
              <a:t>Poniżej czasookresy  dokonywania tych czynności:</a:t>
            </a:r>
            <a:endParaRPr lang="pl-PL" sz="1400" b="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stałym  </a:t>
            </a:r>
            <a:r>
              <a:rPr lang="pl-PL" sz="1400" b="1" kern="1200" dirty="0">
                <a:solidFill>
                  <a:schemeClr val="tx1"/>
                </a:solidFill>
                <a:effectLst/>
                <a:latin typeface="+mn-lt"/>
                <a:ea typeface="+mn-ea"/>
                <a:cs typeface="+mn-cs"/>
              </a:rPr>
              <a:t>co 3 miesiące, </a:t>
            </a:r>
            <a:r>
              <a:rPr lang="pl-PL" sz="1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gazowym i płynnym </a:t>
            </a:r>
            <a:r>
              <a:rPr lang="pl-PL" sz="1400" b="1" kern="1200" dirty="0">
                <a:solidFill>
                  <a:schemeClr val="tx1"/>
                </a:solidFill>
                <a:effectLst/>
                <a:latin typeface="+mn-lt"/>
                <a:ea typeface="+mn-ea"/>
                <a:cs typeface="+mn-cs"/>
              </a:rPr>
              <a:t>co 6 miesięcy,</a:t>
            </a:r>
            <a:endParaRPr lang="pl-PL"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wentylacyjne - </a:t>
            </a:r>
            <a:r>
              <a:rPr lang="pl-PL" sz="1400" b="1" kern="1200" dirty="0">
                <a:solidFill>
                  <a:schemeClr val="tx1"/>
                </a:solidFill>
                <a:effectLst/>
                <a:latin typeface="+mn-lt"/>
                <a:ea typeface="+mn-ea"/>
                <a:cs typeface="+mn-cs"/>
              </a:rPr>
              <a:t>1 raz </a:t>
            </a:r>
            <a:r>
              <a:rPr lang="pl-PL" sz="1400" b="1" kern="1200">
                <a:solidFill>
                  <a:schemeClr val="tx1"/>
                </a:solidFill>
                <a:effectLst/>
                <a:latin typeface="+mn-lt"/>
                <a:ea typeface="+mn-ea"/>
                <a:cs typeface="+mn-cs"/>
              </a:rPr>
              <a:t>w roku</a:t>
            </a:r>
            <a:r>
              <a:rPr lang="pl-PL" sz="1400" b="0" kern="1200" dirty="0">
                <a:solidFill>
                  <a:schemeClr val="tx1"/>
                </a:solidFill>
                <a:effectLst/>
                <a:latin typeface="+mn-lt"/>
                <a:ea typeface="+mn-ea"/>
                <a:cs typeface="+mn-cs"/>
              </a:rPr>
              <a:t>.</a:t>
            </a:r>
            <a:endParaRPr lang="pl-PL" sz="1400" kern="1200" dirty="0">
              <a:solidFill>
                <a:schemeClr val="tx1"/>
              </a:solidFill>
              <a:effectLst/>
              <a:latin typeface="+mn-lt"/>
              <a:ea typeface="+mn-ea"/>
              <a:cs typeface="+mn-cs"/>
            </a:endParaRPr>
          </a:p>
          <a:p>
            <a:r>
              <a:rPr lang="pl-PL" sz="1400" kern="1200" dirty="0">
                <a:solidFill>
                  <a:schemeClr val="tx1"/>
                </a:solidFill>
                <a:effectLst/>
                <a:latin typeface="+mn-lt"/>
                <a:ea typeface="+mn-ea"/>
                <a:cs typeface="+mn-cs"/>
              </a:rPr>
              <a:t> </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17</a:t>
            </a:fld>
            <a:endParaRPr lang="pl-PL" dirty="0"/>
          </a:p>
        </p:txBody>
      </p:sp>
    </p:spTree>
    <p:extLst>
      <p:ext uri="{BB962C8B-B14F-4D97-AF65-F5344CB8AC3E}">
        <p14:creationId xmlns:p14="http://schemas.microsoft.com/office/powerpoint/2010/main" val="244853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18</a:t>
            </a:fld>
            <a:endParaRPr lang="pl-PL" dirty="0"/>
          </a:p>
        </p:txBody>
      </p:sp>
    </p:spTree>
    <p:extLst>
      <p:ext uri="{BB962C8B-B14F-4D97-AF65-F5344CB8AC3E}">
        <p14:creationId xmlns:p14="http://schemas.microsoft.com/office/powerpoint/2010/main" val="234116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19</a:t>
            </a:fld>
            <a:endParaRPr lang="pl-PL" dirty="0"/>
          </a:p>
        </p:txBody>
      </p:sp>
    </p:spTree>
    <p:extLst>
      <p:ext uri="{BB962C8B-B14F-4D97-AF65-F5344CB8AC3E}">
        <p14:creationId xmlns:p14="http://schemas.microsoft.com/office/powerpoint/2010/main" val="191306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Według statystyk PSP, każdego roku dochodzi do ponad 150 000 pożarów, co piąty z nich powstaje w naszych domach. Razem z pożarami upraw rolnych stanowią największe zagrożenie pożarowe w Polsce. Dzieje się tak, pomimo stosowania zabezpieczeń</a:t>
            </a:r>
            <a:r>
              <a:rPr lang="pl-PL" sz="1400" kern="1200" baseline="0" dirty="0">
                <a:solidFill>
                  <a:schemeClr val="tx1"/>
                </a:solidFill>
                <a:effectLst/>
                <a:latin typeface="+mn-lt"/>
                <a:ea typeface="+mn-ea"/>
                <a:cs typeface="+mn-cs"/>
              </a:rPr>
              <a:t> biernych oraz prowadzenia uświadamiania społeczeństwa w tym zakresie. Oznacza to, że konieczne jest zastosowanie kolejnego elementu zabezpieczającego tzn. wczesnego wykrycia zagrożenia.</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20</a:t>
            </a:fld>
            <a:endParaRPr lang="pl-PL" dirty="0"/>
          </a:p>
        </p:txBody>
      </p:sp>
    </p:spTree>
    <p:extLst>
      <p:ext uri="{BB962C8B-B14F-4D97-AF65-F5344CB8AC3E}">
        <p14:creationId xmlns:p14="http://schemas.microsoft.com/office/powerpoint/2010/main" val="232797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357188" indent="-357188">
              <a:lnSpc>
                <a:spcPct val="85000"/>
              </a:lnSpc>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karny art. 163</a:t>
            </a:r>
          </a:p>
          <a:p>
            <a:pPr marL="712788" lvl="1" indent="-349250">
              <a:lnSpc>
                <a:spcPct val="85000"/>
              </a:lnSpc>
              <a:spcAft>
                <a:spcPts val="900"/>
              </a:spcAft>
              <a:buClr>
                <a:srgbClr val="C00000"/>
              </a:buClr>
              <a:buSzPct val="100000"/>
              <a:tabLst>
                <a:tab pos="712788" algn="l"/>
              </a:tabLst>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p>
          <a:p>
            <a:pPr marL="357188" indent="-357188">
              <a:lnSpc>
                <a:spcPct val="85000"/>
              </a:lnSpc>
              <a:spcBef>
                <a:spcPts val="600"/>
              </a:spcBef>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wykroczeń art. 82</a:t>
            </a:r>
          </a:p>
          <a:p>
            <a:pPr marL="712788" lvl="1" indent="-349250">
              <a:lnSpc>
                <a:spcPct val="85000"/>
              </a:lnSpc>
              <a:spcAft>
                <a:spcPts val="900"/>
              </a:spcAft>
              <a:buClr>
                <a:srgbClr val="C00000"/>
              </a:buClr>
              <a:buSzPct val="100000"/>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a:t>
            </a:r>
            <a:br>
              <a:rPr lang="pl-PL" sz="2000" i="1" dirty="0">
                <a:latin typeface="Cambria" pitchFamily="18" charset="0"/>
                <a:ea typeface="Droid Sans Fallback" charset="0"/>
                <a:cs typeface="Droid Sans Fallback" charset="0"/>
              </a:rPr>
            </a:br>
            <a:r>
              <a:rPr lang="pl-PL" sz="2000" i="1" dirty="0">
                <a:latin typeface="Cambria" pitchFamily="18" charset="0"/>
                <a:ea typeface="Droid Sans Fallback" charset="0"/>
                <a:cs typeface="Droid Sans Fallback" charset="0"/>
              </a:rPr>
              <a:t>o ochronie przeciwpożarowej do zapewnienia warunków ochrony przeciwpożarowej obiektu lub terenu, nie dopełnia obowiązków, (…) kto w inny sposób nieostrożnie obchodzi się z ogniem, (…) podlega karze aresztu, grzywny albo karze nagany.”</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21</a:t>
            </a:fld>
            <a:endParaRPr lang="pl-PL" dirty="0"/>
          </a:p>
        </p:txBody>
      </p:sp>
    </p:spTree>
    <p:extLst>
      <p:ext uri="{BB962C8B-B14F-4D97-AF65-F5344CB8AC3E}">
        <p14:creationId xmlns:p14="http://schemas.microsoft.com/office/powerpoint/2010/main" val="231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22</a:t>
            </a:fld>
            <a:endParaRPr lang="pl-PL" dirty="0"/>
          </a:p>
        </p:txBody>
      </p:sp>
    </p:spTree>
    <p:extLst>
      <p:ext uri="{BB962C8B-B14F-4D97-AF65-F5344CB8AC3E}">
        <p14:creationId xmlns:p14="http://schemas.microsoft.com/office/powerpoint/2010/main" val="7463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pl-PL" dirty="0"/>
              <a:t>Wysoki udział ofiar pożarów,</a:t>
            </a:r>
            <a:r>
              <a:rPr lang="pl-PL" baseline="0" dirty="0"/>
              <a:t> które zginęły w domu w stosunku do całkowitej liczby ofiar śmiertelnych w pożarach świadczy o tym, że należy poświęcić baczną uwagę przeciwdziałaniu temu zjawisku.</a:t>
            </a:r>
            <a:endParaRPr lang="pl-PL" dirty="0"/>
          </a:p>
          <a:p>
            <a:pPr marL="0" marR="0" indent="0" algn="l" defTabSz="1097280" rtl="0" eaLnBrk="1" fontAlgn="auto" latinLnBrk="0" hangingPunct="1">
              <a:lnSpc>
                <a:spcPct val="100000"/>
              </a:lnSpc>
              <a:spcBef>
                <a:spcPts val="0"/>
              </a:spcBef>
              <a:spcAft>
                <a:spcPts val="0"/>
              </a:spcAft>
              <a:buClrTx/>
              <a:buSzTx/>
              <a:buFontTx/>
              <a:buNone/>
              <a:tabLst/>
              <a:defRPr/>
            </a:pPr>
            <a:r>
              <a:rPr lang="pl-PL" dirty="0"/>
              <a:t>Liczba</a:t>
            </a:r>
            <a:r>
              <a:rPr lang="pl-PL" baseline="0" dirty="0"/>
              <a:t> ofiar śmiertelnych w pożarach utrzymuje się na podobnym poziomie od kilku lat, co oznacza, że należy podjąć kolejne działania, które mogłyby obniżyć tę wartość. Im szybciej zauważony pożar tym większe szanse na zmniejszenie liczby ofiar śmiertelnych i zmniejszenie strat pożarowych. Dlatego bardzo istotne jest wczesne wykrycie pożaru. Temu właśnie służy w mieszkaniach i domach prywatnych autonomiczna czujka dymu.</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Mówiąc, o pożarach nie można zapomnieć o osobach, które zginęły w jego wyniku (mówimy tu o pożarze, jako wysokiej temperaturze, ale również o dymie i toksycznych produktach spalania). Prawie 400 ze wszystkich 500 ofiar pożarów ginie w domach czyli w miejscu, w którym co do zasady czujemy się najbezpieczniej.</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Kolejną grupą osób, o której należy powiedzieć są osoby ranne w wyniku pożarów. Aż 80% czyli 3 200 osób rannych ucierpiało w wyniku pożarów w domach.</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Są co najmniej </a:t>
            </a:r>
            <a:r>
              <a:rPr lang="pl-PL" baseline="0" dirty="0"/>
              <a:t>dwa powody takiego stanu rzeczy. Po pierwsze, z</a:t>
            </a:r>
            <a:r>
              <a:rPr lang="pl-PL" dirty="0"/>
              <a:t>wyczajnie tracimy czujność tam, gdzie czujemy się bezpieczni i bagatelizujemy zagrożenia.</a:t>
            </a:r>
            <a:r>
              <a:rPr lang="pl-PL" baseline="0" dirty="0"/>
              <a:t> P</a:t>
            </a:r>
            <a:r>
              <a:rPr lang="pl-PL" dirty="0"/>
              <a:t>amiętajmy żeby tego nie robić.</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Natomiast,</a:t>
            </a:r>
            <a:r>
              <a:rPr lang="pl-PL" baseline="0" dirty="0"/>
              <a:t> p</a:t>
            </a:r>
            <a:r>
              <a:rPr lang="pl-PL" dirty="0"/>
              <a:t>o wtóre,</a:t>
            </a:r>
            <a:r>
              <a:rPr lang="pl-PL" baseline="0" dirty="0"/>
              <a:t> w innych obiektach stosuje się zgodnie z przepisami z zakresu ochrony przeciwpożarowej szereg rozwiązań z zakresu biernej i czynnej ochrony, które minimalizują ryzyko takich zdarzeń.</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5</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85000"/>
              </a:lnSpc>
              <a:spcBef>
                <a:spcPts val="0"/>
              </a:spcBef>
              <a:spcAft>
                <a:spcPts val="900"/>
              </a:spcAft>
              <a:buClr>
                <a:srgbClr val="C00000"/>
              </a:buClr>
              <a:buSzPct val="100000"/>
              <a:buFont typeface="Wingdings" pitchFamily="2" charset="2"/>
              <a:buNone/>
              <a:tabLst/>
              <a:defRPr/>
            </a:pPr>
            <a:r>
              <a:rPr lang="pl-PL" sz="1400" b="1" dirty="0">
                <a:solidFill>
                  <a:schemeClr val="dk2"/>
                </a:solidFill>
                <a:latin typeface="Cambria" pitchFamily="18" charset="0"/>
                <a:ea typeface="Arial"/>
                <a:cs typeface="Arial"/>
                <a:sym typeface="Arial"/>
              </a:rPr>
              <a:t>Najwięcej ofiar </a:t>
            </a:r>
            <a:r>
              <a:rPr lang="pl-PL" sz="1400" dirty="0">
                <a:solidFill>
                  <a:schemeClr val="dk2"/>
                </a:solidFill>
                <a:latin typeface="Cambria" pitchFamily="18" charset="0"/>
                <a:ea typeface="Arial"/>
                <a:cs typeface="Arial"/>
                <a:sym typeface="Arial"/>
              </a:rPr>
              <a:t>pożarów ginie </a:t>
            </a:r>
            <a:r>
              <a:rPr lang="pl-PL" sz="1400" b="1" dirty="0">
                <a:solidFill>
                  <a:schemeClr val="dk2"/>
                </a:solidFill>
                <a:latin typeface="Cambria" pitchFamily="18" charset="0"/>
                <a:ea typeface="Arial"/>
                <a:cs typeface="Arial"/>
                <a:sym typeface="Arial"/>
              </a:rPr>
              <a:t>przed przybyciem straży pożarnej jako wynik </a:t>
            </a:r>
            <a:r>
              <a:rPr lang="pl-PL" sz="1400" dirty="0">
                <a:solidFill>
                  <a:schemeClr val="dk2"/>
                </a:solidFill>
                <a:latin typeface="Cambria" pitchFamily="18" charset="0"/>
                <a:ea typeface="Arial"/>
                <a:cs typeface="Arial"/>
                <a:sym typeface="Arial"/>
              </a:rPr>
              <a:t>opóźnionego zgłoszenia pożaru – reagujmy maksymalnie szybko.</a:t>
            </a: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Największe zagrożenie </a:t>
            </a:r>
            <a:r>
              <a:rPr lang="pl-PL" sz="1400" dirty="0">
                <a:solidFill>
                  <a:schemeClr val="dk2"/>
                </a:solidFill>
                <a:latin typeface="Cambria" pitchFamily="18" charset="0"/>
                <a:ea typeface="Arial"/>
                <a:cs typeface="Arial"/>
                <a:sym typeface="Arial"/>
              </a:rPr>
              <a:t>podczas pożaru stwarza</a:t>
            </a:r>
            <a:r>
              <a:rPr lang="pl-PL" sz="1400" b="1" dirty="0">
                <a:solidFill>
                  <a:schemeClr val="dk2"/>
                </a:solidFill>
                <a:latin typeface="Cambria" pitchFamily="18" charset="0"/>
                <a:ea typeface="Arial"/>
                <a:cs typeface="Arial"/>
                <a:sym typeface="Arial"/>
              </a:rPr>
              <a:t> dym i </a:t>
            </a:r>
            <a:r>
              <a:rPr lang="pl-PL" sz="1400" dirty="0">
                <a:solidFill>
                  <a:schemeClr val="dk2"/>
                </a:solidFill>
                <a:latin typeface="Cambria" pitchFamily="18" charset="0"/>
                <a:ea typeface="Arial"/>
                <a:cs typeface="Arial"/>
                <a:sym typeface="Arial"/>
              </a:rPr>
              <a:t>toksyczne </a:t>
            </a:r>
            <a:r>
              <a:rPr lang="pl-PL" sz="1400" b="1" dirty="0">
                <a:solidFill>
                  <a:schemeClr val="dk2"/>
                </a:solidFill>
                <a:latin typeface="Cambria" pitchFamily="18" charset="0"/>
                <a:ea typeface="Arial"/>
                <a:cs typeface="Arial"/>
                <a:sym typeface="Arial"/>
              </a:rPr>
              <a:t>produkty spalania (np. tlenek węgla).</a:t>
            </a:r>
            <a:endParaRPr lang="pl-PL" sz="1400"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Najbardziej tragiczne </a:t>
            </a:r>
            <a:r>
              <a:rPr lang="pl-PL" sz="1400" dirty="0">
                <a:solidFill>
                  <a:schemeClr val="dk2"/>
                </a:solidFill>
                <a:latin typeface="Cambria" pitchFamily="18" charset="0"/>
                <a:ea typeface="Arial"/>
                <a:cs typeface="Arial"/>
                <a:sym typeface="Arial"/>
              </a:rPr>
              <a:t>pożary występują </a:t>
            </a:r>
            <a:r>
              <a:rPr lang="pl-PL" sz="1400" b="1" dirty="0">
                <a:solidFill>
                  <a:schemeClr val="dk2"/>
                </a:solidFill>
                <a:latin typeface="Cambria" pitchFamily="18" charset="0"/>
                <a:ea typeface="Arial"/>
                <a:cs typeface="Arial"/>
                <a:sym typeface="Arial"/>
              </a:rPr>
              <a:t>w godzinach nocnych – telefony ładujemy w nocy (nie jest to bezpieczne, ponieważ telefon się nagrzewa, a powstałe ciepło w niesprzyjających okolicznościach może spowodować pożar).</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7</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marL="271463">
              <a:spcAft>
                <a:spcPts val="900"/>
              </a:spcAft>
              <a:buClr>
                <a:srgbClr val="C00000"/>
              </a:buClr>
              <a:buSzPct val="100000"/>
            </a:pPr>
            <a:r>
              <a:rPr lang="pl-PL" sz="1400" dirty="0">
                <a:latin typeface="Cambria" pitchFamily="18" charset="0"/>
                <a:ea typeface="Arial"/>
                <a:cs typeface="Arial"/>
                <a:sym typeface="Arial"/>
              </a:rPr>
              <a:t>Niewłaściwe wykonanie instalacji elektrycznej – instalacja elektryczna wykonana domowymi sposobami (bez konsultacji i kontroli przez elektryka).</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instalacji elektrycznej – stosowanie nieodpowiednich bezpieczników i wyłączników instalacyjnych, naprawianie ich domowymi sposobami „watowanie”, podłączanie zbyt dużej ilości odbiorników do jednego gniazda instalacji elektrycznej.</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urządzeń grzewczych.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Przechowywanie w pobliżu urządzeń grzewczych przedmiotów palnych oraz substancji </a:t>
            </a:r>
            <a:r>
              <a:rPr lang="pl-PL" sz="1400" dirty="0" err="1">
                <a:latin typeface="Cambria" pitchFamily="18" charset="0"/>
                <a:ea typeface="Arial"/>
                <a:cs typeface="Arial"/>
                <a:sym typeface="Arial"/>
              </a:rPr>
              <a:t>łatwozapalnych</a:t>
            </a:r>
            <a:r>
              <a:rPr lang="pl-PL" sz="1400" dirty="0">
                <a:latin typeface="Cambria" pitchFamily="18" charset="0"/>
                <a:ea typeface="Arial"/>
                <a:cs typeface="Arial"/>
                <a:sym typeface="Arial"/>
              </a:rPr>
              <a:t>.</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Niewłaściwe posługiwanie się otwartym ogniem.</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Palenie tytoniu w łóżku.</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Wyrzucanie niedopałków papierosów do kosza na śmieci, w pobliżu materiałów palnych, do studzienek technologicznych.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Brak zabezpieczeń obiektu przed skutkami wyładowań atmosferycznych.</a:t>
            </a:r>
            <a:endParaRPr lang="pl-PL" sz="1400" dirty="0">
              <a:solidFill>
                <a:schemeClr val="dk2"/>
              </a:solidFill>
              <a:latin typeface="Cambria" pitchFamily="18" charset="0"/>
              <a:ea typeface="Arial"/>
              <a:cs typeface="Arial"/>
              <a:sym typeface="Arial"/>
            </a:endParaRPr>
          </a:p>
          <a:p>
            <a:endParaRPr lang="pl-PL" dirty="0"/>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8</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9</a:t>
            </a:fld>
            <a:endParaRPr lang="pl-PL" dirty="0"/>
          </a:p>
        </p:txBody>
      </p:sp>
    </p:spTree>
    <p:extLst>
      <p:ext uri="{BB962C8B-B14F-4D97-AF65-F5344CB8AC3E}">
        <p14:creationId xmlns:p14="http://schemas.microsoft.com/office/powerpoint/2010/main" val="1023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1"/>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7"/>
            <a:ext cx="7772400" cy="1021556"/>
          </a:xfrm>
        </p:spPr>
        <p:txBody>
          <a:bodyPr anchor="t"/>
          <a:lstStyle>
            <a:lvl1pPr algn="l">
              <a:defRPr sz="48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6"/>
            <a:ext cx="4040188"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6"/>
            <a:ext cx="4041775"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8"/>
            <a:ext cx="3008313" cy="871538"/>
          </a:xfrm>
        </p:spPr>
        <p:txBody>
          <a:bodyPr anchor="b"/>
          <a:lstStyle>
            <a:lvl1pPr algn="l">
              <a:defRPr sz="2400" b="1"/>
            </a:lvl1pPr>
          </a:lstStyle>
          <a:p>
            <a:r>
              <a:rPr lang="pl-PL"/>
              <a:t>Kliknij, aby edytować styl</a:t>
            </a:r>
          </a:p>
        </p:txBody>
      </p:sp>
      <p:sp>
        <p:nvSpPr>
          <p:cNvPr id="3" name="Symbol zastępczy zawartości 2"/>
          <p:cNvSpPr>
            <a:spLocks noGrp="1"/>
          </p:cNvSpPr>
          <p:nvPr>
            <p:ph idx="1"/>
          </p:nvPr>
        </p:nvSpPr>
        <p:spPr>
          <a:xfrm>
            <a:off x="3575050" y="204790"/>
            <a:ext cx="5111750" cy="4389835"/>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8"/>
            <a:ext cx="3008313" cy="351829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4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pl-PL" dirty="0"/>
          </a:p>
        </p:txBody>
      </p:sp>
      <p:sp>
        <p:nvSpPr>
          <p:cNvPr id="4" name="Symbol zastępczy tekstu 3"/>
          <p:cNvSpPr>
            <a:spLocks noGrp="1"/>
          </p:cNvSpPr>
          <p:nvPr>
            <p:ph type="body" sz="half" idx="2"/>
          </p:nvPr>
        </p:nvSpPr>
        <p:spPr>
          <a:xfrm>
            <a:off x="1792288" y="4025505"/>
            <a:ext cx="5486400" cy="60364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23.10.2023</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pl-PL"/>
              <a:t>Kliknij, aby edytować styl</a:t>
            </a:r>
          </a:p>
        </p:txBody>
      </p:sp>
      <p:sp>
        <p:nvSpPr>
          <p:cNvPr id="3" name="Symbol zastępczy tekstu 2"/>
          <p:cNvSpPr>
            <a:spLocks noGrp="1"/>
          </p:cNvSpPr>
          <p:nvPr>
            <p:ph type="body" idx="1"/>
          </p:nvPr>
        </p:nvSpPr>
        <p:spPr>
          <a:xfrm>
            <a:off x="457200" y="1200152"/>
            <a:ext cx="8229600" cy="3394472"/>
          </a:xfrm>
          <a:prstGeom prst="rect">
            <a:avLst/>
          </a:prstGeom>
        </p:spPr>
        <p:txBody>
          <a:bodyPr vert="horz" lIns="109728" tIns="54864" rIns="109728" bIns="5486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109728" tIns="54864" rIns="109728" bIns="54864" rtlCol="0" anchor="ctr"/>
          <a:lstStyle>
            <a:lvl1pPr algn="l">
              <a:defRPr sz="1400">
                <a:solidFill>
                  <a:schemeClr val="tx1">
                    <a:tint val="75000"/>
                  </a:schemeClr>
                </a:solidFill>
              </a:defRPr>
            </a:lvl1pPr>
          </a:lstStyle>
          <a:p>
            <a:fld id="{F1979E17-D56E-47EE-BBFC-FC333C1F6A2A}" type="datetimeFigureOut">
              <a:rPr lang="pl-PL" smtClean="0"/>
              <a:pPr/>
              <a:t>23.10.2023</a:t>
            </a:fld>
            <a:endParaRPr lang="pl-PL" dirty="0"/>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109728" tIns="54864" rIns="109728" bIns="54864" rtlCol="0" anchor="ctr"/>
          <a:lstStyle>
            <a:lvl1pPr algn="r">
              <a:defRPr sz="1400">
                <a:solidFill>
                  <a:schemeClr val="tx1">
                    <a:tint val="75000"/>
                  </a:schemeClr>
                </a:solidFill>
              </a:defRPr>
            </a:lvl1pPr>
          </a:lstStyle>
          <a:p>
            <a:fld id="{EE5EBF6E-99C4-4C1C-9F0C-71F550F82F1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925037" y="333445"/>
            <a:ext cx="3303147" cy="3788255"/>
          </a:xfrm>
          <a:prstGeom prst="rect">
            <a:avLst/>
          </a:prstGeom>
          <a:noFill/>
        </p:spPr>
      </p:pic>
      <p:sp>
        <p:nvSpPr>
          <p:cNvPr id="4" name="Prostokąt 3"/>
          <p:cNvSpPr/>
          <p:nvPr/>
        </p:nvSpPr>
        <p:spPr>
          <a:xfrm>
            <a:off x="2347579" y="4321689"/>
            <a:ext cx="4456669" cy="574003"/>
          </a:xfrm>
          <a:prstGeom prst="rect">
            <a:avLst/>
          </a:prstGeom>
        </p:spPr>
        <p:txBody>
          <a:bodyPr wrap="none">
            <a:spAutoFit/>
          </a:bodyPr>
          <a:lstStyle/>
          <a:p>
            <a:pPr marL="357188" indent="-357188">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Ogólnopolska kampania edukacyjno-informacyjna</a:t>
            </a:r>
          </a:p>
          <a:p>
            <a:pPr marL="357188" indent="-357188" algn="ctr">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Państwowej Straży Pożarnej</a:t>
            </a:r>
          </a:p>
        </p:txBody>
      </p:sp>
      <p:cxnSp>
        <p:nvCxnSpPr>
          <p:cNvPr id="6" name="Łącznik prosty 5"/>
          <p:cNvCxnSpPr>
            <a:cxnSpLocks/>
          </p:cNvCxnSpPr>
          <p:nvPr/>
        </p:nvCxnSpPr>
        <p:spPr>
          <a:xfrm>
            <a:off x="1043608" y="4227934"/>
            <a:ext cx="7704856"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 name="Obraz 2">
            <a:extLst>
              <a:ext uri="{FF2B5EF4-FFF2-40B4-BE49-F238E27FC236}">
                <a16:creationId xmlns:a16="http://schemas.microsoft.com/office/drawing/2014/main" id="{A7619E38-65A1-467C-A71F-7CEC47EAFC48}"/>
              </a:ext>
            </a:extLst>
          </p:cNvPr>
          <p:cNvPicPr>
            <a:picLocks noChangeAspect="1"/>
          </p:cNvPicPr>
          <p:nvPr/>
        </p:nvPicPr>
        <p:blipFill>
          <a:blip r:embed="rId4"/>
          <a:stretch>
            <a:fillRect/>
          </a:stretch>
        </p:blipFill>
        <p:spPr>
          <a:xfrm>
            <a:off x="179512" y="3903447"/>
            <a:ext cx="811239" cy="1044567"/>
          </a:xfrm>
          <a:prstGeom prst="rect">
            <a:avLst/>
          </a:prstGeom>
        </p:spPr>
      </p:pic>
      <p:pic>
        <p:nvPicPr>
          <p:cNvPr id="5" name="Obraz 4">
            <a:extLst>
              <a:ext uri="{FF2B5EF4-FFF2-40B4-BE49-F238E27FC236}">
                <a16:creationId xmlns:a16="http://schemas.microsoft.com/office/drawing/2014/main" id="{1C35641F-2F2A-41EF-B7CE-F6FB3E6485F1}"/>
              </a:ext>
            </a:extLst>
          </p:cNvPr>
          <p:cNvPicPr>
            <a:picLocks noChangeAspect="1"/>
          </p:cNvPicPr>
          <p:nvPr/>
        </p:nvPicPr>
        <p:blipFill>
          <a:blip r:embed="rId5"/>
          <a:stretch>
            <a:fillRect/>
          </a:stretch>
        </p:blipFill>
        <p:spPr>
          <a:xfrm>
            <a:off x="7092280" y="4311635"/>
            <a:ext cx="695895" cy="660767"/>
          </a:xfrm>
          <a:prstGeom prst="rect">
            <a:avLst/>
          </a:prstGeom>
        </p:spPr>
      </p:pic>
      <p:pic>
        <p:nvPicPr>
          <p:cNvPr id="9" name="Obraz 8">
            <a:extLst>
              <a:ext uri="{FF2B5EF4-FFF2-40B4-BE49-F238E27FC236}">
                <a16:creationId xmlns:a16="http://schemas.microsoft.com/office/drawing/2014/main" id="{71003D04-0B50-44B3-97E3-C2FF50F90C8F}"/>
              </a:ext>
            </a:extLst>
          </p:cNvPr>
          <p:cNvPicPr>
            <a:picLocks noChangeAspect="1"/>
          </p:cNvPicPr>
          <p:nvPr/>
        </p:nvPicPr>
        <p:blipFill>
          <a:blip r:embed="rId6"/>
          <a:stretch>
            <a:fillRect/>
          </a:stretch>
        </p:blipFill>
        <p:spPr>
          <a:xfrm>
            <a:off x="8028516" y="4318033"/>
            <a:ext cx="863964" cy="677314"/>
          </a:xfrm>
          <a:prstGeom prst="rect">
            <a:avLst/>
          </a:prstGeom>
        </p:spPr>
      </p:pic>
    </p:spTree>
    <p:extLst>
      <p:ext uri="{BB962C8B-B14F-4D97-AF65-F5344CB8AC3E}">
        <p14:creationId xmlns:p14="http://schemas.microsoft.com/office/powerpoint/2010/main" val="268636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16.png"/>
          <p:cNvPicPr>
            <a:picLocks noChangeAspect="1"/>
          </p:cNvPicPr>
          <p:nvPr/>
        </p:nvPicPr>
        <p:blipFill>
          <a:blip r:embed="rId3" cstate="print"/>
          <a:stretch>
            <a:fillRect/>
          </a:stretch>
        </p:blipFill>
        <p:spPr>
          <a:xfrm>
            <a:off x="4628687" y="1131590"/>
            <a:ext cx="4003591" cy="3920182"/>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170" name="Picture 2" descr="C:\Users\PM\Desktop\PNG\22222222.png"/>
          <p:cNvPicPr>
            <a:picLocks noChangeAspect="1" noChangeArrowheads="1"/>
          </p:cNvPicPr>
          <p:nvPr/>
        </p:nvPicPr>
        <p:blipFill>
          <a:blip cstate="print"/>
          <a:srcRect/>
          <a:stretch>
            <a:fillRect/>
          </a:stretch>
        </p:blipFill>
        <p:spPr bwMode="auto">
          <a:xfrm>
            <a:off x="827584" y="1275606"/>
            <a:ext cx="3387334" cy="3532398"/>
          </a:xfrm>
          <a:prstGeom prst="rect">
            <a:avLst/>
          </a:prstGeom>
          <a:noFill/>
        </p:spPr>
      </p:pic>
      <p:sp>
        <p:nvSpPr>
          <p:cNvPr id="7" name="Prostokąt 6">
            <a:extLst>
              <a:ext uri="{FF2B5EF4-FFF2-40B4-BE49-F238E27FC236}">
                <a16:creationId xmlns:a16="http://schemas.microsoft.com/office/drawing/2014/main" id="{0078D89E-8F67-45EE-B0E5-7FDFF288F0D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wskazówki bezpieczeństwa</a:t>
            </a:r>
          </a:p>
        </p:txBody>
      </p:sp>
      <p:sp>
        <p:nvSpPr>
          <p:cNvPr id="8" name="Prostokąt 7">
            <a:extLst>
              <a:ext uri="{FF2B5EF4-FFF2-40B4-BE49-F238E27FC236}">
                <a16:creationId xmlns:a16="http://schemas.microsoft.com/office/drawing/2014/main" id="{12947DF2-D5B9-4A41-A810-112BCD2D34DC}"/>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8447EDAF-EE64-46CE-81F0-707A077636EE}"/>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zgłoszenie zagrożenia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15" name="pole tekstowe 14">
            <a:extLst>
              <a:ext uri="{FF2B5EF4-FFF2-40B4-BE49-F238E27FC236}">
                <a16:creationId xmlns:a16="http://schemas.microsoft.com/office/drawing/2014/main" id="{52CBAE21-9259-44A4-A9C4-F36BF7B35234}"/>
              </a:ext>
            </a:extLst>
          </p:cNvPr>
          <p:cNvSpPr txBox="1"/>
          <p:nvPr/>
        </p:nvSpPr>
        <p:spPr>
          <a:xfrm>
            <a:off x="827584" y="1091520"/>
            <a:ext cx="7128792" cy="400110"/>
          </a:xfrm>
          <a:prstGeom prst="rect">
            <a:avLst/>
          </a:prstGeom>
          <a:noFill/>
        </p:spPr>
        <p:txBody>
          <a:bodyPr wrap="square" rtlCol="0">
            <a:spAutoFit/>
          </a:bodyPr>
          <a:lstStyle/>
          <a:p>
            <a:r>
              <a:rPr lang="pl-PL" sz="2000" b="1" dirty="0">
                <a:solidFill>
                  <a:srgbClr val="C00000"/>
                </a:solidFill>
                <a:latin typeface="Cambria" pitchFamily="18" charset="0"/>
                <a:cs typeface="Arial"/>
              </a:rPr>
              <a:t>Zadzwoń pod numer 998, przekaż istotne informacje</a:t>
            </a:r>
          </a:p>
        </p:txBody>
      </p:sp>
      <p:sp>
        <p:nvSpPr>
          <p:cNvPr id="19" name="Prostokąt 18">
            <a:extLst>
              <a:ext uri="{FF2B5EF4-FFF2-40B4-BE49-F238E27FC236}">
                <a16:creationId xmlns:a16="http://schemas.microsoft.com/office/drawing/2014/main" id="{E313B96E-A339-4DFA-B096-0836440128B5}"/>
              </a:ext>
            </a:extLst>
          </p:cNvPr>
          <p:cNvSpPr/>
          <p:nvPr/>
        </p:nvSpPr>
        <p:spPr>
          <a:xfrm>
            <a:off x="567745" y="1491630"/>
            <a:ext cx="5516423" cy="3139321"/>
          </a:xfrm>
          <a:prstGeom prst="rect">
            <a:avLst/>
          </a:prstGeom>
        </p:spPr>
        <p:txBody>
          <a:bodyPr wrap="square">
            <a:spAutoFit/>
          </a:bodyPr>
          <a:lstStyle/>
          <a:p>
            <a:pPr>
              <a:buClr>
                <a:srgbClr val="C00000"/>
              </a:buClr>
              <a:buSzPct val="100000"/>
            </a:pPr>
            <a:r>
              <a:rPr lang="pl-PL" sz="1800" b="1" dirty="0">
                <a:solidFill>
                  <a:srgbClr val="C00000"/>
                </a:solidFill>
                <a:latin typeface="Cambria" pitchFamily="18" charset="0"/>
                <a:ea typeface="Arial"/>
                <a:cs typeface="Arial"/>
                <a:sym typeface="Arial"/>
              </a:rPr>
              <a:t>1. Co się pali?</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jaki budynek, które piętro, rodzaj pomieszczenia itp. (np. pali się mieszkanie w bloku na 6 piętrze…)</a:t>
            </a: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2. Gdzie się pali?</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adres, czy w obiekcie znajdują się ludzie, jakie obiekty są w sąsiedztwie i czy są zagrożone (np. … przy ul. Warszawskiej 99/8, wszyscy opuścili mieszkanie) </a:t>
            </a: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3. Kto zgłasza?</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imię, nazwisko osoby zgłaszającej pożar</a:t>
            </a:r>
          </a:p>
        </p:txBody>
      </p:sp>
      <p:sp>
        <p:nvSpPr>
          <p:cNvPr id="20" name="Text Box 8">
            <a:extLst>
              <a:ext uri="{FF2B5EF4-FFF2-40B4-BE49-F238E27FC236}">
                <a16:creationId xmlns:a16="http://schemas.microsoft.com/office/drawing/2014/main" id="{64C17103-02A5-4645-B3AB-40FF4D959C51}"/>
              </a:ext>
            </a:extLst>
          </p:cNvPr>
          <p:cNvSpPr txBox="1">
            <a:spLocks noChangeArrowheads="1"/>
          </p:cNvSpPr>
          <p:nvPr/>
        </p:nvSpPr>
        <p:spPr bwMode="auto">
          <a:xfrm>
            <a:off x="1702071" y="4570629"/>
            <a:ext cx="6546673" cy="449393"/>
          </a:xfrm>
          <a:prstGeom prst="rect">
            <a:avLst/>
          </a:prstGeom>
          <a:noFill/>
          <a:ln w="9525">
            <a:noFill/>
            <a:miter lim="800000"/>
            <a:headEnd/>
            <a:tailEnd/>
          </a:ln>
          <a:effectLst/>
        </p:spPr>
        <p:txBody>
          <a:bodyPr/>
          <a:lstStyle/>
          <a:p>
            <a:pPr algn="just">
              <a:spcBef>
                <a:spcPct val="50000"/>
              </a:spcBef>
            </a:pPr>
            <a:r>
              <a:rPr lang="pl-PL" sz="1800" b="1" spc="-90" dirty="0">
                <a:solidFill>
                  <a:srgbClr val="C00000"/>
                </a:solidFill>
                <a:latin typeface="Cambria" pitchFamily="18" charset="0"/>
              </a:rPr>
              <a:t>UWAGA:  po potwierdzeniu przyjęcia zgłoszenia nie rozłączaj się.</a:t>
            </a:r>
          </a:p>
        </p:txBody>
      </p:sp>
      <p:sp>
        <p:nvSpPr>
          <p:cNvPr id="25" name="Strzałka: w prawo 24">
            <a:extLst>
              <a:ext uri="{FF2B5EF4-FFF2-40B4-BE49-F238E27FC236}">
                <a16:creationId xmlns:a16="http://schemas.microsoft.com/office/drawing/2014/main" id="{572C96DB-60C9-4F99-A13E-0E6C23CC4C5A}"/>
              </a:ext>
            </a:extLst>
          </p:cNvPr>
          <p:cNvSpPr/>
          <p:nvPr/>
        </p:nvSpPr>
        <p:spPr>
          <a:xfrm>
            <a:off x="1331640" y="4587974"/>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12" name="Obraz 11" descr="15.png"/>
          <p:cNvPicPr>
            <a:picLocks noChangeAspect="1"/>
          </p:cNvPicPr>
          <p:nvPr/>
        </p:nvPicPr>
        <p:blipFill>
          <a:blip cstate="print"/>
          <a:stretch>
            <a:fillRect/>
          </a:stretch>
        </p:blipFill>
        <p:spPr>
          <a:xfrm>
            <a:off x="5580112" y="987574"/>
            <a:ext cx="3528392" cy="3977885"/>
          </a:xfrm>
          <a:prstGeom prst="rect">
            <a:avLst/>
          </a:prstGeom>
        </p:spPr>
      </p:pic>
      <p:pic>
        <p:nvPicPr>
          <p:cNvPr id="3" name="Obraz 2">
            <a:extLst>
              <a:ext uri="{FF2B5EF4-FFF2-40B4-BE49-F238E27FC236}">
                <a16:creationId xmlns:a16="http://schemas.microsoft.com/office/drawing/2014/main" id="{E39243FD-4F07-4B95-8152-08D021B1CAE8}"/>
              </a:ext>
            </a:extLst>
          </p:cNvPr>
          <p:cNvPicPr>
            <a:picLocks noChangeAspect="1"/>
          </p:cNvPicPr>
          <p:nvPr/>
        </p:nvPicPr>
        <p:blipFill>
          <a:blip r:embed="rId3"/>
          <a:stretch>
            <a:fillRect/>
          </a:stretch>
        </p:blipFill>
        <p:spPr>
          <a:xfrm>
            <a:off x="179512" y="108111"/>
            <a:ext cx="731832" cy="942321"/>
          </a:xfrm>
          <a:prstGeom prst="rect">
            <a:avLst/>
          </a:prstGeom>
        </p:spPr>
      </p:pic>
    </p:spTree>
    <p:extLst>
      <p:ext uri="{BB962C8B-B14F-4D97-AF65-F5344CB8AC3E}">
        <p14:creationId xmlns:p14="http://schemas.microsoft.com/office/powerpoint/2010/main" val="400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
                                        </p:tgtEl>
                                        <p:attrNameLst>
                                          <p:attrName>style.color</p:attrName>
                                        </p:attrNameLst>
                                      </p:cBhvr>
                                      <p:to>
                                        <a:schemeClr val="bg1"/>
                                      </p:to>
                                    </p:animClr>
                                    <p:animClr clrSpc="rgb" dir="cw">
                                      <p:cBhvr>
                                        <p:cTn id="7" dur="1000" autoRev="1" fill="remove"/>
                                        <p:tgtEl>
                                          <p:spTgt spid="25"/>
                                        </p:tgtEl>
                                        <p:attrNameLst>
                                          <p:attrName>fillcolor</p:attrName>
                                        </p:attrNameLst>
                                      </p:cBhvr>
                                      <p:to>
                                        <a:schemeClr val="bg1"/>
                                      </p:to>
                                    </p:animClr>
                                    <p:set>
                                      <p:cBhvr>
                                        <p:cTn id="8" dur="1000" autoRev="1" fill="remove"/>
                                        <p:tgtEl>
                                          <p:spTgt spid="25"/>
                                        </p:tgtEl>
                                        <p:attrNameLst>
                                          <p:attrName>fill.type</p:attrName>
                                        </p:attrNameLst>
                                      </p:cBhvr>
                                      <p:to>
                                        <p:strVal val="solid"/>
                                      </p:to>
                                    </p:set>
                                    <p:set>
                                      <p:cBhvr>
                                        <p:cTn id="9"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Prostokąt 19">
            <a:extLst>
              <a:ext uri="{FF2B5EF4-FFF2-40B4-BE49-F238E27FC236}">
                <a16:creationId xmlns:a16="http://schemas.microsoft.com/office/drawing/2014/main" id="{903A0543-86B8-4C60-B06C-E0EAC6678601}"/>
              </a:ext>
            </a:extLst>
          </p:cNvPr>
          <p:cNvSpPr/>
          <p:nvPr/>
        </p:nvSpPr>
        <p:spPr>
          <a:xfrm>
            <a:off x="251520" y="1203598"/>
            <a:ext cx="8640960" cy="1191095"/>
          </a:xfrm>
          <a:prstGeom prst="rect">
            <a:avLst/>
          </a:prstGeom>
        </p:spPr>
        <p:txBody>
          <a:bodyPr wrap="square">
            <a:spAutoFit/>
          </a:bodyPr>
          <a:lstStyle/>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NIE ZASTANAWIAJ SIĘ</a:t>
            </a:r>
            <a:r>
              <a:rPr lang="pl-PL" sz="4800" b="1" dirty="0">
                <a:solidFill>
                  <a:srgbClr val="C00000"/>
                </a:solidFill>
                <a:latin typeface="Cambria" pitchFamily="18" charset="0"/>
                <a:ea typeface="Arial"/>
                <a:cs typeface="Arial"/>
                <a:sym typeface="Arial"/>
              </a:rPr>
              <a:t>, REAGUJ!</a:t>
            </a:r>
            <a:endParaRPr lang="pl-PL" sz="2000" b="1" dirty="0">
              <a:solidFill>
                <a:srgbClr val="C00000"/>
              </a:solidFill>
              <a:latin typeface="Cambria" pitchFamily="18" charset="0"/>
              <a:ea typeface="Arial"/>
              <a:cs typeface="Arial"/>
              <a:sym typeface="Arial"/>
            </a:endParaRPr>
          </a:p>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 </a:t>
            </a:r>
            <a:endParaRPr lang="pl-PL" sz="4000" b="1"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id="{4BB6F296-9BC8-4B7B-AE28-B782023018B4}"/>
              </a:ext>
            </a:extLst>
          </p:cNvPr>
          <p:cNvSpPr/>
          <p:nvPr/>
        </p:nvSpPr>
        <p:spPr>
          <a:xfrm>
            <a:off x="1" y="4469741"/>
            <a:ext cx="9143999" cy="406265"/>
          </a:xfrm>
          <a:prstGeom prst="rect">
            <a:avLst/>
          </a:prstGeom>
        </p:spPr>
        <p:txBody>
          <a:bodyPr wrap="square">
            <a:spAutoFit/>
          </a:bodyPr>
          <a:lstStyle/>
          <a:p>
            <a:pPr algn="ctr">
              <a:lnSpc>
                <a:spcPct val="85000"/>
              </a:lnSpc>
              <a:buClr>
                <a:srgbClr val="C00000"/>
              </a:buClr>
              <a:buSzPct val="100000"/>
            </a:pPr>
            <a:r>
              <a:rPr lang="pl-PL" sz="2400" b="1" dirty="0">
                <a:solidFill>
                  <a:srgbClr val="C00000"/>
                </a:solidFill>
                <a:latin typeface="Cambria" pitchFamily="18" charset="0"/>
                <a:ea typeface="Arial"/>
                <a:cs typeface="Arial"/>
                <a:sym typeface="Arial"/>
              </a:rPr>
              <a:t>TWOJA SZYBKA REAKCJA, NASZA SZYBKA POMOC!</a:t>
            </a:r>
          </a:p>
        </p:txBody>
      </p:sp>
      <p:sp>
        <p:nvSpPr>
          <p:cNvPr id="10" name="Prostokąt 9">
            <a:extLst>
              <a:ext uri="{FF2B5EF4-FFF2-40B4-BE49-F238E27FC236}">
                <a16:creationId xmlns:a16="http://schemas.microsoft.com/office/drawing/2014/main" id="{AB0BB003-8152-46EF-BE45-DFE29C7822D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reaguj, alarmuj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1" name="Prostokąt 10">
            <a:extLst>
              <a:ext uri="{FF2B5EF4-FFF2-40B4-BE49-F238E27FC236}">
                <a16:creationId xmlns:a16="http://schemas.microsoft.com/office/drawing/2014/main" id="{AE9FFE42-257C-4A8F-9A4C-1AD1D8D11C9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14" name="Obraz 13" descr="15.png"/>
          <p:cNvPicPr>
            <a:picLocks noChangeAspect="1"/>
          </p:cNvPicPr>
          <p:nvPr/>
        </p:nvPicPr>
        <p:blipFill>
          <a:blip cstate="print"/>
          <a:stretch>
            <a:fillRect/>
          </a:stretch>
        </p:blipFill>
        <p:spPr>
          <a:xfrm>
            <a:off x="3203848" y="1804613"/>
            <a:ext cx="2592288" cy="2922527"/>
          </a:xfrm>
          <a:prstGeom prst="rect">
            <a:avLst/>
          </a:prstGeom>
        </p:spPr>
      </p:pic>
      <p:pic>
        <p:nvPicPr>
          <p:cNvPr id="3" name="Obraz 2">
            <a:extLst>
              <a:ext uri="{FF2B5EF4-FFF2-40B4-BE49-F238E27FC236}">
                <a16:creationId xmlns:a16="http://schemas.microsoft.com/office/drawing/2014/main" id="{E69CF975-E7AB-4EF5-B3D4-DC7399D022E5}"/>
              </a:ext>
            </a:extLst>
          </p:cNvPr>
          <p:cNvPicPr>
            <a:picLocks noChangeAspect="1"/>
          </p:cNvPicPr>
          <p:nvPr/>
        </p:nvPicPr>
        <p:blipFill>
          <a:blip r:embed="rId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3" name="pole tekstowe 22">
            <a:extLst>
              <a:ext uri="{FF2B5EF4-FFF2-40B4-BE49-F238E27FC236}">
                <a16:creationId xmlns:a16="http://schemas.microsoft.com/office/drawing/2014/main" id="{2ABAAB7F-3EE4-49DD-B1B0-186258A08475}"/>
              </a:ext>
            </a:extLst>
          </p:cNvPr>
          <p:cNvSpPr txBox="1"/>
          <p:nvPr/>
        </p:nvSpPr>
        <p:spPr>
          <a:xfrm>
            <a:off x="509604" y="1113587"/>
            <a:ext cx="8526892" cy="954107"/>
          </a:xfrm>
          <a:prstGeom prst="rect">
            <a:avLst/>
          </a:prstGeom>
          <a:noFill/>
        </p:spPr>
        <p:txBody>
          <a:bodyPr wrap="square" rtlCol="0">
            <a:spAutoFit/>
          </a:bodyPr>
          <a:lstStyle/>
          <a:p>
            <a:pPr algn="ctr"/>
            <a:r>
              <a:rPr lang="pl-PL" sz="2800" b="1" dirty="0">
                <a:latin typeface="Cambria" panose="02040503050406030204" pitchFamily="18" charset="0"/>
              </a:rPr>
              <a:t>Co czwarty Polak uważa, że czad</a:t>
            </a:r>
            <a:br>
              <a:rPr lang="pl-PL" sz="2800" b="1" dirty="0">
                <a:latin typeface="Cambria" panose="02040503050406030204" pitchFamily="18" charset="0"/>
              </a:rPr>
            </a:br>
            <a:r>
              <a:rPr lang="pl-PL" sz="2800" b="1" dirty="0">
                <a:latin typeface="Cambria" panose="02040503050406030204" pitchFamily="18" charset="0"/>
              </a:rPr>
              <a:t>można rozpoznać po zapachu lub dymie</a:t>
            </a:r>
          </a:p>
        </p:txBody>
      </p:sp>
      <p:pic>
        <p:nvPicPr>
          <p:cNvPr id="50" name="Picture 17" descr="C:\Users\PM\Desktop\PNG\l8.png"/>
          <p:cNvPicPr>
            <a:picLocks noChangeAspect="1" noChangeArrowheads="1"/>
          </p:cNvPicPr>
          <p:nvPr/>
        </p:nvPicPr>
        <p:blipFill>
          <a:blip r:embed="rId3" cstate="print"/>
          <a:srcRect/>
          <a:stretch>
            <a:fillRect/>
          </a:stretch>
        </p:blipFill>
        <p:spPr bwMode="auto">
          <a:xfrm flipH="1">
            <a:off x="1346880" y="2474166"/>
            <a:ext cx="1031424" cy="2160240"/>
          </a:xfrm>
          <a:prstGeom prst="rect">
            <a:avLst/>
          </a:prstGeom>
          <a:noFill/>
        </p:spPr>
      </p:pic>
      <p:pic>
        <p:nvPicPr>
          <p:cNvPr id="51" name="Picture 15" descr="C:\Users\PM\Desktop\PNG\l9.png"/>
          <p:cNvPicPr>
            <a:picLocks noChangeAspect="1" noChangeArrowheads="1"/>
          </p:cNvPicPr>
          <p:nvPr/>
        </p:nvPicPr>
        <p:blipFill>
          <a:blip r:embed="rId4" cstate="print"/>
          <a:srcRect/>
          <a:stretch>
            <a:fillRect/>
          </a:stretch>
        </p:blipFill>
        <p:spPr bwMode="auto">
          <a:xfrm flipH="1">
            <a:off x="395536" y="2474165"/>
            <a:ext cx="867249" cy="2160240"/>
          </a:xfrm>
          <a:prstGeom prst="rect">
            <a:avLst/>
          </a:prstGeom>
          <a:noFill/>
        </p:spPr>
      </p:pic>
      <p:pic>
        <p:nvPicPr>
          <p:cNvPr id="8195" name="Picture 3" descr="C:\Users\PM\Desktop\PNG\l1.png"/>
          <p:cNvPicPr>
            <a:picLocks noChangeAspect="1" noChangeArrowheads="1"/>
          </p:cNvPicPr>
          <p:nvPr/>
        </p:nvPicPr>
        <p:blipFill>
          <a:blip cstate="print"/>
          <a:srcRect/>
          <a:stretch>
            <a:fillRect/>
          </a:stretch>
        </p:blipFill>
        <p:spPr bwMode="auto">
          <a:xfrm>
            <a:off x="3084019" y="2139702"/>
            <a:ext cx="1415973" cy="2664296"/>
          </a:xfrm>
          <a:prstGeom prst="rect">
            <a:avLst/>
          </a:prstGeom>
          <a:noFill/>
        </p:spPr>
      </p:pic>
      <p:pic>
        <p:nvPicPr>
          <p:cNvPr id="72" name="Picture 15" descr="C:\Users\PM\Desktop\PNG\l9.png"/>
          <p:cNvPicPr>
            <a:picLocks noChangeAspect="1" noChangeArrowheads="1"/>
          </p:cNvPicPr>
          <p:nvPr/>
        </p:nvPicPr>
        <p:blipFill>
          <a:blip r:embed="rId4" cstate="print"/>
          <a:srcRect/>
          <a:stretch>
            <a:fillRect/>
          </a:stretch>
        </p:blipFill>
        <p:spPr bwMode="auto">
          <a:xfrm flipH="1">
            <a:off x="2483768" y="2474165"/>
            <a:ext cx="867249" cy="2160240"/>
          </a:xfrm>
          <a:prstGeom prst="rect">
            <a:avLst/>
          </a:prstGeom>
          <a:noFill/>
        </p:spPr>
      </p:pic>
      <p:pic>
        <p:nvPicPr>
          <p:cNvPr id="74" name="Picture 17" descr="C:\Users\PM\Desktop\PNG\l8.png"/>
          <p:cNvPicPr>
            <a:picLocks noChangeAspect="1" noChangeArrowheads="1"/>
          </p:cNvPicPr>
          <p:nvPr/>
        </p:nvPicPr>
        <p:blipFill>
          <a:blip r:embed="rId3" cstate="print"/>
          <a:srcRect/>
          <a:stretch>
            <a:fillRect/>
          </a:stretch>
        </p:blipFill>
        <p:spPr bwMode="auto">
          <a:xfrm flipH="1">
            <a:off x="5595352" y="2474166"/>
            <a:ext cx="1031424" cy="2160240"/>
          </a:xfrm>
          <a:prstGeom prst="rect">
            <a:avLst/>
          </a:prstGeom>
          <a:noFill/>
        </p:spPr>
      </p:pic>
      <p:pic>
        <p:nvPicPr>
          <p:cNvPr id="75" name="Picture 15" descr="C:\Users\PM\Desktop\PNG\l9.png"/>
          <p:cNvPicPr>
            <a:picLocks noChangeAspect="1" noChangeArrowheads="1"/>
          </p:cNvPicPr>
          <p:nvPr/>
        </p:nvPicPr>
        <p:blipFill>
          <a:blip r:embed="rId4" cstate="print"/>
          <a:srcRect/>
          <a:stretch>
            <a:fillRect/>
          </a:stretch>
        </p:blipFill>
        <p:spPr bwMode="auto">
          <a:xfrm flipH="1">
            <a:off x="4644008" y="2474165"/>
            <a:ext cx="867249" cy="2160240"/>
          </a:xfrm>
          <a:prstGeom prst="rect">
            <a:avLst/>
          </a:prstGeom>
          <a:noFill/>
        </p:spPr>
      </p:pic>
      <p:pic>
        <p:nvPicPr>
          <p:cNvPr id="76" name="Picture 3" descr="C:\Users\PM\Desktop\PNG\l1.png"/>
          <p:cNvPicPr>
            <a:picLocks noChangeAspect="1" noChangeArrowheads="1"/>
          </p:cNvPicPr>
          <p:nvPr/>
        </p:nvPicPr>
        <p:blipFill>
          <a:blip cstate="print"/>
          <a:srcRect/>
          <a:stretch>
            <a:fillRect/>
          </a:stretch>
        </p:blipFill>
        <p:spPr bwMode="auto">
          <a:xfrm>
            <a:off x="7332491" y="2139702"/>
            <a:ext cx="1415973" cy="2664296"/>
          </a:xfrm>
          <a:prstGeom prst="rect">
            <a:avLst/>
          </a:prstGeom>
          <a:noFill/>
        </p:spPr>
      </p:pic>
      <p:pic>
        <p:nvPicPr>
          <p:cNvPr id="77" name="Picture 15" descr="C:\Users\PM\Desktop\PNG\l9.png"/>
          <p:cNvPicPr>
            <a:picLocks noChangeAspect="1" noChangeArrowheads="1"/>
          </p:cNvPicPr>
          <p:nvPr/>
        </p:nvPicPr>
        <p:blipFill>
          <a:blip r:embed="rId4" cstate="print"/>
          <a:srcRect/>
          <a:stretch>
            <a:fillRect/>
          </a:stretch>
        </p:blipFill>
        <p:spPr bwMode="auto">
          <a:xfrm flipH="1">
            <a:off x="6732240" y="2474165"/>
            <a:ext cx="867249" cy="2160240"/>
          </a:xfrm>
          <a:prstGeom prst="rect">
            <a:avLst/>
          </a:prstGeom>
          <a:noFill/>
        </p:spPr>
      </p:pic>
      <p:sp>
        <p:nvSpPr>
          <p:cNvPr id="14" name="Prostokąt 13">
            <a:extLst>
              <a:ext uri="{FF2B5EF4-FFF2-40B4-BE49-F238E27FC236}">
                <a16:creationId xmlns:a16="http://schemas.microsoft.com/office/drawing/2014/main" id="{FD02E5E8-B5BE-41FC-A476-E1451CE4C06B}"/>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mity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5" name="Prostokąt 14">
            <a:extLst>
              <a:ext uri="{FF2B5EF4-FFF2-40B4-BE49-F238E27FC236}">
                <a16:creationId xmlns:a16="http://schemas.microsoft.com/office/drawing/2014/main" id="{D156BE30-2240-49F3-A2A2-3856420B654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09CDFF46-0E0D-44D8-82E7-C577002F63D7}"/>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Prostokąt 13">
            <a:extLst>
              <a:ext uri="{FF2B5EF4-FFF2-40B4-BE49-F238E27FC236}">
                <a16:creationId xmlns:a16="http://schemas.microsoft.com/office/drawing/2014/main" id="{37732CE7-97FF-42F7-9486-143D36A3424E}"/>
              </a:ext>
            </a:extLst>
          </p:cNvPr>
          <p:cNvSpPr/>
          <p:nvPr/>
        </p:nvSpPr>
        <p:spPr>
          <a:xfrm>
            <a:off x="251520" y="1203598"/>
            <a:ext cx="8640960" cy="510909"/>
          </a:xfrm>
          <a:prstGeom prst="rect">
            <a:avLst/>
          </a:prstGeom>
        </p:spPr>
        <p:txBody>
          <a:bodyPr wrap="square">
            <a:spAutoFit/>
          </a:bodyPr>
          <a:lstStyle/>
          <a:p>
            <a:pPr algn="ctr">
              <a:lnSpc>
                <a:spcPct val="85000"/>
              </a:lnSpc>
              <a:spcAft>
                <a:spcPts val="900"/>
              </a:spcAft>
              <a:buClr>
                <a:srgbClr val="C00000"/>
              </a:buClr>
              <a:buSzPct val="100000"/>
            </a:pPr>
            <a:r>
              <a:rPr lang="pl-PL" sz="3200" b="1" spc="-30" dirty="0">
                <a:solidFill>
                  <a:srgbClr val="C00000"/>
                </a:solidFill>
                <a:latin typeface="Cambria" pitchFamily="18" charset="0"/>
                <a:cs typeface="Arial"/>
                <a:sym typeface="Arial"/>
              </a:rPr>
              <a:t>CZAD OSZUKUJE ZMYSŁY!</a:t>
            </a:r>
          </a:p>
        </p:txBody>
      </p:sp>
      <p:sp>
        <p:nvSpPr>
          <p:cNvPr id="15" name="pole tekstowe 14">
            <a:extLst>
              <a:ext uri="{FF2B5EF4-FFF2-40B4-BE49-F238E27FC236}">
                <a16:creationId xmlns:a16="http://schemas.microsoft.com/office/drawing/2014/main" id="{057DDC23-231C-4705-8906-98E715A8D4BC}"/>
              </a:ext>
            </a:extLst>
          </p:cNvPr>
          <p:cNvSpPr txBox="1"/>
          <p:nvPr/>
        </p:nvSpPr>
        <p:spPr>
          <a:xfrm>
            <a:off x="323529" y="4155926"/>
            <a:ext cx="2448272"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2400" b="1" dirty="0">
                <a:latin typeface="Cambria" panose="02040503050406030204" pitchFamily="18" charset="0"/>
              </a:rPr>
              <a:t> </a:t>
            </a:r>
            <a:r>
              <a:rPr lang="pl-PL" sz="3200" b="1" dirty="0">
                <a:latin typeface="Cambria" panose="02040503050406030204" pitchFamily="18" charset="0"/>
              </a:rPr>
              <a:t>WIDAĆ!</a:t>
            </a:r>
            <a:endParaRPr lang="pl-PL" sz="2400" b="1" dirty="0">
              <a:latin typeface="Cambria" panose="02040503050406030204" pitchFamily="18" charset="0"/>
            </a:endParaRPr>
          </a:p>
        </p:txBody>
      </p:sp>
      <p:sp>
        <p:nvSpPr>
          <p:cNvPr id="16" name="pole tekstowe 15">
            <a:extLst>
              <a:ext uri="{FF2B5EF4-FFF2-40B4-BE49-F238E27FC236}">
                <a16:creationId xmlns:a16="http://schemas.microsoft.com/office/drawing/2014/main" id="{B9BD29EB-DCC0-4296-9A33-9A8D175B79B2}"/>
              </a:ext>
            </a:extLst>
          </p:cNvPr>
          <p:cNvSpPr txBox="1"/>
          <p:nvPr/>
        </p:nvSpPr>
        <p:spPr>
          <a:xfrm>
            <a:off x="3470103" y="4155926"/>
            <a:ext cx="2794085"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SŁYCHAĆ!</a:t>
            </a:r>
          </a:p>
        </p:txBody>
      </p:sp>
      <p:sp>
        <p:nvSpPr>
          <p:cNvPr id="17" name="pole tekstowe 16">
            <a:extLst>
              <a:ext uri="{FF2B5EF4-FFF2-40B4-BE49-F238E27FC236}">
                <a16:creationId xmlns:a16="http://schemas.microsoft.com/office/drawing/2014/main" id="{F65157AC-5522-4D60-B027-A6693931FF68}"/>
              </a:ext>
            </a:extLst>
          </p:cNvPr>
          <p:cNvSpPr txBox="1"/>
          <p:nvPr/>
        </p:nvSpPr>
        <p:spPr>
          <a:xfrm>
            <a:off x="6583780" y="4155926"/>
            <a:ext cx="2092677"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CZUĆ!</a:t>
            </a:r>
          </a:p>
        </p:txBody>
      </p:sp>
      <p:pic>
        <p:nvPicPr>
          <p:cNvPr id="9225" name="Picture 9" descr="C:\Users\PM\Desktop\PNG\2222222222222.png"/>
          <p:cNvPicPr>
            <a:picLocks noChangeAspect="1" noChangeArrowheads="1"/>
          </p:cNvPicPr>
          <p:nvPr/>
        </p:nvPicPr>
        <p:blipFill>
          <a:blip cstate="print"/>
          <a:srcRect/>
          <a:stretch>
            <a:fillRect/>
          </a:stretch>
        </p:blipFill>
        <p:spPr bwMode="auto">
          <a:xfrm>
            <a:off x="323528" y="2330326"/>
            <a:ext cx="2740223" cy="1864231"/>
          </a:xfrm>
          <a:prstGeom prst="rect">
            <a:avLst/>
          </a:prstGeom>
          <a:noFill/>
        </p:spPr>
      </p:pic>
      <p:pic>
        <p:nvPicPr>
          <p:cNvPr id="9226" name="Picture 10" descr="C:\Users\PM\Desktop\PNG\44444444444.png"/>
          <p:cNvPicPr>
            <a:picLocks noChangeAspect="1" noChangeArrowheads="1"/>
          </p:cNvPicPr>
          <p:nvPr/>
        </p:nvPicPr>
        <p:blipFill>
          <a:blip cstate="print"/>
          <a:srcRect/>
          <a:stretch>
            <a:fillRect/>
          </a:stretch>
        </p:blipFill>
        <p:spPr bwMode="auto">
          <a:xfrm>
            <a:off x="6583780" y="1739404"/>
            <a:ext cx="2319436" cy="2471979"/>
          </a:xfrm>
          <a:prstGeom prst="rect">
            <a:avLst/>
          </a:prstGeom>
          <a:noFill/>
        </p:spPr>
      </p:pic>
      <p:pic>
        <p:nvPicPr>
          <p:cNvPr id="5" name="Obraz 4">
            <a:extLst>
              <a:ext uri="{FF2B5EF4-FFF2-40B4-BE49-F238E27FC236}">
                <a16:creationId xmlns:a16="http://schemas.microsoft.com/office/drawing/2014/main" id="{079C6BE9-6D3E-4221-B96D-4D35E1998297}"/>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645684" y="1860708"/>
            <a:ext cx="2262901" cy="2333849"/>
          </a:xfrm>
          <a:prstGeom prst="rect">
            <a:avLst/>
          </a:prstGeom>
        </p:spPr>
      </p:pic>
      <p:sp>
        <p:nvSpPr>
          <p:cNvPr id="18" name="Prostokąt 17">
            <a:extLst>
              <a:ext uri="{FF2B5EF4-FFF2-40B4-BE49-F238E27FC236}">
                <a16:creationId xmlns:a16="http://schemas.microsoft.com/office/drawing/2014/main" id="{87E4C41A-ABD5-4948-8C0D-EDF958BBC4C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prawdy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id="{DC6DAE7F-A4C7-4379-BF28-16BE853954CD}"/>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692D9BBC-B0E1-443C-9C15-1D8369C1E4B8}"/>
              </a:ext>
            </a:extLst>
          </p:cNvPr>
          <p:cNvPicPr>
            <a:picLocks noChangeAspect="1"/>
          </p:cNvPicPr>
          <p:nvPr/>
        </p:nvPicPr>
        <p:blipFill>
          <a:blip r:embed="rId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893B65E-A0CA-4B93-B0C1-99D20A162D6A}"/>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70929" y="1204595"/>
            <a:ext cx="1554642" cy="2022233"/>
          </a:xfrm>
          <a:prstGeom prst="rect">
            <a:avLst/>
          </a:prstGeom>
        </p:spPr>
      </p:pic>
      <p:pic>
        <p:nvPicPr>
          <p:cNvPr id="19" name="Obraz 18" descr="9.png"/>
          <p:cNvPicPr>
            <a:picLocks noChangeAspect="1"/>
          </p:cNvPicPr>
          <p:nvPr/>
        </p:nvPicPr>
        <p:blipFill>
          <a:blip cstate="print"/>
          <a:stretch>
            <a:fillRect/>
          </a:stretch>
        </p:blipFill>
        <p:spPr>
          <a:xfrm>
            <a:off x="1897384" y="1275606"/>
            <a:ext cx="1562213" cy="1972186"/>
          </a:xfrm>
          <a:prstGeom prst="rect">
            <a:avLst/>
          </a:prstGeom>
        </p:spPr>
      </p:pic>
      <p:pic>
        <p:nvPicPr>
          <p:cNvPr id="20" name="Obraz 19" descr="10.png"/>
          <p:cNvPicPr>
            <a:picLocks noChangeAspect="1"/>
          </p:cNvPicPr>
          <p:nvPr/>
        </p:nvPicPr>
        <p:blipFill>
          <a:blip cstate="print"/>
          <a:stretch>
            <a:fillRect/>
          </a:stretch>
        </p:blipFill>
        <p:spPr>
          <a:xfrm>
            <a:off x="7139128" y="1275606"/>
            <a:ext cx="1739416" cy="1944216"/>
          </a:xfrm>
          <a:prstGeom prst="rect">
            <a:avLst/>
          </a:prstGeom>
        </p:spPr>
      </p:pic>
      <p:pic>
        <p:nvPicPr>
          <p:cNvPr id="21" name="Obraz 20" descr="11.png"/>
          <p:cNvPicPr>
            <a:picLocks noChangeAspect="1"/>
          </p:cNvPicPr>
          <p:nvPr/>
        </p:nvPicPr>
        <p:blipFill>
          <a:blip cstate="print"/>
          <a:stretch>
            <a:fillRect/>
          </a:stretch>
        </p:blipFill>
        <p:spPr>
          <a:xfrm>
            <a:off x="5455146" y="1304228"/>
            <a:ext cx="1512168" cy="1924324"/>
          </a:xfrm>
          <a:prstGeom prst="rect">
            <a:avLst/>
          </a:prstGeom>
        </p:spPr>
      </p:pic>
      <p:pic>
        <p:nvPicPr>
          <p:cNvPr id="25" name="Obraz 24" descr="13.png"/>
          <p:cNvPicPr>
            <a:picLocks noChangeAspect="1"/>
          </p:cNvPicPr>
          <p:nvPr/>
        </p:nvPicPr>
        <p:blipFill>
          <a:blip r:embed="rId3" cstate="print"/>
          <a:stretch>
            <a:fillRect/>
          </a:stretch>
        </p:blipFill>
        <p:spPr>
          <a:xfrm>
            <a:off x="3661296" y="1294656"/>
            <a:ext cx="1582306" cy="1944216"/>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pole tekstowe 13">
            <a:extLst>
              <a:ext uri="{FF2B5EF4-FFF2-40B4-BE49-F238E27FC236}">
                <a16:creationId xmlns:a16="http://schemas.microsoft.com/office/drawing/2014/main" id="{F7231802-D234-4ACD-AC91-CB5278A0A570}"/>
              </a:ext>
            </a:extLst>
          </p:cNvPr>
          <p:cNvSpPr txBox="1"/>
          <p:nvPr/>
        </p:nvSpPr>
        <p:spPr>
          <a:xfrm>
            <a:off x="1403648" y="4363239"/>
            <a:ext cx="6605188"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pPr>
            <a:r>
              <a:rPr lang="pl-PL" sz="1600" b="1" dirty="0">
                <a:solidFill>
                  <a:srgbClr val="C00000"/>
                </a:solidFill>
                <a:latin typeface="Cambria" panose="02040503050406030204" pitchFamily="18" charset="0"/>
                <a:cs typeface="Arial"/>
              </a:rPr>
              <a:t>Natychmiast przewietrz pomieszczenie</a:t>
            </a:r>
            <a:r>
              <a:rPr lang="pl-PL" sz="1600" dirty="0">
                <a:latin typeface="Cambria" panose="02040503050406030204" pitchFamily="18" charset="0"/>
                <a:cs typeface="Arial"/>
              </a:rPr>
              <a:t>, ewakuuj współmieszkańców, wyjdź na zewnątrz, wezwij straż pożarną i zasięgnij porady lekarskiej.</a:t>
            </a:r>
            <a:endParaRPr lang="pl-PL" sz="1600" dirty="0">
              <a:latin typeface="Cambria" panose="02040503050406030204" pitchFamily="18" charset="0"/>
            </a:endParaRPr>
          </a:p>
        </p:txBody>
      </p:sp>
      <p:sp>
        <p:nvSpPr>
          <p:cNvPr id="8" name="pole tekstowe 17">
            <a:extLst>
              <a:ext uri="{FF2B5EF4-FFF2-40B4-BE49-F238E27FC236}">
                <a16:creationId xmlns:a16="http://schemas.microsoft.com/office/drawing/2014/main" id="{C6D51EE5-E491-4061-889F-553D6E60F791}"/>
              </a:ext>
            </a:extLst>
          </p:cNvPr>
          <p:cNvSpPr txBox="1"/>
          <p:nvPr/>
        </p:nvSpPr>
        <p:spPr>
          <a:xfrm>
            <a:off x="-36512" y="3291830"/>
            <a:ext cx="2090208"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BÓL GŁOWY</a:t>
            </a:r>
          </a:p>
        </p:txBody>
      </p:sp>
      <p:sp>
        <p:nvSpPr>
          <p:cNvPr id="10" name="pole tekstowe 18">
            <a:extLst>
              <a:ext uri="{FF2B5EF4-FFF2-40B4-BE49-F238E27FC236}">
                <a16:creationId xmlns:a16="http://schemas.microsoft.com/office/drawing/2014/main" id="{BEE65212-7D85-4E92-B7FE-2DF1D6303C67}"/>
              </a:ext>
            </a:extLst>
          </p:cNvPr>
          <p:cNvSpPr txBox="1"/>
          <p:nvPr/>
        </p:nvSpPr>
        <p:spPr>
          <a:xfrm>
            <a:off x="1763688"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DUSZNOŚĆ</a:t>
            </a:r>
          </a:p>
        </p:txBody>
      </p:sp>
      <p:sp>
        <p:nvSpPr>
          <p:cNvPr id="11" name="pole tekstowe 19">
            <a:extLst>
              <a:ext uri="{FF2B5EF4-FFF2-40B4-BE49-F238E27FC236}">
                <a16:creationId xmlns:a16="http://schemas.microsoft.com/office/drawing/2014/main" id="{6F8E5650-E21D-4219-B964-50EC8DE4302D}"/>
              </a:ext>
            </a:extLst>
          </p:cNvPr>
          <p:cNvSpPr txBox="1"/>
          <p:nvPr/>
        </p:nvSpPr>
        <p:spPr>
          <a:xfrm>
            <a:off x="3419872"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SENNOŚĆ</a:t>
            </a:r>
          </a:p>
        </p:txBody>
      </p:sp>
      <p:sp>
        <p:nvSpPr>
          <p:cNvPr id="12" name="pole tekstowe 20">
            <a:extLst>
              <a:ext uri="{FF2B5EF4-FFF2-40B4-BE49-F238E27FC236}">
                <a16:creationId xmlns:a16="http://schemas.microsoft.com/office/drawing/2014/main" id="{7562489B-C7A2-4B1C-B702-8EE2BF46DF8C}"/>
              </a:ext>
            </a:extLst>
          </p:cNvPr>
          <p:cNvSpPr txBox="1"/>
          <p:nvPr/>
        </p:nvSpPr>
        <p:spPr>
          <a:xfrm>
            <a:off x="5148064"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OSŁABIENIE</a:t>
            </a:r>
            <a:r>
              <a:rPr lang="pl-PL" sz="1400" dirty="0">
                <a:latin typeface="Cambria" panose="02040503050406030204" pitchFamily="18" charset="0"/>
              </a:rPr>
              <a:t> </a:t>
            </a:r>
          </a:p>
        </p:txBody>
      </p:sp>
      <p:sp>
        <p:nvSpPr>
          <p:cNvPr id="13" name="pole tekstowe 21">
            <a:extLst>
              <a:ext uri="{FF2B5EF4-FFF2-40B4-BE49-F238E27FC236}">
                <a16:creationId xmlns:a16="http://schemas.microsoft.com/office/drawing/2014/main" id="{603C0F02-2672-4170-9560-A210C1AC0D35}"/>
              </a:ext>
            </a:extLst>
          </p:cNvPr>
          <p:cNvSpPr txBox="1"/>
          <p:nvPr/>
        </p:nvSpPr>
        <p:spPr>
          <a:xfrm>
            <a:off x="7164288" y="3291830"/>
            <a:ext cx="194586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PRZYSPIESZONA</a:t>
            </a:r>
            <a:r>
              <a:rPr lang="pl-PL" sz="1400" dirty="0">
                <a:latin typeface="Cambria" panose="02040503050406030204" pitchFamily="18" charset="0"/>
              </a:rPr>
              <a:t> </a:t>
            </a:r>
            <a:r>
              <a:rPr lang="pl-PL" sz="1400" b="1" dirty="0">
                <a:latin typeface="Cambria" panose="02040503050406030204" pitchFamily="18" charset="0"/>
              </a:rPr>
              <a:t>CZYNNOŚĆ</a:t>
            </a:r>
            <a:r>
              <a:rPr lang="pl-PL" sz="1400" dirty="0">
                <a:latin typeface="Cambria" panose="02040503050406030204" pitchFamily="18" charset="0"/>
              </a:rPr>
              <a:t> </a:t>
            </a:r>
            <a:r>
              <a:rPr lang="pl-PL" sz="1400" b="1" dirty="0">
                <a:latin typeface="Cambria" panose="02040503050406030204" pitchFamily="18" charset="0"/>
              </a:rPr>
              <a:t>SERCA</a:t>
            </a:r>
          </a:p>
        </p:txBody>
      </p:sp>
      <p:sp>
        <p:nvSpPr>
          <p:cNvPr id="14" name="pole tekstowe 22">
            <a:extLst>
              <a:ext uri="{FF2B5EF4-FFF2-40B4-BE49-F238E27FC236}">
                <a16:creationId xmlns:a16="http://schemas.microsoft.com/office/drawing/2014/main" id="{35423EF7-E444-4E29-A49F-13FFF7BCEFEA}"/>
              </a:ext>
            </a:extLst>
          </p:cNvPr>
          <p:cNvSpPr txBox="1"/>
          <p:nvPr/>
        </p:nvSpPr>
        <p:spPr>
          <a:xfrm>
            <a:off x="0" y="3827824"/>
            <a:ext cx="9144000" cy="40011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spcAft>
                <a:spcPts val="900"/>
              </a:spcAft>
            </a:pPr>
            <a:r>
              <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rPr>
              <a:t>mogą świadczyć o obecności tlenku węgla w pomieszczeniu! </a:t>
            </a:r>
          </a:p>
        </p:txBody>
      </p:sp>
      <p:sp>
        <p:nvSpPr>
          <p:cNvPr id="34" name="Strzałka: w prawo 33">
            <a:extLst>
              <a:ext uri="{FF2B5EF4-FFF2-40B4-BE49-F238E27FC236}">
                <a16:creationId xmlns:a16="http://schemas.microsoft.com/office/drawing/2014/main" id="{D944B8B1-BC2E-414C-861B-A26F214DC8E2}"/>
              </a:ext>
            </a:extLst>
          </p:cNvPr>
          <p:cNvSpPr/>
          <p:nvPr/>
        </p:nvSpPr>
        <p:spPr>
          <a:xfrm>
            <a:off x="1064744" y="4484369"/>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a16="http://schemas.microsoft.com/office/drawing/2014/main" id="{7437FFF8-03CF-4BAB-AC6F-278DC48F031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objawy zatrucia CZADEM</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7" name="Prostokąt 36">
            <a:extLst>
              <a:ext uri="{FF2B5EF4-FFF2-40B4-BE49-F238E27FC236}">
                <a16:creationId xmlns:a16="http://schemas.microsoft.com/office/drawing/2014/main" id="{D160BE8B-084D-4DC2-A231-DA6BA4F85E2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id="{3D26D67A-275C-419D-9C47-4B63A07E3CF8}"/>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801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Obraz 2">
            <a:extLst>
              <a:ext uri="{FF2B5EF4-FFF2-40B4-BE49-F238E27FC236}">
                <a16:creationId xmlns:a16="http://schemas.microsoft.com/office/drawing/2014/main" id="{77B1C4A7-6929-411E-9633-619CC6EAC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31590"/>
            <a:ext cx="3301726" cy="3970832"/>
          </a:xfrm>
          <a:prstGeom prst="rect">
            <a:avLst/>
          </a:prstGeom>
        </p:spPr>
      </p:pic>
      <p:pic>
        <p:nvPicPr>
          <p:cNvPr id="7" name="Obraz 6">
            <a:extLst>
              <a:ext uri="{FF2B5EF4-FFF2-40B4-BE49-F238E27FC236}">
                <a16:creationId xmlns:a16="http://schemas.microsoft.com/office/drawing/2014/main" id="{E30A46C1-4580-44A0-91DC-F06D469E7F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88" y="1131590"/>
            <a:ext cx="4048112" cy="3970834"/>
          </a:xfrm>
          <a:prstGeom prst="rect">
            <a:avLst/>
          </a:prstGeom>
        </p:spPr>
      </p:pic>
      <p:sp>
        <p:nvSpPr>
          <p:cNvPr id="13" name="Prostokąt 12">
            <a:extLst>
              <a:ext uri="{FF2B5EF4-FFF2-40B4-BE49-F238E27FC236}">
                <a16:creationId xmlns:a16="http://schemas.microsoft.com/office/drawing/2014/main" id="{59BB9F16-E1BF-4B2A-ABF3-908FE81CD10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4" name="Prostokąt 13">
            <a:extLst>
              <a:ext uri="{FF2B5EF4-FFF2-40B4-BE49-F238E27FC236}">
                <a16:creationId xmlns:a16="http://schemas.microsoft.com/office/drawing/2014/main" id="{84E1CA56-C9D6-4301-9E84-B96AB419C322}"/>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id="{D6474DFC-A5F7-4DB9-B085-E41B9F04271D}"/>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5" name="Obraz 4">
            <a:extLst>
              <a:ext uri="{FF2B5EF4-FFF2-40B4-BE49-F238E27FC236}">
                <a16:creationId xmlns:a16="http://schemas.microsoft.com/office/drawing/2014/main" id="{98811C82-1104-45D3-87FA-9F14727C8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35169"/>
            <a:ext cx="3379000" cy="4100877"/>
          </a:xfrm>
          <a:prstGeom prst="rect">
            <a:avLst/>
          </a:prstGeom>
        </p:spPr>
      </p:pic>
      <p:sp>
        <p:nvSpPr>
          <p:cNvPr id="10" name="Prostokąt 9">
            <a:extLst>
              <a:ext uri="{FF2B5EF4-FFF2-40B4-BE49-F238E27FC236}">
                <a16:creationId xmlns:a16="http://schemas.microsoft.com/office/drawing/2014/main" id="{A16FA220-2819-4E8F-9D84-B3C5A5CA10B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1" name="Prostokąt 10">
            <a:extLst>
              <a:ext uri="{FF2B5EF4-FFF2-40B4-BE49-F238E27FC236}">
                <a16:creationId xmlns:a16="http://schemas.microsoft.com/office/drawing/2014/main" id="{B187A66C-B146-4FAB-BF92-DADCFE2DA4F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id="{1C2B6AE6-4671-4687-96C1-3FB3C01F0F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142" y="1132910"/>
            <a:ext cx="3736858" cy="4103136"/>
          </a:xfrm>
          <a:prstGeom prst="rect">
            <a:avLst/>
          </a:prstGeom>
        </p:spPr>
      </p:pic>
      <p:pic>
        <p:nvPicPr>
          <p:cNvPr id="3" name="Obraz 2">
            <a:extLst>
              <a:ext uri="{FF2B5EF4-FFF2-40B4-BE49-F238E27FC236}">
                <a16:creationId xmlns:a16="http://schemas.microsoft.com/office/drawing/2014/main" id="{1697D5A1-EE59-4DBE-A396-520A5B3BFF5F}"/>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205782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8" name="pole tekstowe 17">
            <a:extLst>
              <a:ext uri="{FF2B5EF4-FFF2-40B4-BE49-F238E27FC236}">
                <a16:creationId xmlns:a16="http://schemas.microsoft.com/office/drawing/2014/main" id="{8B85AD11-984F-4FFA-AA06-69661EA61F39}"/>
              </a:ext>
            </a:extLst>
          </p:cNvPr>
          <p:cNvSpPr txBox="1"/>
          <p:nvPr/>
        </p:nvSpPr>
        <p:spPr>
          <a:xfrm>
            <a:off x="12630" y="3870796"/>
            <a:ext cx="3492322" cy="1077218"/>
          </a:xfrm>
          <a:prstGeom prst="rect">
            <a:avLst/>
          </a:prstGeom>
          <a:noFill/>
        </p:spPr>
        <p:txBody>
          <a:bodyPr wrap="square" rtlCol="0">
            <a:spAutoFit/>
          </a:bodyPr>
          <a:lstStyle/>
          <a:p>
            <a:pPr algn="ctr"/>
            <a:r>
              <a:rPr lang="pl-PL" sz="1600" b="1" dirty="0">
                <a:solidFill>
                  <a:srgbClr val="C00000"/>
                </a:solidFill>
                <a:latin typeface="Cambria" pitchFamily="18" charset="0"/>
                <a:cs typeface="Arial"/>
              </a:rPr>
              <a:t>ZAMONTUJ CZUJKI</a:t>
            </a:r>
          </a:p>
          <a:p>
            <a:pPr algn="ctr"/>
            <a:r>
              <a:rPr lang="pl-PL" sz="1600" dirty="0">
                <a:latin typeface="Cambria" pitchFamily="18" charset="0"/>
                <a:cs typeface="Arial"/>
              </a:rPr>
              <a:t>Regularnie przeprowadzaj test urządzenia. Pamiętaj o wymianie baterii zgodnie z instrukcją.</a:t>
            </a:r>
          </a:p>
        </p:txBody>
      </p:sp>
      <p:sp>
        <p:nvSpPr>
          <p:cNvPr id="19" name="Prostokąt 18">
            <a:extLst>
              <a:ext uri="{FF2B5EF4-FFF2-40B4-BE49-F238E27FC236}">
                <a16:creationId xmlns:a16="http://schemas.microsoft.com/office/drawing/2014/main" id="{3201ECAA-F3FB-475E-8627-BEBD44BA4409}"/>
              </a:ext>
            </a:extLst>
          </p:cNvPr>
          <p:cNvSpPr/>
          <p:nvPr/>
        </p:nvSpPr>
        <p:spPr>
          <a:xfrm>
            <a:off x="3054875" y="4112401"/>
            <a:ext cx="2957285" cy="83561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NIE BLOKUJ DRÓG </a:t>
            </a:r>
            <a:br>
              <a:rPr lang="pl-PL" sz="1600" b="1" dirty="0">
                <a:solidFill>
                  <a:srgbClr val="C00000"/>
                </a:solidFill>
                <a:latin typeface="Cambria" pitchFamily="18" charset="0"/>
                <a:cs typeface="Arial"/>
                <a:sym typeface="Arial"/>
              </a:rPr>
            </a:br>
            <a:r>
              <a:rPr lang="pl-PL" sz="1600" b="1" dirty="0">
                <a:solidFill>
                  <a:srgbClr val="C00000"/>
                </a:solidFill>
                <a:latin typeface="Cambria" pitchFamily="18" charset="0"/>
                <a:cs typeface="Arial"/>
                <a:sym typeface="Arial"/>
              </a:rPr>
              <a:t>I WYJŚĆ EWAKUACYJNYCH</a:t>
            </a:r>
          </a:p>
          <a:p>
            <a:pPr marL="271463" algn="ctr">
              <a:lnSpc>
                <a:spcPct val="85000"/>
              </a:lnSpc>
              <a:spcBef>
                <a:spcPts val="0"/>
              </a:spcBef>
              <a:spcAft>
                <a:spcPts val="900"/>
              </a:spcAft>
              <a:buClr>
                <a:srgbClr val="C00000"/>
              </a:buClr>
              <a:buSzPct val="100000"/>
            </a:pPr>
            <a:r>
              <a:rPr lang="pl-PL" sz="1600" dirty="0">
                <a:latin typeface="Cambria" pitchFamily="18" charset="0"/>
                <a:cs typeface="Arial"/>
                <a:sym typeface="Arial"/>
              </a:rPr>
              <a:t>Zadbaj o ich drożność.</a:t>
            </a:r>
          </a:p>
        </p:txBody>
      </p:sp>
      <p:sp>
        <p:nvSpPr>
          <p:cNvPr id="20" name="Prostokąt 19">
            <a:extLst>
              <a:ext uri="{FF2B5EF4-FFF2-40B4-BE49-F238E27FC236}">
                <a16:creationId xmlns:a16="http://schemas.microsoft.com/office/drawing/2014/main" id="{F6CFF965-CB8C-4DA4-8440-38E4FC4EAE96}"/>
              </a:ext>
            </a:extLst>
          </p:cNvPr>
          <p:cNvSpPr/>
          <p:nvPr/>
        </p:nvSpPr>
        <p:spPr>
          <a:xfrm>
            <a:off x="245669" y="1275606"/>
            <a:ext cx="8430787" cy="35394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2000" b="1" dirty="0">
                <a:solidFill>
                  <a:srgbClr val="C00000"/>
                </a:solidFill>
                <a:latin typeface="Cambria" pitchFamily="18" charset="0"/>
                <a:cs typeface="Arial"/>
                <a:sym typeface="Arial"/>
              </a:rPr>
              <a:t>ZADBAJ O BEZPIECZEŃSTWO SWOJE I SWOICH NAJBLIŻSZYCH</a:t>
            </a:r>
            <a:endParaRPr lang="pl-PL" sz="2000"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id="{29240E8A-C62C-44AA-8C52-1E1F6546E995}"/>
              </a:ext>
            </a:extLst>
          </p:cNvPr>
          <p:cNvSpPr/>
          <p:nvPr/>
        </p:nvSpPr>
        <p:spPr>
          <a:xfrm>
            <a:off x="5796137" y="3867777"/>
            <a:ext cx="3168352" cy="720197"/>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DOKONUJ OKRESOWYCH PRZEGLĄDÓW KOMINÓW I INSTALACJI WENTYLACYJNEJ</a:t>
            </a:r>
          </a:p>
        </p:txBody>
      </p:sp>
      <p:pic>
        <p:nvPicPr>
          <p:cNvPr id="15" name="Obraz 14">
            <a:extLst>
              <a:ext uri="{FF2B5EF4-FFF2-40B4-BE49-F238E27FC236}">
                <a16:creationId xmlns:a16="http://schemas.microsoft.com/office/drawing/2014/main" id="{6B43B3FF-6C84-4D97-B9E9-B5D55A669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797707"/>
            <a:ext cx="1848873" cy="2142195"/>
          </a:xfrm>
          <a:prstGeom prst="rect">
            <a:avLst/>
          </a:prstGeom>
        </p:spPr>
      </p:pic>
      <p:pic>
        <p:nvPicPr>
          <p:cNvPr id="17" name="Obraz 16">
            <a:extLst>
              <a:ext uri="{FF2B5EF4-FFF2-40B4-BE49-F238E27FC236}">
                <a16:creationId xmlns:a16="http://schemas.microsoft.com/office/drawing/2014/main" id="{A63C3753-9700-41CA-B188-1827E30CE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902473"/>
            <a:ext cx="2043791" cy="1648279"/>
          </a:xfrm>
          <a:prstGeom prst="rect">
            <a:avLst/>
          </a:prstGeom>
        </p:spPr>
      </p:pic>
      <p:sp>
        <p:nvSpPr>
          <p:cNvPr id="33" name="Prostokąt 32">
            <a:extLst>
              <a:ext uri="{FF2B5EF4-FFF2-40B4-BE49-F238E27FC236}">
                <a16:creationId xmlns:a16="http://schemas.microsoft.com/office/drawing/2014/main" id="{0A8FD49F-0B33-464A-9006-C74C13713082}"/>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zadbaj o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id="{C54C341C-71C4-46D2-8563-B4A9D2B4FFD5}"/>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859436"/>
            <a:ext cx="2036502" cy="2080466"/>
          </a:xfrm>
          <a:prstGeom prst="rect">
            <a:avLst/>
          </a:prstGeom>
        </p:spPr>
      </p:pic>
      <p:pic>
        <p:nvPicPr>
          <p:cNvPr id="4" name="Obraz 3">
            <a:extLst>
              <a:ext uri="{FF2B5EF4-FFF2-40B4-BE49-F238E27FC236}">
                <a16:creationId xmlns:a16="http://schemas.microsoft.com/office/drawing/2014/main" id="{66F3AA3B-AFD5-4091-8506-1A7661417D35}"/>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val="330347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17.png"/>
          <p:cNvPicPr>
            <a:picLocks noChangeAspect="1"/>
          </p:cNvPicPr>
          <p:nvPr/>
        </p:nvPicPr>
        <p:blipFill>
          <a:blip r:embed="rId3" cstate="print"/>
          <a:stretch>
            <a:fillRect/>
          </a:stretch>
        </p:blipFill>
        <p:spPr>
          <a:xfrm>
            <a:off x="2699792" y="1563638"/>
            <a:ext cx="1822202" cy="2520280"/>
          </a:xfrm>
          <a:prstGeom prst="rect">
            <a:avLst/>
          </a:prstGeom>
        </p:spPr>
      </p:pic>
      <p:pic>
        <p:nvPicPr>
          <p:cNvPr id="15" name="Obraz 14" descr="18.png"/>
          <p:cNvPicPr>
            <a:picLocks noChangeAspect="1"/>
          </p:cNvPicPr>
          <p:nvPr/>
        </p:nvPicPr>
        <p:blipFill>
          <a:blip r:embed="rId4" cstate="print"/>
          <a:stretch>
            <a:fillRect/>
          </a:stretch>
        </p:blipFill>
        <p:spPr>
          <a:xfrm>
            <a:off x="4860032" y="1491630"/>
            <a:ext cx="1866398" cy="2592288"/>
          </a:xfrm>
          <a:prstGeom prst="rect">
            <a:avLst/>
          </a:prstGeom>
        </p:spPr>
      </p:pic>
      <p:pic>
        <p:nvPicPr>
          <p:cNvPr id="16" name="Obraz 15" descr="19.png"/>
          <p:cNvPicPr>
            <a:picLocks noChangeAspect="1"/>
          </p:cNvPicPr>
          <p:nvPr/>
        </p:nvPicPr>
        <p:blipFill>
          <a:blip r:embed="rId5" cstate="print"/>
          <a:stretch>
            <a:fillRect/>
          </a:stretch>
        </p:blipFill>
        <p:spPr>
          <a:xfrm>
            <a:off x="270570" y="1576432"/>
            <a:ext cx="2052767" cy="2391028"/>
          </a:xfrm>
          <a:prstGeom prst="rect">
            <a:avLst/>
          </a:prstGeom>
        </p:spPr>
      </p:pic>
      <p:pic>
        <p:nvPicPr>
          <p:cNvPr id="17" name="Obraz 16" descr="20.png"/>
          <p:cNvPicPr>
            <a:picLocks noChangeAspect="1"/>
          </p:cNvPicPr>
          <p:nvPr/>
        </p:nvPicPr>
        <p:blipFill>
          <a:blip r:embed="rId6" cstate="print"/>
          <a:stretch>
            <a:fillRect/>
          </a:stretch>
        </p:blipFill>
        <p:spPr>
          <a:xfrm>
            <a:off x="7020272" y="1563638"/>
            <a:ext cx="1872208" cy="2391029"/>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zachowanie podczas pożaru</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4" name="pole tekstowe 23">
            <a:extLst>
              <a:ext uri="{FF2B5EF4-FFF2-40B4-BE49-F238E27FC236}">
                <a16:creationId xmlns:a16="http://schemas.microsoft.com/office/drawing/2014/main" id="{0751E054-B7B3-46FB-AB5C-DA60E69CF233}"/>
              </a:ext>
            </a:extLst>
          </p:cNvPr>
          <p:cNvSpPr txBox="1"/>
          <p:nvPr/>
        </p:nvSpPr>
        <p:spPr>
          <a:xfrm>
            <a:off x="107504" y="4003199"/>
            <a:ext cx="1872208" cy="584775"/>
          </a:xfrm>
          <a:prstGeom prst="rect">
            <a:avLst/>
          </a:prstGeom>
          <a:noFill/>
        </p:spPr>
        <p:txBody>
          <a:bodyPr wrap="square" rtlCol="0">
            <a:spAutoFit/>
          </a:bodyPr>
          <a:lstStyle/>
          <a:p>
            <a:pPr algn="ctr"/>
            <a:r>
              <a:rPr lang="pl-PL" sz="1600" b="1" dirty="0">
                <a:latin typeface="Cambria" pitchFamily="18" charset="0"/>
                <a:cs typeface="Arial"/>
              </a:rPr>
              <a:t>Powiadom innych o zagrożeniu</a:t>
            </a:r>
          </a:p>
        </p:txBody>
      </p:sp>
      <p:sp>
        <p:nvSpPr>
          <p:cNvPr id="26" name="pole tekstowe 25">
            <a:extLst>
              <a:ext uri="{FF2B5EF4-FFF2-40B4-BE49-F238E27FC236}">
                <a16:creationId xmlns:a16="http://schemas.microsoft.com/office/drawing/2014/main" id="{15035FA7-F99E-4FDD-BCB6-DF82FF208BB1}"/>
              </a:ext>
            </a:extLst>
          </p:cNvPr>
          <p:cNvSpPr txBox="1"/>
          <p:nvPr/>
        </p:nvSpPr>
        <p:spPr>
          <a:xfrm>
            <a:off x="2687069" y="4003199"/>
            <a:ext cx="1596899" cy="338554"/>
          </a:xfrm>
          <a:prstGeom prst="rect">
            <a:avLst/>
          </a:prstGeom>
          <a:noFill/>
        </p:spPr>
        <p:txBody>
          <a:bodyPr wrap="square" rtlCol="0">
            <a:spAutoFit/>
          </a:bodyPr>
          <a:lstStyle/>
          <a:p>
            <a:pPr algn="ctr"/>
            <a:r>
              <a:rPr lang="pl-PL" sz="1600" b="1" dirty="0">
                <a:latin typeface="Cambria" pitchFamily="18" charset="0"/>
                <a:cs typeface="Arial"/>
              </a:rPr>
              <a:t>Wyjdź z domu</a:t>
            </a:r>
          </a:p>
        </p:txBody>
      </p:sp>
      <p:sp>
        <p:nvSpPr>
          <p:cNvPr id="27" name="pole tekstowe 26">
            <a:extLst>
              <a:ext uri="{FF2B5EF4-FFF2-40B4-BE49-F238E27FC236}">
                <a16:creationId xmlns:a16="http://schemas.microsoft.com/office/drawing/2014/main" id="{8DE00E74-9242-417E-962E-7C45B63893E7}"/>
              </a:ext>
            </a:extLst>
          </p:cNvPr>
          <p:cNvSpPr txBox="1"/>
          <p:nvPr/>
        </p:nvSpPr>
        <p:spPr>
          <a:xfrm>
            <a:off x="4716016" y="4003199"/>
            <a:ext cx="2003501" cy="584775"/>
          </a:xfrm>
          <a:prstGeom prst="rect">
            <a:avLst/>
          </a:prstGeom>
          <a:noFill/>
        </p:spPr>
        <p:txBody>
          <a:bodyPr wrap="square" rtlCol="0">
            <a:spAutoFit/>
          </a:bodyPr>
          <a:lstStyle/>
          <a:p>
            <a:pPr algn="ctr"/>
            <a:r>
              <a:rPr lang="pl-PL" sz="1600" b="1" dirty="0">
                <a:latin typeface="Cambria" pitchFamily="18" charset="0"/>
                <a:cs typeface="Arial"/>
              </a:rPr>
              <a:t>Zadzwoń pod numer alarmowy</a:t>
            </a:r>
          </a:p>
        </p:txBody>
      </p:sp>
      <p:sp>
        <p:nvSpPr>
          <p:cNvPr id="28" name="pole tekstowe 27">
            <a:extLst>
              <a:ext uri="{FF2B5EF4-FFF2-40B4-BE49-F238E27FC236}">
                <a16:creationId xmlns:a16="http://schemas.microsoft.com/office/drawing/2014/main" id="{68D9D5F2-3E55-4E98-8489-9FC05159ACDB}"/>
              </a:ext>
            </a:extLst>
          </p:cNvPr>
          <p:cNvSpPr txBox="1"/>
          <p:nvPr/>
        </p:nvSpPr>
        <p:spPr>
          <a:xfrm>
            <a:off x="7020272" y="4003199"/>
            <a:ext cx="2028947" cy="338554"/>
          </a:xfrm>
          <a:prstGeom prst="rect">
            <a:avLst/>
          </a:prstGeom>
          <a:noFill/>
        </p:spPr>
        <p:txBody>
          <a:bodyPr wrap="square" rtlCol="0">
            <a:spAutoFit/>
          </a:bodyPr>
          <a:lstStyle/>
          <a:p>
            <a:pPr algn="ctr"/>
            <a:r>
              <a:rPr lang="pl-PL" sz="1600" b="1" dirty="0">
                <a:latin typeface="Cambria" pitchFamily="18" charset="0"/>
                <a:cs typeface="Arial"/>
              </a:rPr>
              <a:t>Zostań na zewnątrz</a:t>
            </a:r>
          </a:p>
        </p:txBody>
      </p:sp>
      <p:pic>
        <p:nvPicPr>
          <p:cNvPr id="3" name="Obraz 2">
            <a:extLst>
              <a:ext uri="{FF2B5EF4-FFF2-40B4-BE49-F238E27FC236}">
                <a16:creationId xmlns:a16="http://schemas.microsoft.com/office/drawing/2014/main" id="{9D6D7E39-BB95-426F-A2A0-318310B64C23}"/>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26780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3.png"/>
          <p:cNvPicPr>
            <a:picLocks noChangeAspect="1"/>
          </p:cNvPicPr>
          <p:nvPr/>
        </p:nvPicPr>
        <p:blipFill>
          <a:blip r:embed="rId3" cstate="print"/>
          <a:stretch>
            <a:fillRect/>
          </a:stretch>
        </p:blipFill>
        <p:spPr>
          <a:xfrm>
            <a:off x="6372200" y="2139702"/>
            <a:ext cx="880874" cy="1152147"/>
          </a:xfrm>
          <a:prstGeom prst="rect">
            <a:avLst/>
          </a:prstGeom>
        </p:spPr>
      </p:pic>
      <p:pic>
        <p:nvPicPr>
          <p:cNvPr id="20" name="Obraz 19" descr="3.png"/>
          <p:cNvPicPr>
            <a:picLocks noChangeAspect="1"/>
          </p:cNvPicPr>
          <p:nvPr/>
        </p:nvPicPr>
        <p:blipFill>
          <a:blip r:embed="rId3" cstate="print"/>
          <a:stretch>
            <a:fillRect/>
          </a:stretch>
        </p:blipFill>
        <p:spPr>
          <a:xfrm>
            <a:off x="5316082" y="2139702"/>
            <a:ext cx="880874" cy="1152147"/>
          </a:xfrm>
          <a:prstGeom prst="rect">
            <a:avLst/>
          </a:prstGeom>
        </p:spPr>
      </p:pic>
      <p:pic>
        <p:nvPicPr>
          <p:cNvPr id="18" name="Obraz 17" descr="3.png"/>
          <p:cNvPicPr>
            <a:picLocks noChangeAspect="1"/>
          </p:cNvPicPr>
          <p:nvPr/>
        </p:nvPicPr>
        <p:blipFill>
          <a:blip r:embed="rId3" cstate="print"/>
          <a:stretch>
            <a:fillRect/>
          </a:stretch>
        </p:blipFill>
        <p:spPr>
          <a:xfrm>
            <a:off x="4259965" y="2139702"/>
            <a:ext cx="880874" cy="1152147"/>
          </a:xfrm>
          <a:prstGeom prst="rect">
            <a:avLst/>
          </a:prstGeom>
        </p:spPr>
      </p:pic>
      <p:pic>
        <p:nvPicPr>
          <p:cNvPr id="27" name="Obraz 26">
            <a:extLst>
              <a:ext uri="{FF2B5EF4-FFF2-40B4-BE49-F238E27FC236}">
                <a16:creationId xmlns:a16="http://schemas.microsoft.com/office/drawing/2014/main" id="{57AD28DC-3356-4953-B1ED-853327407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15" name="Prostokąt 14">
            <a:extLst>
              <a:ext uri="{FF2B5EF4-FFF2-40B4-BE49-F238E27FC236}">
                <a16:creationId xmlns:a16="http://schemas.microsoft.com/office/drawing/2014/main" id="{DED57B67-2B3B-458F-AE57-B051DF71B313}"/>
              </a:ext>
            </a:extLst>
          </p:cNvPr>
          <p:cNvSpPr/>
          <p:nvPr/>
        </p:nvSpPr>
        <p:spPr>
          <a:xfrm>
            <a:off x="2627784" y="1419622"/>
            <a:ext cx="6396974"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Co </a:t>
            </a:r>
            <a:r>
              <a:rPr lang="pl-PL" sz="2400" b="1" dirty="0">
                <a:latin typeface="Cambria" pitchFamily="18" charset="0"/>
                <a:cs typeface="Arial"/>
                <a:sym typeface="Arial"/>
              </a:rPr>
              <a:t>PIĄTY POŻAR </a:t>
            </a:r>
            <a:r>
              <a:rPr lang="pl-PL" sz="2400" dirty="0">
                <a:latin typeface="Cambria" pitchFamily="18" charset="0"/>
                <a:cs typeface="Arial"/>
                <a:sym typeface="Arial"/>
              </a:rPr>
              <a:t>powstaje w </a:t>
            </a:r>
            <a:r>
              <a:rPr lang="pl-PL" sz="2400" b="1" dirty="0">
                <a:latin typeface="Cambria" pitchFamily="18" charset="0"/>
                <a:cs typeface="Arial"/>
                <a:sym typeface="Arial"/>
              </a:rPr>
              <a:t>DOMACH</a:t>
            </a:r>
            <a:r>
              <a:rPr lang="pl-PL" sz="2400" dirty="0">
                <a:latin typeface="Cambria" pitchFamily="18" charset="0"/>
                <a:cs typeface="Arial"/>
                <a:sym typeface="Arial"/>
              </a:rPr>
              <a:t>,</a:t>
            </a:r>
          </a:p>
        </p:txBody>
      </p:sp>
      <p:sp>
        <p:nvSpPr>
          <p:cNvPr id="17" name="Prostokąt 16">
            <a:extLst>
              <a:ext uri="{FF2B5EF4-FFF2-40B4-BE49-F238E27FC236}">
                <a16:creationId xmlns:a16="http://schemas.microsoft.com/office/drawing/2014/main" id="{5CCA6366-3D6D-4C3C-8E6E-DC94E6FF29B4}"/>
              </a:ext>
            </a:extLst>
          </p:cNvPr>
          <p:cNvSpPr/>
          <p:nvPr/>
        </p:nvSpPr>
        <p:spPr>
          <a:xfrm>
            <a:off x="467544" y="2283718"/>
            <a:ext cx="2304256" cy="960263"/>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gn="ct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3" name="Prostokąt 12">
            <a:extLst>
              <a:ext uri="{FF2B5EF4-FFF2-40B4-BE49-F238E27FC236}">
                <a16:creationId xmlns:a16="http://schemas.microsoft.com/office/drawing/2014/main" id="{7698982D-20C9-4839-870F-35844E0A45E7}"/>
              </a:ext>
            </a:extLst>
          </p:cNvPr>
          <p:cNvSpPr/>
          <p:nvPr/>
        </p:nvSpPr>
        <p:spPr>
          <a:xfrm>
            <a:off x="4080602" y="3697861"/>
            <a:ext cx="4883886" cy="103412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zaraz po pożarach upraw rolnych jest to największe zagrożenie pożarowe w Polsce.</a:t>
            </a:r>
            <a:endParaRPr lang="pl-PL" sz="2400" b="1" dirty="0">
              <a:latin typeface="Cambria" pitchFamily="18" charset="0"/>
              <a:cs typeface="Arial"/>
              <a:sym typeface="Arial"/>
            </a:endParaRPr>
          </a:p>
        </p:txBody>
      </p:sp>
      <p:sp>
        <p:nvSpPr>
          <p:cNvPr id="25"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4" name="Prostokąt 33">
            <a:extLst>
              <a:ext uri="{FF2B5EF4-FFF2-40B4-BE49-F238E27FC236}">
                <a16:creationId xmlns:a16="http://schemas.microsoft.com/office/drawing/2014/main" id="{13A90A68-D340-4819-B99C-C65F3577F40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pożary w liczbach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id="{A3D24EB9-9B24-45DD-B189-C052535069D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1" name="Obraz 20" descr="3.png"/>
          <p:cNvPicPr>
            <a:picLocks noChangeAspect="1"/>
          </p:cNvPicPr>
          <p:nvPr/>
        </p:nvPicPr>
        <p:blipFill>
          <a:blip r:embed="rId3" cstate="print"/>
          <a:stretch>
            <a:fillRect/>
          </a:stretch>
        </p:blipFill>
        <p:spPr>
          <a:xfrm>
            <a:off x="3203848" y="2139702"/>
            <a:ext cx="880874" cy="1152147"/>
          </a:xfrm>
          <a:prstGeom prst="rect">
            <a:avLst/>
          </a:prstGeom>
        </p:spPr>
      </p:pic>
      <p:pic>
        <p:nvPicPr>
          <p:cNvPr id="26" name="Obraz 25" descr="1.png"/>
          <p:cNvPicPr>
            <a:picLocks noChangeAspect="1"/>
          </p:cNvPicPr>
          <p:nvPr/>
        </p:nvPicPr>
        <p:blipFill>
          <a:blip r:embed="rId5" cstate="print"/>
          <a:stretch>
            <a:fillRect/>
          </a:stretch>
        </p:blipFill>
        <p:spPr>
          <a:xfrm>
            <a:off x="7452320" y="1851670"/>
            <a:ext cx="1562537" cy="1894620"/>
          </a:xfrm>
          <a:prstGeom prst="rect">
            <a:avLst/>
          </a:prstGeom>
        </p:spPr>
      </p:pic>
      <p:pic>
        <p:nvPicPr>
          <p:cNvPr id="28" name="Obraz 27" descr="2.png"/>
          <p:cNvPicPr>
            <a:picLocks noChangeAspect="1"/>
          </p:cNvPicPr>
          <p:nvPr/>
        </p:nvPicPr>
        <p:blipFill>
          <a:blip r:embed="rId6" cstate="print"/>
          <a:stretch>
            <a:fillRect/>
          </a:stretch>
        </p:blipFill>
        <p:spPr>
          <a:xfrm>
            <a:off x="3043959" y="3410392"/>
            <a:ext cx="1240009" cy="1393606"/>
          </a:xfrm>
          <a:prstGeom prst="rect">
            <a:avLst/>
          </a:prstGeom>
        </p:spPr>
      </p:pic>
      <p:pic>
        <p:nvPicPr>
          <p:cNvPr id="3" name="Obraz 2">
            <a:extLst>
              <a:ext uri="{FF2B5EF4-FFF2-40B4-BE49-F238E27FC236}">
                <a16:creationId xmlns:a16="http://schemas.microsoft.com/office/drawing/2014/main" id="{2CD21BAE-A6BA-45A6-B0C4-F8EC0D78019A}"/>
              </a:ext>
            </a:extLst>
          </p:cNvPr>
          <p:cNvPicPr>
            <a:picLocks noChangeAspect="1"/>
          </p:cNvPicPr>
          <p:nvPr/>
        </p:nvPicPr>
        <p:blipFill>
          <a:blip r:embed="rId7"/>
          <a:stretch>
            <a:fillRect/>
          </a:stretch>
        </p:blipFill>
        <p:spPr>
          <a:xfrm>
            <a:off x="179512" y="108111"/>
            <a:ext cx="731832" cy="942321"/>
          </a:xfrm>
          <a:prstGeom prst="rect">
            <a:avLst/>
          </a:prstGeom>
        </p:spPr>
      </p:pic>
      <p:sp>
        <p:nvSpPr>
          <p:cNvPr id="19" name="Strzałka: w prawo 18">
            <a:extLst>
              <a:ext uri="{FF2B5EF4-FFF2-40B4-BE49-F238E27FC236}">
                <a16:creationId xmlns:a16="http://schemas.microsoft.com/office/drawing/2014/main" id="{65DF13E6-7FAF-43E7-8890-1D9F36BDCEAD}"/>
              </a:ext>
            </a:extLst>
          </p:cNvPr>
          <p:cNvSpPr/>
          <p:nvPr/>
        </p:nvSpPr>
        <p:spPr>
          <a:xfrm>
            <a:off x="415289"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9"/>
                                        </p:tgtEl>
                                        <p:attrNameLst>
                                          <p:attrName>style.color</p:attrName>
                                        </p:attrNameLst>
                                      </p:cBhvr>
                                      <p:to>
                                        <a:schemeClr val="bg1"/>
                                      </p:to>
                                    </p:animClr>
                                    <p:animClr clrSpc="rgb" dir="cw">
                                      <p:cBhvr>
                                        <p:cTn id="7" dur="1000" autoRev="1" fill="remove"/>
                                        <p:tgtEl>
                                          <p:spTgt spid="19"/>
                                        </p:tgtEl>
                                        <p:attrNameLst>
                                          <p:attrName>fillcolor</p:attrName>
                                        </p:attrNameLst>
                                      </p:cBhvr>
                                      <p:to>
                                        <a:schemeClr val="bg1"/>
                                      </p:to>
                                    </p:animClr>
                                    <p:set>
                                      <p:cBhvr>
                                        <p:cTn id="8" dur="1000" autoRev="1" fill="remove"/>
                                        <p:tgtEl>
                                          <p:spTgt spid="19"/>
                                        </p:tgtEl>
                                        <p:attrNameLst>
                                          <p:attrName>fill.type</p:attrName>
                                        </p:attrNameLst>
                                      </p:cBhvr>
                                      <p:to>
                                        <p:strVal val="solid"/>
                                      </p:to>
                                    </p:set>
                                    <p:set>
                                      <p:cBhvr>
                                        <p:cTn id="9" dur="100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zaplanuj swoje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9" name="Prostokąt 8">
            <a:extLst>
              <a:ext uri="{FF2B5EF4-FFF2-40B4-BE49-F238E27FC236}">
                <a16:creationId xmlns:a16="http://schemas.microsoft.com/office/drawing/2014/main" id="{C318F81A-C6ED-45BC-ADF4-735F01A2E1E5}"/>
              </a:ext>
            </a:extLst>
          </p:cNvPr>
          <p:cNvSpPr/>
          <p:nvPr/>
        </p:nvSpPr>
        <p:spPr>
          <a:xfrm>
            <a:off x="5004048" y="2643758"/>
            <a:ext cx="3600400"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Przećwicz ewakuację</a:t>
            </a:r>
          </a:p>
          <a:p>
            <a:pPr marL="457200" indent="-457200" algn="ctr">
              <a:lnSpc>
                <a:spcPct val="80000"/>
              </a:lnSpc>
              <a:spcAft>
                <a:spcPts val="800"/>
              </a:spcAft>
            </a:pPr>
            <a:r>
              <a:rPr lang="pl-PL" sz="1800" dirty="0">
                <a:latin typeface="Cambria" pitchFamily="18" charset="0"/>
                <a:cs typeface="Arial"/>
              </a:rPr>
              <a:t>z własnego mieszkania lub domu</a:t>
            </a:r>
          </a:p>
        </p:txBody>
      </p:sp>
      <p:sp>
        <p:nvSpPr>
          <p:cNvPr id="10" name="Prostokąt 9">
            <a:extLst>
              <a:ext uri="{FF2B5EF4-FFF2-40B4-BE49-F238E27FC236}">
                <a16:creationId xmlns:a16="http://schemas.microsoft.com/office/drawing/2014/main" id="{C318F81A-C6ED-45BC-ADF4-735F01A2E1E5}"/>
              </a:ext>
            </a:extLst>
          </p:cNvPr>
          <p:cNvSpPr/>
          <p:nvPr/>
        </p:nvSpPr>
        <p:spPr>
          <a:xfrm>
            <a:off x="5076056" y="4299942"/>
            <a:ext cx="338437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Zamontuj czujki</a:t>
            </a:r>
          </a:p>
          <a:p>
            <a:pPr marL="457200" indent="-457200" algn="ctr">
              <a:lnSpc>
                <a:spcPct val="80000"/>
              </a:lnSpc>
              <a:spcAft>
                <a:spcPts val="800"/>
              </a:spcAft>
            </a:pPr>
            <a:r>
              <a:rPr lang="pl-PL" sz="1800" dirty="0">
                <a:latin typeface="Cambria" pitchFamily="18" charset="0"/>
                <a:cs typeface="Arial"/>
              </a:rPr>
              <a:t>(dymu, tlenku węgla lub dualną)</a:t>
            </a:r>
          </a:p>
        </p:txBody>
      </p:sp>
      <p:sp>
        <p:nvSpPr>
          <p:cNvPr id="11" name="Prostokąt 10">
            <a:extLst>
              <a:ext uri="{FF2B5EF4-FFF2-40B4-BE49-F238E27FC236}">
                <a16:creationId xmlns:a16="http://schemas.microsoft.com/office/drawing/2014/main" id="{C318F81A-C6ED-45BC-ADF4-735F01A2E1E5}"/>
              </a:ext>
            </a:extLst>
          </p:cNvPr>
          <p:cNvSpPr/>
          <p:nvPr/>
        </p:nvSpPr>
        <p:spPr>
          <a:xfrm>
            <a:off x="1043609" y="4634082"/>
            <a:ext cx="2736303" cy="313932"/>
          </a:xfrm>
          <a:prstGeom prst="rect">
            <a:avLst/>
          </a:prstGeom>
        </p:spPr>
        <p:txBody>
          <a:bodyPr wrap="square">
            <a:spAutoFit/>
          </a:bodyPr>
          <a:lstStyle/>
          <a:p>
            <a:pPr marL="457200" indent="-457200">
              <a:lnSpc>
                <a:spcPct val="80000"/>
              </a:lnSpc>
              <a:spcAft>
                <a:spcPts val="800"/>
              </a:spcAft>
            </a:pPr>
            <a:r>
              <a:rPr lang="pl-PL" sz="1800" dirty="0">
                <a:latin typeface="Cambria" pitchFamily="18" charset="0"/>
                <a:cs typeface="Arial"/>
              </a:rPr>
              <a:t>Kup gaśnicę  (ABC, ABF)</a:t>
            </a:r>
          </a:p>
        </p:txBody>
      </p:sp>
      <p:sp>
        <p:nvSpPr>
          <p:cNvPr id="12" name="Prostokąt 11">
            <a:extLst>
              <a:ext uri="{FF2B5EF4-FFF2-40B4-BE49-F238E27FC236}">
                <a16:creationId xmlns:a16="http://schemas.microsoft.com/office/drawing/2014/main" id="{C318F81A-C6ED-45BC-ADF4-735F01A2E1E5}"/>
              </a:ext>
            </a:extLst>
          </p:cNvPr>
          <p:cNvSpPr/>
          <p:nvPr/>
        </p:nvSpPr>
        <p:spPr>
          <a:xfrm>
            <a:off x="467544" y="2643758"/>
            <a:ext cx="374441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Narysuj plan ewakuacji</a:t>
            </a:r>
          </a:p>
          <a:p>
            <a:pPr marL="457200" indent="-457200" algn="ctr">
              <a:lnSpc>
                <a:spcPct val="80000"/>
              </a:lnSpc>
              <a:spcAft>
                <a:spcPts val="800"/>
              </a:spcAft>
            </a:pPr>
            <a:r>
              <a:rPr lang="pl-PL" sz="1800" dirty="0">
                <a:latin typeface="Cambria" pitchFamily="18" charset="0"/>
                <a:cs typeface="Arial"/>
              </a:rPr>
              <a:t>z własnego mieszkania lub domu </a:t>
            </a:r>
          </a:p>
        </p:txBody>
      </p:sp>
      <p:pic>
        <p:nvPicPr>
          <p:cNvPr id="2051" name="Picture 3" descr="C:\Users\PM\Desktop\Kampania\KG STARE\1\PNG\vvvvvv.png"/>
          <p:cNvPicPr>
            <a:picLocks noChangeAspect="1" noChangeArrowheads="1"/>
          </p:cNvPicPr>
          <p:nvPr/>
        </p:nvPicPr>
        <p:blipFill>
          <a:blip r:embed="rId3" cstate="print"/>
          <a:srcRect/>
          <a:stretch>
            <a:fillRect/>
          </a:stretch>
        </p:blipFill>
        <p:spPr bwMode="auto">
          <a:xfrm>
            <a:off x="5652120" y="1275606"/>
            <a:ext cx="2302443" cy="1151706"/>
          </a:xfrm>
          <a:prstGeom prst="rect">
            <a:avLst/>
          </a:prstGeom>
          <a:noFill/>
        </p:spPr>
      </p:pic>
      <p:pic>
        <p:nvPicPr>
          <p:cNvPr id="2052" name="Picture 4" descr="C:\Users\PM\Desktop\Kampania\KG STARE\1\PNG\g1.png"/>
          <p:cNvPicPr>
            <a:picLocks noChangeAspect="1" noChangeArrowheads="1"/>
          </p:cNvPicPr>
          <p:nvPr/>
        </p:nvPicPr>
        <p:blipFill>
          <a:blip r:embed="rId4" cstate="print"/>
          <a:srcRect/>
          <a:stretch>
            <a:fillRect/>
          </a:stretch>
        </p:blipFill>
        <p:spPr bwMode="auto">
          <a:xfrm rot="19595022">
            <a:off x="1688903" y="3401675"/>
            <a:ext cx="1083115" cy="1361054"/>
          </a:xfrm>
          <a:prstGeom prst="rect">
            <a:avLst/>
          </a:prstGeom>
          <a:noFill/>
        </p:spPr>
      </p:pic>
      <p:pic>
        <p:nvPicPr>
          <p:cNvPr id="2053" name="Picture 5" descr="C:\Users\PM\Desktop\Kampania\Kampania_Obrazy_3\1Kampania_KG_PSP_nk_selekcja.png"/>
          <p:cNvPicPr>
            <a:picLocks noChangeAspect="1" noChangeArrowheads="1"/>
          </p:cNvPicPr>
          <p:nvPr/>
        </p:nvPicPr>
        <p:blipFill>
          <a:blip r:embed="rId5" cstate="print"/>
          <a:srcRect/>
          <a:stretch>
            <a:fillRect/>
          </a:stretch>
        </p:blipFill>
        <p:spPr bwMode="auto">
          <a:xfrm>
            <a:off x="6300192" y="3339100"/>
            <a:ext cx="936104" cy="960842"/>
          </a:xfrm>
          <a:prstGeom prst="rect">
            <a:avLst/>
          </a:prstGeom>
          <a:noFill/>
        </p:spPr>
      </p:pic>
      <p:pic>
        <p:nvPicPr>
          <p:cNvPr id="3" name="Obraz 2">
            <a:extLst>
              <a:ext uri="{FF2B5EF4-FFF2-40B4-BE49-F238E27FC236}">
                <a16:creationId xmlns:a16="http://schemas.microsoft.com/office/drawing/2014/main" id="{2DC80386-5AAB-4E4D-A230-03FD0A9532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0059" y="1088415"/>
            <a:ext cx="2059385" cy="1601744"/>
          </a:xfrm>
          <a:prstGeom prst="rect">
            <a:avLst/>
          </a:prstGeom>
        </p:spPr>
      </p:pic>
      <p:pic>
        <p:nvPicPr>
          <p:cNvPr id="4" name="Obraz 3">
            <a:extLst>
              <a:ext uri="{FF2B5EF4-FFF2-40B4-BE49-F238E27FC236}">
                <a16:creationId xmlns:a16="http://schemas.microsoft.com/office/drawing/2014/main" id="{199C5E59-66A7-4779-B11E-316652E26487}"/>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47746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8.png"/>
          <p:cNvPicPr>
            <a:picLocks noChangeAspect="1"/>
          </p:cNvPicPr>
          <p:nvPr/>
        </p:nvPicPr>
        <p:blipFill>
          <a:blip r:embed="rId3" cstate="print"/>
          <a:stretch>
            <a:fillRect/>
          </a:stretch>
        </p:blipFill>
        <p:spPr>
          <a:xfrm>
            <a:off x="5571753" y="1275606"/>
            <a:ext cx="2895118" cy="2736304"/>
          </a:xfrm>
          <a:prstGeom prst="rect">
            <a:avLst/>
          </a:prstGeom>
        </p:spPr>
      </p:pic>
      <p:pic>
        <p:nvPicPr>
          <p:cNvPr id="12" name="Obraz 11" descr="7.png"/>
          <p:cNvPicPr>
            <a:picLocks noChangeAspect="1"/>
          </p:cNvPicPr>
          <p:nvPr/>
        </p:nvPicPr>
        <p:blipFill>
          <a:blip r:embed="rId4" cstate="print"/>
          <a:stretch>
            <a:fillRect/>
          </a:stretch>
        </p:blipFill>
        <p:spPr>
          <a:xfrm>
            <a:off x="885864" y="1275606"/>
            <a:ext cx="3076011" cy="2808312"/>
          </a:xfrm>
          <a:prstGeom prst="rect">
            <a:avLst/>
          </a:prstGeom>
        </p:spPr>
      </p:pic>
      <p:sp>
        <p:nvSpPr>
          <p:cNvPr id="6" name="Prostokąt 5"/>
          <p:cNvSpPr/>
          <p:nvPr/>
        </p:nvSpPr>
        <p:spPr>
          <a:xfrm>
            <a:off x="960457" y="4299942"/>
            <a:ext cx="2829108" cy="380104"/>
          </a:xfrm>
          <a:prstGeom prst="rect">
            <a:avLst/>
          </a:prstGeom>
        </p:spPr>
        <p:txBody>
          <a:bodyPr wrap="none">
            <a:spAutoFit/>
          </a:bodyPr>
          <a:lstStyle/>
          <a:p>
            <a:pPr marL="357188" indent="-357188">
              <a:lnSpc>
                <a:spcPct val="85000"/>
              </a:lnSpc>
              <a:spcAft>
                <a:spcPts val="900"/>
              </a:spcAft>
              <a:buClr>
                <a:srgbClr val="C00000"/>
              </a:buClr>
              <a:buSzPct val="100000"/>
            </a:pPr>
            <a:r>
              <a:rPr lang="pl-PL" dirty="0">
                <a:latin typeface="Cambria" pitchFamily="18" charset="0"/>
                <a:ea typeface="Arial"/>
                <a:cs typeface="Arial"/>
                <a:sym typeface="Arial"/>
              </a:rPr>
              <a:t>Kodeks karny art. 163</a:t>
            </a:r>
          </a:p>
        </p:txBody>
      </p:sp>
      <p:sp>
        <p:nvSpPr>
          <p:cNvPr id="39" name="Prostokąt 38">
            <a:extLst>
              <a:ext uri="{FF2B5EF4-FFF2-40B4-BE49-F238E27FC236}">
                <a16:creationId xmlns:a16="http://schemas.microsoft.com/office/drawing/2014/main" id="{0426D893-F9AA-4AF4-954F-6E2BEDFA8EA0}"/>
              </a:ext>
            </a:extLst>
          </p:cNvPr>
          <p:cNvSpPr/>
          <p:nvPr/>
        </p:nvSpPr>
        <p:spPr>
          <a:xfrm>
            <a:off x="5476298" y="4299942"/>
            <a:ext cx="3293979" cy="380104"/>
          </a:xfrm>
          <a:prstGeom prst="rect">
            <a:avLst/>
          </a:prstGeom>
        </p:spPr>
        <p:txBody>
          <a:bodyPr wrap="none">
            <a:spAutoFit/>
          </a:bodyPr>
          <a:lstStyle/>
          <a:p>
            <a:pPr>
              <a:lnSpc>
                <a:spcPct val="85000"/>
              </a:lnSpc>
              <a:spcAft>
                <a:spcPts val="900"/>
              </a:spcAft>
              <a:buClr>
                <a:srgbClr val="C00000"/>
              </a:buClr>
              <a:buSzPct val="100000"/>
            </a:pPr>
            <a:r>
              <a:rPr lang="pl-PL" dirty="0">
                <a:latin typeface="Cambria" pitchFamily="18" charset="0"/>
                <a:ea typeface="Arial"/>
                <a:cs typeface="Arial"/>
                <a:sym typeface="Arial"/>
              </a:rPr>
              <a:t>Kodeks wykroczeń art. 82</a:t>
            </a:r>
          </a:p>
        </p:txBody>
      </p:sp>
      <p:sp>
        <p:nvSpPr>
          <p:cNvPr id="16"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Strzałka: w prawo 10">
            <a:extLst>
              <a:ext uri="{FF2B5EF4-FFF2-40B4-BE49-F238E27FC236}">
                <a16:creationId xmlns:a16="http://schemas.microsoft.com/office/drawing/2014/main" id="{3FB84FF5-C40E-4ABF-B15B-12A3FCF4A58D}"/>
              </a:ext>
            </a:extLst>
          </p:cNvPr>
          <p:cNvSpPr/>
          <p:nvPr/>
        </p:nvSpPr>
        <p:spPr>
          <a:xfrm>
            <a:off x="61337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a16="http://schemas.microsoft.com/office/drawing/2014/main" id="{C1750698-E2EB-4957-86E2-49948F2D68E4}"/>
              </a:ext>
            </a:extLst>
          </p:cNvPr>
          <p:cNvSpPr/>
          <p:nvPr/>
        </p:nvSpPr>
        <p:spPr>
          <a:xfrm>
            <a:off x="510586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8" name="Prostokąt 17">
            <a:extLst>
              <a:ext uri="{FF2B5EF4-FFF2-40B4-BE49-F238E27FC236}">
                <a16:creationId xmlns:a16="http://schemas.microsoft.com/office/drawing/2014/main" id="{B8A38247-39A3-4FF0-BD92-E16AABDC7CE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to Ci grozi</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id="{7AECB044-222A-4EB4-8BBD-328A927F84B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CA598655-2A04-40C3-AF90-5F3B3A4AB11B}"/>
              </a:ext>
            </a:extLst>
          </p:cNvPr>
          <p:cNvPicPr>
            <a:picLocks noChangeAspect="1"/>
          </p:cNvPicPr>
          <p:nvPr/>
        </p:nvPicPr>
        <p:blipFill>
          <a:blip r:embed="rId5"/>
          <a:stretch>
            <a:fillRect/>
          </a:stretch>
        </p:blipFill>
        <p:spPr>
          <a:xfrm>
            <a:off x="179512" y="108111"/>
            <a:ext cx="731832" cy="942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3"/>
                                        </p:tgtEl>
                                        <p:attrNameLst>
                                          <p:attrName>style.color</p:attrName>
                                        </p:attrNameLst>
                                      </p:cBhvr>
                                      <p:to>
                                        <a:schemeClr val="bg1"/>
                                      </p:to>
                                    </p:animClr>
                                    <p:animClr clrSpc="rgb" dir="cw">
                                      <p:cBhvr>
                                        <p:cTn id="12" dur="1000" autoRev="1" fill="remove"/>
                                        <p:tgtEl>
                                          <p:spTgt spid="13"/>
                                        </p:tgtEl>
                                        <p:attrNameLst>
                                          <p:attrName>fillcolor</p:attrName>
                                        </p:attrNameLst>
                                      </p:cBhvr>
                                      <p:to>
                                        <a:schemeClr val="bg1"/>
                                      </p:to>
                                    </p:animClr>
                                    <p:set>
                                      <p:cBhvr>
                                        <p:cTn id="13" dur="1000" autoRev="1" fill="remove"/>
                                        <p:tgtEl>
                                          <p:spTgt spid="13"/>
                                        </p:tgtEl>
                                        <p:attrNameLst>
                                          <p:attrName>fill.type</p:attrName>
                                        </p:attrNameLst>
                                      </p:cBhvr>
                                      <p:to>
                                        <p:strVal val="solid"/>
                                      </p:to>
                                    </p:set>
                                    <p:set>
                                      <p:cBhvr>
                                        <p:cTn id="14"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699792" y="424585"/>
            <a:ext cx="3744416" cy="4294330"/>
          </a:xfrm>
          <a:prstGeom prst="rect">
            <a:avLst/>
          </a:prstGeom>
          <a:noFill/>
        </p:spPr>
      </p:pic>
    </p:spTree>
    <p:extLst>
      <p:ext uri="{BB962C8B-B14F-4D97-AF65-F5344CB8AC3E}">
        <p14:creationId xmlns:p14="http://schemas.microsoft.com/office/powerpoint/2010/main" val="317636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DED57B67-2B3B-458F-AE57-B051DF71B313}"/>
              </a:ext>
            </a:extLst>
          </p:cNvPr>
          <p:cNvSpPr/>
          <p:nvPr/>
        </p:nvSpPr>
        <p:spPr>
          <a:xfrm>
            <a:off x="2123728" y="1275606"/>
            <a:ext cx="7020272"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b="1" dirty="0">
                <a:latin typeface="Cambria" pitchFamily="18" charset="0"/>
                <a:cs typeface="Arial"/>
                <a:sym typeface="Arial"/>
              </a:rPr>
              <a:t>OSIEM </a:t>
            </a:r>
            <a:r>
              <a:rPr lang="pl-PL" sz="2400" dirty="0">
                <a:latin typeface="Cambria" pitchFamily="18" charset="0"/>
                <a:cs typeface="Arial"/>
                <a:sym typeface="Arial"/>
              </a:rPr>
              <a:t>na dziesięć ofiar pożarów ginie w </a:t>
            </a:r>
            <a:r>
              <a:rPr lang="pl-PL" sz="2400" b="1" dirty="0">
                <a:latin typeface="Cambria" pitchFamily="18" charset="0"/>
                <a:cs typeface="Arial"/>
                <a:sym typeface="Arial"/>
              </a:rPr>
              <a:t>DOMACH.</a:t>
            </a:r>
          </a:p>
        </p:txBody>
      </p:sp>
      <p:pic>
        <p:nvPicPr>
          <p:cNvPr id="2058" name="Picture 10" descr="C:\Users\PM\Desktop\PNG\l2.png"/>
          <p:cNvPicPr>
            <a:picLocks noChangeAspect="1" noChangeArrowheads="1"/>
          </p:cNvPicPr>
          <p:nvPr/>
        </p:nvPicPr>
        <p:blipFill>
          <a:blip r:embed="rId3" cstate="print"/>
          <a:srcRect/>
          <a:stretch>
            <a:fillRect/>
          </a:stretch>
        </p:blipFill>
        <p:spPr bwMode="auto">
          <a:xfrm>
            <a:off x="4211960" y="2355726"/>
            <a:ext cx="687616" cy="1440160"/>
          </a:xfrm>
          <a:prstGeom prst="rect">
            <a:avLst/>
          </a:prstGeom>
          <a:noFill/>
        </p:spPr>
      </p:pic>
      <p:pic>
        <p:nvPicPr>
          <p:cNvPr id="2059" name="Picture 11" descr="C:\Users\PM\Desktop\PNG\l3.png"/>
          <p:cNvPicPr>
            <a:picLocks noChangeAspect="1" noChangeArrowheads="1"/>
          </p:cNvPicPr>
          <p:nvPr/>
        </p:nvPicPr>
        <p:blipFill>
          <a:blip r:embed="rId4" cstate="print"/>
          <a:srcRect/>
          <a:stretch>
            <a:fillRect/>
          </a:stretch>
        </p:blipFill>
        <p:spPr bwMode="auto">
          <a:xfrm>
            <a:off x="3059832" y="2355727"/>
            <a:ext cx="578167" cy="1440159"/>
          </a:xfrm>
          <a:prstGeom prst="rect">
            <a:avLst/>
          </a:prstGeom>
          <a:noFill/>
        </p:spPr>
      </p:pic>
      <p:pic>
        <p:nvPicPr>
          <p:cNvPr id="2063" name="Picture 15" descr="C:\Users\PM\Desktop\PNG\l9.png"/>
          <p:cNvPicPr>
            <a:picLocks noChangeAspect="1" noChangeArrowheads="1"/>
          </p:cNvPicPr>
          <p:nvPr/>
        </p:nvPicPr>
        <p:blipFill>
          <a:blip r:embed="rId5" cstate="print"/>
          <a:srcRect/>
          <a:stretch>
            <a:fillRect/>
          </a:stretch>
        </p:blipFill>
        <p:spPr bwMode="auto">
          <a:xfrm>
            <a:off x="7752464" y="2355727"/>
            <a:ext cx="578166" cy="1440160"/>
          </a:xfrm>
          <a:prstGeom prst="rect">
            <a:avLst/>
          </a:prstGeom>
          <a:noFill/>
        </p:spPr>
      </p:pic>
      <p:pic>
        <p:nvPicPr>
          <p:cNvPr id="2065" name="Picture 17" descr="C:\Users\PM\Desktop\PNG\l8.png"/>
          <p:cNvPicPr>
            <a:picLocks noChangeAspect="1" noChangeArrowheads="1"/>
          </p:cNvPicPr>
          <p:nvPr/>
        </p:nvPicPr>
        <p:blipFill>
          <a:blip r:embed="rId6" cstate="print"/>
          <a:srcRect/>
          <a:stretch>
            <a:fillRect/>
          </a:stretch>
        </p:blipFill>
        <p:spPr bwMode="auto">
          <a:xfrm>
            <a:off x="8278789" y="3291830"/>
            <a:ext cx="685699" cy="1436145"/>
          </a:xfrm>
          <a:prstGeom prst="rect">
            <a:avLst/>
          </a:prstGeom>
          <a:noFill/>
        </p:spPr>
      </p:pic>
      <p:pic>
        <p:nvPicPr>
          <p:cNvPr id="41" name="Picture 11" descr="C:\Users\PM\Desktop\PNG\l3.png"/>
          <p:cNvPicPr>
            <a:picLocks noChangeAspect="1" noChangeArrowheads="1"/>
          </p:cNvPicPr>
          <p:nvPr/>
        </p:nvPicPr>
        <p:blipFill>
          <a:blip r:embed="rId4" cstate="print"/>
          <a:srcRect/>
          <a:stretch>
            <a:fillRect/>
          </a:stretch>
        </p:blipFill>
        <p:spPr bwMode="auto">
          <a:xfrm>
            <a:off x="6586121" y="2355727"/>
            <a:ext cx="578167" cy="1440159"/>
          </a:xfrm>
          <a:prstGeom prst="rect">
            <a:avLst/>
          </a:prstGeom>
          <a:noFill/>
        </p:spPr>
      </p:pic>
      <p:pic>
        <p:nvPicPr>
          <p:cNvPr id="45" name="Picture 11" descr="C:\Users\PM\Desktop\PNG\l3.png"/>
          <p:cNvPicPr>
            <a:picLocks noChangeAspect="1" noChangeArrowheads="1"/>
          </p:cNvPicPr>
          <p:nvPr/>
        </p:nvPicPr>
        <p:blipFill>
          <a:blip r:embed="rId4" cstate="print"/>
          <a:srcRect/>
          <a:stretch>
            <a:fillRect/>
          </a:stretch>
        </p:blipFill>
        <p:spPr bwMode="auto">
          <a:xfrm>
            <a:off x="4845817" y="3291831"/>
            <a:ext cx="578167" cy="1440159"/>
          </a:xfrm>
          <a:prstGeom prst="rect">
            <a:avLst/>
          </a:prstGeom>
          <a:noFill/>
        </p:spPr>
      </p:pic>
      <p:pic>
        <p:nvPicPr>
          <p:cNvPr id="46" name="Picture 11" descr="C:\Users\PM\Desktop\PNG\l3.png"/>
          <p:cNvPicPr>
            <a:picLocks noChangeAspect="1" noChangeArrowheads="1"/>
          </p:cNvPicPr>
          <p:nvPr/>
        </p:nvPicPr>
        <p:blipFill>
          <a:blip r:embed="rId4" cstate="print"/>
          <a:srcRect/>
          <a:stretch>
            <a:fillRect/>
          </a:stretch>
        </p:blipFill>
        <p:spPr bwMode="auto">
          <a:xfrm>
            <a:off x="5950161" y="3291831"/>
            <a:ext cx="578167" cy="1440159"/>
          </a:xfrm>
          <a:prstGeom prst="rect">
            <a:avLst/>
          </a:prstGeom>
          <a:noFill/>
        </p:spPr>
      </p:pic>
      <p:pic>
        <p:nvPicPr>
          <p:cNvPr id="47" name="Picture 10" descr="C:\Users\PM\Desktop\PNG\l2.png"/>
          <p:cNvPicPr>
            <a:picLocks noChangeAspect="1" noChangeArrowheads="1"/>
          </p:cNvPicPr>
          <p:nvPr/>
        </p:nvPicPr>
        <p:blipFill>
          <a:blip r:embed="rId3" cstate="print"/>
          <a:srcRect/>
          <a:stretch>
            <a:fillRect/>
          </a:stretch>
        </p:blipFill>
        <p:spPr bwMode="auto">
          <a:xfrm>
            <a:off x="7124744" y="3291830"/>
            <a:ext cx="687616" cy="1440160"/>
          </a:xfrm>
          <a:prstGeom prst="rect">
            <a:avLst/>
          </a:prstGeom>
          <a:noFill/>
        </p:spPr>
      </p:pic>
      <p:pic>
        <p:nvPicPr>
          <p:cNvPr id="48" name="Picture 11" descr="C:\Users\PM\Desktop\PNG\l3.png"/>
          <p:cNvPicPr>
            <a:picLocks noChangeAspect="1" noChangeArrowheads="1"/>
          </p:cNvPicPr>
          <p:nvPr/>
        </p:nvPicPr>
        <p:blipFill>
          <a:blip r:embed="rId4" cstate="print"/>
          <a:srcRect/>
          <a:stretch>
            <a:fillRect/>
          </a:stretch>
        </p:blipFill>
        <p:spPr bwMode="auto">
          <a:xfrm>
            <a:off x="3633793" y="3291831"/>
            <a:ext cx="578167" cy="1440159"/>
          </a:xfrm>
          <a:prstGeom prst="rect">
            <a:avLst/>
          </a:prstGeom>
          <a:noFill/>
        </p:spPr>
      </p:pic>
      <p:pic>
        <p:nvPicPr>
          <p:cNvPr id="2071" name="Picture 23" descr="C:\Users\PM\Desktop\PNG\og1.png"/>
          <p:cNvPicPr>
            <a:picLocks noChangeAspect="1" noChangeArrowheads="1"/>
          </p:cNvPicPr>
          <p:nvPr/>
        </p:nvPicPr>
        <p:blipFill>
          <a:blip r:embed="rId7" cstate="print"/>
          <a:srcRect/>
          <a:stretch>
            <a:fillRect/>
          </a:stretch>
        </p:blipFill>
        <p:spPr bwMode="auto">
          <a:xfrm>
            <a:off x="3250264" y="1923679"/>
            <a:ext cx="313623" cy="576064"/>
          </a:xfrm>
          <a:prstGeom prst="rect">
            <a:avLst/>
          </a:prstGeom>
          <a:noFill/>
        </p:spPr>
      </p:pic>
      <p:pic>
        <p:nvPicPr>
          <p:cNvPr id="2072" name="Picture 24" descr="C:\Users\PM\Desktop\PNG\og3.png"/>
          <p:cNvPicPr>
            <a:picLocks noChangeAspect="1" noChangeArrowheads="1"/>
          </p:cNvPicPr>
          <p:nvPr/>
        </p:nvPicPr>
        <p:blipFill>
          <a:blip r:embed="rId8" cstate="print"/>
          <a:srcRect/>
          <a:stretch>
            <a:fillRect/>
          </a:stretch>
        </p:blipFill>
        <p:spPr bwMode="auto">
          <a:xfrm>
            <a:off x="7968488" y="1923678"/>
            <a:ext cx="318451" cy="584933"/>
          </a:xfrm>
          <a:prstGeom prst="rect">
            <a:avLst/>
          </a:prstGeom>
          <a:noFill/>
        </p:spPr>
      </p:pic>
      <p:pic>
        <p:nvPicPr>
          <p:cNvPr id="52" name="Picture 23" descr="C:\Users\PM\Desktop\PNG\og1.png"/>
          <p:cNvPicPr>
            <a:picLocks noChangeAspect="1" noChangeArrowheads="1"/>
          </p:cNvPicPr>
          <p:nvPr/>
        </p:nvPicPr>
        <p:blipFill>
          <a:blip r:embed="rId7" cstate="print"/>
          <a:srcRect/>
          <a:stretch>
            <a:fillRect/>
          </a:stretch>
        </p:blipFill>
        <p:spPr bwMode="auto">
          <a:xfrm>
            <a:off x="7361785" y="2859782"/>
            <a:ext cx="313623" cy="576064"/>
          </a:xfrm>
          <a:prstGeom prst="rect">
            <a:avLst/>
          </a:prstGeom>
          <a:noFill/>
        </p:spPr>
      </p:pic>
      <p:pic>
        <p:nvPicPr>
          <p:cNvPr id="53" name="Picture 23" descr="C:\Users\PM\Desktop\PNG\og1.png"/>
          <p:cNvPicPr>
            <a:picLocks noChangeAspect="1" noChangeArrowheads="1"/>
          </p:cNvPicPr>
          <p:nvPr/>
        </p:nvPicPr>
        <p:blipFill>
          <a:blip r:embed="rId7" cstate="print"/>
          <a:srcRect/>
          <a:stretch>
            <a:fillRect/>
          </a:stretch>
        </p:blipFill>
        <p:spPr bwMode="auto">
          <a:xfrm>
            <a:off x="6156176" y="2859782"/>
            <a:ext cx="313623" cy="576064"/>
          </a:xfrm>
          <a:prstGeom prst="rect">
            <a:avLst/>
          </a:prstGeom>
          <a:noFill/>
        </p:spPr>
      </p:pic>
      <p:pic>
        <p:nvPicPr>
          <p:cNvPr id="54" name="Picture 23" descr="C:\Users\PM\Desktop\PNG\og1.png"/>
          <p:cNvPicPr>
            <a:picLocks noChangeAspect="1" noChangeArrowheads="1"/>
          </p:cNvPicPr>
          <p:nvPr/>
        </p:nvPicPr>
        <p:blipFill>
          <a:blip r:embed="rId7" cstate="print"/>
          <a:srcRect/>
          <a:stretch>
            <a:fillRect/>
          </a:stretch>
        </p:blipFill>
        <p:spPr bwMode="auto">
          <a:xfrm>
            <a:off x="5050465" y="2883342"/>
            <a:ext cx="313623" cy="576064"/>
          </a:xfrm>
          <a:prstGeom prst="rect">
            <a:avLst/>
          </a:prstGeom>
          <a:noFill/>
        </p:spPr>
      </p:pic>
      <p:pic>
        <p:nvPicPr>
          <p:cNvPr id="56" name="Picture 23" descr="C:\Users\PM\Desktop\PNG\og1.png"/>
          <p:cNvPicPr>
            <a:picLocks noChangeAspect="1" noChangeArrowheads="1"/>
          </p:cNvPicPr>
          <p:nvPr/>
        </p:nvPicPr>
        <p:blipFill>
          <a:blip r:embed="rId7" cstate="print"/>
          <a:srcRect/>
          <a:stretch>
            <a:fillRect/>
          </a:stretch>
        </p:blipFill>
        <p:spPr bwMode="auto">
          <a:xfrm>
            <a:off x="3849817" y="2859782"/>
            <a:ext cx="313623" cy="576064"/>
          </a:xfrm>
          <a:prstGeom prst="rect">
            <a:avLst/>
          </a:prstGeom>
          <a:noFill/>
        </p:spPr>
      </p:pic>
      <p:pic>
        <p:nvPicPr>
          <p:cNvPr id="57" name="Picture 24" descr="C:\Users\PM\Desktop\PNG\og3.png"/>
          <p:cNvPicPr>
            <a:picLocks noChangeAspect="1" noChangeArrowheads="1"/>
          </p:cNvPicPr>
          <p:nvPr/>
        </p:nvPicPr>
        <p:blipFill>
          <a:blip r:embed="rId8" cstate="print"/>
          <a:srcRect/>
          <a:stretch>
            <a:fillRect/>
          </a:stretch>
        </p:blipFill>
        <p:spPr bwMode="auto">
          <a:xfrm>
            <a:off x="8532440" y="2850913"/>
            <a:ext cx="318451" cy="584933"/>
          </a:xfrm>
          <a:prstGeom prst="rect">
            <a:avLst/>
          </a:prstGeom>
          <a:noFill/>
        </p:spPr>
      </p:pic>
      <p:pic>
        <p:nvPicPr>
          <p:cNvPr id="59" name="Picture 11" descr="C:\Users\PM\Desktop\PNG\l3.png"/>
          <p:cNvPicPr>
            <a:picLocks noChangeAspect="1" noChangeArrowheads="1"/>
          </p:cNvPicPr>
          <p:nvPr/>
        </p:nvPicPr>
        <p:blipFill>
          <a:blip r:embed="rId4" cstate="print"/>
          <a:srcRect/>
          <a:stretch>
            <a:fillRect/>
          </a:stretch>
        </p:blipFill>
        <p:spPr bwMode="auto">
          <a:xfrm>
            <a:off x="5400424" y="2355727"/>
            <a:ext cx="578167" cy="1440159"/>
          </a:xfrm>
          <a:prstGeom prst="rect">
            <a:avLst/>
          </a:prstGeom>
          <a:noFill/>
        </p:spPr>
      </p:pic>
      <p:pic>
        <p:nvPicPr>
          <p:cNvPr id="61" name="Picture 23" descr="C:\Users\PM\Desktop\PNG\og1.png"/>
          <p:cNvPicPr>
            <a:picLocks noChangeAspect="1" noChangeArrowheads="1"/>
          </p:cNvPicPr>
          <p:nvPr/>
        </p:nvPicPr>
        <p:blipFill>
          <a:blip r:embed="rId7" cstate="print"/>
          <a:srcRect/>
          <a:stretch>
            <a:fillRect/>
          </a:stretch>
        </p:blipFill>
        <p:spPr bwMode="auto">
          <a:xfrm>
            <a:off x="4474401" y="1923679"/>
            <a:ext cx="313623" cy="576064"/>
          </a:xfrm>
          <a:prstGeom prst="rect">
            <a:avLst/>
          </a:prstGeom>
          <a:noFill/>
        </p:spPr>
      </p:pic>
      <p:pic>
        <p:nvPicPr>
          <p:cNvPr id="62" name="Picture 23" descr="C:\Users\PM\Desktop\PNG\og1.png"/>
          <p:cNvPicPr>
            <a:picLocks noChangeAspect="1" noChangeArrowheads="1"/>
          </p:cNvPicPr>
          <p:nvPr/>
        </p:nvPicPr>
        <p:blipFill>
          <a:blip r:embed="rId7" cstate="print"/>
          <a:srcRect/>
          <a:stretch>
            <a:fillRect/>
          </a:stretch>
        </p:blipFill>
        <p:spPr bwMode="auto">
          <a:xfrm>
            <a:off x="5598280" y="1923679"/>
            <a:ext cx="313623" cy="576064"/>
          </a:xfrm>
          <a:prstGeom prst="rect">
            <a:avLst/>
          </a:prstGeom>
          <a:noFill/>
        </p:spPr>
      </p:pic>
      <p:pic>
        <p:nvPicPr>
          <p:cNvPr id="63" name="Picture 23" descr="C:\Users\PM\Desktop\PNG\og1.png"/>
          <p:cNvPicPr>
            <a:picLocks noChangeAspect="1" noChangeArrowheads="1"/>
          </p:cNvPicPr>
          <p:nvPr/>
        </p:nvPicPr>
        <p:blipFill>
          <a:blip r:embed="rId7" cstate="print"/>
          <a:srcRect/>
          <a:stretch>
            <a:fillRect/>
          </a:stretch>
        </p:blipFill>
        <p:spPr bwMode="auto">
          <a:xfrm>
            <a:off x="6804248" y="1923679"/>
            <a:ext cx="313623" cy="576064"/>
          </a:xfrm>
          <a:prstGeom prst="rect">
            <a:avLst/>
          </a:prstGeom>
          <a:noFill/>
        </p:spPr>
      </p:pic>
      <p:sp>
        <p:nvSpPr>
          <p:cNvPr id="65"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66" name="Prostokąt 65">
            <a:extLst>
              <a:ext uri="{FF2B5EF4-FFF2-40B4-BE49-F238E27FC236}">
                <a16:creationId xmlns:a16="http://schemas.microsoft.com/office/drawing/2014/main" id="{F04336AE-8406-4577-8725-0DD542BBEC6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6" name="Prostokąt 35">
            <a:extLst>
              <a:ext uri="{FF2B5EF4-FFF2-40B4-BE49-F238E27FC236}">
                <a16:creationId xmlns:a16="http://schemas.microsoft.com/office/drawing/2014/main" id="{5DA7E3B4-9265-4409-8312-10AF86D1EFB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2" name="Obraz 41">
            <a:extLst>
              <a:ext uri="{FF2B5EF4-FFF2-40B4-BE49-F238E27FC236}">
                <a16:creationId xmlns:a16="http://schemas.microsoft.com/office/drawing/2014/main" id="{C03C6873-26CC-46FA-9650-6F7D4DFF0C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43" name="Prostokąt 42">
            <a:extLst>
              <a:ext uri="{FF2B5EF4-FFF2-40B4-BE49-F238E27FC236}">
                <a16:creationId xmlns:a16="http://schemas.microsoft.com/office/drawing/2014/main" id="{DD046759-EF1A-41FD-8397-DEF48DDCFC3C}"/>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50" name="Prostokąt 49">
            <a:extLst>
              <a:ext uri="{FF2B5EF4-FFF2-40B4-BE49-F238E27FC236}">
                <a16:creationId xmlns:a16="http://schemas.microsoft.com/office/drawing/2014/main" id="{977B8513-7E80-4B16-B9B6-83F280A46304}"/>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pic>
        <p:nvPicPr>
          <p:cNvPr id="3" name="Obraz 2">
            <a:extLst>
              <a:ext uri="{FF2B5EF4-FFF2-40B4-BE49-F238E27FC236}">
                <a16:creationId xmlns:a16="http://schemas.microsoft.com/office/drawing/2014/main" id="{F57D82A7-38FF-45BA-8628-0518F6530EDE}"/>
              </a:ext>
            </a:extLst>
          </p:cNvPr>
          <p:cNvPicPr>
            <a:picLocks noChangeAspect="1"/>
          </p:cNvPicPr>
          <p:nvPr/>
        </p:nvPicPr>
        <p:blipFill>
          <a:blip r:embed="rId10"/>
          <a:stretch>
            <a:fillRect/>
          </a:stretch>
        </p:blipFill>
        <p:spPr>
          <a:xfrm>
            <a:off x="179512" y="108111"/>
            <a:ext cx="731832" cy="942321"/>
          </a:xfrm>
          <a:prstGeom prst="rect">
            <a:avLst/>
          </a:prstGeom>
        </p:spPr>
      </p:pic>
      <p:sp>
        <p:nvSpPr>
          <p:cNvPr id="34" name="Strzałka: w prawo 33">
            <a:extLst>
              <a:ext uri="{FF2B5EF4-FFF2-40B4-BE49-F238E27FC236}">
                <a16:creationId xmlns:a16="http://schemas.microsoft.com/office/drawing/2014/main" id="{C0715DBE-EAF8-42C5-868F-1C1E24719356}"/>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7" name="Strzałka: w prawo 36">
            <a:extLst>
              <a:ext uri="{FF2B5EF4-FFF2-40B4-BE49-F238E27FC236}">
                <a16:creationId xmlns:a16="http://schemas.microsoft.com/office/drawing/2014/main" id="{3D448D2D-EC70-4874-93FC-5B22D23268D6}"/>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7"/>
                                        </p:tgtEl>
                                        <p:attrNameLst>
                                          <p:attrName>style.color</p:attrName>
                                        </p:attrNameLst>
                                      </p:cBhvr>
                                      <p:to>
                                        <a:schemeClr val="bg1"/>
                                      </p:to>
                                    </p:animClr>
                                    <p:animClr clrSpc="rgb" dir="cw">
                                      <p:cBhvr>
                                        <p:cTn id="12" dur="1000" autoRev="1" fill="remove"/>
                                        <p:tgtEl>
                                          <p:spTgt spid="37"/>
                                        </p:tgtEl>
                                        <p:attrNameLst>
                                          <p:attrName>fillcolor</p:attrName>
                                        </p:attrNameLst>
                                      </p:cBhvr>
                                      <p:to>
                                        <a:schemeClr val="bg1"/>
                                      </p:to>
                                    </p:animClr>
                                    <p:set>
                                      <p:cBhvr>
                                        <p:cTn id="13" dur="1000" autoRev="1" fill="remove"/>
                                        <p:tgtEl>
                                          <p:spTgt spid="37"/>
                                        </p:tgtEl>
                                        <p:attrNameLst>
                                          <p:attrName>fill.type</p:attrName>
                                        </p:attrNameLst>
                                      </p:cBhvr>
                                      <p:to>
                                        <p:strVal val="solid"/>
                                      </p:to>
                                    </p:set>
                                    <p:set>
                                      <p:cBhvr>
                                        <p:cTn id="14" dur="1000" autoRev="1" fill="remove"/>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Obraz 27" descr="1.png"/>
          <p:cNvPicPr>
            <a:picLocks noChangeAspect="1"/>
          </p:cNvPicPr>
          <p:nvPr/>
        </p:nvPicPr>
        <p:blipFill>
          <a:blip r:embed="rId3" cstate="print"/>
          <a:stretch>
            <a:fillRect/>
          </a:stretch>
        </p:blipFill>
        <p:spPr>
          <a:xfrm>
            <a:off x="6228184" y="1744544"/>
            <a:ext cx="2088232" cy="2532040"/>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48409" y="2320472"/>
            <a:ext cx="864096" cy="1809784"/>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78457" y="2787774"/>
            <a:ext cx="726556" cy="1809782"/>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336441" y="1635646"/>
            <a:ext cx="529647" cy="972858"/>
          </a:xfrm>
          <a:prstGeom prst="rect">
            <a:avLst/>
          </a:prstGeom>
          <a:noFill/>
        </p:spPr>
      </p:pic>
      <p:sp>
        <p:nvSpPr>
          <p:cNvPr id="43" name="Prostokąt 42">
            <a:extLst>
              <a:ext uri="{FF2B5EF4-FFF2-40B4-BE49-F238E27FC236}">
                <a16:creationId xmlns:a16="http://schemas.microsoft.com/office/drawing/2014/main" id="{F04336AE-8406-4577-8725-0DD542BBEC6F}"/>
              </a:ext>
            </a:extLst>
          </p:cNvPr>
          <p:cNvSpPr/>
          <p:nvPr/>
        </p:nvSpPr>
        <p:spPr>
          <a:xfrm>
            <a:off x="1907704" y="1164053"/>
            <a:ext cx="7200800" cy="543601"/>
          </a:xfrm>
          <a:prstGeom prst="rect">
            <a:avLst/>
          </a:prstGeom>
        </p:spPr>
        <p:txBody>
          <a:bodyPr wrap="square" lIns="36000" tIns="36000" rIns="36000" bIns="36000" anchor="ctr" anchorCtr="0">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400</a:t>
            </a:r>
            <a:r>
              <a:rPr lang="pl-PL" sz="2800" b="1" dirty="0">
                <a:latin typeface="Cambria" pitchFamily="18" charset="0"/>
                <a:cs typeface="Arial"/>
                <a:sym typeface="Arial"/>
              </a:rPr>
              <a:t> </a:t>
            </a:r>
            <a:r>
              <a:rPr lang="pl-PL" sz="2800" dirty="0">
                <a:latin typeface="Cambria" pitchFamily="18" charset="0"/>
                <a:cs typeface="Arial"/>
                <a:sym typeface="Arial"/>
              </a:rPr>
              <a:t>z 500 </a:t>
            </a:r>
            <a:r>
              <a:rPr lang="pl-PL" sz="3600" b="1" dirty="0">
                <a:latin typeface="Cambria" pitchFamily="18" charset="0"/>
                <a:cs typeface="Arial"/>
                <a:sym typeface="Arial"/>
              </a:rPr>
              <a:t>OFIAR</a:t>
            </a:r>
            <a:r>
              <a:rPr lang="pl-PL" sz="2800" b="1" dirty="0">
                <a:latin typeface="Cambria" pitchFamily="18" charset="0"/>
                <a:cs typeface="Arial"/>
                <a:sym typeface="Arial"/>
              </a:rPr>
              <a:t> </a:t>
            </a:r>
            <a:r>
              <a:rPr lang="pl-PL" sz="2800" dirty="0">
                <a:latin typeface="Cambria" pitchFamily="18" charset="0"/>
                <a:cs typeface="Arial"/>
                <a:sym typeface="Arial"/>
              </a:rPr>
              <a:t>pożarów ginie w domach.</a:t>
            </a:r>
            <a:endParaRPr lang="pl-PL" sz="2800" b="1" dirty="0">
              <a:latin typeface="Cambria" pitchFamily="18" charset="0"/>
              <a:cs typeface="Arial"/>
              <a:sym typeface="Arial"/>
            </a:endParaRPr>
          </a:p>
        </p:txBody>
      </p:sp>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id="{D33E0415-5994-4239-B93C-3921D89DB92F}"/>
              </a:ext>
            </a:extLst>
          </p:cNvPr>
          <p:cNvSpPr/>
          <p:nvPr/>
        </p:nvSpPr>
        <p:spPr>
          <a:xfrm>
            <a:off x="6804248" y="4155926"/>
            <a:ext cx="1368152"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400</a:t>
            </a:r>
          </a:p>
        </p:txBody>
      </p:sp>
      <p:sp>
        <p:nvSpPr>
          <p:cNvPr id="74" name="Prostokąt 73">
            <a:extLst>
              <a:ext uri="{FF2B5EF4-FFF2-40B4-BE49-F238E27FC236}">
                <a16:creationId xmlns:a16="http://schemas.microsoft.com/office/drawing/2014/main" id="{D33E0415-5994-4239-B93C-3921D89DB92F}"/>
              </a:ext>
            </a:extLst>
          </p:cNvPr>
          <p:cNvSpPr/>
          <p:nvPr/>
        </p:nvSpPr>
        <p:spPr>
          <a:xfrm>
            <a:off x="3826329" y="4227934"/>
            <a:ext cx="1296144"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500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37565" y="2787774"/>
            <a:ext cx="726556" cy="1809782"/>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453589" y="2085321"/>
            <a:ext cx="529647" cy="972858"/>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194481" y="2085321"/>
            <a:ext cx="529647" cy="972858"/>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775750" y="2652284"/>
            <a:ext cx="972714" cy="1830259"/>
          </a:xfrm>
          <a:prstGeom prst="rect">
            <a:avLst/>
          </a:prstGeom>
          <a:noFill/>
        </p:spPr>
      </p:pic>
      <p:sp>
        <p:nvSpPr>
          <p:cNvPr id="26" name="Prostokąt 25">
            <a:extLst>
              <a:ext uri="{FF2B5EF4-FFF2-40B4-BE49-F238E27FC236}">
                <a16:creationId xmlns:a16="http://schemas.microsoft.com/office/drawing/2014/main" id="{594CD626-3A98-4E07-9053-36C3C4156D4C}"/>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7" name="Prostokąt 26">
            <a:extLst>
              <a:ext uri="{FF2B5EF4-FFF2-40B4-BE49-F238E27FC236}">
                <a16:creationId xmlns:a16="http://schemas.microsoft.com/office/drawing/2014/main" id="{143EAAB5-47C4-47C0-9E58-D84EA6366C3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5B336320-C57E-45F8-BE0B-E57DD889C77C}"/>
              </a:ext>
            </a:extLst>
          </p:cNvPr>
          <p:cNvPicPr>
            <a:picLocks noChangeAspect="1"/>
          </p:cNvPicPr>
          <p:nvPr/>
        </p:nvPicPr>
        <p:blipFill>
          <a:blip r:embed="rId8"/>
          <a:stretch>
            <a:fillRect/>
          </a:stretch>
        </p:blipFill>
        <p:spPr>
          <a:xfrm>
            <a:off x="179512" y="108111"/>
            <a:ext cx="731832" cy="942321"/>
          </a:xfrm>
          <a:prstGeom prst="rect">
            <a:avLst/>
          </a:prstGeom>
        </p:spPr>
      </p:pic>
      <p:pic>
        <p:nvPicPr>
          <p:cNvPr id="30" name="Obraz 29">
            <a:extLst>
              <a:ext uri="{FF2B5EF4-FFF2-40B4-BE49-F238E27FC236}">
                <a16:creationId xmlns:a16="http://schemas.microsoft.com/office/drawing/2014/main" id="{C46A1318-EE75-48C3-9430-A94975B8CB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31" name="Prostokąt 30">
            <a:extLst>
              <a:ext uri="{FF2B5EF4-FFF2-40B4-BE49-F238E27FC236}">
                <a16:creationId xmlns:a16="http://schemas.microsoft.com/office/drawing/2014/main" id="{9473CBC3-56B1-4909-81B9-F6E4D0FF1BD6}"/>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32" name="Prostokąt 31">
            <a:extLst>
              <a:ext uri="{FF2B5EF4-FFF2-40B4-BE49-F238E27FC236}">
                <a16:creationId xmlns:a16="http://schemas.microsoft.com/office/drawing/2014/main" id="{2D45C3ED-DB24-43AB-9166-5A872F5B4A3E}"/>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sp>
        <p:nvSpPr>
          <p:cNvPr id="33" name="Strzałka: w prawo 32">
            <a:extLst>
              <a:ext uri="{FF2B5EF4-FFF2-40B4-BE49-F238E27FC236}">
                <a16:creationId xmlns:a16="http://schemas.microsoft.com/office/drawing/2014/main" id="{A498D3FA-FC83-403E-8E7E-FD6BA26BB492}"/>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Strzałka: w prawo 33">
            <a:extLst>
              <a:ext uri="{FF2B5EF4-FFF2-40B4-BE49-F238E27FC236}">
                <a16:creationId xmlns:a16="http://schemas.microsoft.com/office/drawing/2014/main" id="{D41896FE-F20B-45E7-805A-81EF9EB70804}"/>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3"/>
                                        </p:tgtEl>
                                        <p:attrNameLst>
                                          <p:attrName>style.color</p:attrName>
                                        </p:attrNameLst>
                                      </p:cBhvr>
                                      <p:to>
                                        <a:schemeClr val="bg1"/>
                                      </p:to>
                                    </p:animClr>
                                    <p:animClr clrSpc="rgb" dir="cw">
                                      <p:cBhvr>
                                        <p:cTn id="7" dur="1000" autoRev="1" fill="remove"/>
                                        <p:tgtEl>
                                          <p:spTgt spid="33"/>
                                        </p:tgtEl>
                                        <p:attrNameLst>
                                          <p:attrName>fillcolor</p:attrName>
                                        </p:attrNameLst>
                                      </p:cBhvr>
                                      <p:to>
                                        <a:schemeClr val="bg1"/>
                                      </p:to>
                                    </p:animClr>
                                    <p:set>
                                      <p:cBhvr>
                                        <p:cTn id="8" dur="1000" autoRev="1" fill="remove"/>
                                        <p:tgtEl>
                                          <p:spTgt spid="33"/>
                                        </p:tgtEl>
                                        <p:attrNameLst>
                                          <p:attrName>fill.type</p:attrName>
                                        </p:attrNameLst>
                                      </p:cBhvr>
                                      <p:to>
                                        <p:strVal val="solid"/>
                                      </p:to>
                                    </p:set>
                                    <p:set>
                                      <p:cBhvr>
                                        <p:cTn id="9" dur="1000" autoRev="1" fill="remove"/>
                                        <p:tgtEl>
                                          <p:spTgt spid="3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4"/>
                                        </p:tgtEl>
                                        <p:attrNameLst>
                                          <p:attrName>style.color</p:attrName>
                                        </p:attrNameLst>
                                      </p:cBhvr>
                                      <p:to>
                                        <a:schemeClr val="bg1"/>
                                      </p:to>
                                    </p:animClr>
                                    <p:animClr clrSpc="rgb" dir="cw">
                                      <p:cBhvr>
                                        <p:cTn id="12" dur="1000" autoRev="1" fill="remove"/>
                                        <p:tgtEl>
                                          <p:spTgt spid="34"/>
                                        </p:tgtEl>
                                        <p:attrNameLst>
                                          <p:attrName>fillcolor</p:attrName>
                                        </p:attrNameLst>
                                      </p:cBhvr>
                                      <p:to>
                                        <a:schemeClr val="bg1"/>
                                      </p:to>
                                    </p:animClr>
                                    <p:set>
                                      <p:cBhvr>
                                        <p:cTn id="13" dur="1000" autoRev="1" fill="remove"/>
                                        <p:tgtEl>
                                          <p:spTgt spid="34"/>
                                        </p:tgtEl>
                                        <p:attrNameLst>
                                          <p:attrName>fill.type</p:attrName>
                                        </p:attrNameLst>
                                      </p:cBhvr>
                                      <p:to>
                                        <p:strVal val="solid"/>
                                      </p:to>
                                    </p:set>
                                    <p:set>
                                      <p:cBhvr>
                                        <p:cTn id="14"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1.png"/>
          <p:cNvPicPr>
            <a:picLocks noChangeAspect="1"/>
          </p:cNvPicPr>
          <p:nvPr/>
        </p:nvPicPr>
        <p:blipFill>
          <a:blip r:embed="rId3" cstate="print"/>
          <a:stretch>
            <a:fillRect/>
          </a:stretch>
        </p:blipFill>
        <p:spPr>
          <a:xfrm>
            <a:off x="6215562" y="2283718"/>
            <a:ext cx="1672525" cy="2027984"/>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01822" y="2694908"/>
            <a:ext cx="685318" cy="1435347"/>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31870" y="3162212"/>
            <a:ext cx="576234" cy="1435344"/>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217846" y="2139702"/>
            <a:ext cx="420065" cy="771577"/>
          </a:xfrm>
          <a:prstGeom prst="rect">
            <a:avLst/>
          </a:prstGeom>
          <a:noFill/>
        </p:spPr>
      </p:pic>
      <p:sp>
        <p:nvSpPr>
          <p:cNvPr id="43" name="Prostokąt 42">
            <a:extLst>
              <a:ext uri="{FF2B5EF4-FFF2-40B4-BE49-F238E27FC236}">
                <a16:creationId xmlns:a16="http://schemas.microsoft.com/office/drawing/2014/main" id="{F04336AE-8406-4577-8725-0DD542BBEC6F}"/>
              </a:ext>
            </a:extLst>
          </p:cNvPr>
          <p:cNvSpPr/>
          <p:nvPr/>
        </p:nvSpPr>
        <p:spPr>
          <a:xfrm>
            <a:off x="2843808" y="1203481"/>
            <a:ext cx="6192688" cy="720197"/>
          </a:xfrm>
          <a:prstGeom prst="rect">
            <a:avLst/>
          </a:prstGeom>
        </p:spPr>
        <p:txBody>
          <a:bodyPr wrap="square">
            <a:spAutoFit/>
          </a:bodyPr>
          <a:lstStyle/>
          <a:p>
            <a:pPr algn="ctr">
              <a:lnSpc>
                <a:spcPct val="85000"/>
              </a:lnSpc>
              <a:buClr>
                <a:srgbClr val="C00000"/>
              </a:buClr>
              <a:buSzPct val="100000"/>
            </a:pPr>
            <a:r>
              <a:rPr lang="pl-PL" sz="2400" b="1" dirty="0">
                <a:latin typeface="Cambria" pitchFamily="18" charset="0"/>
                <a:cs typeface="Arial"/>
                <a:sym typeface="Arial"/>
              </a:rPr>
              <a:t>80%</a:t>
            </a:r>
            <a:r>
              <a:rPr lang="pl-PL" sz="2400" dirty="0">
                <a:latin typeface="Cambria" pitchFamily="18" charset="0"/>
                <a:cs typeface="Arial"/>
                <a:sym typeface="Arial"/>
              </a:rPr>
              <a:t> osób </a:t>
            </a:r>
            <a:r>
              <a:rPr lang="pl-PL" sz="2400" b="1" dirty="0">
                <a:latin typeface="Cambria" pitchFamily="18" charset="0"/>
                <a:cs typeface="Arial"/>
                <a:sym typeface="Arial"/>
              </a:rPr>
              <a:t>RANNYCH</a:t>
            </a:r>
            <a:r>
              <a:rPr lang="pl-PL" sz="2400" dirty="0">
                <a:latin typeface="Cambria" pitchFamily="18" charset="0"/>
                <a:cs typeface="Arial"/>
                <a:sym typeface="Arial"/>
              </a:rPr>
              <a:t> w pożarach, trafiających do szpitali, ucierpiało w </a:t>
            </a:r>
            <a:r>
              <a:rPr lang="pl-PL" sz="2400" b="1" dirty="0">
                <a:latin typeface="Cambria" pitchFamily="18" charset="0"/>
                <a:cs typeface="Arial"/>
                <a:sym typeface="Arial"/>
              </a:rPr>
              <a:t>DOMACH.</a:t>
            </a:r>
          </a:p>
        </p:txBody>
      </p:sp>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id="{D33E0415-5994-4239-B93C-3921D89DB92F}"/>
              </a:ext>
            </a:extLst>
          </p:cNvPr>
          <p:cNvSpPr/>
          <p:nvPr/>
        </p:nvSpPr>
        <p:spPr>
          <a:xfrm>
            <a:off x="6215562" y="4299825"/>
            <a:ext cx="1825444"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3 200</a:t>
            </a:r>
          </a:p>
        </p:txBody>
      </p:sp>
      <p:sp>
        <p:nvSpPr>
          <p:cNvPr id="74" name="Prostokąt 73">
            <a:extLst>
              <a:ext uri="{FF2B5EF4-FFF2-40B4-BE49-F238E27FC236}">
                <a16:creationId xmlns:a16="http://schemas.microsoft.com/office/drawing/2014/main" id="{D33E0415-5994-4239-B93C-3921D89DB92F}"/>
              </a:ext>
            </a:extLst>
          </p:cNvPr>
          <p:cNvSpPr/>
          <p:nvPr/>
        </p:nvSpPr>
        <p:spPr>
          <a:xfrm>
            <a:off x="3635896" y="4312775"/>
            <a:ext cx="1446152"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4 000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03678" y="3162212"/>
            <a:ext cx="576234" cy="1435344"/>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347694" y="2589377"/>
            <a:ext cx="420065" cy="771577"/>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075886" y="2589377"/>
            <a:ext cx="420065" cy="771577"/>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596336" y="2895468"/>
            <a:ext cx="843471" cy="1587075"/>
          </a:xfrm>
          <a:prstGeom prst="rect">
            <a:avLst/>
          </a:prstGeom>
          <a:noFill/>
        </p:spPr>
      </p:pic>
      <p:sp>
        <p:nvSpPr>
          <p:cNvPr id="31" name="Prostokąt 30">
            <a:extLst>
              <a:ext uri="{FF2B5EF4-FFF2-40B4-BE49-F238E27FC236}">
                <a16:creationId xmlns:a16="http://schemas.microsoft.com/office/drawing/2014/main" id="{87031374-32B7-4F3E-AD95-7CADA8EFB875}"/>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ranni w pożarach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id="{0BB6ED91-BD48-49CE-B73E-B6E65380716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5251019B-8067-4F32-9F5A-56CB77EBDF2B}"/>
              </a:ext>
            </a:extLst>
          </p:cNvPr>
          <p:cNvPicPr>
            <a:picLocks noChangeAspect="1"/>
          </p:cNvPicPr>
          <p:nvPr/>
        </p:nvPicPr>
        <p:blipFill>
          <a:blip r:embed="rId8"/>
          <a:stretch>
            <a:fillRect/>
          </a:stretch>
        </p:blipFill>
        <p:spPr>
          <a:xfrm>
            <a:off x="179512" y="108111"/>
            <a:ext cx="731832" cy="942321"/>
          </a:xfrm>
          <a:prstGeom prst="rect">
            <a:avLst/>
          </a:prstGeom>
        </p:spPr>
      </p:pic>
      <p:pic>
        <p:nvPicPr>
          <p:cNvPr id="27" name="Obraz 26">
            <a:extLst>
              <a:ext uri="{FF2B5EF4-FFF2-40B4-BE49-F238E27FC236}">
                <a16:creationId xmlns:a16="http://schemas.microsoft.com/office/drawing/2014/main" id="{1E8A8ADC-AB65-4E12-9917-A54CC3B7B7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32" name="Prostokąt 31">
            <a:extLst>
              <a:ext uri="{FF2B5EF4-FFF2-40B4-BE49-F238E27FC236}">
                <a16:creationId xmlns:a16="http://schemas.microsoft.com/office/drawing/2014/main" id="{F5D3057F-42A9-496B-97AC-9B92F1E49F69}"/>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36" name="Prostokąt 35">
            <a:extLst>
              <a:ext uri="{FF2B5EF4-FFF2-40B4-BE49-F238E27FC236}">
                <a16:creationId xmlns:a16="http://schemas.microsoft.com/office/drawing/2014/main" id="{A700531B-2CBB-444E-98A0-CAAABE68555F}"/>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37" name="Prostokąt 36">
            <a:extLst>
              <a:ext uri="{FF2B5EF4-FFF2-40B4-BE49-F238E27FC236}">
                <a16:creationId xmlns:a16="http://schemas.microsoft.com/office/drawing/2014/main" id="{170393D9-D95E-4825-B6AE-4E4BB0537903}"/>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38" name="pole tekstowe 37">
            <a:extLst>
              <a:ext uri="{FF2B5EF4-FFF2-40B4-BE49-F238E27FC236}">
                <a16:creationId xmlns:a16="http://schemas.microsoft.com/office/drawing/2014/main" id="{F655F2B3-8DB3-40F5-941B-5A491412A989}"/>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9" name="Strzałka: w prawo 38">
            <a:extLst>
              <a:ext uri="{FF2B5EF4-FFF2-40B4-BE49-F238E27FC236}">
                <a16:creationId xmlns:a16="http://schemas.microsoft.com/office/drawing/2014/main" id="{87EF2D70-108A-45D1-AC46-5AECD70C89A2}"/>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0" name="Strzałka: w prawo 39">
            <a:extLst>
              <a:ext uri="{FF2B5EF4-FFF2-40B4-BE49-F238E27FC236}">
                <a16:creationId xmlns:a16="http://schemas.microsoft.com/office/drawing/2014/main" id="{9D2255B2-3BAD-4859-A939-C465C60F8310}"/>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1" name="Strzałka: w prawo 40">
            <a:extLst>
              <a:ext uri="{FF2B5EF4-FFF2-40B4-BE49-F238E27FC236}">
                <a16:creationId xmlns:a16="http://schemas.microsoft.com/office/drawing/2014/main" id="{5DA3C0C8-2370-43AA-BA41-B8733E9EF871}"/>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9"/>
                                        </p:tgtEl>
                                        <p:attrNameLst>
                                          <p:attrName>style.color</p:attrName>
                                        </p:attrNameLst>
                                      </p:cBhvr>
                                      <p:to>
                                        <a:schemeClr val="bg1"/>
                                      </p:to>
                                    </p:animClr>
                                    <p:animClr clrSpc="rgb" dir="cw">
                                      <p:cBhvr>
                                        <p:cTn id="7" dur="1000" autoRev="1" fill="remove"/>
                                        <p:tgtEl>
                                          <p:spTgt spid="39"/>
                                        </p:tgtEl>
                                        <p:attrNameLst>
                                          <p:attrName>fillcolor</p:attrName>
                                        </p:attrNameLst>
                                      </p:cBhvr>
                                      <p:to>
                                        <a:schemeClr val="bg1"/>
                                      </p:to>
                                    </p:animClr>
                                    <p:set>
                                      <p:cBhvr>
                                        <p:cTn id="8" dur="1000" autoRev="1" fill="remove"/>
                                        <p:tgtEl>
                                          <p:spTgt spid="39"/>
                                        </p:tgtEl>
                                        <p:attrNameLst>
                                          <p:attrName>fill.type</p:attrName>
                                        </p:attrNameLst>
                                      </p:cBhvr>
                                      <p:to>
                                        <p:strVal val="solid"/>
                                      </p:to>
                                    </p:set>
                                    <p:set>
                                      <p:cBhvr>
                                        <p:cTn id="9" dur="100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40"/>
                                        </p:tgtEl>
                                        <p:attrNameLst>
                                          <p:attrName>style.color</p:attrName>
                                        </p:attrNameLst>
                                      </p:cBhvr>
                                      <p:to>
                                        <a:schemeClr val="bg1"/>
                                      </p:to>
                                    </p:animClr>
                                    <p:animClr clrSpc="rgb" dir="cw">
                                      <p:cBhvr>
                                        <p:cTn id="12" dur="1000" autoRev="1" fill="remove"/>
                                        <p:tgtEl>
                                          <p:spTgt spid="40"/>
                                        </p:tgtEl>
                                        <p:attrNameLst>
                                          <p:attrName>fillcolor</p:attrName>
                                        </p:attrNameLst>
                                      </p:cBhvr>
                                      <p:to>
                                        <a:schemeClr val="bg1"/>
                                      </p:to>
                                    </p:animClr>
                                    <p:set>
                                      <p:cBhvr>
                                        <p:cTn id="13" dur="1000" autoRev="1" fill="remove"/>
                                        <p:tgtEl>
                                          <p:spTgt spid="40"/>
                                        </p:tgtEl>
                                        <p:attrNameLst>
                                          <p:attrName>fill.type</p:attrName>
                                        </p:attrNameLst>
                                      </p:cBhvr>
                                      <p:to>
                                        <p:strVal val="solid"/>
                                      </p:to>
                                    </p:set>
                                    <p:set>
                                      <p:cBhvr>
                                        <p:cTn id="14" dur="1000" autoRev="1" fill="remove"/>
                                        <p:tgtEl>
                                          <p:spTgt spid="40"/>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41"/>
                                        </p:tgtEl>
                                        <p:attrNameLst>
                                          <p:attrName>style.color</p:attrName>
                                        </p:attrNameLst>
                                      </p:cBhvr>
                                      <p:to>
                                        <a:schemeClr val="bg1"/>
                                      </p:to>
                                    </p:animClr>
                                    <p:animClr clrSpc="rgb" dir="cw">
                                      <p:cBhvr>
                                        <p:cTn id="17" dur="1000" autoRev="1" fill="remove"/>
                                        <p:tgtEl>
                                          <p:spTgt spid="41"/>
                                        </p:tgtEl>
                                        <p:attrNameLst>
                                          <p:attrName>fillcolor</p:attrName>
                                        </p:attrNameLst>
                                      </p:cBhvr>
                                      <p:to>
                                        <a:schemeClr val="bg1"/>
                                      </p:to>
                                    </p:animClr>
                                    <p:set>
                                      <p:cBhvr>
                                        <p:cTn id="18" dur="1000" autoRev="1" fill="remove"/>
                                        <p:tgtEl>
                                          <p:spTgt spid="41"/>
                                        </p:tgtEl>
                                        <p:attrNameLst>
                                          <p:attrName>fill.type</p:attrName>
                                        </p:attrNameLst>
                                      </p:cBhvr>
                                      <p:to>
                                        <p:strVal val="solid"/>
                                      </p:to>
                                    </p:set>
                                    <p:set>
                                      <p:cBhvr>
                                        <p:cTn id="19" dur="1000" autoRev="1" fill="remove"/>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4.png"/>
          <p:cNvPicPr>
            <a:picLocks noChangeAspect="1"/>
          </p:cNvPicPr>
          <p:nvPr/>
        </p:nvPicPr>
        <p:blipFill>
          <a:blip r:embed="rId3" cstate="print"/>
          <a:stretch>
            <a:fillRect/>
          </a:stretch>
        </p:blipFill>
        <p:spPr>
          <a:xfrm>
            <a:off x="2981329" y="1131591"/>
            <a:ext cx="1375202" cy="1440160"/>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5" name="Prostokąt 34">
            <a:extLst>
              <a:ext uri="{FF2B5EF4-FFF2-40B4-BE49-F238E27FC236}">
                <a16:creationId xmlns:a16="http://schemas.microsoft.com/office/drawing/2014/main" id="{DED57B67-2B3B-458F-AE57-B051DF71B313}"/>
              </a:ext>
            </a:extLst>
          </p:cNvPr>
          <p:cNvSpPr/>
          <p:nvPr/>
        </p:nvSpPr>
        <p:spPr>
          <a:xfrm>
            <a:off x="4283968" y="1484777"/>
            <a:ext cx="3528392"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najwięcej ofiar </a:t>
            </a:r>
            <a:r>
              <a:rPr lang="pl-PL" sz="1600" dirty="0">
                <a:latin typeface="Cambria" pitchFamily="18" charset="0"/>
                <a:ea typeface="Arial"/>
                <a:cs typeface="Arial"/>
                <a:sym typeface="Arial"/>
              </a:rPr>
              <a:t>pożarów ginie przed </a:t>
            </a:r>
            <a:r>
              <a:rPr lang="pl-PL" sz="1600" b="1" dirty="0">
                <a:latin typeface="Cambria" pitchFamily="18" charset="0"/>
                <a:ea typeface="Arial"/>
                <a:cs typeface="Arial"/>
                <a:sym typeface="Arial"/>
              </a:rPr>
              <a:t>przybyciem straży pożarnej</a:t>
            </a:r>
            <a:r>
              <a:rPr lang="pl-PL" sz="1600" dirty="0">
                <a:latin typeface="Cambria" pitchFamily="18" charset="0"/>
                <a:ea typeface="Arial"/>
                <a:cs typeface="Arial"/>
                <a:sym typeface="Arial"/>
              </a:rPr>
              <a:t> </a:t>
            </a:r>
          </a:p>
        </p:txBody>
      </p:sp>
      <p:sp>
        <p:nvSpPr>
          <p:cNvPr id="36" name="Prostokąt 35">
            <a:extLst>
              <a:ext uri="{FF2B5EF4-FFF2-40B4-BE49-F238E27FC236}">
                <a16:creationId xmlns:a16="http://schemas.microsoft.com/office/drawing/2014/main" id="{F5E3C209-AF75-43A7-ACE7-6A67CEDDF934}"/>
              </a:ext>
            </a:extLst>
          </p:cNvPr>
          <p:cNvSpPr/>
          <p:nvPr/>
        </p:nvSpPr>
        <p:spPr>
          <a:xfrm>
            <a:off x="4183209" y="2643641"/>
            <a:ext cx="3341119" cy="720197"/>
          </a:xfrm>
          <a:prstGeom prst="rect">
            <a:avLst/>
          </a:prstGeom>
        </p:spPr>
        <p:txBody>
          <a:bodyPr wrap="square">
            <a:spAutoFit/>
          </a:bodyPr>
          <a:lstStyle/>
          <a:p>
            <a:pPr marL="285750" indent="-285750">
              <a:lnSpc>
                <a:spcPct val="85000"/>
              </a:lnSpc>
              <a:spcAft>
                <a:spcPts val="900"/>
              </a:spcAft>
              <a:buClr>
                <a:srgbClr val="C00000"/>
              </a:buClr>
              <a:buSzPct val="100000"/>
              <a:buFont typeface="Wingdings" panose="05000000000000000000" pitchFamily="2" charset="2"/>
              <a:buChar char="§"/>
            </a:pPr>
            <a:r>
              <a:rPr lang="pl-PL" sz="1600" b="1" dirty="0">
                <a:latin typeface="Cambria" pitchFamily="18" charset="0"/>
                <a:ea typeface="Arial"/>
                <a:cs typeface="Arial"/>
                <a:sym typeface="Arial"/>
              </a:rPr>
              <a:t>największe zagrożenie </a:t>
            </a:r>
            <a:r>
              <a:rPr lang="pl-PL" sz="1600" dirty="0">
                <a:latin typeface="Cambria" pitchFamily="18" charset="0"/>
                <a:ea typeface="Arial"/>
                <a:cs typeface="Arial"/>
                <a:sym typeface="Arial"/>
              </a:rPr>
              <a:t>podczas pożaru stwarza</a:t>
            </a:r>
            <a:r>
              <a:rPr lang="pl-PL" sz="1600" b="1" dirty="0">
                <a:latin typeface="Cambria" pitchFamily="18" charset="0"/>
                <a:ea typeface="Arial"/>
                <a:cs typeface="Arial"/>
                <a:sym typeface="Arial"/>
              </a:rPr>
              <a:t> dym i toksyczne</a:t>
            </a:r>
            <a:r>
              <a:rPr lang="pl-PL" sz="1600" dirty="0">
                <a:latin typeface="Cambria" pitchFamily="18" charset="0"/>
                <a:ea typeface="Arial"/>
                <a:cs typeface="Arial"/>
                <a:sym typeface="Arial"/>
              </a:rPr>
              <a:t> </a:t>
            </a:r>
            <a:r>
              <a:rPr lang="pl-PL" sz="1600" b="1" dirty="0">
                <a:latin typeface="Cambria" pitchFamily="18" charset="0"/>
                <a:ea typeface="Arial"/>
                <a:cs typeface="Arial"/>
                <a:sym typeface="Arial"/>
              </a:rPr>
              <a:t>produkty spalania</a:t>
            </a:r>
          </a:p>
        </p:txBody>
      </p:sp>
      <p:sp>
        <p:nvSpPr>
          <p:cNvPr id="37" name="Prostokąt 36">
            <a:extLst>
              <a:ext uri="{FF2B5EF4-FFF2-40B4-BE49-F238E27FC236}">
                <a16:creationId xmlns:a16="http://schemas.microsoft.com/office/drawing/2014/main" id="{09608B63-C8FE-46BB-AE86-90A5A6A388F9}"/>
              </a:ext>
            </a:extLst>
          </p:cNvPr>
          <p:cNvSpPr/>
          <p:nvPr/>
        </p:nvSpPr>
        <p:spPr>
          <a:xfrm>
            <a:off x="4283968" y="4227934"/>
            <a:ext cx="3384376"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najbardziej tragiczne </a:t>
            </a:r>
            <a:r>
              <a:rPr lang="pl-PL" sz="1600" dirty="0">
                <a:latin typeface="Cambria" pitchFamily="18" charset="0"/>
                <a:ea typeface="Arial"/>
                <a:cs typeface="Arial"/>
                <a:sym typeface="Arial"/>
              </a:rPr>
              <a:t>pożary występują </a:t>
            </a:r>
            <a:r>
              <a:rPr lang="pl-PL" sz="1600" b="1" dirty="0">
                <a:latin typeface="Cambria" pitchFamily="18" charset="0"/>
                <a:ea typeface="Arial"/>
                <a:cs typeface="Arial"/>
                <a:sym typeface="Arial"/>
              </a:rPr>
              <a:t>w godzinach nocnych</a:t>
            </a:r>
          </a:p>
        </p:txBody>
      </p:sp>
      <p:pic>
        <p:nvPicPr>
          <p:cNvPr id="25" name="Obraz 24">
            <a:extLst>
              <a:ext uri="{FF2B5EF4-FFF2-40B4-BE49-F238E27FC236}">
                <a16:creationId xmlns:a16="http://schemas.microsoft.com/office/drawing/2014/main" id="{F185AF8C-3A9A-4A3C-98E9-3B28555C47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26" name="Prostokąt 25">
            <a:extLst>
              <a:ext uri="{FF2B5EF4-FFF2-40B4-BE49-F238E27FC236}">
                <a16:creationId xmlns:a16="http://schemas.microsoft.com/office/drawing/2014/main" id="{B66F72ED-87CA-420E-A87B-836014645965}"/>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27" name="Prostokąt 26">
            <a:extLst>
              <a:ext uri="{FF2B5EF4-FFF2-40B4-BE49-F238E27FC236}">
                <a16:creationId xmlns:a16="http://schemas.microsoft.com/office/drawing/2014/main" id="{2D2090FF-C9AD-474E-AE37-81A86F079D9D}"/>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28" name="Prostokąt 27">
            <a:extLst>
              <a:ext uri="{FF2B5EF4-FFF2-40B4-BE49-F238E27FC236}">
                <a16:creationId xmlns:a16="http://schemas.microsoft.com/office/drawing/2014/main" id="{BB5EA892-FDE3-4017-B4A6-8F17484A0076}"/>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29" name="pole tekstowe 28">
            <a:extLst>
              <a:ext uri="{FF2B5EF4-FFF2-40B4-BE49-F238E27FC236}">
                <a16:creationId xmlns:a16="http://schemas.microsoft.com/office/drawing/2014/main" id="{94EB0351-CC0A-402F-BBD5-A1A6B81B9B7E}"/>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0" name="Strzałka: w prawo 29">
            <a:extLst>
              <a:ext uri="{FF2B5EF4-FFF2-40B4-BE49-F238E27FC236}">
                <a16:creationId xmlns:a16="http://schemas.microsoft.com/office/drawing/2014/main" id="{2C4C46DA-8CC6-4442-9765-3972F8F6F27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Strzałka: w prawo 30">
            <a:extLst>
              <a:ext uri="{FF2B5EF4-FFF2-40B4-BE49-F238E27FC236}">
                <a16:creationId xmlns:a16="http://schemas.microsoft.com/office/drawing/2014/main" id="{4B8381F0-56EA-4701-B56F-D93F10393654}"/>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8" name="Strzałka: w prawo 37">
            <a:extLst>
              <a:ext uri="{FF2B5EF4-FFF2-40B4-BE49-F238E27FC236}">
                <a16:creationId xmlns:a16="http://schemas.microsoft.com/office/drawing/2014/main" id="{9F66DF59-4DED-4B01-9133-FFEA152FBB68}"/>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3" name="Obraz 2">
            <a:extLst>
              <a:ext uri="{FF2B5EF4-FFF2-40B4-BE49-F238E27FC236}">
                <a16:creationId xmlns:a16="http://schemas.microsoft.com/office/drawing/2014/main" id="{47E4AC06-0266-4C97-9FEB-7EC6D4827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4515" y="3573009"/>
            <a:ext cx="1230989" cy="1230989"/>
          </a:xfrm>
          <a:prstGeom prst="rect">
            <a:avLst/>
          </a:prstGeom>
        </p:spPr>
      </p:pic>
      <p:sp>
        <p:nvSpPr>
          <p:cNvPr id="39" name="Prostokąt 38">
            <a:extLst>
              <a:ext uri="{FF2B5EF4-FFF2-40B4-BE49-F238E27FC236}">
                <a16:creationId xmlns:a16="http://schemas.microsoft.com/office/drawing/2014/main" id="{4091235D-1814-4130-8B36-81AE73BF729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niebezpieczne naj…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40" name="Prostokąt 39">
            <a:extLst>
              <a:ext uri="{FF2B5EF4-FFF2-40B4-BE49-F238E27FC236}">
                <a16:creationId xmlns:a16="http://schemas.microsoft.com/office/drawing/2014/main" id="{EF7EF7DF-C39D-44B3-A69C-B5D586674586}"/>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4203" y="2327349"/>
            <a:ext cx="2406309" cy="2044601"/>
          </a:xfrm>
          <a:prstGeom prst="rect">
            <a:avLst/>
          </a:prstGeom>
        </p:spPr>
      </p:pic>
      <p:pic>
        <p:nvPicPr>
          <p:cNvPr id="5" name="Obraz 4">
            <a:extLst>
              <a:ext uri="{FF2B5EF4-FFF2-40B4-BE49-F238E27FC236}">
                <a16:creationId xmlns:a16="http://schemas.microsoft.com/office/drawing/2014/main" id="{9937BB38-AEE3-4CAD-BE56-185AA310FDAE}"/>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8"/>
                                        </p:tgtEl>
                                        <p:attrNameLst>
                                          <p:attrName>style.color</p:attrName>
                                        </p:attrNameLst>
                                      </p:cBhvr>
                                      <p:to>
                                        <a:schemeClr val="bg1"/>
                                      </p:to>
                                    </p:animClr>
                                    <p:animClr clrSpc="rgb" dir="cw">
                                      <p:cBhvr>
                                        <p:cTn id="17" dur="1000" autoRev="1" fill="remove"/>
                                        <p:tgtEl>
                                          <p:spTgt spid="38"/>
                                        </p:tgtEl>
                                        <p:attrNameLst>
                                          <p:attrName>fillcolor</p:attrName>
                                        </p:attrNameLst>
                                      </p:cBhvr>
                                      <p:to>
                                        <a:schemeClr val="bg1"/>
                                      </p:to>
                                    </p:animClr>
                                    <p:set>
                                      <p:cBhvr>
                                        <p:cTn id="18" dur="1000" autoRev="1" fill="remove"/>
                                        <p:tgtEl>
                                          <p:spTgt spid="38"/>
                                        </p:tgtEl>
                                        <p:attrNameLst>
                                          <p:attrName>fill.type</p:attrName>
                                        </p:attrNameLst>
                                      </p:cBhvr>
                                      <p:to>
                                        <p:strVal val="solid"/>
                                      </p:to>
                                    </p:set>
                                    <p:set>
                                      <p:cBhvr>
                                        <p:cTn id="19" dur="10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8" name="Prostokąt 37">
            <a:extLst>
              <a:ext uri="{FF2B5EF4-FFF2-40B4-BE49-F238E27FC236}">
                <a16:creationId xmlns:a16="http://schemas.microsoft.com/office/drawing/2014/main" id="{A2C2798E-1897-4BF5-95F5-5F46525422FA}"/>
              </a:ext>
            </a:extLst>
          </p:cNvPr>
          <p:cNvSpPr/>
          <p:nvPr/>
        </p:nvSpPr>
        <p:spPr>
          <a:xfrm rot="20942805">
            <a:off x="399469" y="1862338"/>
            <a:ext cx="8435223" cy="2389679"/>
          </a:xfrm>
          <a:prstGeom prst="rect">
            <a:avLst/>
          </a:prstGeom>
          <a:noFill/>
          <a:ln w="76200">
            <a:solidFill>
              <a:srgbClr val="CC3300"/>
            </a:solidFill>
          </a:ln>
        </p:spPr>
        <p:style>
          <a:lnRef idx="2">
            <a:schemeClr val="accent2"/>
          </a:lnRef>
          <a:fillRef idx="1">
            <a:schemeClr val="lt1"/>
          </a:fillRef>
          <a:effectRef idx="0">
            <a:schemeClr val="accent2"/>
          </a:effectRef>
          <a:fontRef idx="minor">
            <a:schemeClr val="dk1"/>
          </a:fontRef>
        </p:style>
        <p:txBody>
          <a:bodyPr wrap="square" tIns="108000">
            <a:spAutoFit/>
          </a:bodyPr>
          <a:lstStyle/>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TRAGEDIOM MOŻNA</a:t>
            </a:r>
          </a:p>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ZAPOBIEC JEŻELI SZYBKO ZAREAGUJESZ !</a:t>
            </a:r>
            <a:endParaRPr lang="pl-PL" sz="5400" dirty="0">
              <a:solidFill>
                <a:srgbClr val="CC3300"/>
              </a:solidFill>
              <a:latin typeface="Cambria" pitchFamily="18" charset="0"/>
              <a:ea typeface="Arial"/>
              <a:cs typeface="Arial"/>
              <a:sym typeface="Arial"/>
            </a:endParaRPr>
          </a:p>
        </p:txBody>
      </p:sp>
      <p:sp>
        <p:nvSpPr>
          <p:cNvPr id="6" name="Prostokąt 5">
            <a:extLst>
              <a:ext uri="{FF2B5EF4-FFF2-40B4-BE49-F238E27FC236}">
                <a16:creationId xmlns:a16="http://schemas.microsoft.com/office/drawing/2014/main" id="{4D4307C8-69B9-497E-B9D5-FFDE2CCB3E5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szybka reakcja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7" name="Prostokąt 6">
            <a:extLst>
              <a:ext uri="{FF2B5EF4-FFF2-40B4-BE49-F238E27FC236}">
                <a16:creationId xmlns:a16="http://schemas.microsoft.com/office/drawing/2014/main" id="{AD7A80F9-5341-494A-8996-232B81C3E299}"/>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CC65235E-6B4B-4124-94EF-282FD678B68E}"/>
              </a:ext>
            </a:extLst>
          </p:cNvPr>
          <p:cNvPicPr>
            <a:picLocks noChangeAspect="1"/>
          </p:cNvPicPr>
          <p:nvPr/>
        </p:nvPicPr>
        <p:blipFill>
          <a:blip r:embed="rId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5" name="Prostokąt 14">
            <a:extLst>
              <a:ext uri="{FF2B5EF4-FFF2-40B4-BE49-F238E27FC236}">
                <a16:creationId xmlns:a16="http://schemas.microsoft.com/office/drawing/2014/main" id="{D891E5E9-6796-4F77-9DF4-3FC84B2F9E74}"/>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przyczyny i źródła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6" name="Prostokąt 15">
            <a:extLst>
              <a:ext uri="{FF2B5EF4-FFF2-40B4-BE49-F238E27FC236}">
                <a16:creationId xmlns:a16="http://schemas.microsoft.com/office/drawing/2014/main" id="{6D73BF1C-3D18-49A2-9834-56B253240EC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7" name="Obraz 26" descr="3.png"/>
          <p:cNvPicPr>
            <a:picLocks noChangeAspect="1"/>
          </p:cNvPicPr>
          <p:nvPr/>
        </p:nvPicPr>
        <p:blipFill>
          <a:blip r:embed="rId3" cstate="print"/>
          <a:stretch>
            <a:fillRect/>
          </a:stretch>
        </p:blipFill>
        <p:spPr>
          <a:xfrm>
            <a:off x="1115616" y="1131590"/>
            <a:ext cx="220215" cy="288032"/>
          </a:xfrm>
          <a:prstGeom prst="rect">
            <a:avLst/>
          </a:prstGeom>
        </p:spPr>
      </p:pic>
      <p:pic>
        <p:nvPicPr>
          <p:cNvPr id="28" name="Obraz 27" descr="3.png"/>
          <p:cNvPicPr>
            <a:picLocks noChangeAspect="1"/>
          </p:cNvPicPr>
          <p:nvPr/>
        </p:nvPicPr>
        <p:blipFill>
          <a:blip r:embed="rId3" cstate="print"/>
          <a:stretch>
            <a:fillRect/>
          </a:stretch>
        </p:blipFill>
        <p:spPr>
          <a:xfrm>
            <a:off x="1115616" y="1563638"/>
            <a:ext cx="220215" cy="288032"/>
          </a:xfrm>
          <a:prstGeom prst="rect">
            <a:avLst/>
          </a:prstGeom>
        </p:spPr>
      </p:pic>
      <p:pic>
        <p:nvPicPr>
          <p:cNvPr id="29" name="Obraz 28" descr="3.png"/>
          <p:cNvPicPr>
            <a:picLocks noChangeAspect="1"/>
          </p:cNvPicPr>
          <p:nvPr/>
        </p:nvPicPr>
        <p:blipFill>
          <a:blip r:embed="rId3" cstate="print"/>
          <a:stretch>
            <a:fillRect/>
          </a:stretch>
        </p:blipFill>
        <p:spPr>
          <a:xfrm>
            <a:off x="1115616" y="1955494"/>
            <a:ext cx="220215" cy="288032"/>
          </a:xfrm>
          <a:prstGeom prst="rect">
            <a:avLst/>
          </a:prstGeom>
        </p:spPr>
      </p:pic>
      <p:pic>
        <p:nvPicPr>
          <p:cNvPr id="39" name="Obraz 38" descr="3.png"/>
          <p:cNvPicPr>
            <a:picLocks noChangeAspect="1"/>
          </p:cNvPicPr>
          <p:nvPr/>
        </p:nvPicPr>
        <p:blipFill>
          <a:blip r:embed="rId3" cstate="print"/>
          <a:stretch>
            <a:fillRect/>
          </a:stretch>
        </p:blipFill>
        <p:spPr>
          <a:xfrm>
            <a:off x="1115616" y="3688702"/>
            <a:ext cx="220215" cy="288032"/>
          </a:xfrm>
          <a:prstGeom prst="rect">
            <a:avLst/>
          </a:prstGeom>
        </p:spPr>
      </p:pic>
      <p:sp>
        <p:nvSpPr>
          <p:cNvPr id="12" name="Prostokąt 11">
            <a:extLst>
              <a:ext uri="{FF2B5EF4-FFF2-40B4-BE49-F238E27FC236}">
                <a16:creationId xmlns:a16="http://schemas.microsoft.com/office/drawing/2014/main" id="{A6A9EB2B-D572-4CAF-8109-87A5296E631D}"/>
              </a:ext>
            </a:extLst>
          </p:cNvPr>
          <p:cNvSpPr/>
          <p:nvPr/>
        </p:nvSpPr>
        <p:spPr>
          <a:xfrm>
            <a:off x="1115616" y="1059582"/>
            <a:ext cx="7632849" cy="4093428"/>
          </a:xfrm>
          <a:prstGeom prst="rect">
            <a:avLst/>
          </a:prstGeom>
        </p:spPr>
        <p:txBody>
          <a:bodyPr wrap="square">
            <a:spAutoFit/>
          </a:bodyPr>
          <a:lstStyle/>
          <a:p>
            <a:pPr marL="271463">
              <a:spcAft>
                <a:spcPts val="900"/>
              </a:spcAft>
              <a:buClr>
                <a:srgbClr val="C00000"/>
              </a:buClr>
              <a:buSzPct val="100000"/>
            </a:pPr>
            <a:r>
              <a:rPr lang="pl-PL" sz="2000" dirty="0">
                <a:latin typeface="Cambria" pitchFamily="18" charset="0"/>
                <a:ea typeface="Arial"/>
                <a:cs typeface="Arial"/>
                <a:sym typeface="Arial"/>
              </a:rPr>
              <a:t>posługiwanie się otwartym ogniem lub żarem</a:t>
            </a:r>
          </a:p>
          <a:p>
            <a:pPr marL="271463">
              <a:spcAft>
                <a:spcPts val="900"/>
              </a:spcAft>
              <a:buClr>
                <a:srgbClr val="C00000"/>
              </a:buClr>
              <a:buSzPct val="100000"/>
            </a:pPr>
            <a:r>
              <a:rPr lang="pl-PL" sz="2000" dirty="0">
                <a:latin typeface="Cambria" pitchFamily="18" charset="0"/>
                <a:ea typeface="Arial"/>
                <a:cs typeface="Arial"/>
                <a:sym typeface="Arial"/>
              </a:rPr>
              <a:t>palenie tytoniu w łóżku</a:t>
            </a:r>
          </a:p>
          <a:p>
            <a:pPr marL="271463">
              <a:spcAft>
                <a:spcPts val="900"/>
              </a:spcAft>
              <a:buClr>
                <a:srgbClr val="C00000"/>
              </a:buClr>
              <a:buSzPct val="100000"/>
            </a:pPr>
            <a:r>
              <a:rPr lang="pl-PL" sz="2000" dirty="0">
                <a:latin typeface="Cambria" pitchFamily="18" charset="0"/>
                <a:ea typeface="Arial"/>
                <a:cs typeface="Arial"/>
                <a:sym typeface="Arial"/>
              </a:rPr>
              <a:t>wyrzucanie niezgaszonych niedopałków papierosów</a:t>
            </a:r>
          </a:p>
          <a:p>
            <a:pPr marL="271463">
              <a:spcAft>
                <a:spcPts val="900"/>
              </a:spcAft>
              <a:buClr>
                <a:srgbClr val="C00000"/>
              </a:buClr>
              <a:buSzPct val="100000"/>
            </a:pPr>
            <a:r>
              <a:rPr lang="pl-PL" sz="2000" dirty="0">
                <a:latin typeface="Cambria" pitchFamily="18" charset="0"/>
                <a:ea typeface="Arial"/>
                <a:cs typeface="Arial"/>
                <a:sym typeface="Arial"/>
              </a:rPr>
              <a:t>brak instalacji odgromowej lub jej uszkodzenia</a:t>
            </a:r>
          </a:p>
          <a:p>
            <a:pPr marL="271463">
              <a:spcAft>
                <a:spcPts val="900"/>
              </a:spcAft>
              <a:buClr>
                <a:srgbClr val="C00000"/>
              </a:buClr>
              <a:buSzPct val="100000"/>
            </a:pPr>
            <a:r>
              <a:rPr lang="pl-PL" sz="2000" dirty="0">
                <a:latin typeface="Cambria" pitchFamily="18" charset="0"/>
                <a:ea typeface="Arial"/>
                <a:cs typeface="Arial"/>
                <a:sym typeface="Arial"/>
              </a:rPr>
              <a:t>korzystanie z wielu przedłużaczy, rozgałęźników („złodziejek”)</a:t>
            </a:r>
          </a:p>
          <a:p>
            <a:pPr marL="271463">
              <a:spcAft>
                <a:spcPts val="900"/>
              </a:spcAft>
              <a:buClr>
                <a:srgbClr val="C00000"/>
              </a:buClr>
              <a:buSzPct val="100000"/>
            </a:pPr>
            <a:r>
              <a:rPr lang="pl-PL" sz="2000" dirty="0">
                <a:latin typeface="Cambria" pitchFamily="18" charset="0"/>
                <a:ea typeface="Arial"/>
                <a:cs typeface="Arial"/>
                <a:sym typeface="Arial"/>
              </a:rPr>
              <a:t>przeciążanie instalacji elektrycznej („watowanie” bezpieczników) </a:t>
            </a:r>
          </a:p>
          <a:p>
            <a:pPr marL="271463">
              <a:spcAft>
                <a:spcPts val="900"/>
              </a:spcAft>
              <a:buClr>
                <a:srgbClr val="C00000"/>
              </a:buClr>
              <a:buSzPct val="100000"/>
            </a:pPr>
            <a:r>
              <a:rPr lang="pl-PL" sz="2000" dirty="0">
                <a:latin typeface="Cambria" pitchFamily="18" charset="0"/>
                <a:ea typeface="Arial"/>
                <a:cs typeface="Arial"/>
                <a:sym typeface="Arial"/>
              </a:rPr>
              <a:t>pozostawianie bez nadzoru gotujących się potraw</a:t>
            </a:r>
          </a:p>
          <a:p>
            <a:pPr marL="271463">
              <a:spcAft>
                <a:spcPts val="900"/>
              </a:spcAft>
              <a:buClr>
                <a:srgbClr val="C00000"/>
              </a:buClr>
              <a:buSzPct val="100000"/>
            </a:pPr>
            <a:r>
              <a:rPr lang="pl-PL" sz="2000" dirty="0">
                <a:latin typeface="Cambria" pitchFamily="18" charset="0"/>
                <a:ea typeface="Arial"/>
                <a:cs typeface="Arial"/>
                <a:sym typeface="Arial"/>
              </a:rPr>
              <a:t>przechowywanie w pobliżu urządzeń grzewczych przedmiotów palnych oraz substancji </a:t>
            </a:r>
            <a:r>
              <a:rPr lang="pl-PL" sz="2000" dirty="0" err="1">
                <a:latin typeface="Cambria" pitchFamily="18" charset="0"/>
                <a:ea typeface="Arial"/>
                <a:cs typeface="Arial"/>
                <a:sym typeface="Arial"/>
              </a:rPr>
              <a:t>łatwozapalnych</a:t>
            </a:r>
            <a:endParaRPr lang="pl-PL" sz="2000" dirty="0">
              <a:latin typeface="Cambria" pitchFamily="18" charset="0"/>
              <a:ea typeface="Arial"/>
              <a:cs typeface="Arial"/>
              <a:sym typeface="Arial"/>
            </a:endParaRPr>
          </a:p>
          <a:p>
            <a:pPr marL="271463">
              <a:spcAft>
                <a:spcPts val="900"/>
              </a:spcAft>
              <a:buClr>
                <a:srgbClr val="C00000"/>
              </a:buClr>
              <a:buSzPct val="100000"/>
            </a:pPr>
            <a:endParaRPr lang="pl-PL" sz="2000" dirty="0">
              <a:solidFill>
                <a:schemeClr val="dk2"/>
              </a:solidFill>
              <a:latin typeface="Cambria" pitchFamily="18" charset="0"/>
              <a:ea typeface="Arial"/>
              <a:cs typeface="Arial"/>
              <a:sym typeface="Arial"/>
            </a:endParaRPr>
          </a:p>
        </p:txBody>
      </p:sp>
      <p:pic>
        <p:nvPicPr>
          <p:cNvPr id="13" name="Obraz 12" descr="3.png"/>
          <p:cNvPicPr>
            <a:picLocks noChangeAspect="1"/>
          </p:cNvPicPr>
          <p:nvPr/>
        </p:nvPicPr>
        <p:blipFill>
          <a:blip r:embed="rId3" cstate="print"/>
          <a:stretch>
            <a:fillRect/>
          </a:stretch>
        </p:blipFill>
        <p:spPr>
          <a:xfrm>
            <a:off x="1115616" y="2824606"/>
            <a:ext cx="220215" cy="288032"/>
          </a:xfrm>
          <a:prstGeom prst="rect">
            <a:avLst/>
          </a:prstGeom>
        </p:spPr>
      </p:pic>
      <p:pic>
        <p:nvPicPr>
          <p:cNvPr id="14" name="Obraz 13" descr="3.png"/>
          <p:cNvPicPr>
            <a:picLocks noChangeAspect="1"/>
          </p:cNvPicPr>
          <p:nvPr/>
        </p:nvPicPr>
        <p:blipFill>
          <a:blip r:embed="rId3" cstate="print"/>
          <a:stretch>
            <a:fillRect/>
          </a:stretch>
        </p:blipFill>
        <p:spPr>
          <a:xfrm>
            <a:off x="1115616" y="2385870"/>
            <a:ext cx="220215" cy="288032"/>
          </a:xfrm>
          <a:prstGeom prst="rect">
            <a:avLst/>
          </a:prstGeom>
        </p:spPr>
      </p:pic>
      <p:pic>
        <p:nvPicPr>
          <p:cNvPr id="17" name="Obraz 16" descr="3.png"/>
          <p:cNvPicPr>
            <a:picLocks noChangeAspect="1"/>
          </p:cNvPicPr>
          <p:nvPr/>
        </p:nvPicPr>
        <p:blipFill>
          <a:blip r:embed="rId3" cstate="print"/>
          <a:stretch>
            <a:fillRect/>
          </a:stretch>
        </p:blipFill>
        <p:spPr>
          <a:xfrm>
            <a:off x="1115616" y="3256654"/>
            <a:ext cx="220215" cy="288032"/>
          </a:xfrm>
          <a:prstGeom prst="rect">
            <a:avLst/>
          </a:prstGeom>
        </p:spPr>
      </p:pic>
      <p:pic>
        <p:nvPicPr>
          <p:cNvPr id="18" name="Obraz 17" descr="3.png"/>
          <p:cNvPicPr>
            <a:picLocks noChangeAspect="1"/>
          </p:cNvPicPr>
          <p:nvPr/>
        </p:nvPicPr>
        <p:blipFill>
          <a:blip r:embed="rId3" cstate="print"/>
          <a:stretch>
            <a:fillRect/>
          </a:stretch>
        </p:blipFill>
        <p:spPr>
          <a:xfrm>
            <a:off x="1115616" y="4140846"/>
            <a:ext cx="220215" cy="288032"/>
          </a:xfrm>
          <a:prstGeom prst="rect">
            <a:avLst/>
          </a:prstGeom>
        </p:spPr>
      </p:pic>
      <p:pic>
        <p:nvPicPr>
          <p:cNvPr id="3" name="Obraz 2">
            <a:extLst>
              <a:ext uri="{FF2B5EF4-FFF2-40B4-BE49-F238E27FC236}">
                <a16:creationId xmlns:a16="http://schemas.microsoft.com/office/drawing/2014/main" id="{5841F90E-4F70-44E1-9CB7-4340FF7DF50B}"/>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245889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6.png"/>
          <p:cNvPicPr>
            <a:picLocks noChangeAspect="1"/>
          </p:cNvPicPr>
          <p:nvPr/>
        </p:nvPicPr>
        <p:blipFill>
          <a:blip r:embed="rId3" cstate="print"/>
          <a:stretch>
            <a:fillRect/>
          </a:stretch>
        </p:blipFill>
        <p:spPr>
          <a:xfrm>
            <a:off x="6204214" y="3923235"/>
            <a:ext cx="1327257" cy="1139963"/>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43" name="Prostokąt 42">
            <a:extLst>
              <a:ext uri="{FF2B5EF4-FFF2-40B4-BE49-F238E27FC236}">
                <a16:creationId xmlns:a16="http://schemas.microsoft.com/office/drawing/2014/main" id="{249AB9D5-CBED-4DB6-BE57-63FB87059E2D}"/>
              </a:ext>
            </a:extLst>
          </p:cNvPr>
          <p:cNvSpPr/>
          <p:nvPr/>
        </p:nvSpPr>
        <p:spPr>
          <a:xfrm>
            <a:off x="899592" y="3139875"/>
            <a:ext cx="3732953"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gazów</a:t>
            </a:r>
            <a:r>
              <a:rPr lang="pl-PL" sz="1500" dirty="0">
                <a:latin typeface="Cambria" pitchFamily="18" charset="0"/>
                <a:ea typeface="Arial"/>
                <a:cs typeface="Arial"/>
                <a:sym typeface="Arial"/>
              </a:rPr>
              <a:t> </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metanu, propanu, wodoru, acetylenu)</a:t>
            </a:r>
          </a:p>
        </p:txBody>
      </p:sp>
      <p:sp>
        <p:nvSpPr>
          <p:cNvPr id="44" name="Prostokąt 43">
            <a:extLst>
              <a:ext uri="{FF2B5EF4-FFF2-40B4-BE49-F238E27FC236}">
                <a16:creationId xmlns:a16="http://schemas.microsoft.com/office/drawing/2014/main" id="{388B1CAA-EBB3-464C-AB40-CF84060EB3D2}"/>
              </a:ext>
            </a:extLst>
          </p:cNvPr>
          <p:cNvSpPr/>
          <p:nvPr/>
        </p:nvSpPr>
        <p:spPr>
          <a:xfrm>
            <a:off x="899592" y="2179960"/>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cieczy palnych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nafty, benzyny, alkoholi, farb, lakierów, rozpuszczalników)</a:t>
            </a:r>
            <a:endParaRPr lang="pl-PL" sz="1500" dirty="0">
              <a:latin typeface="Cambria" pitchFamily="18" charset="0"/>
              <a:ea typeface="Arial"/>
              <a:cs typeface="Arial"/>
              <a:sym typeface="Arial"/>
            </a:endParaRPr>
          </a:p>
        </p:txBody>
      </p:sp>
      <p:sp>
        <p:nvSpPr>
          <p:cNvPr id="45" name="Prostokąt 44">
            <a:extLst>
              <a:ext uri="{FF2B5EF4-FFF2-40B4-BE49-F238E27FC236}">
                <a16:creationId xmlns:a16="http://schemas.microsoft.com/office/drawing/2014/main" id="{ACCD2F18-6FFD-4004-B85E-0BB426257743}"/>
              </a:ext>
            </a:extLst>
          </p:cNvPr>
          <p:cNvSpPr/>
          <p:nvPr/>
        </p:nvSpPr>
        <p:spPr>
          <a:xfrm>
            <a:off x="899592" y="4102968"/>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tłuszczów</a:t>
            </a:r>
            <a:endParaRPr lang="pl-PL" sz="1500" dirty="0">
              <a:latin typeface="Cambria" pitchFamily="18" charset="0"/>
              <a:ea typeface="Arial"/>
              <a:cs typeface="Arial"/>
              <a:sym typeface="Arial"/>
            </a:endParaRP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olej spożywczy)</a:t>
            </a:r>
          </a:p>
        </p:txBody>
      </p:sp>
      <p:sp>
        <p:nvSpPr>
          <p:cNvPr id="46" name="Prostokąt 45">
            <a:extLst>
              <a:ext uri="{FF2B5EF4-FFF2-40B4-BE49-F238E27FC236}">
                <a16:creationId xmlns:a16="http://schemas.microsoft.com/office/drawing/2014/main" id="{56447738-A378-4C4A-BDBD-70D97870F4D4}"/>
              </a:ext>
            </a:extLst>
          </p:cNvPr>
          <p:cNvSpPr/>
          <p:nvPr/>
        </p:nvSpPr>
        <p:spPr>
          <a:xfrm>
            <a:off x="899592" y="1235348"/>
            <a:ext cx="3670637"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ciał stałych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drewna, papieru, węgla, tkaniny) </a:t>
            </a:r>
          </a:p>
        </p:txBody>
      </p:sp>
      <p:pic>
        <p:nvPicPr>
          <p:cNvPr id="6148" name="Picture 4" descr="C:\Users\PM\Desktop\PNG\w1.png"/>
          <p:cNvPicPr>
            <a:picLocks noChangeAspect="1" noChangeArrowheads="1"/>
          </p:cNvPicPr>
          <p:nvPr/>
        </p:nvPicPr>
        <p:blipFill>
          <a:blip r:embed="rId4" cstate="print"/>
          <a:srcRect/>
          <a:stretch>
            <a:fillRect/>
          </a:stretch>
        </p:blipFill>
        <p:spPr bwMode="auto">
          <a:xfrm>
            <a:off x="6156176" y="1033020"/>
            <a:ext cx="1152128" cy="1034674"/>
          </a:xfrm>
          <a:prstGeom prst="rect">
            <a:avLst/>
          </a:prstGeom>
          <a:noFill/>
        </p:spPr>
      </p:pic>
      <p:pic>
        <p:nvPicPr>
          <p:cNvPr id="6149" name="Picture 5" descr="C:\Users\PM\Desktop\PNG\z1.png"/>
          <p:cNvPicPr>
            <a:picLocks noChangeAspect="1" noChangeArrowheads="1"/>
          </p:cNvPicPr>
          <p:nvPr/>
        </p:nvPicPr>
        <p:blipFill>
          <a:blip r:embed="rId5" cstate="print"/>
          <a:srcRect/>
          <a:stretch>
            <a:fillRect/>
          </a:stretch>
        </p:blipFill>
        <p:spPr bwMode="auto">
          <a:xfrm>
            <a:off x="971599" y="1203598"/>
            <a:ext cx="776051" cy="808807"/>
          </a:xfrm>
          <a:prstGeom prst="rect">
            <a:avLst/>
          </a:prstGeom>
          <a:noFill/>
        </p:spPr>
      </p:pic>
      <p:pic>
        <p:nvPicPr>
          <p:cNvPr id="6150" name="Picture 6" descr="C:\Users\PM\Desktop\PNG\z2.png"/>
          <p:cNvPicPr>
            <a:picLocks noChangeAspect="1" noChangeArrowheads="1"/>
          </p:cNvPicPr>
          <p:nvPr/>
        </p:nvPicPr>
        <p:blipFill>
          <a:blip r:embed="rId6" cstate="print"/>
          <a:srcRect/>
          <a:stretch>
            <a:fillRect/>
          </a:stretch>
        </p:blipFill>
        <p:spPr bwMode="auto">
          <a:xfrm>
            <a:off x="971599" y="2158803"/>
            <a:ext cx="776051" cy="808807"/>
          </a:xfrm>
          <a:prstGeom prst="rect">
            <a:avLst/>
          </a:prstGeom>
          <a:noFill/>
        </p:spPr>
      </p:pic>
      <p:pic>
        <p:nvPicPr>
          <p:cNvPr id="6151" name="Picture 7" descr="C:\Users\PM\Desktop\PNG\z3.png"/>
          <p:cNvPicPr>
            <a:picLocks noChangeAspect="1" noChangeArrowheads="1"/>
          </p:cNvPicPr>
          <p:nvPr/>
        </p:nvPicPr>
        <p:blipFill>
          <a:blip r:embed="rId7" cstate="print"/>
          <a:srcRect/>
          <a:stretch>
            <a:fillRect/>
          </a:stretch>
        </p:blipFill>
        <p:spPr bwMode="auto">
          <a:xfrm>
            <a:off x="971597" y="3114008"/>
            <a:ext cx="776053" cy="807800"/>
          </a:xfrm>
          <a:prstGeom prst="rect">
            <a:avLst/>
          </a:prstGeom>
          <a:noFill/>
        </p:spPr>
      </p:pic>
      <p:pic>
        <p:nvPicPr>
          <p:cNvPr id="6152" name="Picture 8" descr="C:\Users\PM\Desktop\PNG\z4.png"/>
          <p:cNvPicPr>
            <a:picLocks noChangeAspect="1" noChangeArrowheads="1"/>
          </p:cNvPicPr>
          <p:nvPr/>
        </p:nvPicPr>
        <p:blipFill>
          <a:blip r:embed="rId8" cstate="print"/>
          <a:srcRect/>
          <a:stretch>
            <a:fillRect/>
          </a:stretch>
        </p:blipFill>
        <p:spPr bwMode="auto">
          <a:xfrm>
            <a:off x="971597" y="4068206"/>
            <a:ext cx="776053" cy="807800"/>
          </a:xfrm>
          <a:prstGeom prst="rect">
            <a:avLst/>
          </a:prstGeom>
          <a:noFill/>
        </p:spPr>
      </p:pic>
      <p:pic>
        <p:nvPicPr>
          <p:cNvPr id="6156" name="Picture 12" descr="C:\Users\PM\Desktop\PNG\g2.png"/>
          <p:cNvPicPr>
            <a:picLocks noChangeAspect="1" noChangeArrowheads="1"/>
          </p:cNvPicPr>
          <p:nvPr/>
        </p:nvPicPr>
        <p:blipFill>
          <a:blip r:embed="rId9" cstate="print"/>
          <a:srcRect/>
          <a:stretch>
            <a:fillRect/>
          </a:stretch>
        </p:blipFill>
        <p:spPr bwMode="auto">
          <a:xfrm rot="19800000">
            <a:off x="4758998" y="1121067"/>
            <a:ext cx="716121" cy="899885"/>
          </a:xfrm>
          <a:prstGeom prst="rect">
            <a:avLst/>
          </a:prstGeom>
          <a:noFill/>
        </p:spPr>
      </p:pic>
      <p:pic>
        <p:nvPicPr>
          <p:cNvPr id="6165" name="Picture 21" descr="C:\Users\PM\Desktop\PNG\g1.png"/>
          <p:cNvPicPr>
            <a:picLocks noChangeAspect="1" noChangeArrowheads="1"/>
          </p:cNvPicPr>
          <p:nvPr/>
        </p:nvPicPr>
        <p:blipFill>
          <a:blip r:embed="rId10" cstate="print"/>
          <a:srcRect/>
          <a:stretch>
            <a:fillRect/>
          </a:stretch>
        </p:blipFill>
        <p:spPr bwMode="auto">
          <a:xfrm rot="19800000">
            <a:off x="4758998" y="4079745"/>
            <a:ext cx="716121" cy="899885"/>
          </a:xfrm>
          <a:prstGeom prst="rect">
            <a:avLst/>
          </a:prstGeom>
          <a:noFill/>
        </p:spPr>
      </p:pic>
      <p:pic>
        <p:nvPicPr>
          <p:cNvPr id="66" name="Picture 12" descr="C:\Users\PM\Desktop\PNG\g2.png"/>
          <p:cNvPicPr>
            <a:picLocks noChangeAspect="1" noChangeArrowheads="1"/>
          </p:cNvPicPr>
          <p:nvPr/>
        </p:nvPicPr>
        <p:blipFill>
          <a:blip r:embed="rId9" cstate="print"/>
          <a:srcRect/>
          <a:stretch>
            <a:fillRect/>
          </a:stretch>
        </p:blipFill>
        <p:spPr bwMode="auto">
          <a:xfrm rot="19800000">
            <a:off x="4758998" y="2107293"/>
            <a:ext cx="716121" cy="899885"/>
          </a:xfrm>
          <a:prstGeom prst="rect">
            <a:avLst/>
          </a:prstGeom>
          <a:noFill/>
        </p:spPr>
      </p:pic>
      <p:pic>
        <p:nvPicPr>
          <p:cNvPr id="67" name="Picture 12" descr="C:\Users\PM\Desktop\PNG\g2.png"/>
          <p:cNvPicPr>
            <a:picLocks noChangeAspect="1" noChangeArrowheads="1"/>
          </p:cNvPicPr>
          <p:nvPr/>
        </p:nvPicPr>
        <p:blipFill>
          <a:blip r:embed="rId9" cstate="print"/>
          <a:srcRect/>
          <a:stretch>
            <a:fillRect/>
          </a:stretch>
        </p:blipFill>
        <p:spPr bwMode="auto">
          <a:xfrm rot="19800000">
            <a:off x="4758998" y="3093519"/>
            <a:ext cx="716121" cy="899885"/>
          </a:xfrm>
          <a:prstGeom prst="rect">
            <a:avLst/>
          </a:prstGeom>
          <a:noFill/>
        </p:spPr>
      </p:pic>
      <p:pic>
        <p:nvPicPr>
          <p:cNvPr id="68" name="Picture 9" descr="C:\Users\PM\Desktop\PNG\z11.png"/>
          <p:cNvPicPr>
            <a:picLocks noChangeAspect="1" noChangeArrowheads="1"/>
          </p:cNvPicPr>
          <p:nvPr/>
        </p:nvPicPr>
        <p:blipFill>
          <a:blip r:embed="rId11" cstate="print"/>
          <a:srcRect/>
          <a:stretch>
            <a:fillRect/>
          </a:stretch>
        </p:blipFill>
        <p:spPr bwMode="auto">
          <a:xfrm>
            <a:off x="6297265" y="2931790"/>
            <a:ext cx="795015" cy="1023132"/>
          </a:xfrm>
          <a:prstGeom prst="rect">
            <a:avLst/>
          </a:prstGeom>
          <a:noFill/>
        </p:spPr>
      </p:pic>
      <p:pic>
        <p:nvPicPr>
          <p:cNvPr id="6167" name="Picture 23" descr="C:\Users\PM\Desktop\PNG\k1.png"/>
          <p:cNvPicPr>
            <a:picLocks noChangeAspect="1" noChangeArrowheads="1"/>
          </p:cNvPicPr>
          <p:nvPr/>
        </p:nvPicPr>
        <p:blipFill>
          <a:blip r:embed="rId12" cstate="print"/>
          <a:srcRect/>
          <a:stretch>
            <a:fillRect/>
          </a:stretch>
        </p:blipFill>
        <p:spPr bwMode="auto">
          <a:xfrm rot="19527251">
            <a:off x="7842996" y="3922372"/>
            <a:ext cx="792088" cy="1112669"/>
          </a:xfrm>
          <a:prstGeom prst="rect">
            <a:avLst/>
          </a:prstGeom>
          <a:noFill/>
        </p:spPr>
      </p:pic>
      <p:pic>
        <p:nvPicPr>
          <p:cNvPr id="70" name="Picture 23" descr="C:\Users\PM\Desktop\PNG\k1.png"/>
          <p:cNvPicPr>
            <a:picLocks noChangeAspect="1" noChangeArrowheads="1"/>
          </p:cNvPicPr>
          <p:nvPr/>
        </p:nvPicPr>
        <p:blipFill>
          <a:blip r:embed="rId12" cstate="print"/>
          <a:srcRect/>
          <a:stretch>
            <a:fillRect/>
          </a:stretch>
        </p:blipFill>
        <p:spPr bwMode="auto">
          <a:xfrm rot="19527251">
            <a:off x="7842996" y="1114062"/>
            <a:ext cx="792088" cy="1112669"/>
          </a:xfrm>
          <a:prstGeom prst="rect">
            <a:avLst/>
          </a:prstGeom>
          <a:noFill/>
        </p:spPr>
      </p:pic>
      <p:sp>
        <p:nvSpPr>
          <p:cNvPr id="23" name="Prostokąt 22">
            <a:extLst>
              <a:ext uri="{FF2B5EF4-FFF2-40B4-BE49-F238E27FC236}">
                <a16:creationId xmlns:a16="http://schemas.microsoft.com/office/drawing/2014/main" id="{A63CA3A8-5389-4E0D-893A-F6A3AE6AFC1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rodzaje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4" name="Prostokąt 23">
            <a:extLst>
              <a:ext uri="{FF2B5EF4-FFF2-40B4-BE49-F238E27FC236}">
                <a16:creationId xmlns:a16="http://schemas.microsoft.com/office/drawing/2014/main" id="{C315A67F-A9EF-4958-A6D6-ABDA816F848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F99FA9DF-972A-4988-AD0E-A5A14A9A5F3B}"/>
              </a:ext>
            </a:extLst>
          </p:cNvPr>
          <p:cNvPicPr>
            <a:picLocks noChangeAspect="1"/>
          </p:cNvPicPr>
          <p:nvPr/>
        </p:nvPicPr>
        <p:blipFill>
          <a:blip r:embed="rId1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Pokaz na ekranie (16:9)</PresentationFormat>
  <Paragraphs>203</Paragraphs>
  <Slides>22</Slides>
  <Notes>22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Cambria</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D.Kobyłka (KP Przysucha)</dc:creator>
  <cp:lastModifiedBy>Damian Kobyłka</cp:lastModifiedBy>
  <cp:revision>1</cp:revision>
  <dcterms:modified xsi:type="dcterms:W3CDTF">2023-10-23T08:39:08Z</dcterms:modified>
</cp:coreProperties>
</file>