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74" r:id="rId2"/>
  </p:sldMasterIdLst>
  <p:notesMasterIdLst>
    <p:notesMasterId r:id="rId61"/>
  </p:notesMasterIdLst>
  <p:handoutMasterIdLst>
    <p:handoutMasterId r:id="rId62"/>
  </p:handoutMasterIdLst>
  <p:sldIdLst>
    <p:sldId id="256" r:id="rId3"/>
    <p:sldId id="342"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5" r:id="rId18"/>
    <p:sldId id="277" r:id="rId19"/>
    <p:sldId id="278" r:id="rId20"/>
    <p:sldId id="279"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2" r:id="rId40"/>
    <p:sldId id="304" r:id="rId41"/>
    <p:sldId id="305" r:id="rId42"/>
    <p:sldId id="306" r:id="rId43"/>
    <p:sldId id="323" r:id="rId44"/>
    <p:sldId id="324" r:id="rId45"/>
    <p:sldId id="325" r:id="rId46"/>
    <p:sldId id="326" r:id="rId47"/>
    <p:sldId id="327" r:id="rId48"/>
    <p:sldId id="328" r:id="rId49"/>
    <p:sldId id="329" r:id="rId50"/>
    <p:sldId id="330" r:id="rId51"/>
    <p:sldId id="331" r:id="rId52"/>
    <p:sldId id="334" r:id="rId53"/>
    <p:sldId id="335" r:id="rId54"/>
    <p:sldId id="336" r:id="rId55"/>
    <p:sldId id="337" r:id="rId56"/>
    <p:sldId id="338" r:id="rId57"/>
    <p:sldId id="339" r:id="rId58"/>
    <p:sldId id="340" r:id="rId59"/>
    <p:sldId id="341" r:id="rId60"/>
  </p:sldIdLst>
  <p:sldSz cx="9144000" cy="6858000" type="screen4x3"/>
  <p:notesSz cx="6794500" cy="9931400"/>
  <p:embeddedFontLst>
    <p:embeddedFont>
      <p:font typeface="Calibri" panose="020F0502020204030204" pitchFamily="34" charset="0"/>
      <p:regular r:id="rId63"/>
      <p:bold r:id="rId64"/>
      <p:italic r:id="rId65"/>
      <p:boldItalic r:id="rId66"/>
    </p:embeddedFont>
    <p:embeddedFont>
      <p:font typeface="Wingdings 3" panose="05040102010807070707" pitchFamily="18" charset="2"/>
      <p:regular r:id="rId67"/>
    </p:embeddedFont>
    <p:embeddedFont>
      <p:font typeface="Lucida Sans Unicode" panose="020B0602030504020204" pitchFamily="34" charset="0"/>
      <p:regular r:id="rId68"/>
    </p:embeddedFont>
    <p:embeddedFont>
      <p:font typeface="Wingdings 2" panose="05020102010507070707" pitchFamily="18" charset="2"/>
      <p:regular r:id="rId69"/>
    </p:embeddedFont>
    <p:embeddedFont>
      <p:font typeface="Arial Black" panose="020B0A04020102020204" pitchFamily="34" charset="0"/>
      <p:bold r:id="rId70"/>
    </p:embeddedFont>
    <p:embeddedFont>
      <p:font typeface="Verdana" panose="020B060403050404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C26621A8-9B71-4889-BED9-ADECAB3BBFA6}" type="datetimeFigureOut">
              <a:rPr lang="pl-PL" smtClean="0"/>
              <a:t>2017-11-02</a:t>
            </a:fld>
            <a:endParaRPr lang="pl-PL"/>
          </a:p>
        </p:txBody>
      </p:sp>
      <p:sp>
        <p:nvSpPr>
          <p:cNvPr id="4" name="Symbol zastępczy stop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9CAF5EE0-1504-4FBB-8CA8-78122F517ED4}" type="slidenum">
              <a:rPr lang="pl-PL" smtClean="0"/>
              <a:t>‹#›</a:t>
            </a:fld>
            <a:endParaRPr lang="pl-PL"/>
          </a:p>
        </p:txBody>
      </p:sp>
    </p:spTree>
    <p:extLst>
      <p:ext uri="{BB962C8B-B14F-4D97-AF65-F5344CB8AC3E}">
        <p14:creationId xmlns:p14="http://schemas.microsoft.com/office/powerpoint/2010/main" val="12980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4282" cy="4965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48644" y="0"/>
            <a:ext cx="2944282" cy="49657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451" y="4717415"/>
            <a:ext cx="5435599" cy="446913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33106"/>
            <a:ext cx="2944282" cy="49657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4435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09" name="Shape 10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351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84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10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542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33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9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790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42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9" name="Shape 36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25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555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91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84706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5" name="Shape 40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35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94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1850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7" name="Shape 44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23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57" name="Shape 45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64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70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31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8" name="Shape 48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5162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034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483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652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070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50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1" name="Shape 54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1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7132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87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0" name="Shape 58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411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2" name="Shape 59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570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04" name="Shape 60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454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4" name="Shape 65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5" name="Shape 65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155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9" name="Shape 67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0" name="Shape 68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16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599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1" name="Shape 69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126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6" name="Shape 70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5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2" name="Shape 89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93" name="Shape 89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008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04" name="Shape 90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620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4" name="Shape 91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15" name="Shape 91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585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Shape 92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4" name="Shape 92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25" name="Shape 92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5705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4" name="Shape 93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35" name="Shape 93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8045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5" name="Shape 94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46" name="Shape 94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583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6" name="Shape 95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1218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6" name="Shape 9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67" name="Shape 9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07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533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6" name="Shape 97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77" name="Shape 97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463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7" name="Shape 100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08" name="Shape 100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0876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7" name="Shape 101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18" name="Shape 101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395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7" name="Shape 102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28" name="Shape 102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089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7" name="Shape 103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38" name="Shape 103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374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8" name="Shape 104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49" name="Shape 104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9071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8" name="Shape 105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59" name="Shape 105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736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Shape 106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8" name="Shape 106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69" name="Shape 106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630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8" name="Shape 107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79" name="Shape 107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945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001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2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86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8963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7883" y="2492896"/>
            <a:ext cx="9144000" cy="122413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smtClean="0">
                <a:solidFill>
                  <a:srgbClr val="FFC700"/>
                </a:solidFill>
                <a:latin typeface="Arial Black"/>
                <a:ea typeface="Arial Black"/>
                <a:cs typeface="Arial Black"/>
                <a:sym typeface="Arial Black"/>
              </a:rPr>
              <a:t>TEMAT </a:t>
            </a:r>
            <a:r>
              <a:rPr lang="pl-PL" sz="2880" b="1" i="0" u="none" strike="noStrike" cap="none" dirty="0">
                <a:solidFill>
                  <a:srgbClr val="FFC700"/>
                </a:solidFill>
                <a:latin typeface="Arial Black"/>
                <a:ea typeface="Arial Black"/>
                <a:cs typeface="Arial Black"/>
                <a:sym typeface="Arial Black"/>
              </a:rPr>
              <a:t>7</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Eksploatacja hydraulicznych i pneumatycznych </a:t>
            </a:r>
            <a:r>
              <a:rPr lang="pl-PL" sz="2880" b="1" i="0" u="none" strike="noStrike" cap="none" dirty="0" smtClean="0">
                <a:solidFill>
                  <a:srgbClr val="FFC700"/>
                </a:solidFill>
                <a:latin typeface="Calibri"/>
                <a:ea typeface="Calibri"/>
                <a:cs typeface="Calibri"/>
                <a:sym typeface="Calibri"/>
              </a:rPr>
              <a:t/>
            </a:r>
            <a:br>
              <a:rPr lang="pl-PL" sz="2880" b="1" i="0" u="none" strike="noStrike" cap="none" dirty="0" smtClean="0">
                <a:solidFill>
                  <a:srgbClr val="FFC700"/>
                </a:solidFill>
                <a:latin typeface="Calibri"/>
                <a:ea typeface="Calibri"/>
                <a:cs typeface="Calibri"/>
                <a:sym typeface="Calibri"/>
              </a:rPr>
            </a:br>
            <a:r>
              <a:rPr lang="pl-PL" sz="2880" b="1" i="0" u="none" strike="noStrike" cap="none" dirty="0" smtClean="0">
                <a:solidFill>
                  <a:srgbClr val="FFC700"/>
                </a:solidFill>
                <a:latin typeface="Calibri"/>
                <a:ea typeface="Calibri"/>
                <a:cs typeface="Calibri"/>
                <a:sym typeface="Calibri"/>
              </a:rPr>
              <a:t>zestawów ratowniczych</a:t>
            </a:r>
            <a:endParaRPr lang="pl-PL" sz="2880" b="1" i="0" u="none" strike="noStrike" cap="none" dirty="0">
              <a:solidFill>
                <a:srgbClr val="FFC700"/>
              </a:solidFill>
              <a:latin typeface="Calibri"/>
              <a:ea typeface="Calibri"/>
              <a:cs typeface="Calibri"/>
              <a:sym typeface="Calibri"/>
            </a:endParaRPr>
          </a:p>
        </p:txBody>
      </p:sp>
      <p:sp>
        <p:nvSpPr>
          <p:cNvPr id="112" name="Shape 112"/>
          <p:cNvSpPr txBox="1">
            <a:spLocks noGrp="1"/>
          </p:cNvSpPr>
          <p:nvPr>
            <p:ph type="subTitle" idx="1"/>
          </p:nvPr>
        </p:nvSpPr>
        <p:spPr>
          <a:xfrm>
            <a:off x="5436096" y="5157192"/>
            <a:ext cx="3707902" cy="1296143"/>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lang="pl-PL" sz="2000" b="0" i="0" u="none" strike="noStrike" cap="none" dirty="0">
              <a:solidFill>
                <a:srgbClr val="FFFFFF"/>
              </a:solidFill>
              <a:latin typeface="Arial"/>
              <a:ea typeface="Arial"/>
              <a:cs typeface="Arial"/>
              <a:sym typeface="Arial"/>
            </a:endParaRPr>
          </a:p>
        </p:txBody>
      </p:sp>
      <p:sp>
        <p:nvSpPr>
          <p:cNvPr id="114" name="Shape 114"/>
          <p:cNvSpPr txBox="1"/>
          <p:nvPr/>
        </p:nvSpPr>
        <p:spPr>
          <a:xfrm>
            <a:off x="2025948" y="404767"/>
            <a:ext cx="7118052" cy="936103"/>
          </a:xfrm>
          <a:prstGeom prst="rect">
            <a:avLst/>
          </a:prstGeom>
          <a:noFill/>
          <a:ln>
            <a:noFill/>
          </a:ln>
        </p:spPr>
        <p:txBody>
          <a:bodyPr lIns="91425" tIns="0" rIns="45700" bIns="0" anchor="ctr" anchorCtr="0">
            <a:noAutofit/>
          </a:bodyPr>
          <a:lstStyle/>
          <a:p>
            <a:r>
              <a:rPr lang="pl-PL" altLang="pl-PL" sz="2400" dirty="0">
                <a:solidFill>
                  <a:srgbClr val="FFC000"/>
                </a:solidFill>
              </a:rPr>
              <a:t>SZKOLENIE  </a:t>
            </a:r>
            <a:r>
              <a:rPr lang="pl-PL" sz="2400" dirty="0" smtClean="0">
                <a:solidFill>
                  <a:srgbClr val="FFC000"/>
                </a:solidFill>
              </a:rPr>
              <a:t>KIEROWCÓW-KONSERWATORÓW</a:t>
            </a:r>
            <a:endParaRPr lang="pl-PL" sz="2400" dirty="0">
              <a:solidFill>
                <a:srgbClr val="FFC000"/>
              </a:solidFill>
            </a:endParaRPr>
          </a:p>
          <a:p>
            <a:pPr algn="ctr"/>
            <a:r>
              <a:rPr lang="pl-PL" sz="2400" dirty="0">
                <a:solidFill>
                  <a:srgbClr val="FFC000"/>
                </a:solidFill>
              </a:rPr>
              <a:t>SPRZĘTU RATOWNICZEGO OSP</a:t>
            </a:r>
            <a:endParaRPr lang="pl-PL" altLang="pl-PL" sz="2400" dirty="0">
              <a:solidFill>
                <a:srgbClr val="FFC000"/>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Przygotowanie narzędzi do pracy</a:t>
            </a:r>
          </a:p>
        </p:txBody>
      </p:sp>
      <p:sp>
        <p:nvSpPr>
          <p:cNvPr id="207" name="Shape 207"/>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Po podłączeniu narzędzi należy sprawdzić:</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płynność ruchu urządzeń sterujących kierunkiem pracy narzędzi, czy po zwolnieniu nacisku automatycznie ustawiają się w pozycji „zerowej” oraz czy po otwarciu powodują płynny ruch ramion, lub ostrzy narzędzia        w obydwu kierunkach, </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przewodów zasilających, czy nie są pęknięte, zdeformowane, np. ściśnięte, załamane itp., czy nie wycieka z nich ciecz robocza,</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czy nie występują wycieki cieczy roboczej z siłowników, złączek, urządzeń sterujących,</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szczelność narzędzi pod działaniem maksymalnego ciśnienia roboczego, w tym celu doprowadzić do maksymalnego rozwarcia a potem do całkowitego zamknięcia ramion i końcówek roboczych. </a:t>
            </a:r>
          </a:p>
        </p:txBody>
      </p:sp>
      <p:sp>
        <p:nvSpPr>
          <p:cNvPr id="209" name="Shape 20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8" name="Shape 208"/>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6" name="Shape 20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205" name="Shape 20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t="4568"/>
          <a:stretch/>
        </p:blipFill>
        <p:spPr>
          <a:xfrm>
            <a:off x="4146739" y="1571612"/>
            <a:ext cx="4997261" cy="5143535"/>
          </a:xfrm>
          <a:prstGeom prst="rect">
            <a:avLst/>
          </a:prstGeom>
          <a:noFill/>
          <a:ln>
            <a:noFill/>
          </a:ln>
        </p:spPr>
      </p:pic>
      <p:sp>
        <p:nvSpPr>
          <p:cNvPr id="217" name="Shape 21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Przewody hydrauliczne</a:t>
            </a:r>
          </a:p>
        </p:txBody>
      </p:sp>
      <p:sp>
        <p:nvSpPr>
          <p:cNvPr id="220" name="Shape 220"/>
          <p:cNvSpPr txBox="1">
            <a:spLocks noGrp="1"/>
          </p:cNvSpPr>
          <p:nvPr>
            <p:ph type="body" idx="1"/>
          </p:nvPr>
        </p:nvSpPr>
        <p:spPr>
          <a:xfrm>
            <a:off x="0" y="1357298"/>
            <a:ext cx="5072065" cy="2185986"/>
          </a:xfrm>
          <a:prstGeom prst="rect">
            <a:avLst/>
          </a:prstGeom>
          <a:noFill/>
          <a:ln>
            <a:noFill/>
          </a:ln>
        </p:spPr>
        <p:txBody>
          <a:bodyPr lIns="54850" tIns="91425" rIns="91425" bIns="45700" anchor="t" anchorCtr="0">
            <a:noAutofit/>
          </a:bodyPr>
          <a:lstStyle/>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poddawać przewodów hydraulicznych mechanicznym obciążeniom rozciągającym, nie zawieszać na przewodach żadnych ciężarów oraz ich nie naciągać.</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przekraczać minimalnego promienia zgięcia przewodu, ponieważ powstały w ten sposób łuk może spowodować uszkodzenie przewodu).</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Przewodów nie kłaść lub ciągnąć po ostrych (kanciastych) powierzchniach. </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podłączać poskręcanych przewodów.</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należy w żadnym wypadku przejeżdżać jakimkolwiek pojazdem po przewodach (można je zabezpieczyć np. za pomocą mostków przejazdowych)</a:t>
            </a:r>
          </a:p>
          <a:p>
            <a:pPr marL="571500" marR="0" lvl="0" indent="-457200" algn="l" rtl="0">
              <a:lnSpc>
                <a:spcPct val="100000"/>
              </a:lnSpc>
              <a:spcBef>
                <a:spcPts val="0"/>
              </a:spcBef>
              <a:spcAft>
                <a:spcPts val="0"/>
              </a:spcAft>
              <a:buClr>
                <a:schemeClr val="accent1"/>
              </a:buClr>
              <a:buSzPct val="80000"/>
              <a:buFont typeface="Arial"/>
              <a:buNone/>
            </a:pPr>
            <a:endParaRPr sz="20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21" name="Shape 221"/>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19" name="Shape 2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218" name="Shape 21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l="1108" t="1024" b="1705"/>
          <a:stretch/>
        </p:blipFill>
        <p:spPr>
          <a:xfrm>
            <a:off x="4429123" y="1857364"/>
            <a:ext cx="4714876" cy="3952889"/>
          </a:xfrm>
          <a:prstGeom prst="rect">
            <a:avLst/>
          </a:prstGeom>
          <a:noFill/>
          <a:ln>
            <a:noFill/>
          </a:ln>
        </p:spPr>
      </p:pic>
      <p:sp>
        <p:nvSpPr>
          <p:cNvPr id="230" name="Shape 23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Przewody hydrauliczne</a:t>
            </a:r>
          </a:p>
        </p:txBody>
      </p:sp>
      <p:sp>
        <p:nvSpPr>
          <p:cNvPr id="233" name="Shape 233"/>
          <p:cNvSpPr txBox="1">
            <a:spLocks noGrp="1"/>
          </p:cNvSpPr>
          <p:nvPr>
            <p:ph type="body" idx="1"/>
          </p:nvPr>
        </p:nvSpPr>
        <p:spPr>
          <a:xfrm>
            <a:off x="0" y="1714488"/>
            <a:ext cx="4357685" cy="3643337"/>
          </a:xfrm>
          <a:prstGeom prst="rect">
            <a:avLst/>
          </a:prstGeom>
          <a:noFill/>
          <a:ln>
            <a:noFill/>
          </a:ln>
        </p:spPr>
        <p:txBody>
          <a:bodyPr lIns="54850" tIns="91425" rIns="91425" bIns="45700" anchor="t" anchorCtr="0">
            <a:noAutofit/>
          </a:bodyPr>
          <a:lstStyle/>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Times New Roman"/>
                <a:ea typeface="Times New Roman"/>
                <a:cs typeface="Times New Roman"/>
                <a:sym typeface="Times New Roman"/>
              </a:rPr>
              <a:t>Nie dopuszczać do kontaktu przewodu z gorącymi powierzchniami, takimi jak: tłumiki, rury wydechowe, grzejniki, palniki.</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Times New Roman"/>
                <a:ea typeface="Times New Roman"/>
                <a:cs typeface="Times New Roman"/>
                <a:sym typeface="Times New Roman"/>
              </a:rPr>
              <a:t>Nigdy nie należy łączyć przewodów pochodzących od różnych producentów.</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Nigdy nie przekraczać dopuszczalnego ciśnienia roboczego określonego na przewodzie i/lub w instrukcjach obsługi.</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Nie wystawiać na działanie: alkoholi, paliw, kwasów, zasad, elektrolitów, estrów fosforowych.</a:t>
            </a:r>
          </a:p>
          <a:p>
            <a:pPr marL="609600" marR="0" lvl="0" indent="-609600"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
        <p:nvSpPr>
          <p:cNvPr id="235" name="Shape 23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4" name="Shape 234"/>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2" name="Shape 2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231" name="Shape 23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Przechowywanie przewodów hydraulicznych</a:t>
            </a:r>
          </a:p>
        </p:txBody>
      </p:sp>
      <p:sp>
        <p:nvSpPr>
          <p:cNvPr id="245" name="Shape 245"/>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990600" marR="0" lvl="1" indent="-533400" algn="just" rtl="0">
              <a:lnSpc>
                <a:spcPct val="80000"/>
              </a:lnSpc>
              <a:spcBef>
                <a:spcPts val="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przechowywać w przewiewnym, suchym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odpornym na kurzenie się miejscu (można je ewentualnie zapakować w folię plastikową); nie powinny znajdować się one pod bezpośrednim wpływem promieni słonecznych i ultrafioletowych. Należy chronić przewody znajdujące się w pobliżu źródeł ciepła,</a:t>
            </a:r>
          </a:p>
          <a:p>
            <a:pPr marL="990600" marR="0" lvl="1" indent="-533400" algn="just" rtl="0">
              <a:lnSpc>
                <a:spcPct val="8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nie korzystać z oświetlenia wytwarzającego ozon (np. ze świetlówek fluorescencyjnych, lamp rtęciowych).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W bezpośrednim otoczeniu przewodów nie należy również korzystać z urządzeń elektrycznych,</a:t>
            </a:r>
          </a:p>
          <a:p>
            <a:pPr marL="990600" marR="0" lvl="1" indent="-533400" algn="just" rtl="0">
              <a:lnSpc>
                <a:spcPct val="8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przechowywać nienaciągnięte i w pozycji poziomej. Jeżeli przewody są zwijane na okres przechowywania należy przestrzegać wskazówek producenta dotyczących minimalnego kąta zgięcia,</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46" name="Shape 246"/>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44" name="Shape 2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243" name="Shape 2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Uszkodzenie przewodu hydraulicznego</a:t>
            </a:r>
          </a:p>
        </p:txBody>
      </p:sp>
      <p:sp>
        <p:nvSpPr>
          <p:cNvPr id="257" name="Shape 257"/>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731520" marR="0" lvl="1" indent="-121919" algn="just" rtl="0">
              <a:lnSpc>
                <a:spcPct val="100000"/>
              </a:lnSpc>
              <a:spcBef>
                <a:spcPts val="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Uszkodzenie powłoki zewnętrznej lub wewnętrznej (np. przetarcia, przecięcia, pęknięcia). </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Zniekształcenia, które nie odpowiadają naturalnemu kształtowi przewodu  gdy nie jest on pod ciśnieniem, gdy jest pod ciśnieniem lub gdy jest zgięty.</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Rozdzielanie się powłok przewodu, pęcherze. </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hydrauliczne nie mogą w żadnym wypadku wejść w kontakt z płynem hamulcowym</a:t>
            </a:r>
            <a:r>
              <a:rPr lang="pl-PL" sz="2400" b="0" i="1" u="none" strike="noStrike" cap="none">
                <a:solidFill>
                  <a:schemeClr val="dk1"/>
                </a:solidFill>
                <a:latin typeface="Calibri"/>
                <a:ea typeface="Calibri"/>
                <a:cs typeface="Calibri"/>
                <a:sym typeface="Calibri"/>
              </a:rPr>
              <a:t>, </a:t>
            </a:r>
            <a:r>
              <a:rPr lang="pl-PL" sz="2400" b="0" i="0" u="none" strike="noStrike" cap="none">
                <a:solidFill>
                  <a:schemeClr val="dk1"/>
                </a:solidFill>
                <a:latin typeface="Calibri"/>
                <a:ea typeface="Calibri"/>
                <a:cs typeface="Calibri"/>
                <a:sym typeface="Calibri"/>
              </a:rPr>
              <a:t> gdyż płyn ten niszczy zewnętrzną powłokę przewodu.</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8" name="Shape 258"/>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6" name="Shape 25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255" name="Shape 25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nożyc hydraulicznych</a:t>
            </a:r>
          </a:p>
        </p:txBody>
      </p:sp>
      <p:sp>
        <p:nvSpPr>
          <p:cNvPr id="295" name="Shape 295"/>
          <p:cNvSpPr txBox="1">
            <a:spLocks noGrp="1"/>
          </p:cNvSpPr>
          <p:nvPr>
            <p:ph type="body" idx="1"/>
          </p:nvPr>
        </p:nvSpPr>
        <p:spPr>
          <a:xfrm>
            <a:off x="467543" y="1500174"/>
            <a:ext cx="8247860" cy="3429023"/>
          </a:xfrm>
          <a:prstGeom prst="rect">
            <a:avLst/>
          </a:prstGeom>
          <a:noFill/>
          <a:ln>
            <a:noFill/>
          </a:ln>
        </p:spPr>
        <p:txBody>
          <a:bodyPr lIns="54850" tIns="91425" rIns="91425" bIns="45700" anchor="t" anchorCtr="0">
            <a:noAutofit/>
          </a:bodyPr>
          <a:lstStyle/>
          <a:p>
            <a:pPr marL="438912" marR="0" lvl="0" indent="-324612" algn="ctr" rtl="0">
              <a:lnSpc>
                <a:spcPct val="100000"/>
              </a:lnSpc>
              <a:spcBef>
                <a:spcPts val="0"/>
              </a:spcBef>
              <a:spcAft>
                <a:spcPts val="0"/>
              </a:spcAft>
              <a:buClr>
                <a:schemeClr val="accent1"/>
              </a:buClr>
              <a:buSzPct val="25000"/>
              <a:buFont typeface="Noto Sans Symbols"/>
              <a:buNone/>
            </a:pPr>
            <a:r>
              <a:rPr lang="pl-PL" sz="2800" b="0" i="0" u="none" strike="noStrike" cap="none">
                <a:solidFill>
                  <a:schemeClr val="dk1"/>
                </a:solidFill>
                <a:latin typeface="Calibri"/>
                <a:ea typeface="Calibri"/>
                <a:cs typeface="Calibri"/>
                <a:sym typeface="Calibri"/>
              </a:rPr>
              <a:t>Po zakończonej pracy ramiona nożyc należy zamknąć do pozycji rozstępu równego kilku milimetrów. Taki stan uwalnia narzędzie od sił hydraulicznych i mechanicznych. </a:t>
            </a:r>
            <a:br>
              <a:rPr lang="pl-PL" sz="2800" b="0" i="0" u="none" strike="noStrike" cap="none">
                <a:solidFill>
                  <a:schemeClr val="dk1"/>
                </a:solidFill>
                <a:latin typeface="Calibri"/>
                <a:ea typeface="Calibri"/>
                <a:cs typeface="Calibri"/>
                <a:sym typeface="Calibri"/>
              </a:rPr>
            </a:br>
            <a:endParaRPr lang="pl-PL" sz="280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96" name="Shape 296"/>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94" name="Shape 29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293" name="Shape 29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299" name="Shape 299"/>
          <p:cNvPicPr preferRelativeResize="0"/>
          <p:nvPr/>
        </p:nvPicPr>
        <p:blipFill rotWithShape="1">
          <a:blip r:embed="rId3">
            <a:alphaModFix/>
          </a:blip>
          <a:srcRect/>
          <a:stretch/>
        </p:blipFill>
        <p:spPr>
          <a:xfrm>
            <a:off x="2357422" y="4000503"/>
            <a:ext cx="4037008" cy="2152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rozpieraczy ramieniowych</a:t>
            </a:r>
          </a:p>
        </p:txBody>
      </p:sp>
      <p:sp>
        <p:nvSpPr>
          <p:cNvPr id="348" name="Shape 348"/>
          <p:cNvSpPr txBox="1">
            <a:spLocks noGrp="1"/>
          </p:cNvSpPr>
          <p:nvPr>
            <p:ph type="body" idx="1"/>
          </p:nvPr>
        </p:nvSpPr>
        <p:spPr>
          <a:xfrm>
            <a:off x="428595" y="2000240"/>
            <a:ext cx="8247860" cy="3429023"/>
          </a:xfrm>
          <a:prstGeom prst="rect">
            <a:avLst/>
          </a:prstGeom>
          <a:noFill/>
          <a:ln>
            <a:noFill/>
          </a:ln>
        </p:spPr>
        <p:txBody>
          <a:bodyPr lIns="54850" tIns="91425" rIns="91425" bIns="45700" anchor="t" anchorCtr="0">
            <a:noAutofit/>
          </a:bodyPr>
          <a:lstStyle/>
          <a:p>
            <a:pPr marL="438912" marR="0" lvl="0" indent="-324612" algn="ctr" rtl="0">
              <a:lnSpc>
                <a:spcPct val="100000"/>
              </a:lnSpc>
              <a:spcBef>
                <a:spcPts val="0"/>
              </a:spcBef>
              <a:spcAft>
                <a:spcPts val="0"/>
              </a:spcAft>
              <a:buClr>
                <a:schemeClr val="accent1"/>
              </a:buClr>
              <a:buSzPct val="25000"/>
              <a:buFont typeface="Noto Sans Symbols"/>
              <a:buNone/>
            </a:pPr>
            <a:r>
              <a:rPr lang="pl-PL" sz="2800" b="0" i="0" u="none" strike="noStrike" cap="none">
                <a:solidFill>
                  <a:schemeClr val="dk1"/>
                </a:solidFill>
                <a:latin typeface="Calibri"/>
                <a:ea typeface="Calibri"/>
                <a:cs typeface="Calibri"/>
                <a:sym typeface="Calibri"/>
              </a:rPr>
              <a:t>Po każdorazowym użyciu ramiona rozpieracza należy zamknąć do pozycji rozwarcia ostrzy około 15 mm. Dzięki temu urządzenie jest odciążone hydraulicznie i mechanicznie (analogicznie jak w przypadku nożyc hydraulicznych).</a:t>
            </a:r>
            <a:br>
              <a:rPr lang="pl-PL" sz="2800" b="0" i="0" u="none" strike="noStrike" cap="none">
                <a:solidFill>
                  <a:schemeClr val="dk1"/>
                </a:solidFill>
                <a:latin typeface="Calibri"/>
                <a:ea typeface="Calibri"/>
                <a:cs typeface="Calibri"/>
                <a:sym typeface="Calibri"/>
              </a:rPr>
            </a:br>
            <a:r>
              <a:rPr lang="pl-PL" sz="2800" b="0" i="0" u="none" strike="noStrike" cap="none">
                <a:solidFill>
                  <a:schemeClr val="dk1"/>
                </a:solidFill>
                <a:latin typeface="Calibri"/>
                <a:ea typeface="Calibri"/>
                <a:cs typeface="Calibri"/>
                <a:sym typeface="Calibri"/>
              </a:rPr>
              <a:t/>
            </a:r>
            <a:br>
              <a:rPr lang="pl-PL" sz="2800" b="0" i="0" u="none" strike="noStrike" cap="none">
                <a:solidFill>
                  <a:schemeClr val="dk1"/>
                </a:solidFill>
                <a:latin typeface="Calibri"/>
                <a:ea typeface="Calibri"/>
                <a:cs typeface="Calibri"/>
                <a:sym typeface="Calibri"/>
              </a:rPr>
            </a:br>
            <a:r>
              <a:rPr lang="pl-PL" sz="2800" b="0" i="0" u="none" strike="noStrike" cap="none">
                <a:solidFill>
                  <a:schemeClr val="dk1"/>
                </a:solidFill>
                <a:latin typeface="Calibri"/>
                <a:ea typeface="Calibri"/>
                <a:cs typeface="Calibri"/>
                <a:sym typeface="Calibri"/>
              </a:rPr>
              <a:t/>
            </a:r>
            <a:br>
              <a:rPr lang="pl-PL" sz="2800" b="0" i="0" u="none" strike="noStrike" cap="none">
                <a:solidFill>
                  <a:schemeClr val="dk1"/>
                </a:solidFill>
                <a:latin typeface="Calibri"/>
                <a:ea typeface="Calibri"/>
                <a:cs typeface="Calibri"/>
                <a:sym typeface="Calibri"/>
              </a:rPr>
            </a:br>
            <a:endParaRPr lang="pl-PL" sz="28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49" name="Shape 349"/>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47" name="Shape 34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346" name="Shape 34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rozpieraczy kolumnowych</a:t>
            </a:r>
          </a:p>
        </p:txBody>
      </p:sp>
      <p:sp>
        <p:nvSpPr>
          <p:cNvPr id="374" name="Shape 374"/>
          <p:cNvSpPr txBox="1">
            <a:spLocks noGrp="1"/>
          </p:cNvSpPr>
          <p:nvPr>
            <p:ph type="body" idx="1"/>
          </p:nvPr>
        </p:nvSpPr>
        <p:spPr>
          <a:xfrm>
            <a:off x="642910" y="1928801"/>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dirty="0" smtClean="0">
                <a:solidFill>
                  <a:schemeClr val="dk1"/>
                </a:solidFill>
                <a:latin typeface="Calibri"/>
                <a:ea typeface="Calibri"/>
                <a:cs typeface="Calibri"/>
                <a:sym typeface="Calibri"/>
              </a:rPr>
              <a:t>    Po </a:t>
            </a:r>
            <a:r>
              <a:rPr lang="pl-PL" sz="3200" b="0" i="0" u="none" strike="noStrike" cap="none" dirty="0">
                <a:solidFill>
                  <a:schemeClr val="dk1"/>
                </a:solidFill>
                <a:latin typeface="Calibri"/>
                <a:ea typeface="Calibri"/>
                <a:cs typeface="Calibri"/>
                <a:sym typeface="Calibri"/>
              </a:rPr>
              <a:t>każdorazowym użyciu głowicę cylindra należy zostawić wysuniętą  w odległości ok. 10mm od kołnierza cylindra</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dk1"/>
              </a:solidFill>
              <a:latin typeface="Calibri"/>
              <a:ea typeface="Calibri"/>
              <a:cs typeface="Calibri"/>
              <a:sym typeface="Calibri"/>
            </a:endParaRPr>
          </a:p>
        </p:txBody>
      </p:sp>
      <p:sp>
        <p:nvSpPr>
          <p:cNvPr id="376" name="Shape 376"/>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75" name="Shape 375"/>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73" name="Shape 3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372" name="Shape 37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3</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a:t>
            </a:r>
          </a:p>
        </p:txBody>
      </p:sp>
      <p:sp>
        <p:nvSpPr>
          <p:cNvPr id="386" name="Shape 386"/>
          <p:cNvSpPr txBox="1">
            <a:spLocks noGrp="1"/>
          </p:cNvSpPr>
          <p:nvPr>
            <p:ph type="body" idx="1"/>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Oczyścić narzędzia i akcesoria za pomocą ściereczek niepozostawiających włókien,</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Oczyścić szybkozłącza i założyć kapturki ochronne (nawet drobne ziarenka piasku mogą uniemożliwić prawidłowe połączenie),</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czy narzędzie nie ma śladów uszkodzeń lub wycieków oleju (obejrzeć tłoczyska rozpieraczy kolumnowych, czy nie została uszkodzona ich powierzchnia, ponieważ toczysko na całej długości współpracuje z systemem uszczelniania i głębokie rysy na powierzchni mogą powodować wyciek cieczy roboczej), </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Osuszyć narzędzie jeżeli jest mokre lub wilgotne.</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Dokonać przeglądu wszystkich końcówek roboczych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krawędzi tnących ostrzy nożyc.</a:t>
            </a:r>
          </a:p>
        </p:txBody>
      </p:sp>
      <p:sp>
        <p:nvSpPr>
          <p:cNvPr id="388" name="Shape 388"/>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87" name="Shape 387"/>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84" name="Shape 38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3</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a:t>
            </a:r>
          </a:p>
        </p:txBody>
      </p:sp>
      <p:sp>
        <p:nvSpPr>
          <p:cNvPr id="398" name="Shape 398"/>
          <p:cNvSpPr txBox="1">
            <a:spLocks noGrp="1"/>
          </p:cNvSpPr>
          <p:nvPr>
            <p:ph type="body" idx="1"/>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Niewielkie uszkodzenia powierzchni końcówek roboczych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ostrzy nożyc można przeszlifować. W przypadku większych uszkodzeń skontaktować się dostawcą lub uprawnionym serwisem, w celu dokonania ekspertyzy     i ewentualnej wymiany.</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Elementy narażone na korozje należy zabezpieczyć smarując je olejem lub smarem maszynowym</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szczelność siłownika narzędzia pod maksymalnym ciśnieniem, w położeniu skrajnym otwartym i skrajnym zamkniętym ramion.</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działanie uchwytu sterującego – czy samoczynnie wraca do pozycji neutralnej.</a:t>
            </a: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
        <p:nvSpPr>
          <p:cNvPr id="400" name="Shape 400"/>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99" name="Shape 399"/>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97" name="Shape 39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96" name="Shape 39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10" name="Symbol zastępczy zawartości 1"/>
          <p:cNvSpPr>
            <a:spLocks noGrp="1"/>
          </p:cNvSpPr>
          <p:nvPr>
            <p:ph type="body" idx="1"/>
          </p:nvPr>
        </p:nvSpPr>
        <p:spPr>
          <a:xfrm>
            <a:off x="0" y="1820300"/>
            <a:ext cx="9143999" cy="4404653"/>
          </a:xfrm>
        </p:spPr>
        <p:txBody>
          <a:bodyPr>
            <a:normAutofit fontScale="70000" lnSpcReduction="20000"/>
          </a:bodyPr>
          <a:lstStyle/>
          <a:p>
            <a:pPr>
              <a:buSzPct val="50000"/>
            </a:pPr>
            <a:r>
              <a:rPr lang="pl-PL" sz="6000" dirty="0" smtClean="0"/>
              <a:t> </a:t>
            </a:r>
            <a:r>
              <a:rPr lang="pl-PL" sz="5100" dirty="0" smtClean="0"/>
              <a:t>Rodzaje </a:t>
            </a:r>
            <a:r>
              <a:rPr lang="pl-PL" sz="5100" dirty="0"/>
              <a:t>ratowniczych zestawów hydraulicznych i </a:t>
            </a:r>
            <a:r>
              <a:rPr lang="pl-PL" sz="5100" dirty="0" smtClean="0"/>
              <a:t>pneumatycznych;</a:t>
            </a:r>
          </a:p>
          <a:p>
            <a:pPr>
              <a:buSzPct val="50000"/>
            </a:pPr>
            <a:r>
              <a:rPr lang="pl-PL" sz="5100" dirty="0" smtClean="0"/>
              <a:t> </a:t>
            </a:r>
            <a:r>
              <a:rPr lang="pl-PL" sz="5100" dirty="0"/>
              <a:t>Warunki </a:t>
            </a:r>
            <a:r>
              <a:rPr lang="pl-PL" sz="5100" dirty="0" smtClean="0"/>
              <a:t>eksploatacyjno-użytkowe;</a:t>
            </a:r>
          </a:p>
          <a:p>
            <a:pPr>
              <a:buSzPct val="50000"/>
            </a:pPr>
            <a:r>
              <a:rPr lang="pl-PL" sz="5100" dirty="0"/>
              <a:t> </a:t>
            </a:r>
            <a:r>
              <a:rPr lang="pl-PL" sz="5100" dirty="0" smtClean="0"/>
              <a:t>Zasady </a:t>
            </a:r>
            <a:r>
              <a:rPr lang="pl-PL" sz="5100" dirty="0"/>
              <a:t>przygotowania pomp </a:t>
            </a:r>
            <a:r>
              <a:rPr lang="pl-PL" sz="5100" dirty="0" smtClean="0"/>
              <a:t>hydraulicznych </a:t>
            </a:r>
            <a:r>
              <a:rPr lang="pl-PL" sz="5100" dirty="0"/>
              <a:t>do </a:t>
            </a:r>
            <a:r>
              <a:rPr lang="pl-PL" sz="5100" dirty="0" smtClean="0"/>
              <a:t>pracy;</a:t>
            </a:r>
          </a:p>
          <a:p>
            <a:pPr>
              <a:buSzPct val="50000"/>
            </a:pPr>
            <a:r>
              <a:rPr lang="pl-PL" sz="5100" dirty="0" smtClean="0"/>
              <a:t> </a:t>
            </a:r>
            <a:r>
              <a:rPr lang="pl-PL" sz="5100" dirty="0"/>
              <a:t>Bieżąca konserwacja </a:t>
            </a:r>
            <a:r>
              <a:rPr lang="pl-PL" sz="5100" dirty="0" smtClean="0"/>
              <a:t>sprzętu;</a:t>
            </a:r>
          </a:p>
          <a:p>
            <a:pPr>
              <a:buSzPct val="50000"/>
            </a:pPr>
            <a:r>
              <a:rPr lang="pl-PL" sz="5100" dirty="0" smtClean="0"/>
              <a:t> </a:t>
            </a:r>
            <a:r>
              <a:rPr lang="pl-PL" sz="5100" dirty="0"/>
              <a:t>Bezpieczeństwo eksploatacji. </a:t>
            </a:r>
          </a:p>
          <a:p>
            <a:endParaRPr lang="pl-PL" sz="5100" dirty="0"/>
          </a:p>
          <a:p>
            <a:endParaRPr lang="pl-PL" dirty="0" smtClean="0"/>
          </a:p>
          <a:p>
            <a:pPr marL="118872" indent="0">
              <a:buNone/>
            </a:pPr>
            <a:r>
              <a:rPr lang="pl-PL" dirty="0" smtClean="0"/>
              <a:t>                                                                                                                  </a:t>
            </a:r>
            <a:endParaRPr lang="pl-PL" dirty="0">
              <a:latin typeface="Arial" panose="020B0604020202020204" pitchFamily="34" charset="0"/>
              <a:cs typeface="Arial" panose="020B0604020202020204" pitchFamily="34" charset="0"/>
            </a:endParaRPr>
          </a:p>
        </p:txBody>
      </p:sp>
      <p:sp>
        <p:nvSpPr>
          <p:cNvPr id="5" name="Symbol zastępczy numeru slajdu 4"/>
          <p:cNvSpPr>
            <a:spLocks noGrp="1" noChangeAspect="1"/>
          </p:cNvSpPr>
          <p:nvPr>
            <p:ph type="sldNum"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3858650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 agregatów</a:t>
            </a:r>
          </a:p>
        </p:txBody>
      </p:sp>
      <p:sp>
        <p:nvSpPr>
          <p:cNvPr id="410" name="Shape 410"/>
          <p:cNvSpPr txBox="1">
            <a:spLocks noGrp="1"/>
          </p:cNvSpPr>
          <p:nvPr>
            <p:ph type="body" idx="1"/>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Times New Roman"/>
                <a:ea typeface="Times New Roman"/>
                <a:cs typeface="Times New Roman"/>
                <a:sym typeface="Times New Roman"/>
              </a:rPr>
              <a:t>W przypadku konserwacji agregatu z silnikiem elektrycznym wszelkie naprawy przełączników wtyczek i przewodów  instalacji elektrycznej mogą być wykonywane tylko przez kompetentnego elektryka.</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Uzupełnić paliwem zbiornik silnika agregatu zasilającego.</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W przypadku silników czterosuwowych sprawdzić poziom oleju w misce olejowej i w razie potrzeby uzupełnić do wymaganego poziomu.</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poziom cieczy roboczej w zbiorniku pompy agregatu zasilającego i w razie potrzeby uzupełnić do wymaganego poziomu. Należy uważać, aby płyn hydrauliczny, nie znalazł się na ziemi.</a:t>
            </a: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11" name="Shape 411"/>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09" name="Shape 4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408" name="Shape 40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Coroczny przegląd</a:t>
            </a:r>
          </a:p>
        </p:txBody>
      </p:sp>
      <p:sp>
        <p:nvSpPr>
          <p:cNvPr id="422" name="Shape 422"/>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Przeprowadzany jest przez uprawniony serwis.</a:t>
            </a: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Powinien obejmować następujące elementy:</a:t>
            </a: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wymianę oleju silnikowego w silnikach czterosuwowych,</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czyszczenie gaźników,</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wymianę świec zapłonowych,</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sprawdzenie maksymalnej siły rozpierania przynajmniej w  jednym punkcie rozpierania i ściskania, </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kontrola zaworu sterującego, czy utrzymuje obciążone ramiona narzędzia w ustalonym położeniu, </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dokręcenie właściwym momentem obrotowym sworzni  </a:t>
            </a:r>
          </a:p>
          <a:p>
            <a:pPr marL="355600" marR="0" lvl="0" indent="-355600" algn="l" rtl="0">
              <a:lnSpc>
                <a:spcPct val="8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mocujących ramiona narzędzi,</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sprawdzenie szczelności całego układu hydraulicznego.</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420" name="Shape 42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dirty="0">
                <a:solidFill>
                  <a:srgbClr val="FFC700"/>
                </a:solidFill>
                <a:latin typeface="Calibri"/>
                <a:ea typeface="Calibri"/>
                <a:cs typeface="Calibri"/>
                <a:sym typeface="Calibri"/>
              </a:rPr>
              <a:t>Ratownicze zestawy pneumatyczne – wstęp </a:t>
            </a:r>
          </a:p>
        </p:txBody>
      </p:sp>
      <p:sp>
        <p:nvSpPr>
          <p:cNvPr id="442" name="Shape 442"/>
          <p:cNvSpPr txBox="1">
            <a:spLocks noGrp="1"/>
          </p:cNvSpPr>
          <p:nvPr>
            <p:ph type="body" idx="1"/>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skład ratowniczych zestawów pneumatycznych wchodzą najczęściej:</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źródło zasilania zestawu pneumatycznego (butla ze sprężonym powietrzem lub pompa),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reduktor zestawu pneumatycznego,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urządzenie sterujące,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przewody zasilające,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narzędzia pneumatyczne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Każdy zestaw pneumatyczny zasilany jest powietrzem o konkretnym ciśnieniu roboczym. W ratowniczych zestawach pneumatycznych standardowymi źródłami zasilania są:</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butle ze sprężonym powietrzem,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pompy nożne lub ręczne [1,2,3].</a:t>
            </a:r>
          </a:p>
        </p:txBody>
      </p:sp>
      <p:sp>
        <p:nvSpPr>
          <p:cNvPr id="441" name="Shape 4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440" name="Shape 44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a:t>
            </a:r>
          </a:p>
        </p:txBody>
      </p:sp>
      <p:sp>
        <p:nvSpPr>
          <p:cNvPr id="452" name="Shape 452"/>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53" name="Shape 453"/>
          <p:cNvSpPr txBox="1">
            <a:spLocks noGrp="1"/>
          </p:cNvSpPr>
          <p:nvPr>
            <p:ph type="body" idx="2"/>
          </p:nvPr>
        </p:nvSpPr>
        <p:spPr>
          <a:xfrm>
            <a:off x="251519" y="2060848"/>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Reduktor zestawu pneumatycznego to urządzenie nastawne przeznaczone do obniżenia wartości ciśnienia powietrza pobieranego ze źródła zasilania i dostosowania go do ciśnienia roboczego konkretnego zestawu. Po ustawieniu ciśnienia roboczego reduktor utrzymuje je na stałym poziomie przez cały okres trwania pracy zestawu bez względu na wartość ciśnienia powietrza jakie jest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Konstrukcja reduktora to korpus wykonany z mosiądzu, do którego dołączane są jego poszczególne podzespoły. Część łączącą reduktor z butlą wykonana jest w formie króćca wyposażonego w nakrętkę z zewnętrznym gwintem rurowym 5/8 cala. W górnej części korpusu instalowane są dwa manometry, gdzie pierwszy z nich wskazuje wartość ciśnienia w butli, drugi wartość ciśnienia po zredukowaniu [1,2,3].</a:t>
            </a:r>
          </a:p>
        </p:txBody>
      </p:sp>
      <p:sp>
        <p:nvSpPr>
          <p:cNvPr id="451" name="Shape 4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sp>
        <p:nvSpPr>
          <p:cNvPr id="462" name="Shape 462"/>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63" name="Shape 463"/>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Pomiędzy manometrami w korpusie jest wbudowany zawór bezpieczeństwa, chroniący reduktor przed nadmiernym wzrostem ciśnienia podczas pracy ponad wyskalowaną normę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części dolnej korpusu wyprowadzona jest śruba nastawna współpracująca z zaworem przeponowym (redukcyjnym). Konstrukcja zaworu przeponowego umożliwia ustawienie wartości ciśnienia roboczego powietrza dla danego zestawu i utrzymuje go na stałym poziomie niezależnie od wartości ciśnienia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Ciśnienie robocze przed wyjściem za zewnątrz korpusu reduktora powstrzymywane jest przez zawór iglicowy umieszczony na zakończeniu reduktora. Zakończenie stanowi kolektor wyjściowy wyposażony w przewód wysokociśnieniowy na zakończeniu którego znajduje się złączka trzpieniowa/tulejowa [1,2,3].</a:t>
            </a:r>
          </a:p>
        </p:txBody>
      </p:sp>
      <p:sp>
        <p:nvSpPr>
          <p:cNvPr id="461" name="Shape 46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sp>
        <p:nvSpPr>
          <p:cNvPr id="472" name="Shape 472"/>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73" name="Shape 473"/>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 Reduktor [1,2,3].</a:t>
            </a:r>
          </a:p>
        </p:txBody>
      </p:sp>
      <p:sp>
        <p:nvSpPr>
          <p:cNvPr id="471" name="Shape 4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pic>
        <p:nvPicPr>
          <p:cNvPr id="474" name="Shape 474"/>
          <p:cNvPicPr preferRelativeResize="0"/>
          <p:nvPr/>
        </p:nvPicPr>
        <p:blipFill rotWithShape="1">
          <a:blip r:embed="rId3">
            <a:alphaModFix/>
          </a:blip>
          <a:srcRect r="11461"/>
          <a:stretch/>
        </p:blipFill>
        <p:spPr>
          <a:xfrm>
            <a:off x="1742271" y="1700808"/>
            <a:ext cx="5659458" cy="46805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a:t>
            </a:r>
          </a:p>
        </p:txBody>
      </p:sp>
      <p:sp>
        <p:nvSpPr>
          <p:cNvPr id="484" name="Shape 484"/>
          <p:cNvSpPr txBox="1">
            <a:spLocks noGrp="1"/>
          </p:cNvSpPr>
          <p:nvPr>
            <p:ph type="body" idx="1"/>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Zasady pracy reduktorem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skontrolować gniazdo gwintowe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(w lewą stronę) śrubę nastawną zmniejszając nacisk na zawór przeponowy (redukcyjny),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zakręcić zawór iglicowy reduktora,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podłączyć reduktor do gniazda gwintowego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butlę z powietrzem lub podłączyć pod źródło zasilania,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ustawić wymagane ciśnienie robocze na manometrze niskiego ciśnienia poprzez dokręcenie (w prawą</a:t>
            </a: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   stronę) śruby nastawnej zaworu przeponowego (redukcyjnego),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przekazać ciśnienie robocze do przewodu odkręcając zawór iglicowy reduktora [1,2,3].</a:t>
            </a:r>
          </a:p>
        </p:txBody>
      </p:sp>
      <p:sp>
        <p:nvSpPr>
          <p:cNvPr id="482" name="Shape 4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
        <p:nvSpPr>
          <p:cNvPr id="481" name="Shape 48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 cd.</a:t>
            </a:r>
          </a:p>
        </p:txBody>
      </p:sp>
      <p:sp>
        <p:nvSpPr>
          <p:cNvPr id="494" name="Shape 494"/>
          <p:cNvSpPr txBox="1">
            <a:spLocks noGrp="1"/>
          </p:cNvSpPr>
          <p:nvPr>
            <p:ph type="body" idx="1"/>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2. Budowa reduktora [1,2,3].</a:t>
            </a: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 pracy zestawem należy odprężyć podzespoły reduktora upuszczając powietrze zalegające w nim. Pierwszą czynnością którą należy wykonać jest zamknięcie zaworu butli. Następnie poprzez sterownik upuszczamy na zewnątrz zalegające powietrze do momentu, aż na manometrach wskazówki pokażą wartość „0”. Po tych czynnościach odłączamy przewód wysokiego ciśnienia od sterownika i zakręcamy zawór iglicowy [1,2,3].</a:t>
            </a:r>
          </a:p>
        </p:txBody>
      </p:sp>
      <p:sp>
        <p:nvSpPr>
          <p:cNvPr id="492" name="Shape 4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
        <p:nvSpPr>
          <p:cNvPr id="491" name="Shape 49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495" name="Shape 495"/>
          <p:cNvPicPr preferRelativeResize="0"/>
          <p:nvPr/>
        </p:nvPicPr>
        <p:blipFill rotWithShape="1">
          <a:blip r:embed="rId3">
            <a:alphaModFix/>
          </a:blip>
          <a:srcRect/>
          <a:stretch/>
        </p:blipFill>
        <p:spPr>
          <a:xfrm>
            <a:off x="1616641" y="1556791"/>
            <a:ext cx="5910717" cy="28803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a:t>
            </a:r>
          </a:p>
        </p:txBody>
      </p:sp>
      <p:sp>
        <p:nvSpPr>
          <p:cNvPr id="505" name="Shape 505"/>
          <p:cNvSpPr txBox="1">
            <a:spLocks noGrp="1"/>
          </p:cNvSpPr>
          <p:nvPr>
            <p:ph type="body" idx="1"/>
          </p:nvPr>
        </p:nvSpPr>
        <p:spPr>
          <a:xfrm>
            <a:off x="251519" y="2060848"/>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Urządzenia sterujące ratowniczego zestawu pneumatycznego to elementy odpowiedzialne za wykonanie różnych funkcji (zadań) podczas operowania narzędziem/narzędziami pneumatycznymi. Od nich zależy jak zostanie przeprowadzona czynność związana z pracą oraz z jaką precyzją się ją wykona.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funkcji wykonywanych przez urządzenia sterujące zaliczamy: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uruchamianie, zatrzymanie i zmiana kierunku przepływu czynnika roboczego (powietrze),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stopniowanie natężenia przepływu czynnika roboczego,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układu przed przeciążeniem (wzrostem ciśnienia czynnika roboczego) [1,2,3].</a:t>
            </a:r>
          </a:p>
        </p:txBody>
      </p:sp>
      <p:sp>
        <p:nvSpPr>
          <p:cNvPr id="503" name="Shape 50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
        <p:nvSpPr>
          <p:cNvPr id="502" name="Shape 50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15" name="Shape 515"/>
          <p:cNvSpPr txBox="1">
            <a:spLocks noGrp="1"/>
          </p:cNvSpPr>
          <p:nvPr>
            <p:ph type="body" idx="1"/>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Zasada działania urządzeń sterujących oparta została na pracy zaworów, które decydują o przepływie powietrza w odpowiednim kierunku. Czynność zamykania lub otwierania zaworów powoduje przekazanie czynnika do narzędzia, co z kolei skutkuje wykonaniem pracy lub jej zakończeniem. Natężenie przepływu powietrza (ilość w jednostce czasu) w tym przypadku ma zasadniczy wpływ na szybkość wykonania danej pracy. Wszelkie niepożądane wzrosty ciśnienia podczas przepływu powietrza, które mogą wystąpić w danym zestawie pneumatycznym, zabezpieczane są zaworami bezpieczeństwa. Zawory te wyskalowane są fabrycznie na wartość nominalną danego zestawu z dokładnością ± 10%, co pozwala na zapobieganie wzrostowi ciśnienia wyjściowego i tym samym nie dopuszczenie do uszkodzenia narzędzia. W chwili wystąpienia wyższego ciśnienia od nominalnego następuje samoczynne otwarcie zaworu i upuszczenie powietrza na zewnątrz, co zauważalne jest przez operatora urządzenia [1,2,3].</a:t>
            </a:r>
          </a:p>
        </p:txBody>
      </p:sp>
      <p:sp>
        <p:nvSpPr>
          <p:cNvPr id="513" name="Shape 51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
        <p:nvSpPr>
          <p:cNvPr id="512" name="Shape 51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t="2135" r="3745" b="2135"/>
          <a:stretch/>
        </p:blipFill>
        <p:spPr>
          <a:xfrm>
            <a:off x="3814435" y="3143248"/>
            <a:ext cx="5329565" cy="2967037"/>
          </a:xfrm>
          <a:prstGeom prst="rect">
            <a:avLst/>
          </a:prstGeom>
          <a:noFill/>
          <a:ln>
            <a:noFill/>
          </a:ln>
        </p:spPr>
      </p:pic>
      <p:sp>
        <p:nvSpPr>
          <p:cNvPr id="121" name="Shape 121"/>
          <p:cNvSpPr txBox="1">
            <a:spLocks noGrp="1"/>
          </p:cNvSpPr>
          <p:nvPr>
            <p:ph type="title"/>
          </p:nvPr>
        </p:nvSpPr>
        <p:spPr>
          <a:xfrm>
            <a:off x="1331640" y="250031"/>
            <a:ext cx="7812360"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a:solidFill>
                  <a:srgbClr val="FF0000"/>
                </a:solidFill>
                <a:latin typeface="Calibri"/>
                <a:ea typeface="Calibri"/>
                <a:cs typeface="Calibri"/>
                <a:sym typeface="Calibri"/>
              </a:rPr>
              <a:t>Rozdział 1</a:t>
            </a:r>
            <a:br>
              <a:rPr lang="pl-PL" sz="2520" b="1" i="1" u="none" strike="noStrike" cap="none">
                <a:solidFill>
                  <a:srgbClr val="FF0000"/>
                </a:solidFill>
                <a:latin typeface="Calibri"/>
                <a:ea typeface="Calibri"/>
                <a:cs typeface="Calibri"/>
                <a:sym typeface="Calibri"/>
              </a:rPr>
            </a:br>
            <a:r>
              <a:rPr lang="pl-PL" sz="2520" b="1" i="0" u="none" strike="noStrike" cap="none">
                <a:solidFill>
                  <a:srgbClr val="FFC700"/>
                </a:solidFill>
                <a:latin typeface="Calibri"/>
                <a:ea typeface="Calibri"/>
                <a:cs typeface="Calibri"/>
                <a:sym typeface="Calibri"/>
              </a:rPr>
              <a:t>Ogólne zasady BHP podczas pracy urządzeniami hydraulicznymi</a:t>
            </a:r>
          </a:p>
        </p:txBody>
      </p:sp>
      <p:sp>
        <p:nvSpPr>
          <p:cNvPr id="124" name="Shape 124"/>
          <p:cNvSpPr txBox="1">
            <a:spLocks noGrp="1"/>
          </p:cNvSpPr>
          <p:nvPr>
            <p:ph type="body" idx="1"/>
          </p:nvPr>
        </p:nvSpPr>
        <p:spPr>
          <a:xfrm>
            <a:off x="642910" y="1500174"/>
            <a:ext cx="8295089" cy="691223"/>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1" i="0" u="none" strike="noStrike" cap="none">
                <a:solidFill>
                  <a:schemeClr val="dk1"/>
                </a:solidFill>
                <a:latin typeface="Calibri"/>
                <a:ea typeface="Calibri"/>
                <a:cs typeface="Calibri"/>
                <a:sym typeface="Calibri"/>
              </a:rPr>
              <a:t>BEZPIECZEŃSTWO</a:t>
            </a:r>
          </a:p>
        </p:txBody>
      </p:sp>
      <p:sp>
        <p:nvSpPr>
          <p:cNvPr id="125" name="Shape 125"/>
          <p:cNvSpPr txBox="1">
            <a:spLocks noGrp="1"/>
          </p:cNvSpPr>
          <p:nvPr>
            <p:ph type="body" idx="2"/>
          </p:nvPr>
        </p:nvSpPr>
        <p:spPr>
          <a:xfrm>
            <a:off x="0" y="2143116"/>
            <a:ext cx="9144000" cy="1071570"/>
          </a:xfrm>
          <a:prstGeom prst="rect">
            <a:avLst/>
          </a:prstGeom>
          <a:noFill/>
          <a:ln>
            <a:noFill/>
          </a:ln>
        </p:spPr>
        <p:txBody>
          <a:bodyPr lIns="54850" tIns="91425" rIns="91425" bIns="45700" anchor="t" anchorCtr="0">
            <a:noAutofit/>
          </a:bodyPr>
          <a:lstStyle/>
          <a:p>
            <a:pPr marL="438912" marR="0" lvl="0" indent="-324612" algn="l" rtl="0">
              <a:lnSpc>
                <a:spcPct val="80000"/>
              </a:lnSpc>
              <a:spcBef>
                <a:spcPts val="0"/>
              </a:spcBef>
              <a:spcAft>
                <a:spcPts val="0"/>
              </a:spcAft>
              <a:buClr>
                <a:schemeClr val="accent1"/>
              </a:buClr>
              <a:buSzPct val="25000"/>
              <a:buFont typeface="Noto Sans Symbols"/>
              <a:buNone/>
            </a:pPr>
            <a:r>
              <a:rPr lang="pl-PL" sz="2240" b="0" i="0" u="none" strike="noStrike" cap="none" dirty="0" smtClean="0">
                <a:solidFill>
                  <a:schemeClr val="dk1"/>
                </a:solidFill>
                <a:latin typeface="Arial"/>
                <a:ea typeface="Arial"/>
                <a:cs typeface="Arial"/>
                <a:sym typeface="Arial"/>
              </a:rPr>
              <a:t>    Duże </a:t>
            </a:r>
            <a:r>
              <a:rPr lang="pl-PL" sz="2240" b="0" i="0" u="none" strike="noStrike" cap="none" dirty="0">
                <a:solidFill>
                  <a:schemeClr val="dk1"/>
                </a:solidFill>
                <a:latin typeface="Arial"/>
                <a:ea typeface="Arial"/>
                <a:cs typeface="Arial"/>
                <a:sym typeface="Arial"/>
              </a:rPr>
              <a:t>siły jakie uzyskują narzędzia hydrauliczne są wynikiem przepływu oleju pod bardzo dużym ciśnieniem rzędu od 630 do 720 atmosfer!</a:t>
            </a:r>
          </a:p>
        </p:txBody>
      </p:sp>
      <p:sp>
        <p:nvSpPr>
          <p:cNvPr id="123" name="Shape 12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22" name="Shape 12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27" name="Shape 127"/>
          <p:cNvSpPr txBox="1"/>
          <p:nvPr/>
        </p:nvSpPr>
        <p:spPr>
          <a:xfrm>
            <a:off x="0" y="3429000"/>
            <a:ext cx="4714907" cy="2019014"/>
          </a:xfrm>
          <a:prstGeom prst="rect">
            <a:avLst/>
          </a:prstGeom>
          <a:noFill/>
          <a:ln>
            <a:noFill/>
          </a:ln>
        </p:spPr>
        <p:txBody>
          <a:bodyPr lIns="91425" tIns="45700" rIns="91425" bIns="45700" anchor="t" anchorCtr="0">
            <a:noAutofit/>
          </a:bodyPr>
          <a:lstStyle/>
          <a:p>
            <a:pPr marL="990600" marR="0" lvl="1" indent="-533400" algn="l" rtl="0">
              <a:lnSpc>
                <a:spcPct val="90000"/>
              </a:lnSpc>
              <a:spcBef>
                <a:spcPts val="0"/>
              </a:spcBef>
              <a:spcAft>
                <a:spcPts val="0"/>
              </a:spcAft>
              <a:buClr>
                <a:srgbClr val="000000"/>
              </a:buClr>
              <a:buSzPct val="25000"/>
              <a:buFont typeface="Arial"/>
              <a:buNone/>
            </a:pPr>
            <a:r>
              <a:rPr lang="pl-PL" sz="2800" b="1" i="0" u="none" strike="noStrike" cap="none">
                <a:solidFill>
                  <a:srgbClr val="000000"/>
                </a:solidFill>
                <a:latin typeface="Arial"/>
                <a:ea typeface="Arial"/>
                <a:cs typeface="Arial"/>
                <a:sym typeface="Arial"/>
              </a:rPr>
              <a:t>UMUNDUROWANIE:</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ubranie specjalne</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hełm z opuszczoną przyłbicą (lub wizjerem)</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rękawice</a:t>
            </a:r>
          </a:p>
          <a:p>
            <a:pPr marL="0" marR="0" lvl="0" indent="0" algn="l" rtl="0">
              <a:lnSpc>
                <a:spcPct val="100000"/>
              </a:lnSpc>
              <a:spcBef>
                <a:spcPts val="0"/>
              </a:spcBef>
              <a:spcAft>
                <a:spcPts val="0"/>
              </a:spcAft>
              <a:buClr>
                <a:srgbClr val="000000"/>
              </a:buClr>
              <a:buSzPct val="25000"/>
              <a:buFont typeface="Arial"/>
              <a:buNone/>
            </a:pPr>
            <a:r>
              <a:rPr lang="pl-PL" sz="1400" b="0" i="0" u="none" strike="noStrike" cap="none">
                <a:solidFill>
                  <a:srgbClr val="000000"/>
                </a:solidFill>
                <a:latin typeface="Arial"/>
                <a:ea typeface="Arial"/>
                <a:cs typeface="Arial"/>
                <a:sym typeface="Arial"/>
              </a:rPr>
              <a:t/>
            </a:r>
            <a:br>
              <a:rPr lang="pl-PL" sz="1400" b="0" i="0" u="none" strike="noStrike" cap="none">
                <a:solidFill>
                  <a:srgbClr val="000000"/>
                </a:solidFill>
                <a:latin typeface="Arial"/>
                <a:ea typeface="Arial"/>
                <a:cs typeface="Arial"/>
                <a:sym typeface="Arial"/>
              </a:rPr>
            </a:br>
            <a:endParaRPr lang="pl-PL"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25" name="Shape 525"/>
          <p:cNvSpPr txBox="1">
            <a:spLocks noGrp="1"/>
          </p:cNvSpPr>
          <p:nvPr>
            <p:ph type="body" idx="1"/>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Wśród urządzeń sterujących ratowniczych zestawów pneumatycznych występują dwie podstawowe konstrukcje: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sterowniki z jednym przyłączem,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sterowniki z dwoma przyłączami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typy sterowników, w zależności od konstrukcji, mogą współpracować z jednym lub jednocześnie z dwoma narzędziami pneumatycznymi. Praca sterownikiem w przypadku dwóch narzędzi prowadzona musi być zawsze na tych samych wartościach ciśnienia oraz tym samym przeznaczeniu ratowniczym. Zastosowanie urządzeń sterowniczych do jednoczesnego zasilania narzędzi w różnych celach np. siłowych i uszczelniających jest niedopuszczalna. W przypadku, gdy zasilane są dwa narzędzia pneumatyczne, to operowanie urządzeniem sterującym powinno zapewnić prawidłową pracę napełniania i opróżniania dwóch lub tylko jednego narzędzia, bez ujemnego wpływu na przyłącze niepracujące [1,2,3].</a:t>
            </a:r>
          </a:p>
        </p:txBody>
      </p:sp>
      <p:sp>
        <p:nvSpPr>
          <p:cNvPr id="523" name="Shape 52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
        <p:nvSpPr>
          <p:cNvPr id="522" name="Shape 52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34" name="Shape 53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37" name="Shape 537"/>
          <p:cNvSpPr txBox="1">
            <a:spLocks noGrp="1"/>
          </p:cNvSpPr>
          <p:nvPr>
            <p:ph type="body" idx="2"/>
          </p:nvPr>
        </p:nvSpPr>
        <p:spPr>
          <a:xfrm>
            <a:off x="251519" y="198884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Poprawne funkcjonowanie urządzeń sterujących przebiega w temperaturze od -20°C do +50°C. Poza tym zakresem temperaturowym zawory oraz szybkozłącza mogą wykazywać ograniczoną sprawność. Wśród urządzeń sterujących, wyróżnia się sterowniki wykonane jako szkieletowe i sterowniki wykonane w obudowie z tworzywa sztucznego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Budowa urządzeń jest analogiczna i bez względu na konstrukcję występują w  nich następujące podzespoły: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obudowa,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system szybkozłączy przewodów zasilających,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dźwignie sterujące zaworami z oznaczonymi kierunkami pracy,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manometr / manometry kontrolne z trwale oznaczonym polem pracy,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zawór / zawory bezpieczeństwa, dodatkowy zawór upustowy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535" name="Shape 535"/>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33" name="Shape 53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532" name="Shape 53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46" name="Shape 54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49" name="Shape 549"/>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3. Sterowniki [1,2,3,4].</a:t>
            </a:r>
          </a:p>
        </p:txBody>
      </p:sp>
      <p:sp>
        <p:nvSpPr>
          <p:cNvPr id="547" name="Shape 547"/>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45" name="Shape 5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544" name="Shape 54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550" name="Shape 550"/>
          <p:cNvPicPr preferRelativeResize="0"/>
          <p:nvPr/>
        </p:nvPicPr>
        <p:blipFill rotWithShape="1">
          <a:blip r:embed="rId3">
            <a:alphaModFix/>
          </a:blip>
          <a:srcRect/>
          <a:stretch/>
        </p:blipFill>
        <p:spPr>
          <a:xfrm>
            <a:off x="323528" y="1772816"/>
            <a:ext cx="8544537" cy="1944216"/>
          </a:xfrm>
          <a:prstGeom prst="rect">
            <a:avLst/>
          </a:prstGeom>
          <a:noFill/>
          <a:ln>
            <a:noFill/>
          </a:ln>
        </p:spPr>
      </p:pic>
      <p:pic>
        <p:nvPicPr>
          <p:cNvPr id="551" name="Shape 551"/>
          <p:cNvPicPr preferRelativeResize="0"/>
          <p:nvPr/>
        </p:nvPicPr>
        <p:blipFill rotWithShape="1">
          <a:blip r:embed="rId4">
            <a:alphaModFix/>
          </a:blip>
          <a:srcRect/>
          <a:stretch/>
        </p:blipFill>
        <p:spPr>
          <a:xfrm>
            <a:off x="3131840" y="4005064"/>
            <a:ext cx="2880320" cy="21602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a:t>
            </a:r>
          </a:p>
        </p:txBody>
      </p:sp>
      <p:sp>
        <p:nvSpPr>
          <p:cNvPr id="560" name="Shape 56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63" name="Shape 563"/>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Elementem ratowniczych zestawów pneumatycznych odpowiedzialnym za przesyłanie powietrza (czynnika roboczego) do narzędzi pneumatycznych są przewody zasilające. Wykonane z syntetycznego kauczuku etylenowo-propylenowego (EPDM) jako cylindryczne arterie o długości 5 m lub wielokrotności tej długości. Na zakończeniu przewodów występują metalowe systemy złączne w postaci szybkozłączy tulejowych lub kłowych. Parametry dotyczące średnicy, wytrzymałości mechanicznej i typu systemu szybkozłączy decydują o zastosowaniu ich do poszczególnych zestawów pneumatycznych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fakt występowania zestawów pneumatycznych o różnych ciśnieniach roboczych (zakres od 0,03 do 1,0 MPa), konstrukcje przewodów i systemów szybkozłączy różnią się między sobą wymiarami oraz wytrzymałością mechaniczną. Na rysunku przedstawiono złączki przewodów zasilających najczęściej stosowanych w ratowniczych zestawach pneumatycznych [1,2,3].</a:t>
            </a:r>
          </a:p>
        </p:txBody>
      </p:sp>
      <p:sp>
        <p:nvSpPr>
          <p:cNvPr id="561" name="Shape 561"/>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59" name="Shape 5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558" name="Shape 5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 cd.</a:t>
            </a:r>
          </a:p>
        </p:txBody>
      </p:sp>
      <p:sp>
        <p:nvSpPr>
          <p:cNvPr id="572" name="Shape 57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75" name="Shape 575"/>
          <p:cNvSpPr txBox="1">
            <a:spLocks noGrp="1"/>
          </p:cNvSpPr>
          <p:nvPr>
            <p:ph type="body" idx="2"/>
          </p:nvPr>
        </p:nvSpPr>
        <p:spPr>
          <a:xfrm>
            <a:off x="251519" y="1628800"/>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4. Szybkozłącza [1,2,3].</a:t>
            </a: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573" name="Shape 573"/>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71" name="Shape 5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
        <p:nvSpPr>
          <p:cNvPr id="570" name="Shape 57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576" name="Shape 576"/>
          <p:cNvPicPr preferRelativeResize="0"/>
          <p:nvPr/>
        </p:nvPicPr>
        <p:blipFill rotWithShape="1">
          <a:blip r:embed="rId3">
            <a:alphaModFix/>
          </a:blip>
          <a:srcRect/>
          <a:stretch/>
        </p:blipFill>
        <p:spPr>
          <a:xfrm>
            <a:off x="566706" y="1844824"/>
            <a:ext cx="8010588"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Narzędzia robocze ratowniczych zestawów pneumatycznych.</a:t>
            </a:r>
          </a:p>
        </p:txBody>
      </p:sp>
      <p:sp>
        <p:nvSpPr>
          <p:cNvPr id="585" name="Shape 585"/>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88" name="Shape 588"/>
          <p:cNvSpPr txBox="1">
            <a:spLocks noGrp="1"/>
          </p:cNvSpPr>
          <p:nvPr>
            <p:ph type="body" idx="2"/>
          </p:nvPr>
        </p:nvSpPr>
        <p:spPr>
          <a:xfrm>
            <a:off x="251519" y="198884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Elementami kończącymi ratownicze zestawy pneumatyczne są narzędzia pneumatyczne w których następuje zamiana doprowadzonej energii sprężonego powietrza na energię mechaniczną. Narzędzia pneumatyczne działają na zasadzie powiększania lub pomniejszania swoich gabarytów na skutek wtłaczania lub opróżniania z ich wnętrza powietrza. Sposób ten umożliwia wykorzystanie ich podczas szeroko pojętych działań ratowniczych m.in.: unoszenie lub przesuwanie znacznych ciężarów bądź uszczelnianie wycieków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związku z tym wśród ratowniczych narzędzi pneumatycznych wyróżnia się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Arial"/>
                <a:ea typeface="Arial"/>
                <a:cs typeface="Arial"/>
                <a:sym typeface="Arial"/>
              </a:rPr>
              <a:t>siłowniki pneumatyczne,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uszczelniacze pneumatyczne [1,2,3].</a:t>
            </a:r>
          </a:p>
        </p:txBody>
      </p:sp>
      <p:sp>
        <p:nvSpPr>
          <p:cNvPr id="586" name="Shape 586"/>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84" name="Shape 58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
        <p:nvSpPr>
          <p:cNvPr id="583" name="Shape 58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Narzędzia robocze ratowniczych zestawów pneumatycznych cd.</a:t>
            </a:r>
          </a:p>
        </p:txBody>
      </p:sp>
      <p:sp>
        <p:nvSpPr>
          <p:cNvPr id="597" name="Shape 59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00" name="Shape 600"/>
          <p:cNvSpPr txBox="1">
            <a:spLocks noGrp="1"/>
          </p:cNvSpPr>
          <p:nvPr>
            <p:ph type="body" idx="2"/>
          </p:nvPr>
        </p:nvSpPr>
        <p:spPr>
          <a:xfrm>
            <a:off x="251519" y="1988840"/>
            <a:ext cx="8616268" cy="403244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ratownicze narzędzia pneumatyczne występują w różnych kształtach i wielkościach, pozwalających na wykonanie określonej pracy podczas działań ratowniczych.</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to narzędzia wykorzystujące nadciśnienie powietrza jako energię potrzebną do wykonania pracy, która najczęściej związana jest z unoszeniem, dociskaniem, przesuwaniem lub rozpieraniem przedmiotów o znacznej masie.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konstrukcję i osiągane siły poszczególnych narzędzi wyróżnia się dwa podstawowe typy siłowników pneumatycznych: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wysokociśnieniowe,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niskociśnieniowe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598" name="Shape 598"/>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96" name="Shape 5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
        <p:nvSpPr>
          <p:cNvPr id="595" name="Shape 5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wysokociśnieniowe.</a:t>
            </a:r>
          </a:p>
        </p:txBody>
      </p:sp>
      <p:sp>
        <p:nvSpPr>
          <p:cNvPr id="609" name="Shape 609"/>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12" name="Shape 612"/>
          <p:cNvSpPr txBox="1">
            <a:spLocks noGrp="1"/>
          </p:cNvSpPr>
          <p:nvPr>
            <p:ph type="body" idx="2"/>
          </p:nvPr>
        </p:nvSpPr>
        <p:spPr>
          <a:xfrm>
            <a:off x="251519" y="2132856"/>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wysokociśnieniowe 0,8 MPa to narzędzia ratownicze przeznaczone do wykonywania pracy tj. unoszenia, rozpierania lub dociskania ze znaczną siłą. Przy pomocy siłowników pneumatycznych można w bardzo precyzyjny sposób pozycjonować elementy o znacznych rozmiarach i znacznej wadze w celu ich połączenia lub dalszego montażu. Siłowniki pneumatyczne wysokociśnieniowe mają szeroką gamę zastosowań, używane są do ratowania ludzi przygniecionych ciężarami oraz do ratowania ofiar trzęsień ziemi. Poduszki wysokociśnieniowe używane są także do likwidacji skutków wypadków i katastrof, wykonywania czynności obsługowo-naprawczych przy rurociągach, rozpychania prętów stalowych, przesuwania ciężkich maszyn i bloków skalnych, podnoszenia budowli itp. [1,2,3].</a:t>
            </a:r>
          </a:p>
        </p:txBody>
      </p:sp>
      <p:sp>
        <p:nvSpPr>
          <p:cNvPr id="610" name="Shape 610"/>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08" name="Shape 60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
        <p:nvSpPr>
          <p:cNvPr id="607" name="Shape 607"/>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wysokociśnieniowe cd.</a:t>
            </a:r>
          </a:p>
        </p:txBody>
      </p:sp>
      <p:sp>
        <p:nvSpPr>
          <p:cNvPr id="660" name="Shape 66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63" name="Shape 663"/>
          <p:cNvSpPr txBox="1">
            <a:spLocks noGrp="1"/>
          </p:cNvSpPr>
          <p:nvPr>
            <p:ph type="body" idx="2"/>
          </p:nvPr>
        </p:nvSpPr>
        <p:spPr>
          <a:xfrm>
            <a:off x="251519" y="2492896"/>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pneumatycznych wysokociśnieniowych.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siłownika w stanie spoczynku,</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duża siła unoszenia,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dobra odporność mechaniczna,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odporność chemiczna,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przyczepność do podłoża(powierzchnia antypoślizgowa),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szybkie napełnianie,</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oznaczony punkt centrujący,</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żywotność od 15 do 20 lat [1,2,3].</a:t>
            </a:r>
          </a:p>
        </p:txBody>
      </p:sp>
      <p:sp>
        <p:nvSpPr>
          <p:cNvPr id="661" name="Shape 661"/>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59" name="Shape 6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
        <p:nvSpPr>
          <p:cNvPr id="658" name="Shape 6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a:t>
            </a:r>
          </a:p>
        </p:txBody>
      </p:sp>
      <p:sp>
        <p:nvSpPr>
          <p:cNvPr id="685" name="Shape 685"/>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87" name="Shape 687"/>
          <p:cNvSpPr txBox="1">
            <a:spLocks noGrp="1"/>
          </p:cNvSpPr>
          <p:nvPr>
            <p:ph type="body" idx="2"/>
          </p:nvPr>
        </p:nvSpPr>
        <p:spPr>
          <a:xfrm>
            <a:off x="179511" y="1484783"/>
            <a:ext cx="8784976" cy="5373216"/>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W celu złożenia zestawu należy:</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skontrolować gniazdo gwintowe butli,</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odkręcić (w lewą stronę) śrubę nastawną zmniejszając nacisk na zawór przeponowy (redukcyjny)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zakręcić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podłączyć reduktor do gniazda gwintowego butli (1),</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okręcić butlę z powietrzem lub podłączyć pod źródło zasilania (3),</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ustawić wymagane ciśnienie robocze na manometrze niskiego ciśnienia (6) poprzez dokręcenie (w prawą stronę) śruby nastawnej zaworu przeponowego (redukcyjnego)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przekazać ciśnienie robocze do przewodu odkręcając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siłownik pneumatyczny jest gotowy do użycia,</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aby napełnić siłownik powietrzem, dźwignię (9) należy odciągnąć do tyłu, lub powoli otworzyć zawór kulowy (10), lub wcisnąć zawór oznaczony plusem (9), </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kontrolować manometry (11) [1,2,3,4].</a:t>
            </a:r>
          </a:p>
        </p:txBody>
      </p:sp>
      <p:sp>
        <p:nvSpPr>
          <p:cNvPr id="684" name="Shape 68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
        <p:nvSpPr>
          <p:cNvPr id="683" name="Shape 68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Podstawowe zasady bezpiecznej pracy</a:t>
            </a:r>
          </a:p>
        </p:txBody>
      </p:sp>
      <p:sp>
        <p:nvSpPr>
          <p:cNvPr id="137" name="Shape 137"/>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4" name="Shape 134"/>
          <p:cNvSpPr/>
          <p:nvPr/>
        </p:nvSpPr>
        <p:spPr>
          <a:xfrm>
            <a:off x="282437" y="1500174"/>
            <a:ext cx="8647280" cy="4665128"/>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Korzystać z urządzeń, gdy ich stan nie budzi żadnych zastrzeżeń. W razie złego funkcjonowania należy je natychmiast wyłączyć.</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Użytkować zgodnie z przeznaczeniem opisanym w instrukcji obsługi oraz przestrzegać terminów kontroli i przeglądów. Niezależnie od stanu przewodów hydraulicznych, należy je wymieniać co 10 lat.</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Bez zezwolenia producenta nie należy wprowadzać żadnych zmian (w tym również montować dodatkowe wyposażenie).</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Zawsze sprawdzaj czy uruchomienie lub przemieszczenie urządzenia nikomu nie zagraża. </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 cd.</a:t>
            </a:r>
          </a:p>
        </p:txBody>
      </p:sp>
      <p:sp>
        <p:nvSpPr>
          <p:cNvPr id="696" name="Shape 69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98" name="Shape 698"/>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9. Obsługa elementów zestawu [1, 2,3,4].</a:t>
            </a:r>
          </a:p>
        </p:txBody>
      </p:sp>
      <p:sp>
        <p:nvSpPr>
          <p:cNvPr id="695" name="Shape 69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
        <p:nvSpPr>
          <p:cNvPr id="694" name="Shape 69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699" name="Shape 699"/>
          <p:cNvPicPr preferRelativeResize="0"/>
          <p:nvPr/>
        </p:nvPicPr>
        <p:blipFill rotWithShape="1">
          <a:blip r:embed="rId3">
            <a:alphaModFix/>
          </a:blip>
          <a:srcRect/>
          <a:stretch/>
        </p:blipFill>
        <p:spPr>
          <a:xfrm>
            <a:off x="1475655" y="1700808"/>
            <a:ext cx="2883998" cy="2232248"/>
          </a:xfrm>
          <a:prstGeom prst="rect">
            <a:avLst/>
          </a:prstGeom>
          <a:noFill/>
          <a:ln>
            <a:noFill/>
          </a:ln>
        </p:spPr>
      </p:pic>
      <p:pic>
        <p:nvPicPr>
          <p:cNvPr id="700" name="Shape 700"/>
          <p:cNvPicPr preferRelativeResize="0"/>
          <p:nvPr/>
        </p:nvPicPr>
        <p:blipFill rotWithShape="1">
          <a:blip r:embed="rId4">
            <a:alphaModFix/>
          </a:blip>
          <a:srcRect/>
          <a:stretch/>
        </p:blipFill>
        <p:spPr>
          <a:xfrm>
            <a:off x="5220071" y="1700808"/>
            <a:ext cx="2465855" cy="2232248"/>
          </a:xfrm>
          <a:prstGeom prst="rect">
            <a:avLst/>
          </a:prstGeom>
          <a:noFill/>
          <a:ln>
            <a:noFill/>
          </a:ln>
        </p:spPr>
      </p:pic>
      <p:pic>
        <p:nvPicPr>
          <p:cNvPr id="701" name="Shape 701"/>
          <p:cNvPicPr preferRelativeResize="0"/>
          <p:nvPr/>
        </p:nvPicPr>
        <p:blipFill rotWithShape="1">
          <a:blip r:embed="rId5">
            <a:alphaModFix/>
          </a:blip>
          <a:srcRect/>
          <a:stretch/>
        </p:blipFill>
        <p:spPr>
          <a:xfrm>
            <a:off x="1691680" y="4077071"/>
            <a:ext cx="2520279" cy="2232248"/>
          </a:xfrm>
          <a:prstGeom prst="rect">
            <a:avLst/>
          </a:prstGeom>
          <a:noFill/>
          <a:ln>
            <a:noFill/>
          </a:ln>
        </p:spPr>
      </p:pic>
      <p:pic>
        <p:nvPicPr>
          <p:cNvPr id="702" name="Shape 702"/>
          <p:cNvPicPr preferRelativeResize="0"/>
          <p:nvPr/>
        </p:nvPicPr>
        <p:blipFill rotWithShape="1">
          <a:blip r:embed="rId6">
            <a:alphaModFix/>
          </a:blip>
          <a:srcRect/>
          <a:stretch/>
        </p:blipFill>
        <p:spPr>
          <a:xfrm>
            <a:off x="5004048" y="4077071"/>
            <a:ext cx="2976330" cy="22322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 cd.</a:t>
            </a:r>
          </a:p>
        </p:txBody>
      </p:sp>
      <p:sp>
        <p:nvSpPr>
          <p:cNvPr id="711" name="Shape 71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13" name="Shape 713"/>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Jeśli osiągnięte zostanie dane ciśnienie lub gdy zostanie osiągnięta wysokość podnoszenia, należy zwolnić dźwignię lub zamknąć zawór kulowy. Zintegrowany zawór bezpieczeństwa zadziała automatycznie wtedy, gdy przekroczone zostanie maksymalne ciśnienie robocze 0,8 MPa lub gdy na skutek dodatkowego obciążenia siłownika nastąpi wzrost ciśnienia w poduszce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Należy cały czas kontrolować zachowanie podnoszonego ciężaru!!!</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zależności od typu ciężaru, jego położenia i zachowania podczas podnoszenia, siłowniki należy napełniać: jednoczenie i równomiernie lub stopniowo, ewentualnie najpierw jeden, następnie drugi siłownik. Należy zachować bezpieczną odległość od podnoszonego obiektu! Nie wolno stać tuż przy siłownikach, ponieważ w przypadku niewłaściwego napełniania siłowników mogą one wystrzelić. Przy napełnianiu siłowników nie należy zostawiać sterownika i źródła powietrza bez kontroli. Podczas napełniania siłowników nie wolno odłączać sterownika od poduszek [1,2,3].</a:t>
            </a:r>
          </a:p>
        </p:txBody>
      </p:sp>
      <p:sp>
        <p:nvSpPr>
          <p:cNvPr id="710" name="Shape 7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
        <p:nvSpPr>
          <p:cNvPr id="709" name="Shape 70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wysokociśnieniowych.</a:t>
            </a:r>
          </a:p>
        </p:txBody>
      </p:sp>
      <p:sp>
        <p:nvSpPr>
          <p:cNvPr id="897" name="Shape 89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899" name="Shape 899"/>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wysokociśnieniowych wybranych producentów [1,2,3].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896" name="Shape 8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pic>
        <p:nvPicPr>
          <p:cNvPr id="900" name="Shape 900"/>
          <p:cNvPicPr preferRelativeResize="0"/>
          <p:nvPr/>
        </p:nvPicPr>
        <p:blipFill rotWithShape="1">
          <a:blip r:embed="rId3">
            <a:alphaModFix/>
          </a:blip>
          <a:srcRect/>
          <a:stretch/>
        </p:blipFill>
        <p:spPr>
          <a:xfrm>
            <a:off x="395536" y="2348880"/>
            <a:ext cx="8388424" cy="40042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Shape 90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wysokociśnieniowych cd.</a:t>
            </a:r>
          </a:p>
        </p:txBody>
      </p:sp>
      <p:sp>
        <p:nvSpPr>
          <p:cNvPr id="908" name="Shape 908"/>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10" name="Shape 910"/>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17. Z uwagi, że producenci nie podają siły unoszenia przy maksymalnej wysokości unoszenia, na wykresie maksymalną siłę unoszenia podano w przybliżeniu.  [1,2,3].</a:t>
            </a:r>
          </a:p>
        </p:txBody>
      </p:sp>
      <p:sp>
        <p:nvSpPr>
          <p:cNvPr id="907" name="Shape 90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pic>
        <p:nvPicPr>
          <p:cNvPr id="911" name="Shape 911"/>
          <p:cNvPicPr preferRelativeResize="0"/>
          <p:nvPr/>
        </p:nvPicPr>
        <p:blipFill rotWithShape="1">
          <a:blip r:embed="rId3">
            <a:alphaModFix/>
          </a:blip>
          <a:srcRect/>
          <a:stretch/>
        </p:blipFill>
        <p:spPr>
          <a:xfrm>
            <a:off x="1358833" y="1628800"/>
            <a:ext cx="6426333" cy="43204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a:t>
            </a:r>
          </a:p>
        </p:txBody>
      </p:sp>
      <p:sp>
        <p:nvSpPr>
          <p:cNvPr id="919" name="Shape 919"/>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21" name="Shape 921"/>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pneumatyczne niskociśnieniowe są narzędziami ratowniczymi wykorzystującymi do pracy ciśnieniem powietrza o wartości 0,05 i 0,1 MPa zwane potocznie poduszkami wysokiego unoszenia, przystosowane do pracy o podparciu dwupunktowym.</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niskociśnieniowe to elastyczne zbiorniki zamknięte o znacznych gabarytach, kształtem przypominające walec. Forma taka uzyskiwana jest dzięki zastosowaniu wewnętrznych pasów aramidowych, które w chwili napełniania przestrzeni wewnętrznej powietrzem utrzymują powierzchnie robocze (dolną i górną) w stałej odległości od siebie (nie wybrzuszają się).</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Same siłowniki wykonywane są z tkaniny aramidowej pokrytej obustronnie warstwą kauczuków syntetycznych. Powierzchnie robocze dla uzyskania większej wytrzymałości mechanicznej są wielowarstwowe (często w wersji antypoślizgowej) z syntetycznych kauczuków wzmacnianych zbrojeniem aramidowym. W połowie siłownika, na bocznej powierzchni, występuje przyłącze zasilające [1,2,3].</a:t>
            </a:r>
          </a:p>
        </p:txBody>
      </p:sp>
      <p:sp>
        <p:nvSpPr>
          <p:cNvPr id="918" name="Shape 9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29" name="Shape 929"/>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31" name="Shape 931"/>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niewielkie ciśnienie robocze siłownika, może on być wyposażony w zawór zwrotny, pozwalający na wypięcie przewodu zasilającego i pozostawienie siłownika pod obciążeniem. Ponadto w niektórych typach występują zawory bezpieczeństwa, które dodatkowo chronią siłownik przed zniszczeniem w chwili wystąpienia nadmiernego ciśnienia.</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kształt i konstrukcje siłowników niskociśnieniowych, najczęściej używane są one do podnoszenia przedmiotów o dużych gabarytach stosując podparcie dwupunktowe. Sposób ten umożliwia rozmieszczenie siłowników w miarę możliwości równomiernie pod jego konstrukcją, co z kolei sprzyja zachowaniu większej stabilności unoszonego przedmiotu.</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Od momentu rozpoczęcia napełniania, aż do chwili osiągnięcia maksymalnej wysokości, powierzchnie robocze siłownika niskociśnieniowego (dolna i górna) mają kontakt na całej płaszczyźnie z powierzchnią unoszonego przedmiotu. Sprawia to, że rozkład sił na powierzchni roboczej podczas pracy jest stały, a co za tym idzie nie powoduje punktowych nacisków na przedmiot oraz podłoże oraz stała jest siła unoszenia przedmiotu (powierzchnia styku siłownika z przedmiotem się nie zmienia) [1,2,3].</a:t>
            </a:r>
          </a:p>
        </p:txBody>
      </p:sp>
      <p:sp>
        <p:nvSpPr>
          <p:cNvPr id="928" name="Shape 9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39" name="Shape 939"/>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41" name="Shape 941"/>
          <p:cNvSpPr txBox="1">
            <a:spLocks noGrp="1"/>
          </p:cNvSpPr>
          <p:nvPr>
            <p:ph type="body" idx="2"/>
          </p:nvPr>
        </p:nvSpPr>
        <p:spPr>
          <a:xfrm>
            <a:off x="251519" y="1556791"/>
            <a:ext cx="8616268" cy="489654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14. Siłownik pneumatyczny niskociśnieniowy [1,2,3]. </a:t>
            </a:r>
          </a:p>
        </p:txBody>
      </p:sp>
      <p:sp>
        <p:nvSpPr>
          <p:cNvPr id="938" name="Shape 93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pic>
        <p:nvPicPr>
          <p:cNvPr id="942" name="Shape 942"/>
          <p:cNvPicPr preferRelativeResize="0"/>
          <p:nvPr/>
        </p:nvPicPr>
        <p:blipFill rotWithShape="1">
          <a:blip r:embed="rId3">
            <a:alphaModFix/>
          </a:blip>
          <a:srcRect/>
          <a:stretch/>
        </p:blipFill>
        <p:spPr>
          <a:xfrm>
            <a:off x="450925" y="1628800"/>
            <a:ext cx="8242150" cy="44644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50" name="Shape 95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52" name="Shape 952"/>
          <p:cNvSpPr txBox="1">
            <a:spLocks noGrp="1"/>
          </p:cNvSpPr>
          <p:nvPr>
            <p:ph type="body" idx="2"/>
          </p:nvPr>
        </p:nvSpPr>
        <p:spPr>
          <a:xfrm>
            <a:off x="251519" y="1556791"/>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15. Budowa siłownika pneumatycznego niskociśnieniowego [1,2,3].</a:t>
            </a:r>
          </a:p>
        </p:txBody>
      </p:sp>
      <p:sp>
        <p:nvSpPr>
          <p:cNvPr id="949" name="Shape 94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pic>
        <p:nvPicPr>
          <p:cNvPr id="953" name="Shape 953"/>
          <p:cNvPicPr preferRelativeResize="0"/>
          <p:nvPr/>
        </p:nvPicPr>
        <p:blipFill rotWithShape="1">
          <a:blip r:embed="rId3">
            <a:alphaModFix/>
          </a:blip>
          <a:srcRect/>
          <a:stretch/>
        </p:blipFill>
        <p:spPr>
          <a:xfrm>
            <a:off x="314230" y="1844824"/>
            <a:ext cx="8515540" cy="39604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61" name="Shape 96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63" name="Shape 963"/>
          <p:cNvSpPr txBox="1">
            <a:spLocks noGrp="1"/>
          </p:cNvSpPr>
          <p:nvPr>
            <p:ph type="body" idx="2"/>
          </p:nvPr>
        </p:nvSpPr>
        <p:spPr>
          <a:xfrm>
            <a:off x="251519" y="2636911"/>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niskociśnieniowych.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niskie ciśnienie robocze,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w stanie spoczynku,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duża wysokość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stała siła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niewielkie naciski na podłoże (duża powierzchnia podparcia),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możliwość stosowania na nierównościach i pochyleniach,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zakres prawidłowego działania w przedziale temperatur od -20°C do +80°C [1,2,3].</a:t>
            </a: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960" name="Shape 9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a:t>
            </a:r>
          </a:p>
        </p:txBody>
      </p:sp>
      <p:sp>
        <p:nvSpPr>
          <p:cNvPr id="971" name="Shape 97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73" name="Shape 973"/>
          <p:cNvSpPr txBox="1">
            <a:spLocks noGrp="1"/>
          </p:cNvSpPr>
          <p:nvPr>
            <p:ph type="body" idx="2"/>
          </p:nvPr>
        </p:nvSpPr>
        <p:spPr>
          <a:xfrm>
            <a:off x="251519" y="1772816"/>
            <a:ext cx="8616268" cy="49685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dobór siłowników do masy i wysokości unoszonego przedmiotu,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praca zawsze dwoma siłownikami,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stosowanie siłowników o tym samym tonażu,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powierzchni przyłożenia siłownika (jakość powierzchni przedmiotu, z którą będzie miał kontakt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podłoża, na którym będzie ustawiony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rozwinięcie przewodów zasilających na całą długość (zwracać uwagę, by nie były poskręcanie i pozaginane),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usytuowanie stanowiska pracy dla ratownika w miejscu bezpiecznym, oddalonym od unoszonego przedmiotu na długość przewodów zasilających (zawsze w zasięgu wzroku narzędzia i unoszonego przedmiotu),</a:t>
            </a:r>
          </a:p>
        </p:txBody>
      </p:sp>
      <p:sp>
        <p:nvSpPr>
          <p:cNvPr id="970" name="Shape 97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Podstawowe zasady bezpiecznej pracy</a:t>
            </a:r>
          </a:p>
        </p:txBody>
      </p:sp>
      <p:sp>
        <p:nvSpPr>
          <p:cNvPr id="145" name="Shape 1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44" name="Shape 14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7" name="Shape 147"/>
          <p:cNvSpPr/>
          <p:nvPr/>
        </p:nvSpPr>
        <p:spPr>
          <a:xfrm>
            <a:off x="0" y="1428736"/>
            <a:ext cx="9144000" cy="1200329"/>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p:txBody>
      </p:sp>
      <p:sp>
        <p:nvSpPr>
          <p:cNvPr id="148" name="Shape 148"/>
          <p:cNvSpPr/>
          <p:nvPr/>
        </p:nvSpPr>
        <p:spPr>
          <a:xfrm>
            <a:off x="214282" y="1643050"/>
            <a:ext cx="8929718" cy="4893647"/>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Wyeliminować wszystkie ustawienia mogące naruszać stabilność pracy urządzenia.</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Kontrolować urządzenia po każdym użyciu. Natychmiast reagować na zmiany mechaniczne i funkcjonalne</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Dbać o to, by tabliczki ostrzegawcze i osłony znajdowały się na swoim miejscu.</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Podczas rozcinania/rozpierania karoserii samochodu zadbać o to, aby pojazd był ustabilizowany.</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Zabronione jest łączenie elementów zestawu narzędzi różnych producentów.</a:t>
            </a: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p:txBody>
      </p:sp>
      <p:sp>
        <p:nvSpPr>
          <p:cNvPr id="149" name="Shape 149"/>
          <p:cNvSpPr/>
          <p:nvPr/>
        </p:nvSpPr>
        <p:spPr>
          <a:xfrm>
            <a:off x="0" y="5500701"/>
            <a:ext cx="9144000"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pl-PL" sz="2000" b="0" i="0" u="none" strike="noStrike" cap="none">
                <a:solidFill>
                  <a:srgbClr val="FF0000"/>
                </a:solidFill>
                <a:latin typeface="Arial"/>
                <a:ea typeface="Arial"/>
                <a:cs typeface="Arial"/>
                <a:sym typeface="Arial"/>
              </a:rPr>
              <a:t>Należy pamiętać, że hydrauliczne narzędzia ratownicze nie są klasyfikowane jako narzędzia nieiskrzące i bez względu na rodzaj zastosowanego napędu nie należy ich stosować w atmosferze zagrożonej wybuchem. </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Shape 97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 cd.</a:t>
            </a:r>
          </a:p>
        </p:txBody>
      </p:sp>
      <p:sp>
        <p:nvSpPr>
          <p:cNvPr id="981" name="Shape 98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983" name="Shape 983"/>
          <p:cNvSpPr txBox="1">
            <a:spLocks noGrp="1"/>
          </p:cNvSpPr>
          <p:nvPr>
            <p:ph type="body" idx="2"/>
          </p:nvPr>
        </p:nvSpPr>
        <p:spPr>
          <a:xfrm>
            <a:off x="251519" y="2276872"/>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podłączenie przewodów zasilających i sprawdzenie ich stanu połączenia,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rozłożenie siłowników w miarę możliwości równomiernie pod unoszonym przedmiotem,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napełnianie siłownika powietrzem w sposób pozwalający na stabilne zachowanie się przedmiotu unoszonego,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podporami przedmiotu unoszonego, w przypadku wykonywania pracy pod uniesionym ciężarem [1,2,3].</a:t>
            </a:r>
          </a:p>
        </p:txBody>
      </p:sp>
      <p:sp>
        <p:nvSpPr>
          <p:cNvPr id="980" name="Shape 98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 cd.</a:t>
            </a:r>
          </a:p>
        </p:txBody>
      </p:sp>
      <p:sp>
        <p:nvSpPr>
          <p:cNvPr id="1012" name="Shape 101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14" name="Shape 1014"/>
          <p:cNvSpPr txBox="1">
            <a:spLocks noGrp="1"/>
          </p:cNvSpPr>
          <p:nvPr>
            <p:ph type="body" idx="2"/>
          </p:nvPr>
        </p:nvSpPr>
        <p:spPr>
          <a:xfrm>
            <a:off x="251519" y="2420888"/>
            <a:ext cx="8616268" cy="3456383"/>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UWAGA! dotyczy wszystkich siłowników pneumatycznych. </a:t>
            </a:r>
          </a:p>
          <a:p>
            <a:pPr marL="0" marR="0" lvl="0" indent="0" algn="l"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Przed użyciem siłowników pneumatycznych należy zapoznać się z instrukcją obsługi. Nie stosowanie się do instrukcji grozi wypadkiem. </a:t>
            </a:r>
          </a:p>
          <a:p>
            <a:pPr marL="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pracować pod ciężarem bez zastosowania podpór.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przekraczać ciśnienia napełniania siłowników.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kłaść na sobie więcej niż dwóch siłowników. Dotyczy siłowników wysokociśnieniowych.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kłaść jednego na drugiego (stos) siłownika niskociśnieniowego [1,2,3].</a:t>
            </a:r>
          </a:p>
        </p:txBody>
      </p:sp>
      <p:sp>
        <p:nvSpPr>
          <p:cNvPr id="1011" name="Shape 10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Instrukcja bezpieczeństwa.</a:t>
            </a:r>
          </a:p>
        </p:txBody>
      </p:sp>
      <p:sp>
        <p:nvSpPr>
          <p:cNvPr id="1022" name="Shape 102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24" name="Shape 1024"/>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Przed, a także po każdym użyciu należy sprawdzić, czy poduszki nie są uszkodzone.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Dopuszcza się kładzenie siłowników jeden na drugi maksymalnie dwa, siłownik dolny większy, górny mniejszy dotyczy to tylko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Unoszony ciężar nie może się ześlizgiwać.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Unoszone ciężary należy podeprzeć. Podparcie musi być stabilne.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 powinien być podparty na całej swojej powierzchni.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Przy podpieraniu nie kłaść metalu na metal.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Aby zwiększyć przyczepność do śliskiego podłoża (lód, śnieg, błoto, itd.), pod siłownikiem umieścić należy kamienie, gałęzie lub podobne materiały.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Siłowników nie należy umieszczać na ostrych krawędziach ani na rozgrzanych elementach.</a:t>
            </a:r>
          </a:p>
        </p:txBody>
      </p:sp>
      <p:sp>
        <p:nvSpPr>
          <p:cNvPr id="1021" name="Shape 10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Instrukcja bezpieczeństwa cd.</a:t>
            </a:r>
          </a:p>
        </p:txBody>
      </p:sp>
      <p:sp>
        <p:nvSpPr>
          <p:cNvPr id="1032" name="Shape 103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34" name="Shape 1034"/>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Należy użyć przekładki ochronnej, a całą powierzchnię unoszoną odpowiednio osłonić.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Chronić siłowniki przed iskrami powstającymi w trakcie spawania lub rozcinania palnikiem.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 siłowniki nie można działać młotami hydraulicznymi, podnośnikami; należy unikać upadających ciężarów, itp.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wolno przebywać pod unoszonym ciężarem, nie podtrzymywać ciężarów!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Zachować bezpieczną odległość!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należy stać przed unoszonym ciężarem, lecz z boku, ponieważ siłownik może wystrzelić powodując poważne obrażenia ciała [1,2,3].</a:t>
            </a:r>
          </a:p>
        </p:txBody>
      </p:sp>
      <p:sp>
        <p:nvSpPr>
          <p:cNvPr id="1031" name="Shape 10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niskociśnieniowych.</a:t>
            </a:r>
          </a:p>
        </p:txBody>
      </p:sp>
      <p:sp>
        <p:nvSpPr>
          <p:cNvPr id="1042" name="Shape 104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44" name="Shape 1044"/>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niskociśnieniowych wybranych producentów [1,2,3]. </a:t>
            </a:r>
          </a:p>
        </p:txBody>
      </p:sp>
      <p:sp>
        <p:nvSpPr>
          <p:cNvPr id="1041" name="Shape 10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54</a:t>
            </a:fld>
            <a:endParaRPr lang="pl-PL" sz="1400" b="0" i="0" u="none" strike="noStrike" cap="none">
              <a:solidFill>
                <a:schemeClr val="lt1"/>
              </a:solidFill>
              <a:latin typeface="Calibri"/>
              <a:ea typeface="Calibri"/>
              <a:cs typeface="Calibri"/>
              <a:sym typeface="Calibri"/>
            </a:endParaRPr>
          </a:p>
        </p:txBody>
      </p:sp>
      <p:pic>
        <p:nvPicPr>
          <p:cNvPr id="1045" name="Shape 1045"/>
          <p:cNvPicPr preferRelativeResize="0"/>
          <p:nvPr/>
        </p:nvPicPr>
        <p:blipFill rotWithShape="1">
          <a:blip r:embed="rId3">
            <a:alphaModFix/>
          </a:blip>
          <a:srcRect/>
          <a:stretch/>
        </p:blipFill>
        <p:spPr>
          <a:xfrm>
            <a:off x="424360" y="2276872"/>
            <a:ext cx="8295279"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niskociśnieniowych cd.</a:t>
            </a:r>
          </a:p>
        </p:txBody>
      </p:sp>
      <p:sp>
        <p:nvSpPr>
          <p:cNvPr id="1053" name="Shape 105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55" name="Shape 1055"/>
          <p:cNvSpPr txBox="1">
            <a:spLocks noGrp="1"/>
          </p:cNvSpPr>
          <p:nvPr>
            <p:ph type="body" idx="2"/>
          </p:nvPr>
        </p:nvSpPr>
        <p:spPr>
          <a:xfrm>
            <a:off x="251519" y="3140967"/>
            <a:ext cx="8616268" cy="17281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Z uwagi na pracę co najmniej dwoma siłownikami niskociśnieniowymi jednocześnie należy zwrócić uwagę na zapotrzebowanie powietrza dla siłowników i przeanalizować oraz zabezpieczyć odpowiednią ilość butli z powietrzem, aby można było w pełni pracować zestawem siłowników na nominalnych parametrach.</a:t>
            </a:r>
          </a:p>
        </p:txBody>
      </p:sp>
      <p:sp>
        <p:nvSpPr>
          <p:cNvPr id="1052" name="Shape 10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a:t>
            </a:r>
          </a:p>
        </p:txBody>
      </p:sp>
      <p:sp>
        <p:nvSpPr>
          <p:cNvPr id="1063" name="Shape 106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65" name="Shape 1065"/>
          <p:cNvSpPr txBox="1">
            <a:spLocks noGrp="1"/>
          </p:cNvSpPr>
          <p:nvPr>
            <p:ph type="body" idx="2"/>
          </p:nvPr>
        </p:nvSpPr>
        <p:spPr>
          <a:xfrm>
            <a:off x="251519" y="2132856"/>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Odpowiednia konserwacja oraz dbanie o poduszkę wymaga więcej niż tylko czyszczenie po każdym jej użyciu. W okresie przechowywania poduszki wymagają, przeglądów oraz okresowych konserwacji.</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Sprawdzenie po użyciu poduszki.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wyschnięciu poduszki, sprawdź ją w celu wykrycia ewentualnych pęcherzy powietrza, rozcięć czy zużytych fragmentów, które mogły być ukryte pod zabrudzeniami. Jeśli stwierdzisz jakiekolwiek uszkodzenia bądź skazy, zaznacz je kreda i uzyskaj informację w tym zakresie producenta lub autoryzowanego serwisu.</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Sprawdź czy końcówka wylotowa nie jest uszkodzona, a w razie konieczności wymień ją [2,3].</a:t>
            </a:r>
          </a:p>
        </p:txBody>
      </p:sp>
      <p:sp>
        <p:nvSpPr>
          <p:cNvPr id="1062" name="Shape 10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Shape 107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 cd.</a:t>
            </a:r>
          </a:p>
        </p:txBody>
      </p:sp>
      <p:sp>
        <p:nvSpPr>
          <p:cNvPr id="1073" name="Shape 107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75" name="Shape 1075"/>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Przechowywanie.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pionowej, to muszą one być umieszczone końcówkami wylotowymi na wprost użytkownika tak, aby podczas kolejnego przenoszenia i użytkowania poduszek możliwa była ochrona końcówek przed uszkodzeniami.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poziomej, to muszą być umieszczone końcówkami wylotowymi w stronę użytkownika, aby nie dopuścić do tarcia końcówkami o ścianę czy inne obiekty, które mogłyby spowodować uszkodzenie [2,3].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Środki zapobiegawcze.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Jeśli o poduszki odpowiednio się dba oraz gdy są one właściwie przechowywane, awaria poduszek oraz systemu pompującego podczas sytuacji krytycznej jest w zasadzie niemożliwa. Należy okresowo sprawdzać wszystkie istotne elementy poduszki, czyścić je oraz wycierać metalowe elementy używając miękkiej szmatki [2,3].</a:t>
            </a:r>
          </a:p>
        </p:txBody>
      </p:sp>
      <p:sp>
        <p:nvSpPr>
          <p:cNvPr id="1072" name="Shape 107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Shape 108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BIBLIOGRAFIA.</a:t>
            </a:r>
          </a:p>
        </p:txBody>
      </p:sp>
      <p:sp>
        <p:nvSpPr>
          <p:cNvPr id="1083" name="Shape 108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085" name="Shape 1085"/>
          <p:cNvSpPr txBox="1">
            <a:spLocks noGrp="1"/>
          </p:cNvSpPr>
          <p:nvPr>
            <p:ph type="body" idx="2"/>
          </p:nvPr>
        </p:nvSpPr>
        <p:spPr>
          <a:xfrm>
            <a:off x="179511" y="1484783"/>
            <a:ext cx="8784976" cy="5256583"/>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[1] - Krzysztof Raszewski „Szkolenie z zakresu ratownictwa technicznego dla strażaków Ochotniczych Straży</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Pożarnych”, Ośrodek Szkolenia Komendy Wojewódzkiej Państwowej Straży Pożarnej w Łodzi z siedzibą</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w Sieradzu,</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[2] - instrukcje pneumatycznych zestawów ratowniczych Vetter, Holmatro, Sawa,</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[3] - katalog wyrobów firmy Vetter, Holmatro, Sawa,</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[4] - opracowanie własne,</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[5] - katalog wyrobów sprzętu ratowniczego Deltaservice,</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[6] - instrukcja obsługi narzędzi ratowniczych Lucas,</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[7] - podręcznik „Szkolenie kierowców konserwatorów sprzętu ratowniczego Ochotniczych Straży Pożarnych.</a:t>
            </a:r>
          </a:p>
        </p:txBody>
      </p:sp>
      <p:sp>
        <p:nvSpPr>
          <p:cNvPr id="1082" name="Shape 10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6000760" y="4049712"/>
            <a:ext cx="2649537" cy="2808286"/>
          </a:xfrm>
          <a:prstGeom prst="rect">
            <a:avLst/>
          </a:prstGeom>
          <a:noFill/>
          <a:ln>
            <a:noFill/>
          </a:ln>
        </p:spPr>
      </p:pic>
      <p:pic>
        <p:nvPicPr>
          <p:cNvPr id="156" name="Shape 156"/>
          <p:cNvPicPr preferRelativeResize="0"/>
          <p:nvPr/>
        </p:nvPicPr>
        <p:blipFill rotWithShape="1">
          <a:blip r:embed="rId4">
            <a:alphaModFix/>
          </a:blip>
          <a:srcRect/>
          <a:stretch/>
        </p:blipFill>
        <p:spPr>
          <a:xfrm>
            <a:off x="285719" y="4016867"/>
            <a:ext cx="2643205" cy="2841132"/>
          </a:xfrm>
          <a:prstGeom prst="rect">
            <a:avLst/>
          </a:prstGeom>
          <a:noFill/>
          <a:ln>
            <a:noFill/>
          </a:ln>
        </p:spPr>
      </p:pic>
      <p:sp>
        <p:nvSpPr>
          <p:cNvPr id="157" name="Shape 15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2</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Eksploatacja</a:t>
            </a:r>
          </a:p>
        </p:txBody>
      </p:sp>
      <p:sp>
        <p:nvSpPr>
          <p:cNvPr id="159" name="Shape 1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
        <p:nvSpPr>
          <p:cNvPr id="158" name="Shape 1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61" name="Shape 161"/>
          <p:cNvSpPr txBox="1"/>
          <p:nvPr/>
        </p:nvSpPr>
        <p:spPr>
          <a:xfrm>
            <a:off x="500033" y="1928801"/>
            <a:ext cx="4786345"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2400" b="0" i="0" u="none" strike="noStrike" cap="none">
                <a:solidFill>
                  <a:srgbClr val="000000"/>
                </a:solidFill>
                <a:latin typeface="Arial"/>
                <a:ea typeface="Arial"/>
                <a:cs typeface="Arial"/>
                <a:sym typeface="Arial"/>
              </a:rPr>
              <a:t>Eksploatacja agregatów</a:t>
            </a:r>
          </a:p>
        </p:txBody>
      </p:sp>
      <p:sp>
        <p:nvSpPr>
          <p:cNvPr id="162" name="Shape 162"/>
          <p:cNvSpPr txBox="1"/>
          <p:nvPr/>
        </p:nvSpPr>
        <p:spPr>
          <a:xfrm>
            <a:off x="285719" y="2500306"/>
            <a:ext cx="8858279" cy="169277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800" b="0" i="0" u="none" strike="noStrike" cap="none">
                <a:solidFill>
                  <a:srgbClr val="000000"/>
                </a:solidFill>
                <a:latin typeface="Arial"/>
                <a:ea typeface="Arial"/>
                <a:cs typeface="Arial"/>
                <a:sym typeface="Arial"/>
              </a:rPr>
              <a:t>Agregaty służące do napędzania działań urządzeń hydraulicznych, charakteryzujących się pracą pod dużym ciśnieniem, składają się </a:t>
            </a:r>
            <a:br>
              <a:rPr lang="pl-PL" sz="1800" b="0" i="0" u="none" strike="noStrike" cap="none">
                <a:solidFill>
                  <a:srgbClr val="000000"/>
                </a:solidFill>
                <a:latin typeface="Arial"/>
                <a:ea typeface="Arial"/>
                <a:cs typeface="Arial"/>
                <a:sym typeface="Arial"/>
              </a:rPr>
            </a:br>
            <a:r>
              <a:rPr lang="pl-PL" sz="1800" b="0" i="0" u="none" strike="noStrike" cap="none">
                <a:solidFill>
                  <a:srgbClr val="000000"/>
                </a:solidFill>
                <a:latin typeface="Arial"/>
                <a:ea typeface="Arial"/>
                <a:cs typeface="Arial"/>
                <a:sym typeface="Arial"/>
              </a:rPr>
              <a:t>z pompy tłoczącej olej hydrauliczny oraz silnika:</a:t>
            </a:r>
          </a:p>
          <a:p>
            <a:pPr marL="0" marR="0" lvl="0" indent="0" algn="l" rtl="0">
              <a:lnSpc>
                <a:spcPct val="100000"/>
              </a:lnSpc>
              <a:spcBef>
                <a:spcPts val="0"/>
              </a:spcBef>
              <a:spcAft>
                <a:spcPts val="0"/>
              </a:spcAft>
              <a:buClr>
                <a:srgbClr val="000000"/>
              </a:buClr>
              <a:buSzPct val="25000"/>
              <a:buFont typeface="Arial"/>
              <a:buNone/>
            </a:pPr>
            <a:r>
              <a:rPr lang="pl-PL" sz="1800" b="0" i="0" u="none" strike="noStrike" cap="none">
                <a:solidFill>
                  <a:srgbClr val="000000"/>
                </a:solidFill>
                <a:latin typeface="Arial"/>
                <a:ea typeface="Arial"/>
                <a:cs typeface="Arial"/>
                <a:sym typeface="Arial"/>
              </a:rPr>
              <a:t/>
            </a:r>
            <a:br>
              <a:rPr lang="pl-PL" sz="1800" b="0" i="0" u="none" strike="noStrike" cap="none">
                <a:solidFill>
                  <a:srgbClr val="000000"/>
                </a:solidFill>
                <a:latin typeface="Arial"/>
                <a:ea typeface="Arial"/>
                <a:cs typeface="Arial"/>
                <a:sym typeface="Arial"/>
              </a:rPr>
            </a:br>
            <a:r>
              <a:rPr lang="pl-PL" sz="1800" b="0" i="0" u="none" strike="noStrike" cap="none">
                <a:solidFill>
                  <a:srgbClr val="000000"/>
                </a:solidFill>
                <a:latin typeface="Arial"/>
                <a:ea typeface="Arial"/>
                <a:cs typeface="Arial"/>
                <a:sym typeface="Arial"/>
              </a:rPr>
              <a:t>elektrycznego			 lub 			spalinowego.</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Agregaty z silnikiem elektrycznym</a:t>
            </a:r>
          </a:p>
        </p:txBody>
      </p:sp>
      <p:sp>
        <p:nvSpPr>
          <p:cNvPr id="171" name="Shape 171"/>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Należy kontrolować:</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stan wtyczek, przewodów i przełączników elektrycznych,</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stan izolacji silnika i przewodu zasilającego, czy nie pojawia się napięcie na obudowie itp.,</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cieczy roboczej w zbiorniku pompy agregatu.</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72" name="Shape 172"/>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70" name="Shape 17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69" name="Shape 16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Agregaty z silnikiem spalinowym</a:t>
            </a:r>
          </a:p>
        </p:txBody>
      </p:sp>
      <p:sp>
        <p:nvSpPr>
          <p:cNvPr id="183" name="Shape 183"/>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Należy kontrolować:</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oleju w skrzyni korbowej w przypadku silników czterosuwowych,</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paliwa,</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poziomu cieczy roboczej w zbiorniku pompy agregatu,</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układ zapłonowy.</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4" name="Shape 184"/>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2" name="Shape 1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181" name="Shape 18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Przygotowanie narzędzi do pracy</a:t>
            </a:r>
          </a:p>
        </p:txBody>
      </p:sp>
      <p:sp>
        <p:nvSpPr>
          <p:cNvPr id="195" name="Shape 195"/>
          <p:cNvSpPr txBox="1">
            <a:spLocks noGrp="1"/>
          </p:cNvSpPr>
          <p:nvPr>
            <p:ph type="body" idx="1"/>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Przed podłączeniem narzędzi należy sprawdzić:</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końcówek roboczych poszczególnych narzędzi, czy nie są wyszczerbione lub zdeformowane itp.,</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płynność ruchu urządzeń sterujących kierunkiem pracy narzędzi, czy po zwolnieniu nacisku automatycznie ustawiają się w pozycji „zerowej”,</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szybkozłączy przy narzędziu i przy agregacie zasilającym, czy nie są uszkodzone, zanieczyszczone, czy swobodnie łączą się ze sobą, </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przewodów zasilających, czy nie są pęknięte, zdeformowane, np. ściśnięte, załamane itp.,</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czy nie występują wycieki cieczy roboczej z siłowników, złączek, urządzeń sterujących</a:t>
            </a:r>
          </a:p>
        </p:txBody>
      </p:sp>
      <p:sp>
        <p:nvSpPr>
          <p:cNvPr id="197" name="Shape 19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96" name="Shape 196"/>
          <p:cNvSpPr txBox="1">
            <a:spLocks noGrp="1"/>
          </p:cNvSpPr>
          <p:nvPr>
            <p:ph type="body" idx="3"/>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94" name="Shape 19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193" name="Shape 19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4752</Words>
  <Application>Microsoft Office PowerPoint</Application>
  <PresentationFormat>Pokaz na ekranie (4:3)</PresentationFormat>
  <Paragraphs>722</Paragraphs>
  <Slides>58</Slides>
  <Notes>58</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58</vt:i4>
      </vt:variant>
    </vt:vector>
  </HeadingPairs>
  <TitlesOfParts>
    <vt:vector size="69" baseType="lpstr">
      <vt:lpstr>Arial</vt:lpstr>
      <vt:lpstr>Calibri</vt:lpstr>
      <vt:lpstr>Wingdings 3</vt:lpstr>
      <vt:lpstr>Noto Sans Symbols</vt:lpstr>
      <vt:lpstr>Lucida Sans Unicode</vt:lpstr>
      <vt:lpstr>Times New Roman</vt:lpstr>
      <vt:lpstr>Wingdings 2</vt:lpstr>
      <vt:lpstr>Arial Black</vt:lpstr>
      <vt:lpstr>Verdana</vt:lpstr>
      <vt:lpstr>Hol</vt:lpstr>
      <vt:lpstr>1_Hol</vt:lpstr>
      <vt:lpstr>TEMAT 7 Eksploatacja hydraulicznych i pneumatycznych  zestawów ratowniczych</vt:lpstr>
      <vt:lpstr>MATERIAŁ NAUCZANIA</vt:lpstr>
      <vt:lpstr>Rozdział 1 Ogólne zasady BHP podczas pracy urządzeniami hydraulicznymi</vt:lpstr>
      <vt:lpstr>Podstawowe zasady bezpiecznej pracy</vt:lpstr>
      <vt:lpstr>Podstawowe zasady bezpiecznej pracy</vt:lpstr>
      <vt:lpstr>Rozdział 2 Eksploatacja</vt:lpstr>
      <vt:lpstr>Agregaty z silnikiem elektrycznym</vt:lpstr>
      <vt:lpstr>Agregaty z silnikiem spalinowym</vt:lpstr>
      <vt:lpstr>Przygotowanie narzędzi do pracy</vt:lpstr>
      <vt:lpstr>Przygotowanie narzędzi do pracy</vt:lpstr>
      <vt:lpstr>Przewody hydrauliczne</vt:lpstr>
      <vt:lpstr>Przewody hydrauliczne</vt:lpstr>
      <vt:lpstr>Przechowywanie przewodów hydraulicznych</vt:lpstr>
      <vt:lpstr>Uszkodzenie przewodu hydraulicznego</vt:lpstr>
      <vt:lpstr>Obsługa nożyc hydraulicznych</vt:lpstr>
      <vt:lpstr>Obsługa rozpieraczy ramieniowych</vt:lpstr>
      <vt:lpstr>Obsługa rozpieraczy kolumnowych</vt:lpstr>
      <vt:lpstr>Rozdział 3 Konserwacja</vt:lpstr>
      <vt:lpstr>Rozdział 3 Konserwacja</vt:lpstr>
      <vt:lpstr> Konserwacja agregatów</vt:lpstr>
      <vt:lpstr>Coroczny przegląd</vt:lpstr>
      <vt:lpstr>Ratownicze zestawy pneumatyczne – wstęp </vt:lpstr>
      <vt:lpstr>Reduktor ratowniczego zestawu pneumatycznego.</vt:lpstr>
      <vt:lpstr>Reduktor ratowniczego zestawu pneumatycznego cd.</vt:lpstr>
      <vt:lpstr>Reduktor ratowniczego zestawu pneumatycznego cd.</vt:lpstr>
      <vt:lpstr>Zasady pracy reduktorem ciśnienia.</vt:lpstr>
      <vt:lpstr>Zasady pracy reduktorem ciśnienia cd.</vt:lpstr>
      <vt:lpstr>Urządzenia sterujące ratowniczego zestawu pneumatycznego.</vt:lpstr>
      <vt:lpstr>Urządzenia sterujące ratowniczego zestawu pneumatycznego cd.</vt:lpstr>
      <vt:lpstr>Urządzenia sterujące ratowniczego zestawu pneumatycznego cd.</vt:lpstr>
      <vt:lpstr>Urządzenia sterujące ratowniczego zestawu pneumatycznego cd.</vt:lpstr>
      <vt:lpstr>Urządzenia sterujące ratowniczego zestawu pneumatycznego cd.</vt:lpstr>
      <vt:lpstr>Przewody zasilające ratowniczych zestawów pneumatycznych.</vt:lpstr>
      <vt:lpstr>Przewody zasilające ratowniczych zestawów pneumatycznych cd.</vt:lpstr>
      <vt:lpstr>Narzędzia robocze ratowniczych zestawów pneumatycznych.</vt:lpstr>
      <vt:lpstr>Narzędzia robocze ratowniczych zestawów pneumatycznych cd.</vt:lpstr>
      <vt:lpstr>Siłowniki pneumatyczne wysokociśnieniowe.</vt:lpstr>
      <vt:lpstr>Siłowniki pneumatyczne wysokociśnieniowe cd.</vt:lpstr>
      <vt:lpstr>Sprawianie zestawu ratowniczego pneumatycznego wysokociśnieniowego.</vt:lpstr>
      <vt:lpstr>Sprawianie zestawu ratowniczego pneumatycznego wysokociśnieniowego cd.</vt:lpstr>
      <vt:lpstr>Sprawianie zestawu ratowniczego pneumatycznego wysokociśnieniowego cd.</vt:lpstr>
      <vt:lpstr>Dane techniczne wybranych siłowników wysokociśnieniowych.</vt:lpstr>
      <vt:lpstr>Dane techniczne wybranych siłowników wysokociśnieniowych cd.</vt:lpstr>
      <vt:lpstr>Siłowniki pneumatyczne niskociśnieniowe.</vt:lpstr>
      <vt:lpstr>Siłowniki pneumatyczne niskociśnieniowe cd.</vt:lpstr>
      <vt:lpstr>Siłowniki pneumatyczne niskociśnieniowe cd.</vt:lpstr>
      <vt:lpstr>Siłowniki pneumatyczne niskociśnieniowe cd.</vt:lpstr>
      <vt:lpstr>Siłowniki pneumatyczne niskociśnieniowe cd.</vt:lpstr>
      <vt:lpstr>Zasady pracy siłownikami niskociśnieniowymi.</vt:lpstr>
      <vt:lpstr>Zasady pracy siłownikami niskociśnieniowymi cd.</vt:lpstr>
      <vt:lpstr>Zasady pracy siłownikami niskociśnieniowymi cd.</vt:lpstr>
      <vt:lpstr>Instrukcja bezpieczeństwa.</vt:lpstr>
      <vt:lpstr>Instrukcja bezpieczeństwa cd.</vt:lpstr>
      <vt:lpstr>Dane techniczne wybranych siłowników niskociśnieniowych.</vt:lpstr>
      <vt:lpstr>Dane techniczne wybranych siłowników niskociśnieniowych cd.</vt:lpstr>
      <vt:lpstr>Sprawdzanie, konserwacja, przechowywanie oraz środki zapobiegawcze.</vt:lpstr>
      <vt:lpstr>Sprawdzanie, konserwacja, przechowywanie oraz środki zapobiegawcze cd.</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7 Eksploatacja hydraulicznych i pneumatycznych zestawów ratowniczych.</dc:title>
  <dc:creator>Admin</dc:creator>
  <cp:lastModifiedBy>Admin</cp:lastModifiedBy>
  <cp:revision>9</cp:revision>
  <cp:lastPrinted>2016-05-25T12:39:23Z</cp:lastPrinted>
  <dcterms:modified xsi:type="dcterms:W3CDTF">2017-11-02T09:00:51Z</dcterms:modified>
</cp:coreProperties>
</file>