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notesMasterIdLst>
    <p:notesMasterId r:id="rId3"/>
  </p:notesMasterIdLst>
  <p:handoutMasterIdLst>
    <p:handoutMasterId r:id="rId4"/>
  </p:handoutMasterIdLst>
  <p:sldIdLst>
    <p:sldId id="491" r:id="rId2"/>
  </p:sldIdLst>
  <p:sldSz cx="10287000" cy="6858000" type="35mm"/>
  <p:notesSz cx="6797675" cy="9926638"/>
  <p:defaultTextStyle>
    <a:defPPr>
      <a:defRPr lang="pl-PL"/>
    </a:defPPr>
    <a:lvl1pPr algn="ctr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2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0" userDrawn="1">
          <p15:clr>
            <a:srgbClr val="A4A3A4"/>
          </p15:clr>
        </p15:guide>
        <p15:guide id="2" pos="2119" userDrawn="1">
          <p15:clr>
            <a:srgbClr val="A4A3A4"/>
          </p15:clr>
        </p15:guide>
        <p15:guide id="3" orient="horz" pos="3127" userDrawn="1">
          <p15:clr>
            <a:srgbClr val="A4A3A4"/>
          </p15:clr>
        </p15:guide>
        <p15:guide id="4" pos="214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800000"/>
    <a:srgbClr val="CC99FF"/>
    <a:srgbClr val="9FFAFF"/>
    <a:srgbClr val="99FFCC"/>
    <a:srgbClr val="99FF99"/>
    <a:srgbClr val="CCFF66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6039" autoAdjust="0"/>
    <p:restoredTop sz="94278" autoAdjust="0"/>
  </p:normalViewPr>
  <p:slideViewPr>
    <p:cSldViewPr>
      <p:cViewPr varScale="1">
        <p:scale>
          <a:sx n="116" d="100"/>
          <a:sy n="116" d="100"/>
        </p:scale>
        <p:origin x="1758" y="108"/>
      </p:cViewPr>
      <p:guideLst>
        <p:guide orient="horz" pos="2160"/>
        <p:guide pos="3240"/>
      </p:guideLst>
    </p:cSldViewPr>
  </p:slideViewPr>
  <p:outlineViewPr>
    <p:cViewPr>
      <p:scale>
        <a:sx n="66" d="100"/>
        <a:sy n="66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5" d="100"/>
          <a:sy n="65" d="100"/>
        </p:scale>
        <p:origin x="-2790" y="-108"/>
      </p:cViewPr>
      <p:guideLst>
        <p:guide orient="horz" pos="3110"/>
        <p:guide pos="2119"/>
        <p:guide orient="horz" pos="3127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46301" cy="496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33" tIns="45666" rIns="91333" bIns="45666" numCol="1" anchor="t" anchorCtr="0" compatLnSpc="1">
            <a:prstTxWarp prst="textNoShape">
              <a:avLst/>
            </a:prstTxWarp>
          </a:bodyPr>
          <a:lstStyle>
            <a:lvl1pPr algn="l" defTabSz="913323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376" y="0"/>
            <a:ext cx="2946301" cy="496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33" tIns="45666" rIns="91333" bIns="45666" numCol="1" anchor="t" anchorCtr="0" compatLnSpc="1">
            <a:prstTxWarp prst="textNoShape">
              <a:avLst/>
            </a:prstTxWarp>
          </a:bodyPr>
          <a:lstStyle>
            <a:lvl1pPr algn="r" defTabSz="913323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71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430307"/>
            <a:ext cx="2946301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33" tIns="45666" rIns="91333" bIns="45666" numCol="1" anchor="b" anchorCtr="0" compatLnSpc="1">
            <a:prstTxWarp prst="textNoShape">
              <a:avLst/>
            </a:prstTxWarp>
          </a:bodyPr>
          <a:lstStyle>
            <a:lvl1pPr algn="l" defTabSz="913323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71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376" y="9430307"/>
            <a:ext cx="2946301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33" tIns="45666" rIns="91333" bIns="45666" numCol="1" anchor="b" anchorCtr="0" compatLnSpc="1">
            <a:prstTxWarp prst="textNoShape">
              <a:avLst/>
            </a:prstTxWarp>
          </a:bodyPr>
          <a:lstStyle>
            <a:lvl1pPr algn="r" defTabSz="913258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fld id="{6E960AE4-2351-4AE0-A840-FF64DCB05B91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7603256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1"/>
            <a:ext cx="2919021" cy="5154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139" tIns="44071" rIns="88139" bIns="44071" numCol="1" anchor="t" anchorCtr="0" compatLnSpc="1">
            <a:prstTxWarp prst="textNoShape">
              <a:avLst/>
            </a:prstTxWarp>
          </a:bodyPr>
          <a:lstStyle>
            <a:lvl1pPr algn="l" defTabSz="881219" eaLnBrk="1" hangingPunct="1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180227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865817" y="1"/>
            <a:ext cx="2919020" cy="5154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139" tIns="44071" rIns="88139" bIns="44071" numCol="1" anchor="t" anchorCtr="0" compatLnSpc="1">
            <a:prstTxWarp prst="textNoShape">
              <a:avLst/>
            </a:prstTxWarp>
          </a:bodyPr>
          <a:lstStyle>
            <a:lvl1pPr algn="r" defTabSz="881219" eaLnBrk="1" hangingPunct="1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100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57225" y="739775"/>
            <a:ext cx="5543550" cy="36972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80229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77795" y="4730315"/>
            <a:ext cx="5030857" cy="44334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139" tIns="44071" rIns="88139" bIns="4407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noProof="0" smtClean="0"/>
              <a:t>Kliknij, aby edytować style wzorca tekstu</a:t>
            </a:r>
          </a:p>
          <a:p>
            <a:pPr lvl="1"/>
            <a:r>
              <a:rPr lang="pl-PL" altLang="pl-PL" noProof="0" smtClean="0"/>
              <a:t>Drugi poziom</a:t>
            </a:r>
          </a:p>
          <a:p>
            <a:pPr lvl="2"/>
            <a:r>
              <a:rPr lang="pl-PL" altLang="pl-PL" noProof="0" smtClean="0"/>
              <a:t>Trzeci poziom</a:t>
            </a:r>
          </a:p>
          <a:p>
            <a:pPr lvl="3"/>
            <a:r>
              <a:rPr lang="pl-PL" altLang="pl-PL" noProof="0" smtClean="0"/>
              <a:t>Czwarty poziom</a:t>
            </a:r>
          </a:p>
          <a:p>
            <a:pPr lvl="4"/>
            <a:r>
              <a:rPr lang="pl-PL" altLang="pl-PL" noProof="0" smtClean="0"/>
              <a:t>Piąty poziom</a:t>
            </a:r>
          </a:p>
        </p:txBody>
      </p:sp>
      <p:sp>
        <p:nvSpPr>
          <p:cNvPr id="180230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" y="9460631"/>
            <a:ext cx="2919021" cy="443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139" tIns="44071" rIns="88139" bIns="44071" numCol="1" anchor="b" anchorCtr="0" compatLnSpc="1">
            <a:prstTxWarp prst="textNoShape">
              <a:avLst/>
            </a:prstTxWarp>
          </a:bodyPr>
          <a:lstStyle>
            <a:lvl1pPr algn="l" defTabSz="881219" eaLnBrk="1" hangingPunct="1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180231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65817" y="9460631"/>
            <a:ext cx="2919020" cy="443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139" tIns="44071" rIns="88139" bIns="44071" numCol="1" anchor="b" anchorCtr="0" compatLnSpc="1">
            <a:prstTxWarp prst="textNoShape">
              <a:avLst/>
            </a:prstTxWarp>
          </a:bodyPr>
          <a:lstStyle>
            <a:lvl1pPr algn="r" defTabSz="879670" eaLnBrk="1" hangingPunct="1">
              <a:defRPr sz="1200" b="1">
                <a:latin typeface="Times New Roman" panose="02020603050405020304" pitchFamily="18" charset="0"/>
              </a:defRPr>
            </a:lvl1pPr>
          </a:lstStyle>
          <a:p>
            <a:fld id="{26FB2269-152C-4AB6-80C3-429635D446E7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3992464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7586663" y="6399213"/>
            <a:ext cx="2700337" cy="45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pl-PL" altLang="pl-PL" sz="800" b="1" smtClean="0"/>
              <a:t>Opracowano </a:t>
            </a:r>
            <a:br>
              <a:rPr lang="pl-PL" altLang="pl-PL" sz="800" b="1" smtClean="0"/>
            </a:br>
            <a:r>
              <a:rPr lang="pl-PL" altLang="pl-PL" sz="800" b="1" smtClean="0"/>
              <a:t>w Biurze Dyrektora Generalnego</a:t>
            </a:r>
            <a:br>
              <a:rPr lang="pl-PL" altLang="pl-PL" sz="800" b="1" smtClean="0"/>
            </a:br>
            <a:r>
              <a:rPr lang="pl-PL" altLang="pl-PL" sz="800" b="1" smtClean="0"/>
              <a:t>25 lutego 2013  r.</a:t>
            </a:r>
          </a:p>
        </p:txBody>
      </p:sp>
      <p:sp>
        <p:nvSpPr>
          <p:cNvPr id="4935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57250" y="1371600"/>
            <a:ext cx="8658225" cy="20574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pl-PL" altLang="pl-PL" noProof="0" smtClean="0"/>
              <a:t>Kliknij, aby edytować styl wzorca tytułu</a:t>
            </a:r>
          </a:p>
        </p:txBody>
      </p:sp>
      <p:sp>
        <p:nvSpPr>
          <p:cNvPr id="4935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57250" y="3765550"/>
            <a:ext cx="8658225" cy="20574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pl-PL" altLang="pl-PL" noProof="0" smtClean="0"/>
              <a:t>Kliknij, aby edytować styl wzorca podtytułu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514350" y="6248400"/>
            <a:ext cx="24003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664450" y="6237288"/>
            <a:ext cx="2400300" cy="457200"/>
          </a:xfrm>
        </p:spPr>
        <p:txBody>
          <a:bodyPr/>
          <a:lstStyle>
            <a:lvl1pPr>
              <a:defRPr b="1"/>
            </a:lvl1pPr>
          </a:lstStyle>
          <a:p>
            <a:fld id="{2CA3BF0A-9BBA-4326-95E5-9AA5BBE737B1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026099086"/>
      </p:ext>
    </p:extLst>
  </p:cSld>
  <p:clrMapOvr>
    <a:masterClrMapping/>
  </p:clrMapOvr>
  <p:transition spd="med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2985525-BBBC-46F2-9F66-7F03616DD984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517160536"/>
      </p:ext>
    </p:extLst>
  </p:cSld>
  <p:clrMapOvr>
    <a:masterClrMapping/>
  </p:clrMapOvr>
  <p:transition spd="med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7458075" y="533400"/>
            <a:ext cx="2314575" cy="5597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514350" y="533400"/>
            <a:ext cx="6791325" cy="5597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C50E5C-521E-46B5-8118-F95C510BFFB8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193364011"/>
      </p:ext>
    </p:extLst>
  </p:cSld>
  <p:clrMapOvr>
    <a:masterClrMapping/>
  </p:clrMapOvr>
  <p:transition spd="med"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7B09E6-3CF3-4C03-87A0-E6552DD31281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542632349"/>
      </p:ext>
    </p:extLst>
  </p:cSld>
  <p:clrMapOvr>
    <a:masterClrMapping/>
  </p:clrMapOvr>
  <p:transition spd="med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12800" y="4406900"/>
            <a:ext cx="874395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12800" y="2906713"/>
            <a:ext cx="874395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64336AD-3836-4575-8EEB-44D12C6A673D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957734130"/>
      </p:ext>
    </p:extLst>
  </p:cSld>
  <p:clrMapOvr>
    <a:masterClrMapping/>
  </p:clrMapOvr>
  <p:transition spd="med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514350" y="1828800"/>
            <a:ext cx="4552950" cy="4302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5219700" y="1828800"/>
            <a:ext cx="4552950" cy="4302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340A26-705D-4F7E-8DAB-9B913BED62E5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548021839"/>
      </p:ext>
    </p:extLst>
  </p:cSld>
  <p:clrMapOvr>
    <a:masterClrMapping/>
  </p:clrMapOvr>
  <p:transition spd="med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14350" y="274638"/>
            <a:ext cx="92583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514350" y="1535113"/>
            <a:ext cx="454501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514350" y="2174875"/>
            <a:ext cx="454501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5226050" y="1535113"/>
            <a:ext cx="45466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5226050" y="2174875"/>
            <a:ext cx="4546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F08588-E6F1-4F8E-9D36-BC6FC6612E84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626919498"/>
      </p:ext>
    </p:extLst>
  </p:cSld>
  <p:clrMapOvr>
    <a:masterClrMapping/>
  </p:clrMapOvr>
  <p:transition spd="med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50B0A7-ECBC-4B7C-936E-42FBA1F5EEAD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087685097"/>
      </p:ext>
    </p:extLst>
  </p:cSld>
  <p:clrMapOvr>
    <a:masterClrMapping/>
  </p:clrMapOvr>
  <p:transition spd="med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D73EC6-D734-4386-A9B5-E7A9CAA6E7B0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576970693"/>
      </p:ext>
    </p:extLst>
  </p:cSld>
  <p:clrMapOvr>
    <a:masterClrMapping/>
  </p:clrMapOvr>
  <p:transition spd="med"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14350" y="273050"/>
            <a:ext cx="3384550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022725" y="273050"/>
            <a:ext cx="574992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514350" y="1435100"/>
            <a:ext cx="3384550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F911D87-161A-42FA-9344-80FF1A912460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292171274"/>
      </p:ext>
    </p:extLst>
  </p:cSld>
  <p:clrMapOvr>
    <a:masterClrMapping/>
  </p:clrMapOvr>
  <p:transition spd="med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016125" y="4800600"/>
            <a:ext cx="6172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016125" y="612775"/>
            <a:ext cx="6172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 smtClean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2016125" y="5367338"/>
            <a:ext cx="6172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72CB7EB-370C-4094-9090-748DCCC45CC5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93506899"/>
      </p:ext>
    </p:extLst>
  </p:cSld>
  <p:clrMapOvr>
    <a:masterClrMapping/>
  </p:clrMapOvr>
  <p:transition spd="med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14350" y="533400"/>
            <a:ext cx="92583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 wzorca tytułu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4350" y="1828800"/>
            <a:ext cx="9258300" cy="430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style wzorca tekstu</a:t>
            </a:r>
          </a:p>
          <a:p>
            <a:pPr lvl="1"/>
            <a:r>
              <a:rPr lang="pl-PL" altLang="pl-PL" smtClean="0"/>
              <a:t>Drugi poziom</a:t>
            </a:r>
          </a:p>
          <a:p>
            <a:pPr lvl="2"/>
            <a:r>
              <a:rPr lang="pl-PL" altLang="pl-PL" smtClean="0"/>
              <a:t>Trzeci poziom</a:t>
            </a:r>
          </a:p>
          <a:p>
            <a:pPr lvl="3"/>
            <a:r>
              <a:rPr lang="pl-PL" altLang="pl-PL" smtClean="0"/>
              <a:t>Czwarty poziom</a:t>
            </a:r>
          </a:p>
          <a:p>
            <a:pPr lvl="4"/>
            <a:r>
              <a:rPr lang="pl-PL" altLang="pl-PL" smtClean="0"/>
              <a:t>Piąty poziom</a:t>
            </a:r>
          </a:p>
        </p:txBody>
      </p:sp>
      <p:sp>
        <p:nvSpPr>
          <p:cNvPr id="4925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14350" y="6248400"/>
            <a:ext cx="1885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925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14725" y="6248400"/>
            <a:ext cx="3257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925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629525" y="6248400"/>
            <a:ext cx="21431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/>
            </a:lvl1pPr>
          </a:lstStyle>
          <a:p>
            <a:fld id="{75F185C5-E5F7-484B-9391-3E21A08CAE3D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90" r:id="rId1"/>
    <p:sldLayoutId id="2147484680" r:id="rId2"/>
    <p:sldLayoutId id="2147484681" r:id="rId3"/>
    <p:sldLayoutId id="2147484682" r:id="rId4"/>
    <p:sldLayoutId id="2147484683" r:id="rId5"/>
    <p:sldLayoutId id="2147484684" r:id="rId6"/>
    <p:sldLayoutId id="2147484685" r:id="rId7"/>
    <p:sldLayoutId id="2147484686" r:id="rId8"/>
    <p:sldLayoutId id="2147484687" r:id="rId9"/>
    <p:sldLayoutId id="2147484688" r:id="rId10"/>
    <p:sldLayoutId id="2147484689" r:id="rId11"/>
  </p:sldLayoutIdLst>
  <p:transition spd="med">
    <p:zoom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anose="05000000000000000000" pitchFamily="2" charset="2"/>
        <a:buChar char="o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</a:defRPr>
      </a:lvl2pPr>
      <a:lvl3pPr marL="1377950" indent="-468313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anose="05000000000000000000" pitchFamily="2" charset="2"/>
        <a:buChar char="o"/>
        <a:defRPr sz="2400">
          <a:solidFill>
            <a:schemeClr val="tx1"/>
          </a:solidFill>
          <a:latin typeface="+mn-lt"/>
        </a:defRPr>
      </a:lvl3pPr>
      <a:lvl4pPr marL="1827213" indent="-4381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4pPr>
      <a:lvl5pPr marL="2297113" indent="-46831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o"/>
        <a:defRPr sz="2000">
          <a:solidFill>
            <a:schemeClr val="tx1"/>
          </a:solidFill>
          <a:latin typeface="+mn-lt"/>
        </a:defRPr>
      </a:lvl5pPr>
      <a:lvl6pPr marL="27543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6pPr>
      <a:lvl7pPr marL="32115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7pPr>
      <a:lvl8pPr marL="36687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8pPr>
      <a:lvl9pPr marL="41259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56"/>
          <p:cNvSpPr>
            <a:spLocks noChangeArrowheads="1"/>
          </p:cNvSpPr>
          <p:nvPr/>
        </p:nvSpPr>
        <p:spPr bwMode="auto">
          <a:xfrm>
            <a:off x="9027109" y="3663648"/>
            <a:ext cx="1122973" cy="518074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General Director’s Office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BDG</a:t>
            </a:r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3076" name="Rectangle 257"/>
          <p:cNvSpPr>
            <a:spLocks noChangeArrowheads="1"/>
          </p:cNvSpPr>
          <p:nvPr/>
        </p:nvSpPr>
        <p:spPr bwMode="auto">
          <a:xfrm>
            <a:off x="5814142" y="3310079"/>
            <a:ext cx="1047318" cy="1074777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pl-PL" sz="800" dirty="0" err="1">
                <a:latin typeface="Calibri" panose="020F0502020204030204" pitchFamily="34" charset="0"/>
                <a:cs typeface="Calibri" panose="020F0502020204030204" pitchFamily="34" charset="0"/>
              </a:rPr>
              <a:t>Internal</a:t>
            </a:r>
            <a:r>
              <a:rPr lang="pl-PL" sz="800" dirty="0">
                <a:latin typeface="Calibri" panose="020F0502020204030204" pitchFamily="34" charset="0"/>
                <a:cs typeface="Calibri" panose="020F0502020204030204" pitchFamily="34" charset="0"/>
              </a:rPr>
              <a:t> Control </a:t>
            </a:r>
            <a:r>
              <a:rPr lang="pl-PL" sz="800" dirty="0" err="1">
                <a:latin typeface="Calibri" panose="020F0502020204030204" pitchFamily="34" charset="0"/>
                <a:cs typeface="Calibri" panose="020F0502020204030204" pitchFamily="34" charset="0"/>
              </a:rPr>
              <a:t>Bureau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l-PL" sz="800" b="1" dirty="0">
                <a:latin typeface="Calibri" panose="020F0502020204030204" pitchFamily="34" charset="0"/>
                <a:cs typeface="Calibri" panose="020F0502020204030204" pitchFamily="34" charset="0"/>
              </a:rPr>
              <a:t>BIW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l-PL" sz="700" i="1" dirty="0" err="1">
                <a:latin typeface="Calibri" panose="020F0502020204030204" pitchFamily="34" charset="0"/>
                <a:cs typeface="Calibri" panose="020F0502020204030204" pitchFamily="34" charset="0"/>
              </a:rPr>
              <a:t>except</a:t>
            </a:r>
            <a:r>
              <a:rPr lang="pl-PL" sz="700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700" i="1" dirty="0" err="1">
                <a:latin typeface="Calibri" panose="020F0502020204030204" pitchFamily="34" charset="0"/>
                <a:cs typeface="Calibri" panose="020F0502020204030204" pitchFamily="34" charset="0"/>
              </a:rPr>
              <a:t>regulations</a:t>
            </a:r>
            <a:r>
              <a:rPr lang="pl-PL" sz="700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700" i="1" dirty="0" err="1">
                <a:latin typeface="Calibri" panose="020F0502020204030204" pitchFamily="34" charset="0"/>
                <a:cs typeface="Calibri" panose="020F0502020204030204" pitchFamily="34" charset="0"/>
              </a:rPr>
              <a:t>determined</a:t>
            </a:r>
            <a:r>
              <a:rPr lang="pl-PL" sz="700" i="1" dirty="0">
                <a:latin typeface="Calibri" panose="020F0502020204030204" pitchFamily="34" charset="0"/>
                <a:cs typeface="Calibri" panose="020F0502020204030204" pitchFamily="34" charset="0"/>
              </a:rPr>
              <a:t> in the </a:t>
            </a:r>
            <a:r>
              <a:rPr lang="pl-PL" sz="700" i="1" dirty="0" err="1">
                <a:latin typeface="Calibri" panose="020F0502020204030204" pitchFamily="34" charset="0"/>
                <a:cs typeface="Calibri" panose="020F0502020204030204" pitchFamily="34" charset="0"/>
              </a:rPr>
              <a:t>Article</a:t>
            </a:r>
            <a:r>
              <a:rPr lang="pl-PL" sz="700" i="1" dirty="0">
                <a:latin typeface="Calibri" panose="020F0502020204030204" pitchFamily="34" charset="0"/>
                <a:cs typeface="Calibri" panose="020F0502020204030204" pitchFamily="34" charset="0"/>
              </a:rPr>
              <a:t> 12d of the </a:t>
            </a:r>
            <a:r>
              <a:rPr lang="pl-PL" sz="700" i="1" dirty="0" err="1">
                <a:latin typeface="Calibri" panose="020F0502020204030204" pitchFamily="34" charset="0"/>
                <a:cs typeface="Calibri" panose="020F0502020204030204" pitchFamily="34" charset="0"/>
              </a:rPr>
              <a:t>Act</a:t>
            </a:r>
            <a:r>
              <a:rPr lang="pl-PL" sz="700" i="1" dirty="0">
                <a:latin typeface="Calibri" panose="020F0502020204030204" pitchFamily="34" charset="0"/>
                <a:cs typeface="Calibri" panose="020F0502020204030204" pitchFamily="34" charset="0"/>
              </a:rPr>
              <a:t> of 16 </a:t>
            </a:r>
            <a:r>
              <a:rPr lang="pl-PL" sz="700" i="1" dirty="0" err="1">
                <a:latin typeface="Calibri" panose="020F0502020204030204" pitchFamily="34" charset="0"/>
                <a:cs typeface="Calibri" panose="020F0502020204030204" pitchFamily="34" charset="0"/>
              </a:rPr>
              <a:t>November</a:t>
            </a:r>
            <a:r>
              <a:rPr lang="pl-PL" sz="700" i="1" dirty="0">
                <a:latin typeface="Calibri" panose="020F0502020204030204" pitchFamily="34" charset="0"/>
                <a:cs typeface="Calibri" panose="020F0502020204030204" pitchFamily="34" charset="0"/>
              </a:rPr>
              <a:t> 2016 - </a:t>
            </a:r>
            <a:r>
              <a:rPr lang="pl-PL" sz="700" i="1" dirty="0" err="1">
                <a:latin typeface="Calibri" panose="020F0502020204030204" pitchFamily="34" charset="0"/>
                <a:cs typeface="Calibri" panose="020F0502020204030204" pitchFamily="34" charset="0"/>
              </a:rPr>
              <a:t>National</a:t>
            </a:r>
            <a:r>
              <a:rPr lang="pl-PL" sz="700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700" i="1" dirty="0" err="1">
                <a:latin typeface="Calibri" panose="020F0502020204030204" pitchFamily="34" charset="0"/>
                <a:cs typeface="Calibri" panose="020F0502020204030204" pitchFamily="34" charset="0"/>
              </a:rPr>
              <a:t>Revenue</a:t>
            </a:r>
            <a:r>
              <a:rPr lang="pl-PL" sz="700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7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Administration</a:t>
            </a:r>
            <a:endParaRPr lang="pl-PL" sz="700" i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079" name="Rectangle 260"/>
          <p:cNvSpPr>
            <a:spLocks noChangeArrowheads="1"/>
          </p:cNvSpPr>
          <p:nvPr/>
        </p:nvSpPr>
        <p:spPr bwMode="auto">
          <a:xfrm>
            <a:off x="8019271" y="5392136"/>
            <a:ext cx="868645" cy="542925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Paying Authority Department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IP</a:t>
            </a:r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3080" name="Rectangle 261"/>
          <p:cNvSpPr>
            <a:spLocks noChangeArrowheads="1"/>
          </p:cNvSpPr>
          <p:nvPr/>
        </p:nvSpPr>
        <p:spPr bwMode="auto">
          <a:xfrm>
            <a:off x="1372687" y="3797295"/>
            <a:ext cx="984132" cy="523636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Tax System Department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SP</a:t>
            </a:r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3081" name="Rectangle 262"/>
          <p:cNvSpPr>
            <a:spLocks noChangeArrowheads="1"/>
          </p:cNvSpPr>
          <p:nvPr/>
        </p:nvSpPr>
        <p:spPr bwMode="auto">
          <a:xfrm>
            <a:off x="8019271" y="2535340"/>
            <a:ext cx="868645" cy="576262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State Budget Department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BP</a:t>
            </a:r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3082" name="Rectangle 263"/>
          <p:cNvSpPr>
            <a:spLocks noChangeArrowheads="1"/>
          </p:cNvSpPr>
          <p:nvPr/>
        </p:nvSpPr>
        <p:spPr bwMode="auto">
          <a:xfrm>
            <a:off x="8020568" y="3974027"/>
            <a:ext cx="867348" cy="587375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Economy Financing Department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FG</a:t>
            </a:r>
            <a:endParaRPr lang="pl-PL" altLang="pl-PL" sz="2000" b="1" dirty="0">
              <a:latin typeface="Calibri" panose="020F0502020204030204" pitchFamily="34" charset="0"/>
            </a:endParaRPr>
          </a:p>
        </p:txBody>
      </p:sp>
      <p:sp>
        <p:nvSpPr>
          <p:cNvPr id="3083" name="Rectangle 265"/>
          <p:cNvSpPr>
            <a:spLocks noChangeArrowheads="1"/>
          </p:cNvSpPr>
          <p:nvPr/>
        </p:nvSpPr>
        <p:spPr bwMode="auto">
          <a:xfrm>
            <a:off x="8020568" y="3239584"/>
            <a:ext cx="867348" cy="644525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Local Government Finances Department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ST</a:t>
            </a:r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3084" name="Rectangle 266"/>
          <p:cNvSpPr>
            <a:spLocks noChangeArrowheads="1"/>
          </p:cNvSpPr>
          <p:nvPr/>
        </p:nvSpPr>
        <p:spPr bwMode="auto">
          <a:xfrm>
            <a:off x="1361841" y="2532356"/>
            <a:ext cx="1001722" cy="521711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Goods and Services Tax Department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PT</a:t>
            </a:r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3085" name="Rectangle 267"/>
          <p:cNvSpPr>
            <a:spLocks noChangeArrowheads="1"/>
          </p:cNvSpPr>
          <p:nvPr/>
        </p:nvSpPr>
        <p:spPr bwMode="auto">
          <a:xfrm>
            <a:off x="1361841" y="5069031"/>
            <a:ext cx="1001722" cy="704489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Sectoral</a:t>
            </a:r>
            <a:r>
              <a:rPr lang="en-US" sz="800" dirty="0" smtClean="0">
                <a:latin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pl-PL" sz="8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800" dirty="0" smtClean="0">
                <a:latin typeface="Calibri" panose="020F0502020204030204" pitchFamily="34" charset="0"/>
                <a:cs typeface="Calibri" panose="020F0502020204030204" pitchFamily="34" charset="0"/>
              </a:rPr>
              <a:t>Local </a:t>
            </a:r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and Gambling Taxes Department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PS</a:t>
            </a:r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3086" name="Rectangle 268"/>
          <p:cNvSpPr>
            <a:spLocks noChangeArrowheads="1"/>
          </p:cNvSpPr>
          <p:nvPr/>
        </p:nvSpPr>
        <p:spPr bwMode="auto">
          <a:xfrm>
            <a:off x="229376" y="3100238"/>
            <a:ext cx="989811" cy="496101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Economic Policy Support Department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PG</a:t>
            </a:r>
            <a:endParaRPr lang="pl-PL" altLang="pl-PL" sz="2000" b="1" dirty="0">
              <a:latin typeface="Calibri" panose="020F0502020204030204" pitchFamily="34" charset="0"/>
            </a:endParaRPr>
          </a:p>
        </p:txBody>
      </p:sp>
      <p:sp>
        <p:nvSpPr>
          <p:cNvPr id="3087" name="Rectangle 269"/>
          <p:cNvSpPr>
            <a:spLocks noChangeArrowheads="1"/>
          </p:cNvSpPr>
          <p:nvPr/>
        </p:nvSpPr>
        <p:spPr bwMode="auto">
          <a:xfrm>
            <a:off x="9027109" y="2532356"/>
            <a:ext cx="1122973" cy="316172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Logistics Office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BL</a:t>
            </a:r>
            <a:endParaRPr lang="pl-PL" altLang="pl-PL" sz="700" b="1" dirty="0">
              <a:latin typeface="Calibri" panose="020F0502020204030204" pitchFamily="34" charset="0"/>
            </a:endParaRPr>
          </a:p>
        </p:txBody>
      </p:sp>
      <p:sp>
        <p:nvSpPr>
          <p:cNvPr id="3088" name="Rectangle 270"/>
          <p:cNvSpPr>
            <a:spLocks noChangeArrowheads="1"/>
          </p:cNvSpPr>
          <p:nvPr/>
        </p:nvSpPr>
        <p:spPr bwMode="auto">
          <a:xfrm>
            <a:off x="9026719" y="4289931"/>
            <a:ext cx="1123363" cy="537283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Finances and Accounting Department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FK</a:t>
            </a:r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3089" name="Text Box 271"/>
          <p:cNvSpPr txBox="1">
            <a:spLocks noChangeArrowheads="1"/>
          </p:cNvSpPr>
          <p:nvPr/>
        </p:nvSpPr>
        <p:spPr bwMode="auto">
          <a:xfrm>
            <a:off x="6987731" y="2528704"/>
            <a:ext cx="865270" cy="550402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International Cooperation Department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WM</a:t>
            </a:r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3091" name="Text Box 274"/>
          <p:cNvSpPr txBox="1">
            <a:spLocks noChangeArrowheads="1"/>
          </p:cNvSpPr>
          <p:nvPr/>
        </p:nvSpPr>
        <p:spPr bwMode="auto">
          <a:xfrm>
            <a:off x="4547285" y="3130663"/>
            <a:ext cx="1134327" cy="518612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Customs Department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DC</a:t>
            </a:r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3092" name="Text Box 275"/>
          <p:cNvSpPr txBox="1">
            <a:spLocks noChangeArrowheads="1"/>
          </p:cNvSpPr>
          <p:nvPr/>
        </p:nvSpPr>
        <p:spPr bwMode="auto">
          <a:xfrm>
            <a:off x="4547286" y="2537553"/>
            <a:ext cx="1121000" cy="494374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Tax Collection Department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DPP</a:t>
            </a:r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3093" name="Rectangle 277"/>
          <p:cNvSpPr>
            <a:spLocks noChangeArrowheads="1"/>
          </p:cNvSpPr>
          <p:nvPr/>
        </p:nvSpPr>
        <p:spPr bwMode="auto">
          <a:xfrm>
            <a:off x="228574" y="3736679"/>
            <a:ext cx="1005310" cy="411378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Public Finance Discipline Office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BDF</a:t>
            </a:r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3095" name="Rectangle 279"/>
          <p:cNvSpPr>
            <a:spLocks noChangeArrowheads="1"/>
          </p:cNvSpPr>
          <p:nvPr/>
        </p:nvSpPr>
        <p:spPr bwMode="auto">
          <a:xfrm>
            <a:off x="9027109" y="2963737"/>
            <a:ext cx="1122973" cy="627903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Security and Data Protection Department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DB</a:t>
            </a:r>
            <a:endParaRPr lang="pl-PL" altLang="pl-PL" sz="2000" b="1" dirty="0">
              <a:latin typeface="Calibri" panose="020F0502020204030204" pitchFamily="34" charset="0"/>
            </a:endParaRPr>
          </a:p>
        </p:txBody>
      </p:sp>
      <p:sp>
        <p:nvSpPr>
          <p:cNvPr id="3096" name="Rectangle 280"/>
          <p:cNvSpPr>
            <a:spLocks noChangeArrowheads="1"/>
          </p:cNvSpPr>
          <p:nvPr/>
        </p:nvSpPr>
        <p:spPr bwMode="auto">
          <a:xfrm>
            <a:off x="4547284" y="3735960"/>
            <a:ext cx="1134327" cy="576711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Department for Audit of Public Funds 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DAS</a:t>
            </a:r>
            <a:endParaRPr lang="pl-PL" altLang="pl-PL" sz="500" i="1" dirty="0">
              <a:latin typeface="Calibri" panose="020F0502020204030204" pitchFamily="34" charset="0"/>
            </a:endParaRPr>
          </a:p>
        </p:txBody>
      </p:sp>
      <p:sp>
        <p:nvSpPr>
          <p:cNvPr id="3099" name="Rectangle 285"/>
          <p:cNvSpPr>
            <a:spLocks noChangeArrowheads="1"/>
          </p:cNvSpPr>
          <p:nvPr/>
        </p:nvSpPr>
        <p:spPr bwMode="auto">
          <a:xfrm>
            <a:off x="2623219" y="4684084"/>
            <a:ext cx="1584175" cy="754267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Department of Financial Information 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IF</a:t>
            </a:r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3101" name="Rectangle 291"/>
          <p:cNvSpPr>
            <a:spLocks noChangeArrowheads="1"/>
          </p:cNvSpPr>
          <p:nvPr/>
        </p:nvSpPr>
        <p:spPr bwMode="auto">
          <a:xfrm>
            <a:off x="8023654" y="4675144"/>
            <a:ext cx="864262" cy="603250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Budget Zone Financing Department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FS</a:t>
            </a:r>
            <a:endParaRPr lang="pl-PL" altLang="pl-PL" sz="2000" b="1" dirty="0">
              <a:latin typeface="Calibri" panose="020F0502020204030204" pitchFamily="34" charset="0"/>
            </a:endParaRPr>
          </a:p>
        </p:txBody>
      </p:sp>
      <p:sp>
        <p:nvSpPr>
          <p:cNvPr id="3102" name="Text Box 293"/>
          <p:cNvSpPr txBox="1">
            <a:spLocks noChangeArrowheads="1"/>
          </p:cNvSpPr>
          <p:nvPr/>
        </p:nvSpPr>
        <p:spPr bwMode="auto">
          <a:xfrm>
            <a:off x="1354102" y="5886725"/>
            <a:ext cx="994978" cy="502986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Excise Duty </a:t>
            </a:r>
            <a:r>
              <a:rPr lang="en-US" sz="800" dirty="0" smtClean="0">
                <a:latin typeface="Calibri" panose="020F0502020204030204" pitchFamily="34" charset="0"/>
                <a:cs typeface="Calibri" panose="020F0502020204030204" pitchFamily="34" charset="0"/>
              </a:rPr>
              <a:t>Department</a:t>
            </a:r>
            <a:endParaRPr lang="pl-PL" sz="8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PA</a:t>
            </a:r>
            <a:endParaRPr lang="pl-PL" altLang="pl-PL" sz="2000" b="1" dirty="0">
              <a:latin typeface="Calibri" panose="020F0502020204030204" pitchFamily="34" charset="0"/>
            </a:endParaRPr>
          </a:p>
        </p:txBody>
      </p:sp>
      <p:sp>
        <p:nvSpPr>
          <p:cNvPr id="3103" name="Text Box 294"/>
          <p:cNvSpPr txBox="1">
            <a:spLocks noChangeArrowheads="1"/>
          </p:cNvSpPr>
          <p:nvPr/>
        </p:nvSpPr>
        <p:spPr bwMode="auto">
          <a:xfrm>
            <a:off x="1361841" y="3166138"/>
            <a:ext cx="1001722" cy="526203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Income Taxes Department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DD</a:t>
            </a:r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3104" name="Rectangle 297"/>
          <p:cNvSpPr>
            <a:spLocks noChangeArrowheads="1"/>
          </p:cNvSpPr>
          <p:nvPr/>
        </p:nvSpPr>
        <p:spPr bwMode="auto">
          <a:xfrm>
            <a:off x="6974425" y="5036687"/>
            <a:ext cx="907339" cy="606405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Accounting and Financial Revision Department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DR</a:t>
            </a:r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3105" name="Rectangle 298"/>
          <p:cNvSpPr>
            <a:spLocks noChangeArrowheads="1"/>
          </p:cNvSpPr>
          <p:nvPr/>
        </p:nvSpPr>
        <p:spPr bwMode="auto">
          <a:xfrm>
            <a:off x="230510" y="4301118"/>
            <a:ext cx="992627" cy="447590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eaLnBrk="1" hangingPunct="1"/>
            <a:r>
              <a:rPr lang="en-US" sz="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Legal Department</a:t>
            </a:r>
            <a:endParaRPr lang="pl-PL" sz="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PR</a:t>
            </a:r>
            <a:endParaRPr lang="pl-PL" altLang="pl-PL" sz="800" b="1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3106" name="Rectangle 300"/>
          <p:cNvSpPr>
            <a:spLocks noChangeArrowheads="1"/>
          </p:cNvSpPr>
          <p:nvPr/>
        </p:nvSpPr>
        <p:spPr bwMode="auto">
          <a:xfrm>
            <a:off x="6987731" y="3212349"/>
            <a:ext cx="865169" cy="460375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Public Debt Department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DP</a:t>
            </a:r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3107" name="Rectangle 307"/>
          <p:cNvSpPr>
            <a:spLocks noChangeArrowheads="1"/>
          </p:cNvSpPr>
          <p:nvPr/>
        </p:nvSpPr>
        <p:spPr bwMode="auto">
          <a:xfrm>
            <a:off x="9028761" y="1268762"/>
            <a:ext cx="1121322" cy="115061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10000"/>
                  <a:lumOff val="90000"/>
                  <a:shade val="30000"/>
                  <a:satMod val="115000"/>
                </a:schemeClr>
              </a:gs>
              <a:gs pos="0">
                <a:schemeClr val="tx2">
                  <a:lumMod val="10000"/>
                  <a:lumOff val="90000"/>
                  <a:shade val="67500"/>
                  <a:satMod val="115000"/>
                </a:schemeClr>
              </a:gs>
              <a:gs pos="100000">
                <a:schemeClr val="tx2">
                  <a:lumMod val="10000"/>
                  <a:lumOff val="9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tIns="0" rIns="0" bIns="0" anchor="ctr"/>
          <a:lstStyle/>
          <a:p>
            <a:pPr eaLnBrk="1" hangingPunct="1"/>
            <a:endParaRPr lang="pl-PL" altLang="pl-PL" sz="800" b="1" dirty="0" smtClean="0">
              <a:latin typeface="Calibri" panose="020F0502020204030204" pitchFamily="34" charset="0"/>
            </a:endParaRPr>
          </a:p>
          <a:p>
            <a:pPr eaLnBrk="1" hangingPunct="1"/>
            <a:r>
              <a:rPr lang="en-US" sz="800" b="1" dirty="0">
                <a:latin typeface="Calibri" panose="020F0502020204030204" pitchFamily="34" charset="0"/>
                <a:cs typeface="Calibri" panose="020F0502020204030204" pitchFamily="34" charset="0"/>
              </a:rPr>
              <a:t>Director </a:t>
            </a:r>
            <a:r>
              <a:rPr lang="en-US" sz="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General</a:t>
            </a:r>
            <a:endParaRPr lang="pl-PL" altLang="pl-PL" sz="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endParaRPr lang="pl-PL" altLang="pl-PL" sz="700" b="1" dirty="0">
              <a:latin typeface="Calibri" panose="020F0502020204030204" pitchFamily="34" charset="0"/>
            </a:endParaRPr>
          </a:p>
          <a:p>
            <a:pPr eaLnBrk="1" hangingPunct="1"/>
            <a:endParaRPr lang="pl-PL" altLang="pl-PL" sz="700" b="1" dirty="0">
              <a:latin typeface="Calibri" panose="020F0502020204030204" pitchFamily="34" charset="0"/>
            </a:endParaRPr>
          </a:p>
          <a:p>
            <a:pPr eaLnBrk="1" hangingPunct="1"/>
            <a:endParaRPr lang="pl-PL" altLang="pl-PL" sz="700" b="1" dirty="0">
              <a:latin typeface="Calibri" panose="020F0502020204030204" pitchFamily="34" charset="0"/>
            </a:endParaRPr>
          </a:p>
          <a:p>
            <a:pPr eaLnBrk="1" hangingPunct="1"/>
            <a:endParaRPr lang="pl-PL" altLang="pl-PL" sz="700" b="1" dirty="0" smtClean="0">
              <a:latin typeface="Calibri" panose="020F0502020204030204" pitchFamily="34" charset="0"/>
            </a:endParaRPr>
          </a:p>
          <a:p>
            <a:pPr lvl="0" eaLnBrk="1" hangingPunct="1"/>
            <a:endParaRPr lang="pl-PL" altLang="pl-PL" sz="900" b="1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lvl="0" eaLnBrk="1" hangingPunct="1"/>
            <a:r>
              <a:rPr lang="pl-PL" altLang="pl-PL" sz="9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RENATA OSZAST</a:t>
            </a:r>
          </a:p>
          <a:p>
            <a:pPr eaLnBrk="1" hangingPunct="1"/>
            <a:endParaRPr lang="pl-PL" altLang="pl-PL" sz="700" b="1" dirty="0">
              <a:latin typeface="Calibri" panose="020F0502020204030204" pitchFamily="34" charset="0"/>
            </a:endParaRPr>
          </a:p>
        </p:txBody>
      </p:sp>
      <p:sp>
        <p:nvSpPr>
          <p:cNvPr id="3110" name="Rectangle 316"/>
          <p:cNvSpPr>
            <a:spLocks noChangeArrowheads="1"/>
          </p:cNvSpPr>
          <p:nvPr/>
        </p:nvSpPr>
        <p:spPr bwMode="auto">
          <a:xfrm>
            <a:off x="7982536" y="1266968"/>
            <a:ext cx="905380" cy="1152403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10000"/>
                  <a:lumOff val="90000"/>
                  <a:shade val="30000"/>
                  <a:satMod val="115000"/>
                </a:schemeClr>
              </a:gs>
              <a:gs pos="0">
                <a:schemeClr val="tx2">
                  <a:lumMod val="10000"/>
                  <a:lumOff val="90000"/>
                  <a:shade val="67500"/>
                  <a:satMod val="115000"/>
                </a:schemeClr>
              </a:gs>
              <a:gs pos="100000">
                <a:schemeClr val="tx2">
                  <a:lumMod val="10000"/>
                  <a:lumOff val="9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tIns="0" rIns="0" bIns="0" anchor="t"/>
          <a:lstStyle/>
          <a:p>
            <a:endParaRPr lang="pl-PL" sz="8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Undersecretary </a:t>
            </a:r>
            <a:r>
              <a:rPr lang="en-US" sz="800" b="1" dirty="0">
                <a:latin typeface="Calibri" panose="020F0502020204030204" pitchFamily="34" charset="0"/>
                <a:cs typeface="Calibri" panose="020F0502020204030204" pitchFamily="34" charset="0"/>
              </a:rPr>
              <a:t>of State</a:t>
            </a:r>
            <a:endParaRPr lang="pl-PL" sz="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800" b="1" dirty="0"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pl-PL" sz="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800" b="1" dirty="0"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pl-PL" sz="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800" b="1" dirty="0"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pl-PL" sz="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9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TOMASZ ROBACZYŃSKI</a:t>
            </a:r>
            <a:endParaRPr lang="pl-PL" sz="9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13" name="Text Box 295"/>
          <p:cNvSpPr txBox="1">
            <a:spLocks noChangeArrowheads="1"/>
          </p:cNvSpPr>
          <p:nvPr/>
        </p:nvSpPr>
        <p:spPr bwMode="auto">
          <a:xfrm>
            <a:off x="9028760" y="6104879"/>
            <a:ext cx="1121322" cy="492473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ts val="600"/>
              </a:spcBef>
            </a:pPr>
            <a:r>
              <a:rPr lang="en-US" sz="800" i="1" dirty="0">
                <a:latin typeface="Calibri" panose="020F0502020204030204" pitchFamily="34" charset="0"/>
                <a:cs typeface="Calibri" panose="020F0502020204030204" pitchFamily="34" charset="0"/>
              </a:rPr>
              <a:t>Commissioner for Protection of Classified </a:t>
            </a:r>
            <a:r>
              <a:rPr lang="en-US" sz="8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Information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15" name="Rectangle 331"/>
          <p:cNvSpPr>
            <a:spLocks noChangeArrowheads="1"/>
          </p:cNvSpPr>
          <p:nvPr/>
        </p:nvSpPr>
        <p:spPr bwMode="auto">
          <a:xfrm>
            <a:off x="6987731" y="3763396"/>
            <a:ext cx="894034" cy="549275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Guarantee Department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DG</a:t>
            </a:r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3121" name="Rectangle 342"/>
          <p:cNvSpPr>
            <a:spLocks noChangeArrowheads="1"/>
          </p:cNvSpPr>
          <p:nvPr/>
        </p:nvSpPr>
        <p:spPr bwMode="auto">
          <a:xfrm>
            <a:off x="217380" y="1258037"/>
            <a:ext cx="2146183" cy="1167375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10000"/>
                  <a:lumOff val="90000"/>
                  <a:shade val="30000"/>
                  <a:satMod val="115000"/>
                </a:schemeClr>
              </a:gs>
              <a:gs pos="0">
                <a:schemeClr val="tx2">
                  <a:lumMod val="10000"/>
                  <a:lumOff val="90000"/>
                  <a:shade val="67500"/>
                  <a:satMod val="115000"/>
                </a:schemeClr>
              </a:gs>
              <a:gs pos="100000">
                <a:schemeClr val="tx2">
                  <a:lumMod val="10000"/>
                  <a:lumOff val="9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tIns="0" rIns="0" bIns="0" anchor="ctr"/>
          <a:lstStyle/>
          <a:p>
            <a:r>
              <a:rPr lang="en-US" sz="800" b="1" dirty="0">
                <a:latin typeface="Calibri" panose="020F0502020204030204" pitchFamily="34" charset="0"/>
                <a:cs typeface="Calibri" panose="020F0502020204030204" pitchFamily="34" charset="0"/>
              </a:rPr>
              <a:t>Undersecretary </a:t>
            </a:r>
            <a:endParaRPr lang="pl-PL" sz="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800" b="1" dirty="0">
                <a:latin typeface="Calibri" panose="020F0502020204030204" pitchFamily="34" charset="0"/>
                <a:cs typeface="Calibri" panose="020F0502020204030204" pitchFamily="34" charset="0"/>
              </a:rPr>
              <a:t>of State</a:t>
            </a:r>
            <a:endParaRPr lang="pl-PL" sz="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800" b="1" dirty="0"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pl-PL" sz="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800" b="1" dirty="0">
                <a:latin typeface="Calibri" panose="020F0502020204030204" pitchFamily="34" charset="0"/>
                <a:cs typeface="Calibri" panose="020F0502020204030204" pitchFamily="34" charset="0"/>
              </a:rPr>
              <a:t>Chief Spokesman for Public Finance </a:t>
            </a:r>
            <a:r>
              <a:rPr lang="en-US" sz="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Discipline</a:t>
            </a:r>
            <a:endParaRPr lang="pl-PL" sz="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800" b="1" dirty="0"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9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LESZEK SKIBA</a:t>
            </a:r>
            <a:endParaRPr lang="pl-PL" sz="9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17" name="Text Box 345"/>
          <p:cNvSpPr txBox="1">
            <a:spLocks noChangeArrowheads="1"/>
          </p:cNvSpPr>
          <p:nvPr/>
        </p:nvSpPr>
        <p:spPr bwMode="auto">
          <a:xfrm>
            <a:off x="6974426" y="380272"/>
            <a:ext cx="1008110" cy="790163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Communication and Promotion Office 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800" b="1" dirty="0">
                <a:latin typeface="Calibri" panose="020F0502020204030204" pitchFamily="34" charset="0"/>
                <a:cs typeface="Calibri" panose="020F0502020204030204" pitchFamily="34" charset="0"/>
              </a:rPr>
              <a:t>BKP </a:t>
            </a:r>
            <a:r>
              <a:rPr lang="en-US" sz="500" b="1" dirty="0">
                <a:latin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en-US" sz="500" dirty="0">
                <a:latin typeface="Calibri" panose="020F0502020204030204" pitchFamily="34" charset="0"/>
                <a:cs typeface="Calibri" panose="020F0502020204030204" pitchFamily="34" charset="0"/>
              </a:rPr>
              <a:t> except evaluation of information and promotion activities of the National Fiscal </a:t>
            </a:r>
            <a:r>
              <a:rPr lang="en-US" sz="500" dirty="0" smtClean="0">
                <a:latin typeface="Calibri" panose="020F0502020204030204" pitchFamily="34" charset="0"/>
                <a:cs typeface="Calibri" panose="020F0502020204030204" pitchFamily="34" charset="0"/>
              </a:rPr>
              <a:t>Administration</a:t>
            </a:r>
            <a:endParaRPr lang="pl-PL" sz="5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18" name="Rectangle 346"/>
          <p:cNvSpPr>
            <a:spLocks noChangeArrowheads="1"/>
          </p:cNvSpPr>
          <p:nvPr/>
        </p:nvSpPr>
        <p:spPr bwMode="auto">
          <a:xfrm>
            <a:off x="6987731" y="1265990"/>
            <a:ext cx="853961" cy="1153381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10000"/>
                  <a:lumOff val="90000"/>
                  <a:shade val="30000"/>
                  <a:satMod val="115000"/>
                </a:schemeClr>
              </a:gs>
              <a:gs pos="0">
                <a:schemeClr val="tx2">
                  <a:lumMod val="10000"/>
                  <a:lumOff val="90000"/>
                  <a:shade val="67500"/>
                  <a:satMod val="115000"/>
                </a:schemeClr>
              </a:gs>
              <a:gs pos="100000">
                <a:schemeClr val="tx2">
                  <a:lumMod val="10000"/>
                  <a:lumOff val="9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tIns="0" rIns="0" bIns="0" anchor="ctr"/>
          <a:lstStyle/>
          <a:p>
            <a:r>
              <a:rPr lang="en-US" sz="800" b="1" dirty="0">
                <a:latin typeface="Calibri" panose="020F0502020204030204" pitchFamily="34" charset="0"/>
                <a:cs typeface="Calibri" panose="020F0502020204030204" pitchFamily="34" charset="0"/>
              </a:rPr>
              <a:t>Undersecretary of State</a:t>
            </a:r>
            <a:endParaRPr lang="pl-PL" sz="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800" b="1" dirty="0"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pl-PL" sz="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800" b="1" dirty="0"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pl-PL" sz="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800" b="1" dirty="0"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pl-PL" sz="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800" b="1" dirty="0"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pl-PL" sz="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9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PIOTR NOWAK</a:t>
            </a:r>
            <a:endParaRPr lang="pl-PL" sz="9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19" name="Text Box 317"/>
          <p:cNvSpPr txBox="1">
            <a:spLocks noChangeArrowheads="1"/>
          </p:cNvSpPr>
          <p:nvPr/>
        </p:nvSpPr>
        <p:spPr bwMode="auto">
          <a:xfrm>
            <a:off x="229376" y="396634"/>
            <a:ext cx="673710" cy="756112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Macroeconomic Policy </a:t>
            </a:r>
            <a:r>
              <a:rPr lang="en-US" sz="800" dirty="0" smtClean="0">
                <a:latin typeface="Calibri" panose="020F0502020204030204" pitchFamily="34" charset="0"/>
                <a:cs typeface="Calibri" panose="020F0502020204030204" pitchFamily="34" charset="0"/>
              </a:rPr>
              <a:t>Department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800" b="1" dirty="0">
                <a:latin typeface="Calibri" panose="020F0502020204030204" pitchFamily="34" charset="0"/>
                <a:cs typeface="Calibri" panose="020F0502020204030204" pitchFamily="34" charset="0"/>
              </a:rPr>
              <a:t>PM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endParaRPr lang="pl-PL" altLang="pl-PL" b="1" dirty="0">
              <a:latin typeface="Calibri" panose="020F0502020204030204" pitchFamily="34" charset="0"/>
            </a:endParaRPr>
          </a:p>
        </p:txBody>
      </p:sp>
      <p:sp>
        <p:nvSpPr>
          <p:cNvPr id="3120" name="Rectangle 331"/>
          <p:cNvSpPr>
            <a:spLocks noChangeArrowheads="1"/>
          </p:cNvSpPr>
          <p:nvPr/>
        </p:nvSpPr>
        <p:spPr bwMode="auto">
          <a:xfrm>
            <a:off x="6985932" y="4414238"/>
            <a:ext cx="895832" cy="506413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Financial Market Development </a:t>
            </a:r>
            <a:r>
              <a:rPr lang="en-US" sz="800" dirty="0" smtClean="0">
                <a:latin typeface="Calibri" panose="020F0502020204030204" pitchFamily="34" charset="0"/>
                <a:cs typeface="Calibri" panose="020F0502020204030204" pitchFamily="34" charset="0"/>
              </a:rPr>
              <a:t>Department</a:t>
            </a:r>
            <a:endParaRPr lang="pl-PL" alt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FN</a:t>
            </a:r>
          </a:p>
        </p:txBody>
      </p:sp>
      <p:sp>
        <p:nvSpPr>
          <p:cNvPr id="62" name="Rectangle 277"/>
          <p:cNvSpPr>
            <a:spLocks noChangeArrowheads="1"/>
          </p:cNvSpPr>
          <p:nvPr/>
        </p:nvSpPr>
        <p:spPr bwMode="auto">
          <a:xfrm>
            <a:off x="6981079" y="5737540"/>
            <a:ext cx="907338" cy="518243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  <a:extLst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800" i="1" dirty="0">
                <a:latin typeface="Calibri" panose="020F0502020204030204" pitchFamily="34" charset="0"/>
                <a:cs typeface="Calibri" panose="020F0502020204030204" pitchFamily="34" charset="0"/>
              </a:rPr>
              <a:t>Accounting Standards </a:t>
            </a:r>
            <a:r>
              <a:rPr lang="en-US" sz="8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Committee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33" name="Text Box 317"/>
          <p:cNvSpPr txBox="1">
            <a:spLocks noChangeArrowheads="1"/>
          </p:cNvSpPr>
          <p:nvPr/>
        </p:nvSpPr>
        <p:spPr bwMode="auto">
          <a:xfrm>
            <a:off x="226127" y="2557146"/>
            <a:ext cx="1007631" cy="411358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Expenditure Policy Department 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PW</a:t>
            </a:r>
            <a:endParaRPr lang="pl-PL" altLang="pl-PL" b="1" i="1" dirty="0">
              <a:latin typeface="Calibri" panose="020F0502020204030204" pitchFamily="34" charset="0"/>
            </a:endParaRPr>
          </a:p>
        </p:txBody>
      </p:sp>
      <p:sp>
        <p:nvSpPr>
          <p:cNvPr id="66" name="Text Box 287"/>
          <p:cNvSpPr txBox="1">
            <a:spLocks noChangeArrowheads="1"/>
          </p:cNvSpPr>
          <p:nvPr/>
        </p:nvSpPr>
        <p:spPr bwMode="auto">
          <a:xfrm>
            <a:off x="6041122" y="370998"/>
            <a:ext cx="785976" cy="799437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defPPr>
              <a:defRPr lang="pl-PL"/>
            </a:defPPr>
            <a:lvl1pPr eaLnBrk="1" hangingPunct="1">
              <a:defRPr sz="800">
                <a:solidFill>
                  <a:schemeClr val="lt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lt1"/>
                </a:solidFill>
                <a:latin typeface="+mn-lt"/>
              </a:defRPr>
            </a:lvl2pPr>
            <a:lvl3pPr marL="1143000" indent="-228600">
              <a:defRPr>
                <a:solidFill>
                  <a:schemeClr val="lt1"/>
                </a:solidFill>
                <a:latin typeface="+mn-lt"/>
              </a:defRPr>
            </a:lvl3pPr>
            <a:lvl4pPr marL="1600200" indent="-228600">
              <a:defRPr>
                <a:solidFill>
                  <a:schemeClr val="lt1"/>
                </a:solidFill>
                <a:latin typeface="+mn-lt"/>
              </a:defRPr>
            </a:lvl4pPr>
            <a:lvl5pPr marL="2057400" indent="-228600">
              <a:defRPr>
                <a:solidFill>
                  <a:schemeClr val="lt1"/>
                </a:solidFill>
                <a:latin typeface="+mn-lt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9pPr>
          </a:lstStyle>
          <a:p>
            <a:r>
              <a:rPr lang="en-US" dirty="0">
                <a:solidFill>
                  <a:schemeClr val="tx1"/>
                </a:solidFill>
              </a:rPr>
              <a:t>Minister’s </a:t>
            </a:r>
            <a:r>
              <a:rPr lang="en-US" dirty="0" smtClean="0">
                <a:solidFill>
                  <a:schemeClr val="tx1"/>
                </a:solidFill>
              </a:rPr>
              <a:t>Office</a:t>
            </a:r>
            <a:r>
              <a:rPr lang="en-US" dirty="0">
                <a:solidFill>
                  <a:schemeClr val="tx1"/>
                </a:solidFill>
              </a:rPr>
              <a:t> </a:t>
            </a:r>
            <a:endParaRPr lang="pl-PL" dirty="0">
              <a:solidFill>
                <a:schemeClr val="tx1"/>
              </a:solidFill>
            </a:endParaRPr>
          </a:p>
          <a:p>
            <a:r>
              <a:rPr lang="en-US" b="1" dirty="0" smtClean="0">
                <a:solidFill>
                  <a:schemeClr val="tx1"/>
                </a:solidFill>
              </a:rPr>
              <a:t>BMI</a:t>
            </a:r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67" name="Rectangle 289"/>
          <p:cNvSpPr>
            <a:spLocks noChangeArrowheads="1"/>
          </p:cNvSpPr>
          <p:nvPr/>
        </p:nvSpPr>
        <p:spPr bwMode="auto">
          <a:xfrm>
            <a:off x="3778828" y="364187"/>
            <a:ext cx="2100333" cy="79874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10000"/>
                  <a:lumOff val="90000"/>
                  <a:shade val="30000"/>
                  <a:satMod val="115000"/>
                </a:schemeClr>
              </a:gs>
              <a:gs pos="0">
                <a:schemeClr val="tx2">
                  <a:lumMod val="10000"/>
                  <a:lumOff val="90000"/>
                  <a:shade val="67500"/>
                  <a:satMod val="115000"/>
                </a:schemeClr>
              </a:gs>
              <a:gs pos="100000">
                <a:schemeClr val="tx2">
                  <a:lumMod val="10000"/>
                  <a:lumOff val="9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1050" b="1" dirty="0"/>
              <a:t>Minister of </a:t>
            </a:r>
            <a:r>
              <a:rPr lang="en-US" sz="1050" b="1" dirty="0" smtClean="0"/>
              <a:t>Finance</a:t>
            </a:r>
            <a:endParaRPr lang="pl-PL" sz="1050" b="1" dirty="0" smtClean="0"/>
          </a:p>
          <a:p>
            <a:r>
              <a:rPr lang="pl-PL" sz="1050" b="1" dirty="0" smtClean="0"/>
              <a:t>Tadeusz Kościński</a:t>
            </a:r>
            <a:endParaRPr lang="pl-PL" sz="1050" dirty="0"/>
          </a:p>
        </p:txBody>
      </p:sp>
      <p:sp>
        <p:nvSpPr>
          <p:cNvPr id="68" name="Text Box 290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3205091" y="355212"/>
            <a:ext cx="503540" cy="805992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defPPr>
              <a:defRPr lang="pl-PL"/>
            </a:defPPr>
            <a:lvl1pPr eaLnBrk="1" hangingPunct="1">
              <a:defRPr sz="800">
                <a:solidFill>
                  <a:schemeClr val="lt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lt1"/>
                </a:solidFill>
                <a:latin typeface="+mn-lt"/>
              </a:defRPr>
            </a:lvl2pPr>
            <a:lvl3pPr marL="1143000" indent="-228600">
              <a:defRPr>
                <a:solidFill>
                  <a:schemeClr val="lt1"/>
                </a:solidFill>
                <a:latin typeface="+mn-lt"/>
              </a:defRPr>
            </a:lvl3pPr>
            <a:lvl4pPr marL="1600200" indent="-228600">
              <a:defRPr>
                <a:solidFill>
                  <a:schemeClr val="lt1"/>
                </a:solidFill>
                <a:latin typeface="+mn-lt"/>
              </a:defRPr>
            </a:lvl4pPr>
            <a:lvl5pPr marL="2057400" indent="-228600">
              <a:defRPr>
                <a:solidFill>
                  <a:schemeClr val="lt1"/>
                </a:solidFill>
                <a:latin typeface="+mn-lt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9pPr>
          </a:lstStyle>
          <a:p>
            <a:r>
              <a:rPr lang="pl-PL" dirty="0" err="1" smtClean="0">
                <a:solidFill>
                  <a:schemeClr val="tx1"/>
                </a:solidFill>
              </a:rPr>
              <a:t>Political</a:t>
            </a:r>
            <a:r>
              <a:rPr lang="pl-PL" dirty="0" smtClean="0">
                <a:solidFill>
                  <a:schemeClr val="tx1"/>
                </a:solidFill>
              </a:rPr>
              <a:t> </a:t>
            </a:r>
            <a:r>
              <a:rPr lang="pl-PL" dirty="0" err="1" smtClean="0">
                <a:solidFill>
                  <a:schemeClr val="tx1"/>
                </a:solidFill>
              </a:rPr>
              <a:t>Cabinet</a:t>
            </a:r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69" name="Text Box 319"/>
          <p:cNvSpPr txBox="1">
            <a:spLocks noChangeArrowheads="1"/>
          </p:cNvSpPr>
          <p:nvPr/>
        </p:nvSpPr>
        <p:spPr bwMode="auto">
          <a:xfrm>
            <a:off x="2069404" y="363489"/>
            <a:ext cx="1025311" cy="816895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defPPr>
              <a:defRPr lang="pl-PL"/>
            </a:defPPr>
            <a:lvl1pPr eaLnBrk="1" hangingPunct="1">
              <a:defRPr sz="800"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lt1"/>
                </a:solidFill>
                <a:latin typeface="+mn-lt"/>
              </a:defRPr>
            </a:lvl2pPr>
            <a:lvl3pPr marL="1143000" indent="-228600">
              <a:defRPr>
                <a:solidFill>
                  <a:schemeClr val="lt1"/>
                </a:solidFill>
                <a:latin typeface="+mn-lt"/>
              </a:defRPr>
            </a:lvl3pPr>
            <a:lvl4pPr marL="1600200" indent="-228600">
              <a:defRPr>
                <a:solidFill>
                  <a:schemeClr val="lt1"/>
                </a:solidFill>
                <a:latin typeface="+mn-lt"/>
              </a:defRPr>
            </a:lvl4pPr>
            <a:lvl5pPr marL="2057400" indent="-228600">
              <a:defRPr>
                <a:solidFill>
                  <a:schemeClr val="lt1"/>
                </a:solidFill>
                <a:latin typeface="+mn-lt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9pPr>
          </a:lstStyle>
          <a:p>
            <a:r>
              <a:rPr lang="en-US" dirty="0">
                <a:solidFill>
                  <a:schemeClr val="tx1"/>
                </a:solidFill>
              </a:rPr>
              <a:t>Chief Economist</a:t>
            </a:r>
            <a:endParaRPr lang="pl-PL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Counselor </a:t>
            </a:r>
            <a:r>
              <a:rPr lang="en-US" dirty="0" smtClean="0">
                <a:solidFill>
                  <a:schemeClr val="tx1"/>
                </a:solidFill>
              </a:rPr>
              <a:t>General</a:t>
            </a:r>
            <a:endParaRPr lang="pl-PL" dirty="0">
              <a:solidFill>
                <a:schemeClr val="tx1"/>
              </a:solidFill>
            </a:endParaRPr>
          </a:p>
          <a:p>
            <a:r>
              <a:rPr lang="en-US" b="1" dirty="0" smtClean="0">
                <a:solidFill>
                  <a:schemeClr val="tx1"/>
                </a:solidFill>
              </a:rPr>
              <a:t>GEM</a:t>
            </a:r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70" name="Text Box 295"/>
          <p:cNvSpPr txBox="1">
            <a:spLocks noChangeArrowheads="1"/>
          </p:cNvSpPr>
          <p:nvPr/>
        </p:nvSpPr>
        <p:spPr bwMode="auto">
          <a:xfrm>
            <a:off x="973283" y="380946"/>
            <a:ext cx="1025924" cy="771800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defPPr>
              <a:defRPr lang="pl-PL"/>
            </a:defPPr>
            <a:lvl1pPr eaLnBrk="1" hangingPunct="1">
              <a:defRPr sz="800">
                <a:latin typeface="Calibri" panose="020F0502020204030204" pitchFamily="34" charset="0"/>
              </a:defRPr>
            </a:lvl1pPr>
            <a:lvl2pPr marL="742950" indent="-285750"/>
            <a:lvl3pPr marL="1143000" indent="-228600"/>
            <a:lvl4pPr marL="1600200" indent="-228600"/>
            <a:lvl5pPr marL="2057400" indent="-228600"/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</a:lvl9pPr>
          </a:lstStyle>
          <a:p>
            <a:r>
              <a:rPr lang="en-US" dirty="0">
                <a:solidFill>
                  <a:schemeClr val="tx1"/>
                </a:solidFill>
              </a:rPr>
              <a:t>Independent </a:t>
            </a:r>
            <a:r>
              <a:rPr lang="en-GB" dirty="0">
                <a:solidFill>
                  <a:schemeClr val="tx1"/>
                </a:solidFill>
              </a:rPr>
              <a:t>position</a:t>
            </a:r>
            <a:r>
              <a:rPr lang="en-US" dirty="0">
                <a:solidFill>
                  <a:schemeClr val="tx1"/>
                </a:solidFill>
              </a:rPr>
              <a:t> for </a:t>
            </a:r>
            <a:r>
              <a:rPr lang="en-GB" dirty="0" err="1">
                <a:solidFill>
                  <a:schemeClr val="tx1"/>
                </a:solidFill>
              </a:rPr>
              <a:t>informatization</a:t>
            </a:r>
            <a:endParaRPr lang="pl-PL" dirty="0">
              <a:solidFill>
                <a:schemeClr val="tx1"/>
              </a:solidFill>
            </a:endParaRPr>
          </a:p>
          <a:p>
            <a:r>
              <a:rPr lang="en-GB" b="1" dirty="0">
                <a:solidFill>
                  <a:schemeClr val="tx1"/>
                </a:solidFill>
              </a:rPr>
              <a:t>SI</a:t>
            </a:r>
            <a:endParaRPr lang="pl-PL" dirty="0">
              <a:solidFill>
                <a:schemeClr val="tx1"/>
              </a:solidFill>
            </a:endParaRPr>
          </a:p>
          <a:p>
            <a:r>
              <a:rPr lang="en-GB" dirty="0">
                <a:solidFill>
                  <a:schemeClr val="tx1"/>
                </a:solidFill>
              </a:rPr>
              <a:t>Minister’s Commissioner for </a:t>
            </a:r>
            <a:r>
              <a:rPr lang="en-GB" dirty="0" err="1" smtClean="0">
                <a:solidFill>
                  <a:schemeClr val="tx1"/>
                </a:solidFill>
              </a:rPr>
              <a:t>informatization</a:t>
            </a:r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78" name="Rectangle 331"/>
          <p:cNvSpPr>
            <a:spLocks noChangeArrowheads="1"/>
          </p:cNvSpPr>
          <p:nvPr/>
        </p:nvSpPr>
        <p:spPr bwMode="auto">
          <a:xfrm>
            <a:off x="2623220" y="2528704"/>
            <a:ext cx="1584176" cy="647702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sz="800" dirty="0" err="1">
                <a:latin typeface="Calibri" panose="020F0502020204030204" pitchFamily="34" charset="0"/>
                <a:cs typeface="Calibri" panose="020F0502020204030204" pitchFamily="34" charset="0"/>
              </a:rPr>
              <a:t>Department</a:t>
            </a:r>
            <a:r>
              <a:rPr lang="pl-PL" sz="800" dirty="0">
                <a:latin typeface="Calibri" panose="020F0502020204030204" pitchFamily="34" charset="0"/>
                <a:cs typeface="Calibri" panose="020F0502020204030204" pitchFamily="34" charset="0"/>
              </a:rPr>
              <a:t> for </a:t>
            </a:r>
            <a:r>
              <a:rPr lang="pl-PL" sz="800" dirty="0" err="1">
                <a:latin typeface="Calibri" panose="020F0502020204030204" pitchFamily="34" charset="0"/>
                <a:cs typeface="Calibri" panose="020F0502020204030204" pitchFamily="34" charset="0"/>
              </a:rPr>
              <a:t>Combating</a:t>
            </a:r>
            <a:r>
              <a:rPr lang="pl-PL" sz="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800" dirty="0" err="1">
                <a:latin typeface="Calibri" panose="020F0502020204030204" pitchFamily="34" charset="0"/>
                <a:cs typeface="Calibri" panose="020F0502020204030204" pitchFamily="34" charset="0"/>
              </a:rPr>
              <a:t>Economic</a:t>
            </a:r>
            <a:r>
              <a:rPr lang="pl-PL" sz="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800" dirty="0" err="1">
                <a:latin typeface="Calibri" panose="020F0502020204030204" pitchFamily="34" charset="0"/>
                <a:cs typeface="Calibri" panose="020F0502020204030204" pitchFamily="34" charset="0"/>
              </a:rPr>
              <a:t>Crime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DZP</a:t>
            </a:r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59" name="Rectangle 346"/>
          <p:cNvSpPr>
            <a:spLocks noChangeArrowheads="1"/>
          </p:cNvSpPr>
          <p:nvPr/>
        </p:nvSpPr>
        <p:spPr bwMode="auto">
          <a:xfrm>
            <a:off x="5800663" y="1252713"/>
            <a:ext cx="1046225" cy="1166658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10000"/>
                  <a:lumOff val="90000"/>
                  <a:shade val="30000"/>
                  <a:satMod val="115000"/>
                </a:schemeClr>
              </a:gs>
              <a:gs pos="0">
                <a:schemeClr val="tx2">
                  <a:lumMod val="10000"/>
                  <a:lumOff val="90000"/>
                  <a:shade val="67500"/>
                  <a:satMod val="115000"/>
                </a:schemeClr>
              </a:gs>
              <a:gs pos="100000">
                <a:schemeClr val="tx2">
                  <a:lumMod val="10000"/>
                  <a:lumOff val="9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tIns="0" rIns="0" bIns="0" anchor="ctr"/>
          <a:lstStyle/>
          <a:p>
            <a:pPr eaLnBrk="1" hangingPunct="1"/>
            <a:endParaRPr lang="pl-PL" altLang="pl-PL" sz="700" b="1" dirty="0">
              <a:latin typeface="Calibri" panose="020F0502020204030204" pitchFamily="34" charset="0"/>
            </a:endParaRPr>
          </a:p>
          <a:p>
            <a:r>
              <a:rPr lang="pl-PL" altLang="pl-PL" sz="9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Secretary</a:t>
            </a:r>
            <a:endParaRPr lang="pl-PL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of </a:t>
            </a:r>
            <a:r>
              <a:rPr lang="en-US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State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pl-PL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900" b="1" dirty="0">
                <a:latin typeface="Calibri" panose="020F0502020204030204" pitchFamily="34" charset="0"/>
                <a:cs typeface="Calibri" panose="020F0502020204030204" pitchFamily="34" charset="0"/>
              </a:rPr>
              <a:t> Head of National Revenue </a:t>
            </a:r>
            <a:r>
              <a:rPr lang="en-US" sz="9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Administration</a:t>
            </a:r>
            <a:r>
              <a:rPr lang="en-US" sz="900" b="1" dirty="0">
                <a:latin typeface="Calibri" panose="020F0502020204030204" pitchFamily="34" charset="0"/>
                <a:cs typeface="Calibri" panose="020F0502020204030204" pitchFamily="34" charset="0"/>
              </a:rPr>
              <a:t>  </a:t>
            </a:r>
            <a:endParaRPr lang="pl-PL" sz="9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9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PIOTR </a:t>
            </a:r>
            <a:endParaRPr lang="pl-PL" sz="9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9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WALCZAK</a:t>
            </a:r>
            <a:endParaRPr lang="pl-PL" sz="9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0" name="Rectangle 346"/>
          <p:cNvSpPr>
            <a:spLocks noChangeArrowheads="1"/>
          </p:cNvSpPr>
          <p:nvPr/>
        </p:nvSpPr>
        <p:spPr bwMode="auto">
          <a:xfrm>
            <a:off x="2468023" y="1257823"/>
            <a:ext cx="1955397" cy="1162466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10000"/>
                  <a:lumOff val="90000"/>
                  <a:shade val="30000"/>
                  <a:satMod val="115000"/>
                </a:schemeClr>
              </a:gs>
              <a:gs pos="0">
                <a:schemeClr val="tx2">
                  <a:lumMod val="10000"/>
                  <a:lumOff val="90000"/>
                  <a:shade val="67500"/>
                  <a:satMod val="115000"/>
                </a:schemeClr>
              </a:gs>
              <a:gs pos="100000">
                <a:schemeClr val="tx2">
                  <a:lumMod val="10000"/>
                  <a:lumOff val="9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tIns="0" rIns="0" bIns="0" anchor="ctr"/>
          <a:lstStyle/>
          <a:p>
            <a:r>
              <a:rPr lang="en-US" sz="800" b="1" dirty="0">
                <a:latin typeface="Calibri" panose="020F0502020204030204" pitchFamily="34" charset="0"/>
                <a:cs typeface="Calibri" panose="020F0502020204030204" pitchFamily="34" charset="0"/>
              </a:rPr>
              <a:t>Undersecretary of </a:t>
            </a:r>
            <a:r>
              <a:rPr lang="en-US" sz="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State </a:t>
            </a:r>
            <a:endParaRPr lang="pl-PL" sz="8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Deputy </a:t>
            </a:r>
            <a:r>
              <a:rPr lang="en-US" sz="800" b="1" dirty="0">
                <a:latin typeface="Calibri" panose="020F0502020204030204" pitchFamily="34" charset="0"/>
                <a:cs typeface="Calibri" panose="020F0502020204030204" pitchFamily="34" charset="0"/>
              </a:rPr>
              <a:t>Head of National Revenue Administration</a:t>
            </a:r>
            <a:endParaRPr lang="pl-PL" sz="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800" b="1" dirty="0">
                <a:latin typeface="Calibri" panose="020F0502020204030204" pitchFamily="34" charset="0"/>
                <a:cs typeface="Calibri" panose="020F0502020204030204" pitchFamily="34" charset="0"/>
              </a:rPr>
              <a:t>General Inspector of Financial </a:t>
            </a:r>
            <a:r>
              <a:rPr lang="en-US" sz="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Information</a:t>
            </a:r>
            <a:endParaRPr lang="pl-PL" sz="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800" b="1" dirty="0">
                <a:latin typeface="Calibri" panose="020F0502020204030204" pitchFamily="34" charset="0"/>
                <a:cs typeface="Calibri" panose="020F0502020204030204" pitchFamily="34" charset="0"/>
              </a:rPr>
              <a:t>Government Commissioner for Combating Fraud against Republic of Poland or European </a:t>
            </a:r>
            <a:r>
              <a:rPr lang="en-US" sz="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Union</a:t>
            </a:r>
            <a:endParaRPr lang="pl-PL" sz="9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9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PIOTR DZIEDZIC</a:t>
            </a:r>
            <a:endParaRPr lang="pl-PL" sz="9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1" name="Text Box 345"/>
          <p:cNvSpPr txBox="1">
            <a:spLocks noChangeArrowheads="1"/>
          </p:cNvSpPr>
          <p:nvPr/>
        </p:nvSpPr>
        <p:spPr bwMode="auto">
          <a:xfrm>
            <a:off x="5814142" y="4467134"/>
            <a:ext cx="1032987" cy="1122106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Communication and Promotion Office 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800" b="1" dirty="0">
                <a:latin typeface="Calibri" panose="020F0502020204030204" pitchFamily="34" charset="0"/>
                <a:cs typeface="Calibri" panose="020F0502020204030204" pitchFamily="34" charset="0"/>
              </a:rPr>
              <a:t>BKP </a:t>
            </a:r>
            <a:r>
              <a:rPr lang="en-US" sz="700" b="1" i="1" dirty="0">
                <a:latin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en-US" sz="700" i="1" dirty="0">
                <a:latin typeface="Calibri" panose="020F0502020204030204" pitchFamily="34" charset="0"/>
                <a:cs typeface="Calibri" panose="020F0502020204030204" pitchFamily="34" charset="0"/>
              </a:rPr>
              <a:t>with evaluation of information and promotion activities of the National Fiscal </a:t>
            </a:r>
            <a:r>
              <a:rPr lang="en-US" sz="7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Administration</a:t>
            </a:r>
            <a:endParaRPr lang="pl-PL" sz="700" i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5" name="Rectangle 257"/>
          <p:cNvSpPr>
            <a:spLocks noChangeArrowheads="1"/>
          </p:cNvSpPr>
          <p:nvPr/>
        </p:nvSpPr>
        <p:spPr bwMode="auto">
          <a:xfrm>
            <a:off x="4547284" y="4427783"/>
            <a:ext cx="1130282" cy="701040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Crucial Taxpayer Department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DKP</a:t>
            </a:r>
            <a:endParaRPr lang="pl-PL" altLang="pl-PL" sz="500" dirty="0">
              <a:latin typeface="Calibri" panose="020F0502020204030204" pitchFamily="34" charset="0"/>
            </a:endParaRPr>
          </a:p>
        </p:txBody>
      </p:sp>
      <p:sp>
        <p:nvSpPr>
          <p:cNvPr id="76" name="Rectangle 285"/>
          <p:cNvSpPr>
            <a:spLocks noChangeArrowheads="1"/>
          </p:cNvSpPr>
          <p:nvPr/>
        </p:nvSpPr>
        <p:spPr bwMode="auto">
          <a:xfrm>
            <a:off x="9430002" y="376598"/>
            <a:ext cx="720080" cy="799438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pl-PL" altLang="pl-PL" sz="800" b="1" dirty="0" smtClean="0">
              <a:solidFill>
                <a:srgbClr val="00B05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Strategic Management </a:t>
            </a:r>
            <a:r>
              <a:rPr lang="en-US" sz="800" dirty="0" smtClean="0">
                <a:latin typeface="Calibri" panose="020F0502020204030204" pitchFamily="34" charset="0"/>
                <a:cs typeface="Calibri" panose="020F0502020204030204" pitchFamily="34" charset="0"/>
              </a:rPr>
              <a:t>Department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DZT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7" name="Rectangle 257"/>
          <p:cNvSpPr>
            <a:spLocks noChangeArrowheads="1"/>
          </p:cNvSpPr>
          <p:nvPr/>
        </p:nvSpPr>
        <p:spPr bwMode="auto">
          <a:xfrm>
            <a:off x="5814142" y="2542670"/>
            <a:ext cx="1043767" cy="637729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800" dirty="0" err="1">
                <a:latin typeface="Calibri" panose="020F0502020204030204" pitchFamily="34" charset="0"/>
                <a:cs typeface="Calibri" panose="020F0502020204030204" pitchFamily="34" charset="0"/>
              </a:rPr>
              <a:t>Organisation</a:t>
            </a:r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 of National Revenue Administration</a:t>
            </a:r>
            <a:r>
              <a:rPr lang="en-US" sz="8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Department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DOS</a:t>
            </a:r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79" name="Text Box 275"/>
          <p:cNvSpPr txBox="1">
            <a:spLocks noChangeArrowheads="1"/>
          </p:cNvSpPr>
          <p:nvPr/>
        </p:nvSpPr>
        <p:spPr bwMode="auto">
          <a:xfrm>
            <a:off x="9033268" y="4885426"/>
            <a:ext cx="1116814" cy="515749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Control and Internal Audit Office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BKA</a:t>
            </a:r>
            <a:endParaRPr lang="pl-PL" altLang="pl-PL" sz="800" dirty="0">
              <a:latin typeface="Calibri" panose="020F0502020204030204" pitchFamily="34" charset="0"/>
            </a:endParaRPr>
          </a:p>
        </p:txBody>
      </p:sp>
      <p:sp>
        <p:nvSpPr>
          <p:cNvPr id="82" name="Rectangle 331"/>
          <p:cNvSpPr>
            <a:spLocks noChangeArrowheads="1"/>
          </p:cNvSpPr>
          <p:nvPr/>
        </p:nvSpPr>
        <p:spPr bwMode="auto">
          <a:xfrm>
            <a:off x="1370339" y="4425885"/>
            <a:ext cx="986480" cy="529941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Transfer Pricing and Valuation Department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DCT</a:t>
            </a:r>
            <a:endParaRPr lang="pl-PL" altLang="pl-PL" sz="500" dirty="0">
              <a:latin typeface="Calibri" panose="020F0502020204030204" pitchFamily="34" charset="0"/>
            </a:endParaRPr>
          </a:p>
        </p:txBody>
      </p:sp>
      <p:sp>
        <p:nvSpPr>
          <p:cNvPr id="63" name="Rectangle 285"/>
          <p:cNvSpPr>
            <a:spLocks noChangeArrowheads="1"/>
          </p:cNvSpPr>
          <p:nvPr/>
        </p:nvSpPr>
        <p:spPr bwMode="auto">
          <a:xfrm>
            <a:off x="9033269" y="5491506"/>
            <a:ext cx="1116814" cy="526437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800" dirty="0" err="1">
                <a:latin typeface="Calibri" panose="020F0502020204030204" pitchFamily="34" charset="0"/>
                <a:cs typeface="Calibri" panose="020F0502020204030204" pitchFamily="34" charset="0"/>
              </a:rPr>
              <a:t>Informatization</a:t>
            </a:r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 Department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DI</a:t>
            </a:r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64" name="Rectangle 257"/>
          <p:cNvSpPr>
            <a:spLocks noChangeArrowheads="1"/>
          </p:cNvSpPr>
          <p:nvPr/>
        </p:nvSpPr>
        <p:spPr bwMode="auto">
          <a:xfrm>
            <a:off x="2623220" y="3256906"/>
            <a:ext cx="1584175" cy="590561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Department for Analysis 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DPA</a:t>
            </a:r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65" name="Rectangle 257"/>
          <p:cNvSpPr>
            <a:spLocks noChangeArrowheads="1"/>
          </p:cNvSpPr>
          <p:nvPr/>
        </p:nvSpPr>
        <p:spPr bwMode="auto">
          <a:xfrm>
            <a:off x="2623220" y="3922685"/>
            <a:ext cx="1584175" cy="671691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Department for Supervision of the Controls 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DNK</a:t>
            </a:r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57" name="Rectangle 257"/>
          <p:cNvSpPr>
            <a:spLocks noChangeArrowheads="1"/>
          </p:cNvSpPr>
          <p:nvPr/>
        </p:nvSpPr>
        <p:spPr bwMode="auto">
          <a:xfrm>
            <a:off x="8144497" y="393984"/>
            <a:ext cx="1138177" cy="778033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pl-PL" sz="800" dirty="0" err="1">
                <a:latin typeface="Calibri" panose="020F0502020204030204" pitchFamily="34" charset="0"/>
                <a:cs typeface="Calibri" panose="020F0502020204030204" pitchFamily="34" charset="0"/>
              </a:rPr>
              <a:t>Internal</a:t>
            </a:r>
            <a:r>
              <a:rPr lang="pl-PL" sz="800" dirty="0">
                <a:latin typeface="Calibri" panose="020F0502020204030204" pitchFamily="34" charset="0"/>
                <a:cs typeface="Calibri" panose="020F0502020204030204" pitchFamily="34" charset="0"/>
              </a:rPr>
              <a:t> Control </a:t>
            </a:r>
            <a:r>
              <a:rPr lang="pl-PL" sz="800" dirty="0" err="1">
                <a:latin typeface="Calibri" panose="020F0502020204030204" pitchFamily="34" charset="0"/>
                <a:cs typeface="Calibri" panose="020F0502020204030204" pitchFamily="34" charset="0"/>
              </a:rPr>
              <a:t>Bureau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l-PL" sz="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BIW</a:t>
            </a:r>
          </a:p>
          <a:p>
            <a:r>
              <a:rPr lang="pl-PL" sz="500" dirty="0" smtClean="0">
                <a:latin typeface="Calibri" panose="020F0502020204030204" pitchFamily="34" charset="0"/>
                <a:cs typeface="Calibri" panose="020F0502020204030204" pitchFamily="34" charset="0"/>
              </a:rPr>
              <a:t>with </a:t>
            </a:r>
            <a:r>
              <a:rPr lang="pl-PL" sz="5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regulations</a:t>
            </a:r>
            <a:r>
              <a:rPr lang="pl-PL" sz="5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5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determined</a:t>
            </a:r>
            <a:r>
              <a:rPr lang="pl-PL" sz="500" dirty="0" smtClean="0">
                <a:latin typeface="Calibri" panose="020F0502020204030204" pitchFamily="34" charset="0"/>
                <a:cs typeface="Calibri" panose="020F0502020204030204" pitchFamily="34" charset="0"/>
              </a:rPr>
              <a:t> in the </a:t>
            </a:r>
            <a:r>
              <a:rPr lang="pl-PL" sz="5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Article</a:t>
            </a:r>
            <a:r>
              <a:rPr lang="pl-PL" sz="500" dirty="0" smtClean="0">
                <a:latin typeface="Calibri" panose="020F0502020204030204" pitchFamily="34" charset="0"/>
                <a:cs typeface="Calibri" panose="020F0502020204030204" pitchFamily="34" charset="0"/>
              </a:rPr>
              <a:t> 12d of the </a:t>
            </a:r>
            <a:r>
              <a:rPr lang="pl-PL" sz="5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Act</a:t>
            </a:r>
            <a:r>
              <a:rPr lang="pl-PL" sz="500" dirty="0" smtClean="0">
                <a:latin typeface="Calibri" panose="020F0502020204030204" pitchFamily="34" charset="0"/>
                <a:cs typeface="Calibri" panose="020F0502020204030204" pitchFamily="34" charset="0"/>
              </a:rPr>
              <a:t> of 16 </a:t>
            </a:r>
            <a:r>
              <a:rPr lang="pl-PL" sz="5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November</a:t>
            </a:r>
            <a:r>
              <a:rPr lang="pl-PL" sz="500" dirty="0" smtClean="0">
                <a:latin typeface="Calibri" panose="020F0502020204030204" pitchFamily="34" charset="0"/>
                <a:cs typeface="Calibri" panose="020F0502020204030204" pitchFamily="34" charset="0"/>
              </a:rPr>
              <a:t> 2016 - </a:t>
            </a:r>
            <a:r>
              <a:rPr lang="pl-PL" sz="5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National</a:t>
            </a:r>
            <a:r>
              <a:rPr lang="pl-PL" sz="5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5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Revenue</a:t>
            </a:r>
            <a:r>
              <a:rPr lang="pl-PL" sz="500" dirty="0" smtClean="0">
                <a:latin typeface="Calibri" panose="020F0502020204030204" pitchFamily="34" charset="0"/>
                <a:cs typeface="Calibri" panose="020F0502020204030204" pitchFamily="34" charset="0"/>
              </a:rPr>
              <a:t> Administration</a:t>
            </a:r>
          </a:p>
        </p:txBody>
      </p:sp>
      <p:sp>
        <p:nvSpPr>
          <p:cNvPr id="58" name="Rectangle 346"/>
          <p:cNvSpPr>
            <a:spLocks noChangeArrowheads="1"/>
          </p:cNvSpPr>
          <p:nvPr/>
        </p:nvSpPr>
        <p:spPr bwMode="auto">
          <a:xfrm>
            <a:off x="4547285" y="1253143"/>
            <a:ext cx="1134327" cy="1167145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10000"/>
                  <a:lumOff val="90000"/>
                  <a:shade val="30000"/>
                  <a:satMod val="115000"/>
                </a:schemeClr>
              </a:gs>
              <a:gs pos="0">
                <a:schemeClr val="tx2">
                  <a:lumMod val="10000"/>
                  <a:lumOff val="90000"/>
                  <a:shade val="67500"/>
                  <a:satMod val="115000"/>
                </a:schemeClr>
              </a:gs>
              <a:gs pos="100000">
                <a:schemeClr val="tx2">
                  <a:lumMod val="10000"/>
                  <a:lumOff val="9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tIns="0" rIns="0" bIns="0" anchor="ctr"/>
          <a:lstStyle/>
          <a:p>
            <a:pPr eaLnBrk="1" hangingPunct="1"/>
            <a:endParaRPr lang="pl-PL" altLang="pl-PL" sz="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l-PL" altLang="pl-PL" sz="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800" b="1" dirty="0" err="1">
                <a:latin typeface="Calibri" panose="020F0502020204030204" pitchFamily="34" charset="0"/>
                <a:cs typeface="Calibri" panose="020F0502020204030204" pitchFamily="34" charset="0"/>
              </a:rPr>
              <a:t>Undersecretary</a:t>
            </a:r>
            <a:r>
              <a:rPr lang="pl-PL" sz="800" b="1" dirty="0">
                <a:latin typeface="Calibri" panose="020F0502020204030204" pitchFamily="34" charset="0"/>
                <a:cs typeface="Calibri" panose="020F0502020204030204" pitchFamily="34" charset="0"/>
              </a:rPr>
              <a:t> of </a:t>
            </a:r>
            <a:r>
              <a:rPr lang="pl-PL" sz="8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State</a:t>
            </a:r>
            <a:r>
              <a:rPr lang="pl-PL" sz="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pl-PL" sz="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l-PL" sz="800" b="1" dirty="0" err="1">
                <a:latin typeface="Calibri" panose="020F0502020204030204" pitchFamily="34" charset="0"/>
                <a:cs typeface="Calibri" panose="020F0502020204030204" pitchFamily="34" charset="0"/>
              </a:rPr>
              <a:t>Deputy</a:t>
            </a:r>
            <a:r>
              <a:rPr lang="pl-PL" sz="8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800" b="1" dirty="0" err="1">
                <a:latin typeface="Calibri" panose="020F0502020204030204" pitchFamily="34" charset="0"/>
                <a:cs typeface="Calibri" panose="020F0502020204030204" pitchFamily="34" charset="0"/>
              </a:rPr>
              <a:t>Head</a:t>
            </a:r>
            <a:r>
              <a:rPr lang="pl-PL" sz="800" b="1" dirty="0">
                <a:latin typeface="Calibri" panose="020F0502020204030204" pitchFamily="34" charset="0"/>
                <a:cs typeface="Calibri" panose="020F0502020204030204" pitchFamily="34" charset="0"/>
              </a:rPr>
              <a:t> of the </a:t>
            </a:r>
            <a:r>
              <a:rPr lang="pl-PL" sz="8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National</a:t>
            </a:r>
            <a:r>
              <a:rPr lang="pl-PL" sz="8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800" b="1" dirty="0" err="1">
                <a:latin typeface="Calibri" panose="020F0502020204030204" pitchFamily="34" charset="0"/>
                <a:cs typeface="Calibri" panose="020F0502020204030204" pitchFamily="34" charset="0"/>
              </a:rPr>
              <a:t>Revenue</a:t>
            </a:r>
            <a:r>
              <a:rPr lang="pl-PL" sz="800" b="1" dirty="0">
                <a:latin typeface="Calibri" panose="020F0502020204030204" pitchFamily="34" charset="0"/>
                <a:cs typeface="Calibri" panose="020F0502020204030204" pitchFamily="34" charset="0"/>
              </a:rPr>
              <a:t> Administration</a:t>
            </a:r>
          </a:p>
          <a:p>
            <a:r>
              <a:rPr lang="en-US" sz="900" b="1" dirty="0"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pl-PL" sz="9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9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TOMASZ</a:t>
            </a:r>
            <a:endParaRPr lang="pl-PL" sz="9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9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SŁABOSZOWSKI</a:t>
            </a:r>
            <a:endParaRPr lang="pl-PL" sz="9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Ćwiartka">
  <a:themeElements>
    <a:clrScheme name="Ćwiartka 2">
      <a:dk1>
        <a:srgbClr val="000000"/>
      </a:dk1>
      <a:lt1>
        <a:srgbClr val="FFFFFF"/>
      </a:lt1>
      <a:dk2>
        <a:srgbClr val="420000"/>
      </a:dk2>
      <a:lt2>
        <a:srgbClr val="660000"/>
      </a:lt2>
      <a:accent1>
        <a:srgbClr val="CCCC00"/>
      </a:accent1>
      <a:accent2>
        <a:srgbClr val="999966"/>
      </a:accent2>
      <a:accent3>
        <a:srgbClr val="FFFFFF"/>
      </a:accent3>
      <a:accent4>
        <a:srgbClr val="000000"/>
      </a:accent4>
      <a:accent5>
        <a:srgbClr val="E2E2AA"/>
      </a:accent5>
      <a:accent6>
        <a:srgbClr val="8A8A5C"/>
      </a:accent6>
      <a:hlink>
        <a:srgbClr val="996633"/>
      </a:hlink>
      <a:folHlink>
        <a:srgbClr val="993300"/>
      </a:folHlink>
    </a:clrScheme>
    <a:fontScheme name="Ćwiartka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99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l-PL" altLang="pl-PL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99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l-PL" altLang="pl-PL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Ćwiartka 1">
        <a:dk1>
          <a:srgbClr val="5C5674"/>
        </a:dk1>
        <a:lt1>
          <a:srgbClr val="FFFFFF"/>
        </a:lt1>
        <a:dk2>
          <a:srgbClr val="85986A"/>
        </a:dk2>
        <a:lt2>
          <a:srgbClr val="FFFFFF"/>
        </a:lt2>
        <a:accent1>
          <a:srgbClr val="666633"/>
        </a:accent1>
        <a:accent2>
          <a:srgbClr val="ADC5B8"/>
        </a:accent2>
        <a:accent3>
          <a:srgbClr val="C2CAB9"/>
        </a:accent3>
        <a:accent4>
          <a:srgbClr val="DADADA"/>
        </a:accent4>
        <a:accent5>
          <a:srgbClr val="B8B8AD"/>
        </a:accent5>
        <a:accent6>
          <a:srgbClr val="9CB2A6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Ćwiartka 2">
        <a:dk1>
          <a:srgbClr val="000000"/>
        </a:dk1>
        <a:lt1>
          <a:srgbClr val="FFFFFF"/>
        </a:lt1>
        <a:dk2>
          <a:srgbClr val="420000"/>
        </a:dk2>
        <a:lt2>
          <a:srgbClr val="660000"/>
        </a:lt2>
        <a:accent1>
          <a:srgbClr val="CCCC00"/>
        </a:accent1>
        <a:accent2>
          <a:srgbClr val="999966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8A8A5C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Ćwiartka 3">
        <a:dk1>
          <a:srgbClr val="618052"/>
        </a:dk1>
        <a:lt1>
          <a:srgbClr val="FFFFE3"/>
        </a:lt1>
        <a:dk2>
          <a:srgbClr val="162E36"/>
        </a:dk2>
        <a:lt2>
          <a:srgbClr val="FFFFFF"/>
        </a:lt2>
        <a:accent1>
          <a:srgbClr val="336699"/>
        </a:accent1>
        <a:accent2>
          <a:srgbClr val="69888B"/>
        </a:accent2>
        <a:accent3>
          <a:srgbClr val="ABADAE"/>
        </a:accent3>
        <a:accent4>
          <a:srgbClr val="DADAC2"/>
        </a:accent4>
        <a:accent5>
          <a:srgbClr val="ADB8CA"/>
        </a:accent5>
        <a:accent6>
          <a:srgbClr val="5E7B7D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Ćwiartka 4">
        <a:dk1>
          <a:srgbClr val="000000"/>
        </a:dk1>
        <a:lt1>
          <a:srgbClr val="FFFFFF"/>
        </a:lt1>
        <a:dk2>
          <a:srgbClr val="000000"/>
        </a:dk2>
        <a:lt2>
          <a:srgbClr val="CC0000"/>
        </a:lt2>
        <a:accent1>
          <a:srgbClr val="FFCC00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D5CB9"/>
        </a:accent6>
        <a:hlink>
          <a:srgbClr val="666699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Ćwiartka 5">
        <a:dk1>
          <a:srgbClr val="666699"/>
        </a:dk1>
        <a:lt1>
          <a:srgbClr val="FFFFFF"/>
        </a:lt1>
        <a:dk2>
          <a:srgbClr val="000033"/>
        </a:dk2>
        <a:lt2>
          <a:srgbClr val="FFFFFF"/>
        </a:lt2>
        <a:accent1>
          <a:srgbClr val="9966FF"/>
        </a:accent1>
        <a:accent2>
          <a:srgbClr val="CCCCFF"/>
        </a:accent2>
        <a:accent3>
          <a:srgbClr val="AAAAAD"/>
        </a:accent3>
        <a:accent4>
          <a:srgbClr val="DADADA"/>
        </a:accent4>
        <a:accent5>
          <a:srgbClr val="CAB8FF"/>
        </a:accent5>
        <a:accent6>
          <a:srgbClr val="B9B9E7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Ćwiartka 6">
        <a:dk1>
          <a:srgbClr val="000000"/>
        </a:dk1>
        <a:lt1>
          <a:srgbClr val="FFFFFF"/>
        </a:lt1>
        <a:dk2>
          <a:srgbClr val="000000"/>
        </a:dk2>
        <a:lt2>
          <a:srgbClr val="669966"/>
        </a:lt2>
        <a:accent1>
          <a:srgbClr val="CCCC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8AB9"/>
        </a:accent6>
        <a:hlink>
          <a:srgbClr val="000066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Ćwiartka 7">
        <a:dk1>
          <a:srgbClr val="0099CC"/>
        </a:dk1>
        <a:lt1>
          <a:srgbClr val="FFFFFF"/>
        </a:lt1>
        <a:dk2>
          <a:srgbClr val="000099"/>
        </a:dk2>
        <a:lt2>
          <a:srgbClr val="FFFFFF"/>
        </a:lt2>
        <a:accent1>
          <a:srgbClr val="0099CC"/>
        </a:accent1>
        <a:accent2>
          <a:srgbClr val="6600FF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5C00E7"/>
        </a:accent6>
        <a:hlink>
          <a:srgbClr val="FFCC00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Ćwiartka 8">
        <a:dk1>
          <a:srgbClr val="000033"/>
        </a:dk1>
        <a:lt1>
          <a:srgbClr val="FFFFFF"/>
        </a:lt1>
        <a:dk2>
          <a:srgbClr val="003366"/>
        </a:dk2>
        <a:lt2>
          <a:srgbClr val="275C6D"/>
        </a:lt2>
        <a:accent1>
          <a:srgbClr val="A7D2DF"/>
        </a:accent1>
        <a:accent2>
          <a:srgbClr val="108DA6"/>
        </a:accent2>
        <a:accent3>
          <a:srgbClr val="FFFFFF"/>
        </a:accent3>
        <a:accent4>
          <a:srgbClr val="00002A"/>
        </a:accent4>
        <a:accent5>
          <a:srgbClr val="D0E5EC"/>
        </a:accent5>
        <a:accent6>
          <a:srgbClr val="0D7F96"/>
        </a:accent6>
        <a:hlink>
          <a:srgbClr val="666699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Ćwiartka 9">
        <a:dk1>
          <a:srgbClr val="CC3300"/>
        </a:dk1>
        <a:lt1>
          <a:srgbClr val="FFFFFF"/>
        </a:lt1>
        <a:dk2>
          <a:srgbClr val="000000"/>
        </a:dk2>
        <a:lt2>
          <a:srgbClr val="FFFFCC"/>
        </a:lt2>
        <a:accent1>
          <a:srgbClr val="FF9900"/>
        </a:accent1>
        <a:accent2>
          <a:srgbClr val="9933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8A2D00"/>
        </a:accent6>
        <a:hlink>
          <a:srgbClr val="CEC5A2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16594</TotalTime>
  <Words>318</Words>
  <Application>Microsoft Office PowerPoint</Application>
  <PresentationFormat>Slajdy 35 mm</PresentationFormat>
  <Paragraphs>141</Paragraphs>
  <Slides>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6" baseType="lpstr">
      <vt:lpstr>Arial</vt:lpstr>
      <vt:lpstr>Calibri</vt:lpstr>
      <vt:lpstr>Times New Roman</vt:lpstr>
      <vt:lpstr>Wingdings</vt:lpstr>
      <vt:lpstr>Ćwiartka</vt:lpstr>
      <vt:lpstr>Prezentacja programu PowerPoint</vt:lpstr>
    </vt:vector>
  </TitlesOfParts>
  <Company>Min. Fin.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STRUKTURA ORGANIZACYJNA</dc:title>
  <dc:creator>Biuro Dyrektora Generalnego</dc:creator>
  <cp:lastModifiedBy>Waniek Michał</cp:lastModifiedBy>
  <cp:revision>1414</cp:revision>
  <cp:lastPrinted>2019-06-18T08:41:22Z</cp:lastPrinted>
  <dcterms:created xsi:type="dcterms:W3CDTF">2006-06-26T12:00:33Z</dcterms:created>
  <dcterms:modified xsi:type="dcterms:W3CDTF">2019-11-21T08:11:26Z</dcterms:modified>
</cp:coreProperties>
</file>