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89" r:id="rId1"/>
  </p:sldMasterIdLst>
  <p:notesMasterIdLst>
    <p:notesMasterId r:id="rId16"/>
  </p:notesMasterIdLst>
  <p:sldIdLst>
    <p:sldId id="256" r:id="rId2"/>
    <p:sldId id="257" r:id="rId3"/>
    <p:sldId id="287" r:id="rId4"/>
    <p:sldId id="288" r:id="rId5"/>
    <p:sldId id="285" r:id="rId6"/>
    <p:sldId id="290" r:id="rId7"/>
    <p:sldId id="289" r:id="rId8"/>
    <p:sldId id="261" r:id="rId9"/>
    <p:sldId id="284" r:id="rId10"/>
    <p:sldId id="286" r:id="rId11"/>
    <p:sldId id="258" r:id="rId12"/>
    <p:sldId id="262" r:id="rId13"/>
    <p:sldId id="283" r:id="rId14"/>
    <p:sldId id="264" r:id="rId15"/>
  </p:sldIdLst>
  <p:sldSz cx="10693400" cy="756285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14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5B8177-D843-43F6-9CA5-589681A70710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0149E8-4E62-458C-9794-40E044CA29F2}">
      <dgm:prSet/>
      <dgm:spPr/>
      <dgm:t>
        <a:bodyPr/>
        <a:lstStyle/>
        <a:p>
          <a:r>
            <a:rPr lang="pl-PL" dirty="0"/>
            <a:t>odpowiedni stan techniczno-sanitarny pomieszczeń punktu gastronomicznego, w tym powierzchni pozostających w kontakcie z żywnością – wymaga to stosowania gładkich, zmywalnych, łatwych do utrzymania w czystości, odpornych na korozję i nietoksycznych materiałów,</a:t>
          </a:r>
        </a:p>
        <a:p>
          <a:endParaRPr lang="en-US" dirty="0"/>
        </a:p>
      </dgm:t>
    </dgm:pt>
    <dgm:pt modelId="{E256B1A0-56B3-4E74-B20C-931F4A693725}" type="parTrans" cxnId="{1B248C0A-592C-45C0-AF53-FA830D635581}">
      <dgm:prSet/>
      <dgm:spPr/>
      <dgm:t>
        <a:bodyPr/>
        <a:lstStyle/>
        <a:p>
          <a:endParaRPr lang="en-US"/>
        </a:p>
      </dgm:t>
    </dgm:pt>
    <dgm:pt modelId="{A756704F-4F60-486C-AF7A-99E4980DCC42}" type="sibTrans" cxnId="{1B248C0A-592C-45C0-AF53-FA830D635581}">
      <dgm:prSet/>
      <dgm:spPr/>
      <dgm:t>
        <a:bodyPr/>
        <a:lstStyle/>
        <a:p>
          <a:endParaRPr lang="en-US"/>
        </a:p>
      </dgm:t>
    </dgm:pt>
    <dgm:pt modelId="{62347992-4AE3-46AA-946E-05F1946D015E}">
      <dgm:prSet/>
      <dgm:spPr/>
      <dgm:t>
        <a:bodyPr/>
        <a:lstStyle/>
        <a:p>
          <a:r>
            <a:rPr lang="pl-PL"/>
            <a:t>właściwą ilość urządzeń umożliwiających usuwanie odpadów stałych i ciekłych</a:t>
          </a:r>
          <a:endParaRPr lang="en-US"/>
        </a:p>
      </dgm:t>
    </dgm:pt>
    <dgm:pt modelId="{55EB08F0-F42F-4F1A-9DE9-454BCA7FD308}" type="parTrans" cxnId="{5D906438-14EA-4A95-9A07-746F14762936}">
      <dgm:prSet/>
      <dgm:spPr/>
      <dgm:t>
        <a:bodyPr/>
        <a:lstStyle/>
        <a:p>
          <a:endParaRPr lang="en-US"/>
        </a:p>
      </dgm:t>
    </dgm:pt>
    <dgm:pt modelId="{6F81CE04-C2E8-49F0-8743-9C4241C4A40D}" type="sibTrans" cxnId="{5D906438-14EA-4A95-9A07-746F14762936}">
      <dgm:prSet/>
      <dgm:spPr/>
      <dgm:t>
        <a:bodyPr/>
        <a:lstStyle/>
        <a:p>
          <a:endParaRPr lang="en-US"/>
        </a:p>
      </dgm:t>
    </dgm:pt>
    <dgm:pt modelId="{23ECB631-5A5F-40AA-8F15-F03D90564C11}">
      <dgm:prSet/>
      <dgm:spPr/>
      <dgm:t>
        <a:bodyPr/>
        <a:lstStyle/>
        <a:p>
          <a:r>
            <a:rPr lang="pl-PL" dirty="0"/>
            <a:t>w przypadku bezpośredniego sąsiedztwa placu imprezy należy odprowadzać ścieki do sieci kanalizacyjnej lub zbiornika bezodpływowego (w przypadku braku podłączenia terenu do sieci wodno-kanalizacyjnej) z zapewnieniem właściwego ich usuwania,</a:t>
          </a:r>
          <a:endParaRPr lang="en-US" dirty="0"/>
        </a:p>
      </dgm:t>
    </dgm:pt>
    <dgm:pt modelId="{064EC6F3-5AD3-45D8-ADB5-BEF4F9F438DA}" type="parTrans" cxnId="{6746A398-CB25-42F8-93F6-D62F52C2E243}">
      <dgm:prSet/>
      <dgm:spPr/>
      <dgm:t>
        <a:bodyPr/>
        <a:lstStyle/>
        <a:p>
          <a:endParaRPr lang="en-US"/>
        </a:p>
      </dgm:t>
    </dgm:pt>
    <dgm:pt modelId="{5F0DB7E3-E823-41A9-8FA6-ABBAB36AD653}" type="sibTrans" cxnId="{6746A398-CB25-42F8-93F6-D62F52C2E243}">
      <dgm:prSet/>
      <dgm:spPr/>
      <dgm:t>
        <a:bodyPr/>
        <a:lstStyle/>
        <a:p>
          <a:endParaRPr lang="en-US"/>
        </a:p>
      </dgm:t>
    </dgm:pt>
    <dgm:pt modelId="{D30DB8E9-9224-4717-A1E3-CDA7F5D6D9AD}">
      <dgm:prSet/>
      <dgm:spPr/>
      <dgm:t>
        <a:bodyPr/>
        <a:lstStyle/>
        <a:p>
          <a:r>
            <a:rPr lang="pl-PL" dirty="0"/>
            <a:t>w przypadku lokalizacji punktu gastronomicznego w bezpośrednim sąsiedztwie placu imprezy należy posiadać umowy ze specjalistyczną firmą usługową na wywóz nieczystości płynnych i odpadów komunalnych,</a:t>
          </a:r>
          <a:endParaRPr lang="en-US" dirty="0"/>
        </a:p>
      </dgm:t>
    </dgm:pt>
    <dgm:pt modelId="{741C2EFB-7CBA-4E57-8C5A-AE7B0D0BAB21}" type="parTrans" cxnId="{CD5D1E79-73E7-44F6-A681-BF099C1965AC}">
      <dgm:prSet/>
      <dgm:spPr/>
      <dgm:t>
        <a:bodyPr/>
        <a:lstStyle/>
        <a:p>
          <a:endParaRPr lang="en-US"/>
        </a:p>
      </dgm:t>
    </dgm:pt>
    <dgm:pt modelId="{1D2D1191-C8F0-4FE0-BC64-60E78F6AF7E5}" type="sibTrans" cxnId="{CD5D1E79-73E7-44F6-A681-BF099C1965AC}">
      <dgm:prSet/>
      <dgm:spPr/>
      <dgm:t>
        <a:bodyPr/>
        <a:lstStyle/>
        <a:p>
          <a:endParaRPr lang="en-US"/>
        </a:p>
      </dgm:t>
    </dgm:pt>
    <dgm:pt modelId="{106C7D5A-2B6B-42B2-BCB7-16370A6BC458}">
      <dgm:prSet/>
      <dgm:spPr/>
      <dgm:t>
        <a:bodyPr/>
        <a:lstStyle/>
        <a:p>
          <a:r>
            <a:rPr lang="pl-PL" dirty="0"/>
            <a:t>podmiot prowadzący działalność gastronomiczną podczas imprezy ponosi odpowiedzialność za bieżący stan higieniczno-sanitarny również wokół terenu przy gastronomii (część konsumencka).</a:t>
          </a:r>
          <a:endParaRPr lang="en-US" dirty="0"/>
        </a:p>
      </dgm:t>
    </dgm:pt>
    <dgm:pt modelId="{A18CBAD9-2527-447A-98A1-1DC1732FA3B8}" type="parTrans" cxnId="{69A43BF5-4065-4F96-97C5-20CAB5F4633D}">
      <dgm:prSet/>
      <dgm:spPr/>
      <dgm:t>
        <a:bodyPr/>
        <a:lstStyle/>
        <a:p>
          <a:endParaRPr lang="en-US"/>
        </a:p>
      </dgm:t>
    </dgm:pt>
    <dgm:pt modelId="{814D0E5A-43E9-4A44-9A0F-2A11CF6AB3B7}" type="sibTrans" cxnId="{69A43BF5-4065-4F96-97C5-20CAB5F4633D}">
      <dgm:prSet/>
      <dgm:spPr/>
      <dgm:t>
        <a:bodyPr/>
        <a:lstStyle/>
        <a:p>
          <a:endParaRPr lang="en-US"/>
        </a:p>
      </dgm:t>
    </dgm:pt>
    <dgm:pt modelId="{921D558D-F631-43CE-8DC4-AE38CD6F9EBE}" type="pres">
      <dgm:prSet presAssocID="{AD5B8177-D843-43F6-9CA5-589681A70710}" presName="diagram" presStyleCnt="0">
        <dgm:presLayoutVars>
          <dgm:dir/>
          <dgm:resizeHandles val="exact"/>
        </dgm:presLayoutVars>
      </dgm:prSet>
      <dgm:spPr/>
    </dgm:pt>
    <dgm:pt modelId="{19B4A3F6-008B-48CA-953B-0B4E68CABC6A}" type="pres">
      <dgm:prSet presAssocID="{500149E8-4E62-458C-9794-40E044CA29F2}" presName="node" presStyleLbl="node1" presStyleIdx="0" presStyleCnt="5" custLinFactY="-62295" custLinFactNeighborX="-11966" custLinFactNeighborY="-100000">
        <dgm:presLayoutVars>
          <dgm:bulletEnabled val="1"/>
        </dgm:presLayoutVars>
      </dgm:prSet>
      <dgm:spPr/>
    </dgm:pt>
    <dgm:pt modelId="{C2331B35-B8A2-4D81-8A1C-8447314B6110}" type="pres">
      <dgm:prSet presAssocID="{A756704F-4F60-486C-AF7A-99E4980DCC42}" presName="sibTrans" presStyleCnt="0"/>
      <dgm:spPr/>
    </dgm:pt>
    <dgm:pt modelId="{FB6F3C20-4984-4AD0-A847-CCEF4A6F4B09}" type="pres">
      <dgm:prSet presAssocID="{62347992-4AE3-46AA-946E-05F1946D015E}" presName="node" presStyleLbl="node1" presStyleIdx="1" presStyleCnt="5">
        <dgm:presLayoutVars>
          <dgm:bulletEnabled val="1"/>
        </dgm:presLayoutVars>
      </dgm:prSet>
      <dgm:spPr/>
    </dgm:pt>
    <dgm:pt modelId="{48D35041-1B45-4610-A706-FB99BC41794D}" type="pres">
      <dgm:prSet presAssocID="{6F81CE04-C2E8-49F0-8743-9C4241C4A40D}" presName="sibTrans" presStyleCnt="0"/>
      <dgm:spPr/>
    </dgm:pt>
    <dgm:pt modelId="{3B85D83C-7254-4E0A-AA8D-4D41964BA9F4}" type="pres">
      <dgm:prSet presAssocID="{23ECB631-5A5F-40AA-8F15-F03D90564C11}" presName="node" presStyleLbl="node1" presStyleIdx="2" presStyleCnt="5">
        <dgm:presLayoutVars>
          <dgm:bulletEnabled val="1"/>
        </dgm:presLayoutVars>
      </dgm:prSet>
      <dgm:spPr/>
    </dgm:pt>
    <dgm:pt modelId="{7784D82A-A56B-42EC-BEA6-C6DFB9EA1563}" type="pres">
      <dgm:prSet presAssocID="{5F0DB7E3-E823-41A9-8FA6-ABBAB36AD653}" presName="sibTrans" presStyleCnt="0"/>
      <dgm:spPr/>
    </dgm:pt>
    <dgm:pt modelId="{379218B3-FB51-4B91-9D7C-DFD8FEAB26B1}" type="pres">
      <dgm:prSet presAssocID="{D30DB8E9-9224-4717-A1E3-CDA7F5D6D9AD}" presName="node" presStyleLbl="node1" presStyleIdx="3" presStyleCnt="5">
        <dgm:presLayoutVars>
          <dgm:bulletEnabled val="1"/>
        </dgm:presLayoutVars>
      </dgm:prSet>
      <dgm:spPr/>
    </dgm:pt>
    <dgm:pt modelId="{153C53AF-A00B-42E4-8364-3291150AE637}" type="pres">
      <dgm:prSet presAssocID="{1D2D1191-C8F0-4FE0-BC64-60E78F6AF7E5}" presName="sibTrans" presStyleCnt="0"/>
      <dgm:spPr/>
    </dgm:pt>
    <dgm:pt modelId="{507583A0-54D1-4D43-BEEF-3D97CF0F0D38}" type="pres">
      <dgm:prSet presAssocID="{106C7D5A-2B6B-42B2-BCB7-16370A6BC458}" presName="node" presStyleLbl="node1" presStyleIdx="4" presStyleCnt="5">
        <dgm:presLayoutVars>
          <dgm:bulletEnabled val="1"/>
        </dgm:presLayoutVars>
      </dgm:prSet>
      <dgm:spPr/>
    </dgm:pt>
  </dgm:ptLst>
  <dgm:cxnLst>
    <dgm:cxn modelId="{1B248C0A-592C-45C0-AF53-FA830D635581}" srcId="{AD5B8177-D843-43F6-9CA5-589681A70710}" destId="{500149E8-4E62-458C-9794-40E044CA29F2}" srcOrd="0" destOrd="0" parTransId="{E256B1A0-56B3-4E74-B20C-931F4A693725}" sibTransId="{A756704F-4F60-486C-AF7A-99E4980DCC42}"/>
    <dgm:cxn modelId="{C8443C12-9CEF-44BF-8435-B990EF3D9E0A}" type="presOf" srcId="{23ECB631-5A5F-40AA-8F15-F03D90564C11}" destId="{3B85D83C-7254-4E0A-AA8D-4D41964BA9F4}" srcOrd="0" destOrd="0" presId="urn:microsoft.com/office/officeart/2005/8/layout/default"/>
    <dgm:cxn modelId="{5D906438-14EA-4A95-9A07-746F14762936}" srcId="{AD5B8177-D843-43F6-9CA5-589681A70710}" destId="{62347992-4AE3-46AA-946E-05F1946D015E}" srcOrd="1" destOrd="0" parTransId="{55EB08F0-F42F-4F1A-9DE9-454BCA7FD308}" sibTransId="{6F81CE04-C2E8-49F0-8743-9C4241C4A40D}"/>
    <dgm:cxn modelId="{6CABDC44-894F-448D-BBB9-90A50242003B}" type="presOf" srcId="{62347992-4AE3-46AA-946E-05F1946D015E}" destId="{FB6F3C20-4984-4AD0-A847-CCEF4A6F4B09}" srcOrd="0" destOrd="0" presId="urn:microsoft.com/office/officeart/2005/8/layout/default"/>
    <dgm:cxn modelId="{CD5D1E79-73E7-44F6-A681-BF099C1965AC}" srcId="{AD5B8177-D843-43F6-9CA5-589681A70710}" destId="{D30DB8E9-9224-4717-A1E3-CDA7F5D6D9AD}" srcOrd="3" destOrd="0" parTransId="{741C2EFB-7CBA-4E57-8C5A-AE7B0D0BAB21}" sibTransId="{1D2D1191-C8F0-4FE0-BC64-60E78F6AF7E5}"/>
    <dgm:cxn modelId="{6746A398-CB25-42F8-93F6-D62F52C2E243}" srcId="{AD5B8177-D843-43F6-9CA5-589681A70710}" destId="{23ECB631-5A5F-40AA-8F15-F03D90564C11}" srcOrd="2" destOrd="0" parTransId="{064EC6F3-5AD3-45D8-ADB5-BEF4F9F438DA}" sibTransId="{5F0DB7E3-E823-41A9-8FA6-ABBAB36AD653}"/>
    <dgm:cxn modelId="{2E7B00AB-B2B2-430A-9D78-6B81F59DCE7C}" type="presOf" srcId="{500149E8-4E62-458C-9794-40E044CA29F2}" destId="{19B4A3F6-008B-48CA-953B-0B4E68CABC6A}" srcOrd="0" destOrd="0" presId="urn:microsoft.com/office/officeart/2005/8/layout/default"/>
    <dgm:cxn modelId="{D44012D2-0486-46D7-B50E-0B64FD23C6F9}" type="presOf" srcId="{D30DB8E9-9224-4717-A1E3-CDA7F5D6D9AD}" destId="{379218B3-FB51-4B91-9D7C-DFD8FEAB26B1}" srcOrd="0" destOrd="0" presId="urn:microsoft.com/office/officeart/2005/8/layout/default"/>
    <dgm:cxn modelId="{7B76D1EF-485F-4732-A4FD-6704069C3452}" type="presOf" srcId="{106C7D5A-2B6B-42B2-BCB7-16370A6BC458}" destId="{507583A0-54D1-4D43-BEEF-3D97CF0F0D38}" srcOrd="0" destOrd="0" presId="urn:microsoft.com/office/officeart/2005/8/layout/default"/>
    <dgm:cxn modelId="{69A43BF5-4065-4F96-97C5-20CAB5F4633D}" srcId="{AD5B8177-D843-43F6-9CA5-589681A70710}" destId="{106C7D5A-2B6B-42B2-BCB7-16370A6BC458}" srcOrd="4" destOrd="0" parTransId="{A18CBAD9-2527-447A-98A1-1DC1732FA3B8}" sibTransId="{814D0E5A-43E9-4A44-9A0F-2A11CF6AB3B7}"/>
    <dgm:cxn modelId="{86F026F6-D37C-41A7-94A1-FD8D2C71A57B}" type="presOf" srcId="{AD5B8177-D843-43F6-9CA5-589681A70710}" destId="{921D558D-F631-43CE-8DC4-AE38CD6F9EBE}" srcOrd="0" destOrd="0" presId="urn:microsoft.com/office/officeart/2005/8/layout/default"/>
    <dgm:cxn modelId="{3564ADC6-7A5E-4706-844E-C611B8251340}" type="presParOf" srcId="{921D558D-F631-43CE-8DC4-AE38CD6F9EBE}" destId="{19B4A3F6-008B-48CA-953B-0B4E68CABC6A}" srcOrd="0" destOrd="0" presId="urn:microsoft.com/office/officeart/2005/8/layout/default"/>
    <dgm:cxn modelId="{134E2122-1D3B-4F1F-AE34-F3920449419F}" type="presParOf" srcId="{921D558D-F631-43CE-8DC4-AE38CD6F9EBE}" destId="{C2331B35-B8A2-4D81-8A1C-8447314B6110}" srcOrd="1" destOrd="0" presId="urn:microsoft.com/office/officeart/2005/8/layout/default"/>
    <dgm:cxn modelId="{148A0692-CC98-4C7D-993D-455CA758CBD1}" type="presParOf" srcId="{921D558D-F631-43CE-8DC4-AE38CD6F9EBE}" destId="{FB6F3C20-4984-4AD0-A847-CCEF4A6F4B09}" srcOrd="2" destOrd="0" presId="urn:microsoft.com/office/officeart/2005/8/layout/default"/>
    <dgm:cxn modelId="{60281429-51C6-44B6-A4B2-F2AB13B243E4}" type="presParOf" srcId="{921D558D-F631-43CE-8DC4-AE38CD6F9EBE}" destId="{48D35041-1B45-4610-A706-FB99BC41794D}" srcOrd="3" destOrd="0" presId="urn:microsoft.com/office/officeart/2005/8/layout/default"/>
    <dgm:cxn modelId="{8E501464-B847-420A-BE36-B666833BC8E5}" type="presParOf" srcId="{921D558D-F631-43CE-8DC4-AE38CD6F9EBE}" destId="{3B85D83C-7254-4E0A-AA8D-4D41964BA9F4}" srcOrd="4" destOrd="0" presId="urn:microsoft.com/office/officeart/2005/8/layout/default"/>
    <dgm:cxn modelId="{B2395A23-487B-428A-A564-736F2AE14041}" type="presParOf" srcId="{921D558D-F631-43CE-8DC4-AE38CD6F9EBE}" destId="{7784D82A-A56B-42EC-BEA6-C6DFB9EA1563}" srcOrd="5" destOrd="0" presId="urn:microsoft.com/office/officeart/2005/8/layout/default"/>
    <dgm:cxn modelId="{2B6B13AD-B4A4-4715-8FA4-66745EB41DB6}" type="presParOf" srcId="{921D558D-F631-43CE-8DC4-AE38CD6F9EBE}" destId="{379218B3-FB51-4B91-9D7C-DFD8FEAB26B1}" srcOrd="6" destOrd="0" presId="urn:microsoft.com/office/officeart/2005/8/layout/default"/>
    <dgm:cxn modelId="{41E1BE0B-0B14-4929-8CB5-3416C8DB9CDB}" type="presParOf" srcId="{921D558D-F631-43CE-8DC4-AE38CD6F9EBE}" destId="{153C53AF-A00B-42E4-8364-3291150AE637}" srcOrd="7" destOrd="0" presId="urn:microsoft.com/office/officeart/2005/8/layout/default"/>
    <dgm:cxn modelId="{72999569-B274-4390-A35B-C9B67592CB48}" type="presParOf" srcId="{921D558D-F631-43CE-8DC4-AE38CD6F9EBE}" destId="{507583A0-54D1-4D43-BEEF-3D97CF0F0D3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4A3F6-008B-48CA-953B-0B4E68CABC6A}">
      <dsp:nvSpPr>
        <dsp:cNvPr id="0" name=""/>
        <dsp:cNvSpPr/>
      </dsp:nvSpPr>
      <dsp:spPr>
        <a:xfrm>
          <a:off x="0" y="0"/>
          <a:ext cx="1828378" cy="10970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odpowiedni stan techniczno-sanitarny pomieszczeń punktu gastronomicznego, w tym powierzchni pozostających w kontakcie z żywnością – wymaga to stosowania gładkich, zmywalnych, łatwych do utrzymania w czystości, odpornych na korozję i nietoksycznych materiałów,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0" y="0"/>
        <a:ext cx="1828378" cy="1097027"/>
      </dsp:txXfrm>
    </dsp:sp>
    <dsp:sp modelId="{FB6F3C20-4984-4AD0-A847-CCEF4A6F4B09}">
      <dsp:nvSpPr>
        <dsp:cNvPr id="0" name=""/>
        <dsp:cNvSpPr/>
      </dsp:nvSpPr>
      <dsp:spPr>
        <a:xfrm>
          <a:off x="2070551" y="1095"/>
          <a:ext cx="1828378" cy="10970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/>
            <a:t>właściwą ilość urządzeń umożliwiających usuwanie odpadów stałych i ciekłych</a:t>
          </a:r>
          <a:endParaRPr lang="en-US" sz="800" kern="1200"/>
        </a:p>
      </dsp:txBody>
      <dsp:txXfrm>
        <a:off x="2070551" y="1095"/>
        <a:ext cx="1828378" cy="1097027"/>
      </dsp:txXfrm>
    </dsp:sp>
    <dsp:sp modelId="{3B85D83C-7254-4E0A-AA8D-4D41964BA9F4}">
      <dsp:nvSpPr>
        <dsp:cNvPr id="0" name=""/>
        <dsp:cNvSpPr/>
      </dsp:nvSpPr>
      <dsp:spPr>
        <a:xfrm>
          <a:off x="59335" y="1280960"/>
          <a:ext cx="1828378" cy="10970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w przypadku bezpośredniego sąsiedztwa placu imprezy należy odprowadzać ścieki do sieci kanalizacyjnej lub zbiornika bezodpływowego (w przypadku braku podłączenia terenu do sieci wodno-kanalizacyjnej) z zapewnieniem właściwego ich usuwania,</a:t>
          </a:r>
          <a:endParaRPr lang="en-US" sz="800" kern="1200" dirty="0"/>
        </a:p>
      </dsp:txBody>
      <dsp:txXfrm>
        <a:off x="59335" y="1280960"/>
        <a:ext cx="1828378" cy="1097027"/>
      </dsp:txXfrm>
    </dsp:sp>
    <dsp:sp modelId="{379218B3-FB51-4B91-9D7C-DFD8FEAB26B1}">
      <dsp:nvSpPr>
        <dsp:cNvPr id="0" name=""/>
        <dsp:cNvSpPr/>
      </dsp:nvSpPr>
      <dsp:spPr>
        <a:xfrm>
          <a:off x="2070551" y="1280960"/>
          <a:ext cx="1828378" cy="10970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w przypadku lokalizacji punktu gastronomicznego w bezpośrednim sąsiedztwie placu imprezy należy posiadać umowy ze specjalistyczną firmą usługową na wywóz nieczystości płynnych i odpadów komunalnych,</a:t>
          </a:r>
          <a:endParaRPr lang="en-US" sz="800" kern="1200" dirty="0"/>
        </a:p>
      </dsp:txBody>
      <dsp:txXfrm>
        <a:off x="2070551" y="1280960"/>
        <a:ext cx="1828378" cy="1097027"/>
      </dsp:txXfrm>
    </dsp:sp>
    <dsp:sp modelId="{507583A0-54D1-4D43-BEEF-3D97CF0F0D38}">
      <dsp:nvSpPr>
        <dsp:cNvPr id="0" name=""/>
        <dsp:cNvSpPr/>
      </dsp:nvSpPr>
      <dsp:spPr>
        <a:xfrm>
          <a:off x="1064943" y="2560825"/>
          <a:ext cx="1828378" cy="10970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podmiot prowadzący działalność gastronomiczną podczas imprezy ponosi odpowiedzialność za bieżący stan higieniczno-sanitarny również wokół terenu przy gastronomii (część konsumencka).</a:t>
          </a:r>
          <a:endParaRPr lang="en-US" sz="800" kern="1200" dirty="0"/>
        </a:p>
      </dsp:txBody>
      <dsp:txXfrm>
        <a:off x="1064943" y="2560825"/>
        <a:ext cx="1828378" cy="1097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D6C13-3F3F-4DB0-A03B-22D9F299EF26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49313"/>
            <a:ext cx="324326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49A31-469C-469E-9871-36F48C012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30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900" y="-9338"/>
            <a:ext cx="10723576" cy="7581526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169" y="2651667"/>
            <a:ext cx="6814024" cy="1815505"/>
          </a:xfrm>
        </p:spPr>
        <p:txBody>
          <a:bodyPr anchor="b">
            <a:noAutofit/>
          </a:bodyPr>
          <a:lstStyle>
            <a:lvl1pPr algn="r">
              <a:defRPr sz="5955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169" y="4467170"/>
            <a:ext cx="6814024" cy="1209636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1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016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93" y="672254"/>
            <a:ext cx="7423299" cy="3753414"/>
          </a:xfrm>
        </p:spPr>
        <p:txBody>
          <a:bodyPr anchor="ctr">
            <a:normAutofit/>
          </a:bodyPr>
          <a:lstStyle>
            <a:lvl1pPr algn="l">
              <a:defRPr sz="4852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93" y="4929858"/>
            <a:ext cx="7423299" cy="1732422"/>
          </a:xfrm>
        </p:spPr>
        <p:txBody>
          <a:bodyPr anchor="ctr">
            <a:normAutofit/>
          </a:bodyPr>
          <a:lstStyle>
            <a:lvl1pPr marL="0" indent="0" algn="l">
              <a:buNone/>
              <a:defRPr sz="198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938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185" y="672253"/>
            <a:ext cx="7101080" cy="3333256"/>
          </a:xfrm>
        </p:spPr>
        <p:txBody>
          <a:bodyPr anchor="ctr">
            <a:normAutofit/>
          </a:bodyPr>
          <a:lstStyle>
            <a:lvl1pPr algn="l">
              <a:defRPr sz="4852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87645" y="4005510"/>
            <a:ext cx="6338160" cy="42015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4200" indent="0">
              <a:buFontTx/>
              <a:buNone/>
              <a:defRPr/>
            </a:lvl2pPr>
            <a:lvl3pPr marL="1008400" indent="0">
              <a:buFontTx/>
              <a:buNone/>
              <a:defRPr/>
            </a:lvl3pPr>
            <a:lvl4pPr marL="1512600" indent="0">
              <a:buFontTx/>
              <a:buNone/>
              <a:defRPr/>
            </a:lvl4pPr>
            <a:lvl5pPr marL="2016801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92" y="4929858"/>
            <a:ext cx="7423300" cy="1732422"/>
          </a:xfrm>
        </p:spPr>
        <p:txBody>
          <a:bodyPr anchor="ctr">
            <a:normAutofit/>
          </a:bodyPr>
          <a:lstStyle>
            <a:lvl1pPr marL="0" indent="0" algn="l">
              <a:buNone/>
              <a:defRPr sz="198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64504" y="871611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/>
            <a:r>
              <a:rPr lang="en-US" sz="8822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91060" y="3183230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/>
            <a:r>
              <a:rPr lang="en-US" sz="8822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2047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92" y="2130553"/>
            <a:ext cx="7423300" cy="2862216"/>
          </a:xfrm>
        </p:spPr>
        <p:txBody>
          <a:bodyPr anchor="b">
            <a:normAutofit/>
          </a:bodyPr>
          <a:lstStyle>
            <a:lvl1pPr algn="l">
              <a:defRPr sz="4852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92" y="4992769"/>
            <a:ext cx="7423300" cy="1669511"/>
          </a:xfrm>
        </p:spPr>
        <p:txBody>
          <a:bodyPr anchor="t">
            <a:normAutofit/>
          </a:bodyPr>
          <a:lstStyle>
            <a:lvl1pPr marL="0" indent="0" algn="l">
              <a:buNone/>
              <a:defRPr sz="198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5039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185" y="672253"/>
            <a:ext cx="7101080" cy="3333256"/>
          </a:xfrm>
        </p:spPr>
        <p:txBody>
          <a:bodyPr anchor="ctr">
            <a:normAutofit/>
          </a:bodyPr>
          <a:lstStyle>
            <a:lvl1pPr algn="l">
              <a:defRPr sz="4852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2890" y="4425668"/>
            <a:ext cx="7423301" cy="56710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4200" indent="0">
              <a:buFontTx/>
              <a:buNone/>
              <a:defRPr/>
            </a:lvl2pPr>
            <a:lvl3pPr marL="1008400" indent="0">
              <a:buFontTx/>
              <a:buNone/>
              <a:defRPr/>
            </a:lvl3pPr>
            <a:lvl4pPr marL="1512600" indent="0">
              <a:buFontTx/>
              <a:buNone/>
              <a:defRPr/>
            </a:lvl4pPr>
            <a:lvl5pPr marL="2016801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92" y="4992769"/>
            <a:ext cx="7423300" cy="1669511"/>
          </a:xfrm>
        </p:spPr>
        <p:txBody>
          <a:bodyPr anchor="t">
            <a:normAutofit/>
          </a:bodyPr>
          <a:lstStyle>
            <a:lvl1pPr marL="0" indent="0" algn="l">
              <a:buNone/>
              <a:defRPr sz="198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64504" y="871611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/>
            <a:r>
              <a:rPr lang="en-US" sz="8822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91060" y="3183230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/>
            <a:r>
              <a:rPr lang="en-US" sz="8822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3507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201" y="672253"/>
            <a:ext cx="7415991" cy="3333256"/>
          </a:xfrm>
        </p:spPr>
        <p:txBody>
          <a:bodyPr anchor="ctr">
            <a:normAutofit/>
          </a:bodyPr>
          <a:lstStyle>
            <a:lvl1pPr algn="l">
              <a:defRPr sz="4852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2890" y="4425668"/>
            <a:ext cx="7423301" cy="56710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7">
                <a:solidFill>
                  <a:schemeClr val="accent1"/>
                </a:solidFill>
              </a:defRPr>
            </a:lvl1pPr>
            <a:lvl2pPr marL="504200" indent="0">
              <a:buFontTx/>
              <a:buNone/>
              <a:defRPr/>
            </a:lvl2pPr>
            <a:lvl3pPr marL="1008400" indent="0">
              <a:buFontTx/>
              <a:buNone/>
              <a:defRPr/>
            </a:lvl3pPr>
            <a:lvl4pPr marL="1512600" indent="0">
              <a:buFontTx/>
              <a:buNone/>
              <a:defRPr/>
            </a:lvl4pPr>
            <a:lvl5pPr marL="2016801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92" y="4992769"/>
            <a:ext cx="7423300" cy="1669511"/>
          </a:xfrm>
        </p:spPr>
        <p:txBody>
          <a:bodyPr anchor="t">
            <a:normAutofit/>
          </a:bodyPr>
          <a:lstStyle>
            <a:lvl1pPr marL="0" indent="0" algn="l">
              <a:buNone/>
              <a:defRPr sz="198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598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782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0134" y="672254"/>
            <a:ext cx="1144666" cy="5791183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892" y="672254"/>
            <a:ext cx="6075294" cy="579118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991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377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488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92" y="2978458"/>
            <a:ext cx="7423300" cy="2014313"/>
          </a:xfrm>
        </p:spPr>
        <p:txBody>
          <a:bodyPr anchor="b"/>
          <a:lstStyle>
            <a:lvl1pPr algn="l">
              <a:defRPr sz="4411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92" y="4992769"/>
            <a:ext cx="7423300" cy="948830"/>
          </a:xfrm>
        </p:spPr>
        <p:txBody>
          <a:bodyPr anchor="t"/>
          <a:lstStyle>
            <a:lvl1pPr marL="0" indent="0" algn="l">
              <a:buNone/>
              <a:defRPr sz="220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48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93" y="672253"/>
            <a:ext cx="7423299" cy="145654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894" y="2382650"/>
            <a:ext cx="3611372" cy="4279629"/>
          </a:xfrm>
        </p:spPr>
        <p:txBody>
          <a:bodyPr>
            <a:normAutofit/>
          </a:bodyPr>
          <a:lstStyle>
            <a:lvl1pPr>
              <a:defRPr sz="1985"/>
            </a:lvl1pPr>
            <a:lvl2pPr>
              <a:defRPr sz="1764"/>
            </a:lvl2pPr>
            <a:lvl3pPr>
              <a:defRPr sz="1544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4819" y="2382651"/>
            <a:ext cx="3611373" cy="4279630"/>
          </a:xfrm>
        </p:spPr>
        <p:txBody>
          <a:bodyPr>
            <a:normAutofit/>
          </a:bodyPr>
          <a:lstStyle>
            <a:lvl1pPr>
              <a:defRPr sz="1985"/>
            </a:lvl1pPr>
            <a:lvl2pPr>
              <a:defRPr sz="1764"/>
            </a:lvl2pPr>
            <a:lvl3pPr>
              <a:defRPr sz="1544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325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93" y="672253"/>
            <a:ext cx="7423298" cy="1456549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92" y="2383084"/>
            <a:ext cx="3614369" cy="635489"/>
          </a:xfrm>
        </p:spPr>
        <p:txBody>
          <a:bodyPr anchor="b">
            <a:noAutofit/>
          </a:bodyPr>
          <a:lstStyle>
            <a:lvl1pPr marL="0" indent="0">
              <a:buNone/>
              <a:defRPr sz="2647" b="0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892" y="3018575"/>
            <a:ext cx="3614369" cy="364370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21821" y="2383084"/>
            <a:ext cx="3614369" cy="635489"/>
          </a:xfrm>
        </p:spPr>
        <p:txBody>
          <a:bodyPr anchor="b">
            <a:noAutofit/>
          </a:bodyPr>
          <a:lstStyle>
            <a:lvl1pPr marL="0" indent="0">
              <a:buNone/>
              <a:defRPr sz="2647" b="0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1821" y="3018575"/>
            <a:ext cx="3614369" cy="364370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175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92" y="672253"/>
            <a:ext cx="7423299" cy="145654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310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7487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92" y="1652627"/>
            <a:ext cx="3262963" cy="1409864"/>
          </a:xfrm>
        </p:spPr>
        <p:txBody>
          <a:bodyPr anchor="b">
            <a:normAutofit/>
          </a:bodyPr>
          <a:lstStyle>
            <a:lvl1pPr>
              <a:defRPr sz="220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408" y="567848"/>
            <a:ext cx="3959782" cy="609443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2892" y="3062490"/>
            <a:ext cx="3262963" cy="2850073"/>
          </a:xfrm>
        </p:spPr>
        <p:txBody>
          <a:bodyPr>
            <a:normAutofit/>
          </a:bodyPr>
          <a:lstStyle>
            <a:lvl1pPr marL="0" indent="0">
              <a:buNone/>
              <a:defRPr sz="1544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559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92" y="5293995"/>
            <a:ext cx="7423299" cy="624986"/>
          </a:xfrm>
        </p:spPr>
        <p:txBody>
          <a:bodyPr anchor="b">
            <a:normAutofit/>
          </a:bodyPr>
          <a:lstStyle>
            <a:lvl1pPr algn="l">
              <a:defRPr sz="2647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2892" y="672254"/>
            <a:ext cx="7423299" cy="4240972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4200" indent="0">
              <a:buNone/>
              <a:defRPr sz="1764"/>
            </a:lvl2pPr>
            <a:lvl3pPr marL="1008400" indent="0">
              <a:buNone/>
              <a:defRPr sz="1764"/>
            </a:lvl3pPr>
            <a:lvl4pPr marL="1512600" indent="0">
              <a:buNone/>
              <a:defRPr sz="1764"/>
            </a:lvl4pPr>
            <a:lvl5pPr marL="2016801" indent="0">
              <a:buNone/>
              <a:defRPr sz="1764"/>
            </a:lvl5pPr>
            <a:lvl6pPr marL="2521001" indent="0">
              <a:buNone/>
              <a:defRPr sz="1764"/>
            </a:lvl6pPr>
            <a:lvl7pPr marL="3025201" indent="0">
              <a:buNone/>
              <a:defRPr sz="1764"/>
            </a:lvl7pPr>
            <a:lvl8pPr marL="3529401" indent="0">
              <a:buNone/>
              <a:defRPr sz="1764"/>
            </a:lvl8pPr>
            <a:lvl9pPr marL="4033601" indent="0">
              <a:buNone/>
              <a:defRPr sz="1764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2892" y="5918981"/>
            <a:ext cx="7423299" cy="743299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4200" indent="0">
              <a:buNone/>
              <a:defRPr sz="1323"/>
            </a:lvl2pPr>
            <a:lvl3pPr marL="1008400" indent="0">
              <a:buNone/>
              <a:defRPr sz="1103"/>
            </a:lvl3pPr>
            <a:lvl4pPr marL="1512600" indent="0">
              <a:buNone/>
              <a:defRPr sz="993"/>
            </a:lvl4pPr>
            <a:lvl5pPr marL="2016801" indent="0">
              <a:buNone/>
              <a:defRPr sz="993"/>
            </a:lvl5pPr>
            <a:lvl6pPr marL="2521001" indent="0">
              <a:buNone/>
              <a:defRPr sz="993"/>
            </a:lvl6pPr>
            <a:lvl7pPr marL="3025201" indent="0">
              <a:buNone/>
              <a:defRPr sz="993"/>
            </a:lvl7pPr>
            <a:lvl8pPr marL="3529401" indent="0">
              <a:buNone/>
              <a:defRPr sz="993"/>
            </a:lvl8pPr>
            <a:lvl9pPr marL="4033601" indent="0">
              <a:buNone/>
              <a:defRPr sz="993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650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901" y="-9338"/>
            <a:ext cx="10723578" cy="758152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893" y="672253"/>
            <a:ext cx="7423298" cy="14565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892" y="2382651"/>
            <a:ext cx="7423299" cy="4279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21149" y="6662281"/>
            <a:ext cx="80005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2893" y="6662281"/>
            <a:ext cx="5406310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36690" y="6662281"/>
            <a:ext cx="59950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272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</p:sldLayoutIdLst>
  <p:txStyles>
    <p:titleStyle>
      <a:lvl1pPr algn="l" defTabSz="504200" rtl="0" eaLnBrk="1" latinLnBrk="0" hangingPunct="1">
        <a:spcBef>
          <a:spcPct val="0"/>
        </a:spcBef>
        <a:buNone/>
        <a:defRPr sz="397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8150" indent="-378150" algn="l" defTabSz="504200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9325" indent="-315125" algn="l" defTabSz="504200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0500" indent="-252100" algn="l" defTabSz="504200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64701" indent="-252100" algn="l" defTabSz="504200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68901" indent="-252100" algn="l" defTabSz="504200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73101" indent="-252100" algn="l" defTabSz="504200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7301" indent="-252100" algn="l" defTabSz="504200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81501" indent="-252100" algn="l" defTabSz="504200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5701" indent="-252100" algn="l" defTabSz="504200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pl/web/psse-drawsko-pomorskie/pliki-do-pobrania3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79500" y="2181225"/>
            <a:ext cx="7430407" cy="1557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marR="5080" indent="301625" algn="ctr">
              <a:spcBef>
                <a:spcPct val="0"/>
              </a:spcBef>
              <a:spcAft>
                <a:spcPts val="600"/>
              </a:spcAft>
            </a:pPr>
            <a:endParaRPr lang="pl-PL" sz="5400" b="1" spc="-32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3378F3A-134C-2928-49B6-549964B91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5229225"/>
            <a:ext cx="7423300" cy="2014313"/>
          </a:xfrm>
        </p:spPr>
        <p:txBody>
          <a:bodyPr>
            <a:normAutofit/>
          </a:bodyPr>
          <a:lstStyle/>
          <a:p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Drawsko Pomorskie, dnia 19.04.2024 r.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7BE8B74-0CC9-2DF5-4EED-751F83B44780}"/>
              </a:ext>
            </a:extLst>
          </p:cNvPr>
          <p:cNvSpPr txBox="1"/>
          <p:nvPr/>
        </p:nvSpPr>
        <p:spPr>
          <a:xfrm>
            <a:off x="927100" y="962025"/>
            <a:ext cx="72722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/>
              <a:t>Wytyczne dotyczące organizacji </a:t>
            </a:r>
            <a:r>
              <a:rPr lang="pl-PL" sz="2800" b="1" dirty="0" err="1"/>
              <a:t>Pol’and’Rock</a:t>
            </a:r>
            <a:r>
              <a:rPr lang="pl-PL" sz="2800" b="1" dirty="0"/>
              <a:t> Festival 2024-</a:t>
            </a:r>
          </a:p>
          <a:p>
            <a:r>
              <a:rPr lang="pl-PL" sz="2800" b="1" dirty="0"/>
              <a:t>przedsiębiorstwa spożywcze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6E566C5-F941-02E8-FFCA-429B103A0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664217"/>
            <a:ext cx="8509907" cy="35904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5E9812-E9EE-A687-0621-1EFA60DDB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00" y="581025"/>
            <a:ext cx="7467600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Dokumentacja wymagana podczas kontroli sanitarnej: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decyzja PPIS zatwierdzająca zakład;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aktualne orzeczenia lekarskie do celów sanitarno-epidemiologicznych o braku przeciwwskazań do wykonywania prac, przy wykonywaniu których istnieje możliwość przeniesienia zakażenia na inne osoby;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dokumentacja kontroli wewnętrznej (HACCP, Dobrej Praktyki Higienicznej i Produkcyjnej);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dokumenty umożliwiające śledzenie pochodzenia produktów i półproduktów (m.in. faktury i paragony sprzedaży);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opracowany wykaz składników, w tym alergennych powodujących alergie lub reakcje nietolerancji w produkowanej i oferowanej do sprzedaży żywności;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umowy ze specjalistyczną firmą usługową na wywóz nieczystości płynnych i odpadów komunalnych.</a:t>
            </a:r>
          </a:p>
        </p:txBody>
      </p:sp>
    </p:spTree>
    <p:extLst>
      <p:ext uri="{BB962C8B-B14F-4D97-AF65-F5344CB8AC3E}">
        <p14:creationId xmlns:p14="http://schemas.microsoft.com/office/powerpoint/2010/main" val="2760487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34D08FD-E8BD-3885-6EFA-F45851638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-34437"/>
            <a:ext cx="5294795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83047" y="0"/>
            <a:ext cx="1069340" cy="756285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886462" y="4059780"/>
            <a:ext cx="4178038" cy="350307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31585" y="-9337"/>
            <a:ext cx="2637696" cy="757218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1685" y="-9337"/>
            <a:ext cx="2270381" cy="757218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3066" y="3361266"/>
            <a:ext cx="2859000" cy="4201584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5800" y="-9337"/>
            <a:ext cx="2503482" cy="757218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5481" y="3958825"/>
            <a:ext cx="1593800" cy="3604025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5838" y="-9337"/>
            <a:ext cx="5257562" cy="757218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D8D8BE5-DC17-512D-8459-0D6C9AE41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00" y="2181225"/>
            <a:ext cx="3937275" cy="275762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F35CD3F-61BA-7D75-CD55-10B1E8FE6A49}"/>
              </a:ext>
            </a:extLst>
          </p:cNvPr>
          <p:cNvSpPr txBox="1"/>
          <p:nvPr/>
        </p:nvSpPr>
        <p:spPr>
          <a:xfrm>
            <a:off x="6298971" y="885825"/>
            <a:ext cx="4032942" cy="59020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 err="1">
                <a:solidFill>
                  <a:srgbClr val="FFFFFF"/>
                </a:solidFill>
              </a:rPr>
              <a:t>Podczas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prowadzenia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działalności</a:t>
            </a:r>
            <a:r>
              <a:rPr lang="en-US" sz="1400" dirty="0">
                <a:solidFill>
                  <a:srgbClr val="FFFFFF"/>
                </a:solidFill>
              </a:rPr>
              <a:t> w </a:t>
            </a:r>
            <a:r>
              <a:rPr lang="en-US" sz="1400" dirty="0" err="1">
                <a:solidFill>
                  <a:srgbClr val="FFFFFF"/>
                </a:solidFill>
              </a:rPr>
              <a:t>zakresie</a:t>
            </a:r>
            <a:r>
              <a:rPr lang="en-US" sz="1400" dirty="0">
                <a:solidFill>
                  <a:srgbClr val="FFFFFF"/>
                </a:solidFill>
              </a:rPr>
              <a:t> pr</a:t>
            </a:r>
            <a:r>
              <a:rPr lang="pl-PL" sz="1400" dirty="0" err="1">
                <a:solidFill>
                  <a:srgbClr val="FFFFFF"/>
                </a:solidFill>
              </a:rPr>
              <a:t>odukcji</a:t>
            </a:r>
            <a:r>
              <a:rPr lang="pl-PL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obrotu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żywnością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należy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zapewnić</a:t>
            </a:r>
            <a:r>
              <a:rPr lang="en-US" sz="1400" dirty="0">
                <a:solidFill>
                  <a:srgbClr val="FFFFFF"/>
                </a:solidFill>
              </a:rPr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l-PL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dopływ</a:t>
            </a:r>
            <a:r>
              <a:rPr lang="pl-PL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ciepłej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zimnej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wody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odpowiadającej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wymaganiom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jakości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wody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przeznaczonej</a:t>
            </a:r>
            <a:r>
              <a:rPr lang="en-US" sz="1400" dirty="0">
                <a:solidFill>
                  <a:srgbClr val="FFFFFF"/>
                </a:solidFill>
              </a:rPr>
              <a:t> do </a:t>
            </a:r>
            <a:r>
              <a:rPr lang="en-US" sz="1400" dirty="0" err="1">
                <a:solidFill>
                  <a:srgbClr val="FFFFFF"/>
                </a:solidFill>
              </a:rPr>
              <a:t>spożycia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przez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ludzi</a:t>
            </a:r>
            <a:r>
              <a:rPr lang="en-US" sz="1400" dirty="0">
                <a:solidFill>
                  <a:srgbClr val="FFFFFF"/>
                </a:solidFill>
              </a:rPr>
              <a:t>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l-PL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właściwe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warunki</a:t>
            </a:r>
            <a:r>
              <a:rPr lang="en-US" sz="1400" dirty="0">
                <a:solidFill>
                  <a:srgbClr val="FFFFFF"/>
                </a:solidFill>
              </a:rPr>
              <a:t> do </a:t>
            </a:r>
            <a:r>
              <a:rPr lang="en-US" sz="1400" dirty="0" err="1">
                <a:solidFill>
                  <a:srgbClr val="FFFFFF"/>
                </a:solidFill>
              </a:rPr>
              <a:t>mycia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dezynfekcji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sprzętu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wyposażenia</a:t>
            </a:r>
            <a:r>
              <a:rPr lang="en-US" sz="1400" dirty="0">
                <a:solidFill>
                  <a:srgbClr val="FFFFFF"/>
                </a:solidFill>
              </a:rPr>
              <a:t> (</a:t>
            </a:r>
            <a:r>
              <a:rPr lang="en-US" sz="1400" dirty="0" err="1">
                <a:solidFill>
                  <a:srgbClr val="FFFFFF"/>
                </a:solidFill>
              </a:rPr>
              <a:t>odrębne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stanowiska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mycia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rąk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oraz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mycia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dezynfekcji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sprzętu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wyposażenia</a:t>
            </a:r>
            <a:r>
              <a:rPr lang="en-US" sz="1400" dirty="0">
                <a:solidFill>
                  <a:srgbClr val="FFFFFF"/>
                </a:solidFill>
              </a:rPr>
              <a:t>),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l-PL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dostęp</a:t>
            </a:r>
            <a:r>
              <a:rPr lang="en-US" sz="1400" dirty="0">
                <a:solidFill>
                  <a:srgbClr val="FFFFFF"/>
                </a:solidFill>
              </a:rPr>
              <a:t> do </a:t>
            </a:r>
            <a:r>
              <a:rPr lang="en-US" sz="1400" dirty="0" err="1">
                <a:solidFill>
                  <a:srgbClr val="FFFFFF"/>
                </a:solidFill>
              </a:rPr>
              <a:t>urządzeń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mających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celu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utrzymanie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właściwej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higieny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pracowników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wykonujących</a:t>
            </a:r>
            <a:r>
              <a:rPr lang="en-US" sz="1400" dirty="0">
                <a:solidFill>
                  <a:srgbClr val="FFFFFF"/>
                </a:solidFill>
              </a:rPr>
              <a:t>  </a:t>
            </a:r>
            <a:r>
              <a:rPr lang="en-US" sz="1400" dirty="0" err="1">
                <a:solidFill>
                  <a:srgbClr val="FFFFFF"/>
                </a:solidFill>
              </a:rPr>
              <a:t>prace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przy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produkcji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/</a:t>
            </a:r>
            <a:r>
              <a:rPr lang="en-US" sz="1400" dirty="0" err="1">
                <a:solidFill>
                  <a:srgbClr val="FFFFFF"/>
                </a:solidFill>
              </a:rPr>
              <a:t>lub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obrocie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żywnością</a:t>
            </a:r>
            <a:r>
              <a:rPr lang="en-US" sz="1400" dirty="0">
                <a:solidFill>
                  <a:srgbClr val="FFFFFF"/>
                </a:solidFill>
              </a:rPr>
              <a:t>, w </a:t>
            </a:r>
            <a:r>
              <a:rPr lang="en-US" sz="1400" dirty="0" err="1">
                <a:solidFill>
                  <a:srgbClr val="FFFFFF"/>
                </a:solidFill>
              </a:rPr>
              <a:t>tym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dostęp</a:t>
            </a:r>
            <a:r>
              <a:rPr lang="en-US" sz="1400" dirty="0">
                <a:solidFill>
                  <a:srgbClr val="FFFFFF"/>
                </a:solidFill>
              </a:rPr>
              <a:t> do </a:t>
            </a:r>
            <a:r>
              <a:rPr lang="en-US" sz="1400" dirty="0" err="1">
                <a:solidFill>
                  <a:srgbClr val="FFFFFF"/>
                </a:solidFill>
              </a:rPr>
              <a:t>urządzeń</a:t>
            </a:r>
            <a:r>
              <a:rPr lang="en-US" sz="1400" dirty="0">
                <a:solidFill>
                  <a:srgbClr val="FFFFFF"/>
                </a:solidFill>
              </a:rPr>
              <a:t> do </a:t>
            </a:r>
            <a:r>
              <a:rPr lang="en-US" sz="1400" dirty="0" err="1">
                <a:solidFill>
                  <a:srgbClr val="FFFFFF"/>
                </a:solidFill>
              </a:rPr>
              <a:t>mycia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suszenia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rąk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higienicznie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utrzymane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sanitariaty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szatnie</a:t>
            </a:r>
            <a:r>
              <a:rPr lang="en-US" sz="1400" dirty="0">
                <a:solidFill>
                  <a:srgbClr val="FFFFFF"/>
                </a:solidFill>
              </a:rPr>
              <a:t> (</a:t>
            </a:r>
            <a:r>
              <a:rPr lang="en-US" sz="1400" dirty="0" err="1">
                <a:solidFill>
                  <a:srgbClr val="FFFFFF"/>
                </a:solidFill>
              </a:rPr>
              <a:t>możliwość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przebierania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się</a:t>
            </a:r>
            <a:r>
              <a:rPr lang="en-US" sz="1400" dirty="0">
                <a:solidFill>
                  <a:srgbClr val="FFFFFF"/>
                </a:solidFill>
              </a:rPr>
              <a:t> w </a:t>
            </a:r>
            <a:r>
              <a:rPr lang="en-US" sz="1400" dirty="0" err="1">
                <a:solidFill>
                  <a:srgbClr val="FFFFFF"/>
                </a:solidFill>
              </a:rPr>
              <a:t>czystą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odzież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roboczą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właściwego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zabezpieczania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odzieży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własnej</a:t>
            </a:r>
            <a:r>
              <a:rPr lang="en-US" sz="1400" dirty="0">
                <a:solidFill>
                  <a:srgbClr val="FFFFFF"/>
                </a:solidFill>
              </a:rPr>
              <a:t>),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l-PL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osobom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pracującym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podczas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produkcji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/</a:t>
            </a:r>
            <a:r>
              <a:rPr lang="en-US" sz="1400" dirty="0" err="1">
                <a:solidFill>
                  <a:srgbClr val="FFFFFF"/>
                </a:solidFill>
              </a:rPr>
              <a:t>lub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obrotu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żywnością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orzeczenia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lekarskie</a:t>
            </a:r>
            <a:r>
              <a:rPr lang="en-US" sz="1400" dirty="0">
                <a:solidFill>
                  <a:srgbClr val="FFFFFF"/>
                </a:solidFill>
              </a:rPr>
              <a:t>/</a:t>
            </a:r>
            <a:r>
              <a:rPr lang="en-US" sz="1400" dirty="0" err="1">
                <a:solidFill>
                  <a:srgbClr val="FFFFFF"/>
                </a:solidFill>
              </a:rPr>
              <a:t>książeczki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zdrowia</a:t>
            </a:r>
            <a:r>
              <a:rPr lang="en-US" sz="1400" dirty="0">
                <a:solidFill>
                  <a:srgbClr val="FFFFFF"/>
                </a:solidFill>
              </a:rPr>
              <a:t> do </a:t>
            </a:r>
            <a:r>
              <a:rPr lang="en-US" sz="1400" dirty="0" err="1">
                <a:solidFill>
                  <a:srgbClr val="FFFFFF"/>
                </a:solidFill>
              </a:rPr>
              <a:t>celów</a:t>
            </a:r>
            <a:r>
              <a:rPr lang="en-US" sz="1400" dirty="0">
                <a:solidFill>
                  <a:srgbClr val="FFFFFF"/>
                </a:solidFill>
              </a:rPr>
              <a:t> sanitarno-</a:t>
            </a:r>
            <a:r>
              <a:rPr lang="en-US" sz="1400" dirty="0" err="1">
                <a:solidFill>
                  <a:srgbClr val="FFFFFF"/>
                </a:solidFill>
              </a:rPr>
              <a:t>epidemiologicznych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oraz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właściwą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odzież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roboczą</a:t>
            </a:r>
            <a:r>
              <a:rPr lang="en-US" sz="1400" dirty="0">
                <a:solidFill>
                  <a:srgbClr val="FFFFFF"/>
                </a:solidFill>
              </a:rPr>
              <a:t>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l-PL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prawidłowe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warunki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przechowywania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produktów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półproduktów</a:t>
            </a:r>
            <a:r>
              <a:rPr lang="en-US" sz="1400" dirty="0">
                <a:solidFill>
                  <a:srgbClr val="FFFFFF"/>
                </a:solidFill>
              </a:rPr>
              <a:t>, w </a:t>
            </a:r>
            <a:r>
              <a:rPr lang="en-US" sz="1400" dirty="0" err="1">
                <a:solidFill>
                  <a:srgbClr val="FFFFFF"/>
                </a:solidFill>
              </a:rPr>
              <a:t>tym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wymagających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zachowania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ciągłości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łańcucha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chłodniczego</a:t>
            </a:r>
            <a:r>
              <a:rPr lang="en-US" sz="1400" dirty="0">
                <a:solidFill>
                  <a:srgbClr val="FFFFFF"/>
                </a:solidFill>
              </a:rPr>
              <a:t> (m.in. </a:t>
            </a:r>
            <a:r>
              <a:rPr lang="en-US" sz="1400" dirty="0" err="1">
                <a:solidFill>
                  <a:srgbClr val="FFFFFF"/>
                </a:solidFill>
              </a:rPr>
              <a:t>dostęp</a:t>
            </a:r>
            <a:r>
              <a:rPr lang="en-US" sz="1400" dirty="0">
                <a:solidFill>
                  <a:srgbClr val="FFFFFF"/>
                </a:solidFill>
              </a:rPr>
              <a:t> do </a:t>
            </a:r>
            <a:r>
              <a:rPr lang="en-US" sz="1400" dirty="0" err="1">
                <a:solidFill>
                  <a:srgbClr val="FFFFFF"/>
                </a:solidFill>
              </a:rPr>
              <a:t>sprawnych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urządzeń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chłodniczych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oraz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monitorowanie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warunków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przechowywania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poprzez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wyposażenie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urządzeń</a:t>
            </a:r>
            <a:r>
              <a:rPr lang="en-US" sz="1400" dirty="0">
                <a:solidFill>
                  <a:srgbClr val="FFFFFF"/>
                </a:solidFill>
              </a:rPr>
              <a:t> w </a:t>
            </a:r>
            <a:r>
              <a:rPr lang="en-US" sz="1400" dirty="0" err="1">
                <a:solidFill>
                  <a:srgbClr val="FFFFFF"/>
                </a:solidFill>
              </a:rPr>
              <a:t>termometry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przechowywanie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środków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spożywczych</a:t>
            </a:r>
            <a:r>
              <a:rPr lang="en-US" sz="1400" dirty="0">
                <a:solidFill>
                  <a:srgbClr val="FFFFFF"/>
                </a:solidFill>
              </a:rPr>
              <a:t> w </a:t>
            </a:r>
            <a:r>
              <a:rPr lang="en-US" sz="1400" dirty="0" err="1">
                <a:solidFill>
                  <a:srgbClr val="FFFFFF"/>
                </a:solidFill>
              </a:rPr>
              <a:t>sposób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zabezpieczający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przed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zanieczyszczeniami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tj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  <a:r>
              <a:rPr lang="en-US" sz="1400" dirty="0" err="1">
                <a:solidFill>
                  <a:srgbClr val="FFFFFF"/>
                </a:solidFill>
              </a:rPr>
              <a:t>pyłem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kurzem</a:t>
            </a:r>
            <a:r>
              <a:rPr lang="en-US" sz="1400" dirty="0">
                <a:solidFill>
                  <a:srgbClr val="FFFFFF"/>
                </a:solidFill>
              </a:rPr>
              <a:t>, pi</a:t>
            </a:r>
            <a:r>
              <a:rPr lang="pl-PL" sz="1400" dirty="0">
                <a:solidFill>
                  <a:srgbClr val="FFFFFF"/>
                </a:solidFill>
              </a:rPr>
              <a:t>a</a:t>
            </a:r>
            <a:r>
              <a:rPr lang="en-US" sz="1400" dirty="0" err="1">
                <a:solidFill>
                  <a:srgbClr val="FFFFFF"/>
                </a:solidFill>
              </a:rPr>
              <a:t>skiem</a:t>
            </a:r>
            <a:r>
              <a:rPr lang="en-US" sz="1400" dirty="0">
                <a:solidFill>
                  <a:srgbClr val="FFFFFF"/>
                </a:solidFill>
              </a:rPr>
              <a:t>),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332" y="657225"/>
            <a:ext cx="8686800" cy="6473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7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tabLst>
                <a:tab pos="309245" algn="l"/>
              </a:tabLst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9245" indent="-296545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>
                <a:tab pos="309245" algn="l"/>
              </a:tabLs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9337"/>
            <a:ext cx="10693400" cy="7572187"/>
            <a:chOff x="0" y="-8467"/>
            <a:chExt cx="12192000" cy="686646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83047" y="0"/>
            <a:ext cx="1069340" cy="756285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886462" y="4059780"/>
            <a:ext cx="4178038" cy="350307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31585" y="-9337"/>
            <a:ext cx="2637696" cy="757218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1685" y="-9337"/>
            <a:ext cx="2270381" cy="757218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3066" y="3361266"/>
            <a:ext cx="2859000" cy="4201584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5800" y="-9337"/>
            <a:ext cx="2503482" cy="757218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5481" y="3958825"/>
            <a:ext cx="1593800" cy="3604025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5838" y="-9337"/>
            <a:ext cx="5257562" cy="757218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3ADF459-E1A8-17C3-421F-1925ACDB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16" y="2257425"/>
            <a:ext cx="3916134" cy="2634751"/>
          </a:xfrm>
          <a:prstGeom prst="rect">
            <a:avLst/>
          </a:prstGeom>
        </p:spPr>
      </p:pic>
      <p:graphicFrame>
        <p:nvGraphicFramePr>
          <p:cNvPr id="25" name="pole tekstowe 3">
            <a:extLst>
              <a:ext uri="{FF2B5EF4-FFF2-40B4-BE49-F238E27FC236}">
                <a16:creationId xmlns:a16="http://schemas.microsoft.com/office/drawing/2014/main" id="{0ED6EFD5-DBE2-F441-B4BF-DBAE85F581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9546313"/>
              </p:ext>
            </p:extLst>
          </p:nvPr>
        </p:nvGraphicFramePr>
        <p:xfrm>
          <a:off x="6123218" y="2191201"/>
          <a:ext cx="3958266" cy="365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7D16AB7B-74CF-85EE-0DC9-94DFB468B9F5}"/>
              </a:ext>
            </a:extLst>
          </p:cNvPr>
          <p:cNvSpPr txBox="1"/>
          <p:nvPr/>
        </p:nvSpPr>
        <p:spPr>
          <a:xfrm>
            <a:off x="5596451" y="1034301"/>
            <a:ext cx="5363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Podczas prowadzenia działalności w zakresie produkcji i obrotu żywnością należy zapewnić:</a:t>
            </a:r>
          </a:p>
        </p:txBody>
      </p:sp>
    </p:spTree>
    <p:extLst>
      <p:ext uri="{BB962C8B-B14F-4D97-AF65-F5344CB8AC3E}">
        <p14:creationId xmlns:p14="http://schemas.microsoft.com/office/powerpoint/2010/main" val="103840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128747" y="672253"/>
            <a:ext cx="8944052" cy="1212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870585" marR="5080" indent="-85851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39026" cy="6248508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99823" y="4425667"/>
            <a:ext cx="393577" cy="3137183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CE642DE-7BD0-3E99-2734-EAE4DF072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648" y="843838"/>
            <a:ext cx="2221051" cy="222105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957C379-045C-C4E4-DE32-39C4116B261D}"/>
              </a:ext>
            </a:extLst>
          </p:cNvPr>
          <p:cNvSpPr txBox="1"/>
          <p:nvPr/>
        </p:nvSpPr>
        <p:spPr>
          <a:xfrm>
            <a:off x="3043352" y="3846617"/>
            <a:ext cx="53457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Powiatowa Stacja Sanitarno-Epidemiologiczna </a:t>
            </a:r>
            <a:br>
              <a:rPr lang="pl-PL" dirty="0"/>
            </a:br>
            <a:r>
              <a:rPr lang="pl-PL" dirty="0"/>
              <a:t>w Drawsku Pomorskim</a:t>
            </a:r>
          </a:p>
          <a:p>
            <a:r>
              <a:rPr lang="pl-PL" dirty="0"/>
              <a:t>ul. Jana Sobieskiego 1,</a:t>
            </a:r>
          </a:p>
          <a:p>
            <a:r>
              <a:rPr lang="pl-PL" dirty="0"/>
              <a:t>78-500 Drawsko Pomorskie</a:t>
            </a:r>
          </a:p>
          <a:p>
            <a:r>
              <a:rPr lang="pl-PL" dirty="0"/>
              <a:t>Tel. 94 363 69 95</a:t>
            </a:r>
          </a:p>
          <a:p>
            <a:r>
              <a:rPr lang="pl-PL" dirty="0"/>
              <a:t>e-mail: psse.drawskopomorskie@sanepid.gov.pl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8625"/>
            <a:ext cx="7637780" cy="735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97025" marR="5080" indent="-1584960" algn="ctr">
              <a:lnSpc>
                <a:spcPct val="100600"/>
              </a:lnSpc>
              <a:spcBef>
                <a:spcPts val="90"/>
              </a:spcBef>
            </a:pPr>
            <a:r>
              <a:rPr lang="pl-PL" sz="2400" b="1" dirty="0"/>
              <a:t>                     PRZEDSIĘBIORSTWA SPOŻYWCZE</a:t>
            </a:r>
            <a:br>
              <a:rPr lang="pl-PL" sz="2400" b="1" dirty="0"/>
            </a:br>
            <a:r>
              <a:rPr lang="pl-PL" sz="2400" b="1" dirty="0"/>
              <a:t>OBIEKTY RUCHOME I/LUB TYMCZASOWE</a:t>
            </a:r>
            <a:endParaRPr sz="2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46100" y="1419225"/>
            <a:ext cx="8088630" cy="485632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12420" marR="5080" indent="-300355" algn="just">
              <a:lnSpc>
                <a:spcPct val="102800"/>
              </a:lnSpc>
              <a:spcBef>
                <a:spcPts val="875"/>
              </a:spcBef>
              <a:buClr>
                <a:srgbClr val="343434"/>
              </a:buClr>
              <a:buFont typeface="Georgia"/>
              <a:buChar char="&gt;"/>
              <a:tabLst>
                <a:tab pos="312420" algn="l"/>
              </a:tabLst>
            </a:pPr>
            <a:r>
              <a:rPr lang="pl-PL" b="1" spc="175" dirty="0">
                <a:uFill>
                  <a:solidFill>
                    <a:srgbClr val="000000"/>
                  </a:solidFill>
                </a:uFill>
                <a:latin typeface="Bell MT" panose="020205030603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pl-PL" b="1" spc="17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Przedsiębiorstwo spożywcze" </a:t>
            </a:r>
            <a:r>
              <a:rPr lang="pl-PL" spc="17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oznacza przedsiębiorstwo publiczne lub prywatne, typu non-profit lub nie, prowadzące jakąkolwiek działalność związaną z jakimkolwiek etapem produkcji, przetwarzania i dystrybucji żywności;</a:t>
            </a:r>
          </a:p>
          <a:p>
            <a:pPr marL="312420" marR="5080" indent="-300355" algn="just">
              <a:lnSpc>
                <a:spcPct val="102800"/>
              </a:lnSpc>
              <a:spcBef>
                <a:spcPts val="875"/>
              </a:spcBef>
              <a:buClr>
                <a:srgbClr val="343434"/>
              </a:buClr>
              <a:buFont typeface="Georgia"/>
              <a:buChar char="&gt;"/>
              <a:tabLst>
                <a:tab pos="312420" algn="l"/>
              </a:tabLst>
            </a:pPr>
            <a:r>
              <a:rPr lang="pl-PL" b="1" spc="17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"podmiot prowadzący przedsiębiorstwo spożywcze" </a:t>
            </a:r>
            <a:r>
              <a:rPr lang="pl-PL" spc="17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oznacza osoby fizyczne lub prawne odpowiedzialne za spełnienie wymogów prawa żywnościowego w przedsiębiorstwie spożywczym pozostającym pod ich kontrolą; </a:t>
            </a:r>
            <a:r>
              <a:rPr dirty="0" err="1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podmiot</a:t>
            </a:r>
            <a:r>
              <a:rPr spc="3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działający</a:t>
            </a:r>
            <a:r>
              <a:rPr spc="35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spc="37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rynku</a:t>
            </a:r>
            <a:r>
              <a:rPr spc="36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spożywczym</a:t>
            </a:r>
            <a:r>
              <a:rPr spc="37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pc="35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 err="1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osoba</a:t>
            </a:r>
            <a:r>
              <a:rPr lang="pl-PL" spc="36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 err="1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fizyczna</a:t>
            </a:r>
            <a:r>
              <a:rPr lang="pl-PL" spc="37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 err="1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</a:t>
            </a:r>
            <a:r>
              <a:rPr spc="36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1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prawna</a:t>
            </a:r>
            <a:r>
              <a:rPr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 err="1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odpowiedzialna</a:t>
            </a:r>
            <a:r>
              <a:rPr spc="204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</a:t>
            </a:r>
            <a:r>
              <a:rPr spc="204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spełnienie</a:t>
            </a:r>
            <a:r>
              <a:rPr spc="21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wymagań</a:t>
            </a:r>
            <a:r>
              <a:rPr spc="195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prawa</a:t>
            </a:r>
            <a:r>
              <a:rPr spc="204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żywnościowego</a:t>
            </a:r>
            <a:r>
              <a:rPr spc="2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spc="229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1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przedsiębiorstwie</a:t>
            </a:r>
            <a:r>
              <a:rPr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spożywczym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spc="19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spc="1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tym</a:t>
            </a:r>
            <a:r>
              <a:rPr spc="1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przepisów</a:t>
            </a:r>
            <a:r>
              <a:rPr spc="1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dotyczących</a:t>
            </a:r>
            <a:r>
              <a:rPr spc="2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zatwierdzania</a:t>
            </a:r>
            <a:r>
              <a:rPr spc="11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i/lub</a:t>
            </a:r>
            <a:r>
              <a:rPr spc="11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rejestracji</a:t>
            </a:r>
            <a:r>
              <a:rPr spc="1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zakładów</a:t>
            </a:r>
            <a:r>
              <a:rPr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marL="312420" marR="5080" indent="-300355" algn="just">
              <a:lnSpc>
                <a:spcPct val="102800"/>
              </a:lnSpc>
              <a:spcBef>
                <a:spcPts val="875"/>
              </a:spcBef>
              <a:buClr>
                <a:srgbClr val="343434"/>
              </a:buClr>
              <a:buFont typeface="Georgia"/>
              <a:buChar char="&gt;"/>
              <a:tabLst>
                <a:tab pos="312420" algn="l"/>
              </a:tabLst>
            </a:pPr>
            <a:endParaRPr lang="pl-PL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12420" marR="5080" indent="-300355" algn="just">
              <a:lnSpc>
                <a:spcPct val="102800"/>
              </a:lnSpc>
              <a:spcBef>
                <a:spcPts val="875"/>
              </a:spcBef>
              <a:buClr>
                <a:srgbClr val="343434"/>
              </a:buClr>
              <a:buFont typeface="Georgia"/>
              <a:buChar char="&gt;"/>
              <a:tabLst>
                <a:tab pos="312420" algn="l"/>
              </a:tabLst>
            </a:pPr>
            <a:r>
              <a:rPr lang="pl-PL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Obiekty ruchome to np. samochody i przyczepy gastronomiczne</a:t>
            </a:r>
          </a:p>
          <a:p>
            <a:pPr marL="312420" marR="5080" indent="-300355" algn="just">
              <a:lnSpc>
                <a:spcPct val="102800"/>
              </a:lnSpc>
              <a:spcBef>
                <a:spcPts val="875"/>
              </a:spcBef>
              <a:buClr>
                <a:srgbClr val="343434"/>
              </a:buClr>
              <a:buFont typeface="Georgia"/>
              <a:buChar char="&gt;"/>
              <a:tabLst>
                <a:tab pos="312420" algn="l"/>
              </a:tabLst>
            </a:pPr>
            <a:endParaRPr lang="pl-PL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12420" marR="5080" indent="-300355" algn="just">
              <a:lnSpc>
                <a:spcPct val="102800"/>
              </a:lnSpc>
              <a:spcBef>
                <a:spcPts val="875"/>
              </a:spcBef>
              <a:buClr>
                <a:srgbClr val="343434"/>
              </a:buClr>
              <a:buFont typeface="Georgia"/>
              <a:buChar char="&gt;"/>
              <a:tabLst>
                <a:tab pos="312420" algn="l"/>
              </a:tabLst>
            </a:pPr>
            <a:r>
              <a:rPr lang="pl-PL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Obiekty tymczasowe – to duże namioty i stragany   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DE09FA-202B-7B0E-CEB4-737690A3C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657225"/>
            <a:ext cx="8458200" cy="6705600"/>
          </a:xfrm>
        </p:spPr>
        <p:txBody>
          <a:bodyPr>
            <a:normAutofit/>
          </a:bodyPr>
          <a:lstStyle/>
          <a:p>
            <a:r>
              <a:rPr lang="pl-PL" dirty="0"/>
              <a:t>Zgodnie z art. 61 Ustawy z dnia 25 sierpnia 2006 r. </a:t>
            </a:r>
            <a:br>
              <a:rPr lang="pl-PL" dirty="0"/>
            </a:br>
            <a:r>
              <a:rPr lang="pl-PL" dirty="0"/>
              <a:t>o bezpieczeństwie żywności i żywienia (Dz. U. z 2023 r. poz. 1448):</a:t>
            </a:r>
          </a:p>
          <a:p>
            <a:pPr marL="0" indent="0">
              <a:buNone/>
            </a:pPr>
            <a:r>
              <a:rPr lang="pl-PL" dirty="0"/>
              <a:t>Państwowy powiatowy inspektor sanitarny lub państwowy graniczny inspektor sanitarny są organami właściwymi w sprawach rejestracji oraz zatwierdzania, warunkowego zatwierdzania, przedłużania warunkowego zatwierdzenia, zawieszania oraz cofania zatwierdzenia zakładów, które:</a:t>
            </a:r>
          </a:p>
          <a:p>
            <a:r>
              <a:rPr lang="pl-PL" dirty="0"/>
              <a:t>1)	produkują lub wprowadzają do obrotu żywność pochodzenia niezwierzęcego,</a:t>
            </a:r>
          </a:p>
          <a:p>
            <a:r>
              <a:rPr lang="pl-PL" dirty="0"/>
              <a:t>2)	wprowadzają do obrotu produkty pochodzenia zwierzęcego, nieobjętych urzędową kontrolą organów Inspekcji Weterynaryjnej,</a:t>
            </a:r>
          </a:p>
          <a:p>
            <a:r>
              <a:rPr lang="pl-PL" dirty="0"/>
              <a:t>3)	produkują lub wprowadzają do obrotu żywność zawierającą jednocześnie środki spożywcze pochodzenia niezwierzęcego i produkty pochodzenia zwierzęcego, o której mowa w art. 1 ust. 2 rozporządzenia nr 853/2004, z wyłączeniem zakładów prowadzących rolniczy handel detaliczny, z zastrzeżeniem art. 73 ust. 6,</a:t>
            </a:r>
          </a:p>
          <a:p>
            <a:r>
              <a:rPr lang="pl-PL" dirty="0"/>
              <a:t>4)	działają na rynku materiałów i wyrobów przeznaczonych do kontaktu z żywnością, w tym zakładów prowadzonych przez podmioty zajmujące się recyklingiem</a:t>
            </a:r>
          </a:p>
          <a:p>
            <a:r>
              <a:rPr lang="pl-PL" dirty="0"/>
              <a:t>- w trybie i na zasadach określonych w rozporządzeniu nr 852/2004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429B4B6-A101-7FD4-77DE-9102C365D212}"/>
              </a:ext>
            </a:extLst>
          </p:cNvPr>
          <p:cNvSpPr txBox="1"/>
          <p:nvPr/>
        </p:nvSpPr>
        <p:spPr>
          <a:xfrm>
            <a:off x="2298700" y="200025"/>
            <a:ext cx="4843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92D050"/>
                </a:solidFill>
              </a:rPr>
              <a:t>REJESTRACJA I ZATWIERDZANIE ZAKŁADÓW</a:t>
            </a:r>
          </a:p>
        </p:txBody>
      </p:sp>
    </p:spTree>
    <p:extLst>
      <p:ext uri="{BB962C8B-B14F-4D97-AF65-F5344CB8AC3E}">
        <p14:creationId xmlns:p14="http://schemas.microsoft.com/office/powerpoint/2010/main" val="57731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98657F-4DED-60BB-327D-41FC9D27A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23825"/>
            <a:ext cx="8305800" cy="527023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Zgodnie z art. 63 Ustawy z dnia 25 sierpnia 2006 r. o bezpieczeństwie żywności i żywienia (Dz. U. z 2023 r. poz. 1448):</a:t>
            </a:r>
          </a:p>
          <a:p>
            <a:r>
              <a:rPr lang="pl-PL" dirty="0"/>
              <a:t>1. 	Zakłady, o których mowa w art. 61, mogą rozpocząć działalność po zatwierdzeniu lub warunkowym zatwierdzeniu, a w przypadkach określonych w ust. 2, po uzyskaniu wpisu do rejestru zakładów.</a:t>
            </a:r>
          </a:p>
          <a:p>
            <a:r>
              <a:rPr lang="pl-PL" dirty="0"/>
              <a:t>1a. 	Zatwierdzanie jest dokonywane na podstawie wniosku podmiotu działającego na rynku spożywczym prowadzącego zakład.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E5CA5E2-8D9C-EFD8-4A89-7687F93AF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657225"/>
            <a:ext cx="491380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7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D4B160-6674-FB95-B19F-F8E2037A2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581025"/>
            <a:ext cx="8229600" cy="6324600"/>
          </a:xfrm>
        </p:spPr>
        <p:txBody>
          <a:bodyPr>
            <a:normAutofit fontScale="92500" lnSpcReduction="10000"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 stronie internetowej PSSE w Drawsku Pomorskim pod adresem: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2"/>
              </a:rPr>
              <a:t>https://www.gov.pl/web/psse-drawsko-pomorskie/pliki-do-pobrania3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 zakładce: Pliki do pobrania – znajdują się wzory wniosków do pobrania oraz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informacja dla przedsiębiorcy, który zajmuje się produkcją lub obrotem żywnością jakie dokumenty powinien złożyć.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Zatwierdzenie dokonywane jest po przeprowadzeniu kontroli, podczas której pracownicy sprawdzają spełnienie wymagań sanitarno-technicznych określonych przepisami obowiązującego prawa w danej placówce.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Dokumenty jakie przedsiębiorca powinien posiadać przy kontroli związanej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 zatwierdzeniem zakładu: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aktualny wynik mikrobiologicznego badania wody dla zakładów nowo otwartych lub dokonujących zmiany/przebudowy instalacji wodnej zakładu, który będzie spełniał wymagania dotyczące jakości wody przeznaczonej do spożycia przez ludzi, określone w aktualnie obowiązujących przepisach prawa,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aktualny dokument potwierdzający sprawność wentylacji występującej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 zakładzie,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aktualną umowę na wywóz odpadów komunalnych,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800" dirty="0">
                <a:solidFill>
                  <a:prstClr val="black"/>
                </a:solidFill>
                <a:latin typeface="Trebuchet MS" panose="020B0603020202020204"/>
              </a:rPr>
              <a:t>o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pracowaną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dokumentację kontroli wewnętrznej (Księgę HACCP, Dobre Praktyki Higieniczne i Produkcyjne GHP/GMP),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aktualne orzeczenie do celów sanitarno – epidemiologicznych,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 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01817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00A421-DACD-12E4-76AC-F2AD66B4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 kogo należy złożyć wypełniony wniosek?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2F804C-5AB8-3DAD-24D6-A938FB33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92" y="2382651"/>
            <a:ext cx="7986608" cy="4279630"/>
          </a:xfrm>
        </p:spPr>
        <p:txBody>
          <a:bodyPr>
            <a:normAutofit/>
          </a:bodyPr>
          <a:lstStyle/>
          <a:p>
            <a:r>
              <a:rPr lang="pl-PL" b="1" dirty="0"/>
              <a:t>dla obiektów lub urządzeń ruchomych </a:t>
            </a:r>
            <a:r>
              <a:rPr lang="pl-PL" dirty="0"/>
              <a:t>– do państwowego powiatowego inspektora sanitarnego właściwego ze względu na siedzibę zakładu lub miejsce prowadzenia działalności przez zakład,</a:t>
            </a:r>
          </a:p>
          <a:p>
            <a:r>
              <a:rPr lang="pl-PL" b="1" dirty="0"/>
              <a:t>dla obiektów lub urządzeń tymczasowych </a:t>
            </a:r>
            <a:r>
              <a:rPr lang="pl-PL" dirty="0"/>
              <a:t>– do państwowego powiatowego inspektora sanitarnego właściwego ze względu na miejsce prowadzenia działalności przez zakład.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FA5A5B2-2772-4D23-2505-827AE26C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172" y="418404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82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7DC6D79-6AAF-A37A-424F-FE3B43C48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914" y="1641543"/>
            <a:ext cx="7425572" cy="42797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9E325FF-4C56-A45E-084F-BBB77DFD7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114425"/>
            <a:ext cx="9996168" cy="603152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6E2F330-D04F-E66F-299A-D523346FAE11}"/>
              </a:ext>
            </a:extLst>
          </p:cNvPr>
          <p:cNvSpPr txBox="1"/>
          <p:nvPr/>
        </p:nvSpPr>
        <p:spPr>
          <a:xfrm>
            <a:off x="393700" y="47625"/>
            <a:ext cx="8531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WNIOSEK</a:t>
            </a:r>
          </a:p>
          <a:p>
            <a:pPr algn="ctr"/>
            <a:r>
              <a:rPr lang="pl-PL" dirty="0"/>
              <a:t>O ZATWIERDZENIE ZAKŁADU I O WPIS DO REJESTRU ZAKŁADÓW PODLEGAJĄCYCH </a:t>
            </a:r>
          </a:p>
          <a:p>
            <a:pPr algn="ctr"/>
            <a:r>
              <a:rPr lang="pl-PL" dirty="0"/>
              <a:t>URZĘDOWEJ KONTROLI ORGANÓW PAŃSTWOWEJ INSPEKCJI SANITARNEJ</a:t>
            </a:r>
          </a:p>
        </p:txBody>
      </p:sp>
    </p:spTree>
    <p:extLst>
      <p:ext uri="{BB962C8B-B14F-4D97-AF65-F5344CB8AC3E}">
        <p14:creationId xmlns:p14="http://schemas.microsoft.com/office/powerpoint/2010/main" val="90718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393576" cy="3137182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7339" y="4210920"/>
            <a:ext cx="3903277" cy="335193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8888" y="0"/>
            <a:ext cx="1514899" cy="756285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12577" y="4059780"/>
            <a:ext cx="4178038" cy="350307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1097D3B-1EEE-F4B0-92D0-E7A4F3D4CB8F}"/>
              </a:ext>
            </a:extLst>
          </p:cNvPr>
          <p:cNvSpPr txBox="1"/>
          <p:nvPr/>
        </p:nvSpPr>
        <p:spPr>
          <a:xfrm>
            <a:off x="1166807" y="885825"/>
            <a:ext cx="7429683" cy="556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  64.  Wniosek o </a:t>
            </a:r>
            <a:r>
              <a:rPr lang="en-US" sz="1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wpis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rejestru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zakładów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zatwierdzenie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zakładu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wpis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rejestru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zakładów</a:t>
            </a:r>
            <a:endParaRPr lang="en-US" sz="1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Podmioty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działające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rynku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spożywczym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rynku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materiałów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wyrobów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przeznaczonych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żywnością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składają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wniosek o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wpis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rejestru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zakładów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zatwierdzenie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zakładu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wpis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rejestru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zakładów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terminie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najmniej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14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dni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dniem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rozpoczęcia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planowanej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działalności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formie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pisemnej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według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wzorów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określonych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odpowiednio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podstawie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art. 67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3 pkt 2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1a. 	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przypadku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zmiany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danych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podmiot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działający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rynku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spożywczym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rynku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materiałów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wyrobów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przeznaczonych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żywnością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składa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wniosek o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dokonanie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zmian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rejestrze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zakładów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formie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pisemnej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według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wzoru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określonego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podstawie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art. 67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3 pkt 4, 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terminie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dni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dnia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powstania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zmiany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Wniosek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imię, nazwisko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PESEL,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miejsce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zamieszkania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adres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nazwę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siedzibę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adres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wnioskodawcy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identyfikacyjny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REGON,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jeżeli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posiada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oraz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identyfikacji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podatkowej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(NIP);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1a)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rejestrze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przedsiębiorców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Krajowym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Rejestrze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Sądowym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wnioskodawca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posiada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1b)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identyfikacyjny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ewidencji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gospodarstw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rolnych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rozumieniu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przepisów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krajowym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systemie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ewidencji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producentów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ewidencji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gospodarstw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rolnych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oraz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ewidencji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wniosków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przyznanie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płatności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w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odniesieniu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podmiotów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działających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rynku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spożywczym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prowadzących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działalność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zakresie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dostaw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bezpośrednich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określenie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rodzaju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zakresu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działalności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która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być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prowadzona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zakładzie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tym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rodzaju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żywności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która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być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przedmiotem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produkcji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obrotu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określenie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lokalizacji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zakładu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miejsca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prowadzenia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działalności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gospodarczej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l-PL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zgłoszenia urządzeń dystrybucyjnych, o których mowa w art. 63 ust. 2 pkt 2 - wykaz tych urządzeń zawierający typ urządzenia, nazwę producenta i rok jego produkcji oraz datę uruchomienia.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155" y="0"/>
            <a:ext cx="1549245" cy="7562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" name="object 3"/>
          <p:cNvSpPr txBox="1"/>
          <p:nvPr/>
        </p:nvSpPr>
        <p:spPr>
          <a:xfrm>
            <a:off x="1169592" y="2382650"/>
            <a:ext cx="7429683" cy="378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84045" marR="581660" indent="-1412875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884045" marR="581660" indent="-1412875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69C48-8995-0B7F-3E39-C0EDE4BE0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504825"/>
            <a:ext cx="7848600" cy="5562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l-PL" sz="5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ROZDZIAŁ  III, załącznik nr II  ROZPORZĄDZENIA (WE) NR 852/2004 PARLAMENTU EUROPEJSKIEGO I RADY z dnia 29 kwietnia 2004 r. w sprawie higieny środków spożywczych określa:</a:t>
            </a:r>
          </a:p>
          <a:p>
            <a:pPr marL="0" indent="0">
              <a:buNone/>
            </a:pPr>
            <a:r>
              <a:rPr lang="pl-PL" sz="5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 DOTYCZĄCE RUCHOMYCH I/LUB TYMCZASOWYCH POMIESZCZEŃ (JAK DUŻE NAMIOTY, STRAGANY, RUCHOME PUNKTY SPRZEDAŻY), POMIESZCZEŃ UŻYWANYCH GŁÓWNIE JAKO PRYWATNE DOMY MIESZKALNE, ALE GDZIE REGULARNIE PRZYGOTOWUJE SIĘ ŻYWNOŚĆ W CELU WPROWADZANIA DO OBROTU, I AUTOMATÓW ULICZNYCH</a:t>
            </a:r>
          </a:p>
          <a:p>
            <a:r>
              <a:rPr lang="pl-PL" sz="5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	Pomieszczenia i automaty uliczne, na tyle, na ile jest to rozsądnie praktykowane, będą tak usytuowane, zaprojektowane i skonstruowane oraz utrzymywane w czystości i dobrym stanie i kondycji technicznej, aby uniknąć ryzyka zanieczyszczenia, w szczególności przez zwierzęta i szkodniki.</a:t>
            </a:r>
          </a:p>
          <a:p>
            <a:r>
              <a:rPr lang="pl-PL" sz="5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	W szczególności i w miarę potrzeby:</a:t>
            </a:r>
          </a:p>
          <a:p>
            <a:r>
              <a:rPr lang="pl-PL" sz="5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	muszą być dostępne odpowiednie urządzenia, aby utrzymać właściwą higienę personelu (włącznie ze sprzętem do higienicznego mycia i suszenia rąk, higienicznymi urządzeniami sanitarnymi i przebieralniami);</a:t>
            </a:r>
          </a:p>
          <a:p>
            <a:r>
              <a:rPr lang="pl-PL" sz="5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	powierzchnie w kontakcie z żywnością muszą być w dobrym stanie, łatwe do czyszczenia i, w miarę potrzeby, dezynfekcji. Będzie to wymagać stosowania gładkich, zmywalnych, odpornych na korozję i nietoksycznych materiałów, chyba że podmioty prowadzące przedsiębiorstwa spożywcze mogą zapewnić właściwe organy, że inne użyte materiały są odpowiednie;</a:t>
            </a:r>
          </a:p>
          <a:p>
            <a:r>
              <a:rPr lang="pl-PL" sz="5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	należy zapewnić warunki do czyszczenia i, w miarę potrzeby, dezynfekcji narzędzi do pracy i sprzętu;</a:t>
            </a:r>
          </a:p>
          <a:p>
            <a:r>
              <a:rPr lang="pl-PL" sz="5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	w przypadku, gdy częścią działalności przedsiębiorstwa spożywczego jest mycie środków spożywczych, należy ustanowić odpowiednie procedury, aby dokonywać tego w sposób higieniczny;</a:t>
            </a:r>
          </a:p>
          <a:p>
            <a:r>
              <a:rPr lang="pl-PL" sz="5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e)	należy zapewnić odpowiednią ilość gorącej i/lub zimnej wody pitnej;</a:t>
            </a:r>
          </a:p>
          <a:p>
            <a:r>
              <a:rPr lang="pl-PL" sz="5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f)	należy zapewnić odpowiednie warunki i/lub udogodnienia dla higienicznego składowania i usuwania niebezpiecznych i/lub niejadalnych substancji i odpadów (zarówno płynnych, jak i stałych);</a:t>
            </a:r>
          </a:p>
          <a:p>
            <a:r>
              <a:rPr lang="pl-PL" sz="5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g)	należy zapewnić odpowiednie udogodnienia i/lub warunki dla utrzymywania i monitorowania właściwych warunków termicznych żywności;</a:t>
            </a:r>
          </a:p>
          <a:p>
            <a:r>
              <a:rPr lang="pl-PL" sz="5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h)	środki spożywcze muszą być tak umieszczone, aby unikać, na tyle, na ile jest to rozsądnie praktykowane, ryzyka zanieczyszczenia.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654804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</TotalTime>
  <Words>1768</Words>
  <Application>Microsoft Office PowerPoint</Application>
  <PresentationFormat>Niestandardowy</PresentationFormat>
  <Paragraphs>93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2" baseType="lpstr">
      <vt:lpstr>Arial</vt:lpstr>
      <vt:lpstr>Bell MT</vt:lpstr>
      <vt:lpstr>Calibri</vt:lpstr>
      <vt:lpstr>Georgia</vt:lpstr>
      <vt:lpstr>Trebuchet MS</vt:lpstr>
      <vt:lpstr>Wingdings</vt:lpstr>
      <vt:lpstr>Wingdings 3</vt:lpstr>
      <vt:lpstr>Faseta</vt:lpstr>
      <vt:lpstr>Drawsko Pomorskie, dnia 19.04.2024 r.</vt:lpstr>
      <vt:lpstr>                     PRZEDSIĘBIORSTWA SPOŻYWCZE OBIEKTY RUCHOME I/LUB TYMCZASOWE</vt:lpstr>
      <vt:lpstr>Prezentacja programu PowerPoint</vt:lpstr>
      <vt:lpstr>Prezentacja programu PowerPoint</vt:lpstr>
      <vt:lpstr>Prezentacja programu PowerPoint</vt:lpstr>
      <vt:lpstr>Do kogo należy złożyć wypełniony wniosek?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Rejestracja, zatwierdzanie zakBadów</dc:title>
  <dc:creator>a.naglacka</dc:creator>
  <cp:lastModifiedBy>PSSE Drawsko Pomorskie - Karolina Olechowska</cp:lastModifiedBy>
  <cp:revision>72</cp:revision>
  <cp:lastPrinted>2024-01-18T17:26:59Z</cp:lastPrinted>
  <dcterms:created xsi:type="dcterms:W3CDTF">2024-01-16T12:21:51Z</dcterms:created>
  <dcterms:modified xsi:type="dcterms:W3CDTF">2024-04-18T08:00:12Z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2021-06-21T00:00:00Z</vt:filetime>
  </property>
  <property fmtid="{D5CDD505-2E9C-101B-9397-08002B2CF9AE}" pid="3" name="LastSaved">
    <vt:filetime>2024-01-16T00:00:00Z</vt:filetime>
  </property>
  <property fmtid="{D5CDD505-2E9C-101B-9397-08002B2CF9AE}" pid="4" name="Producer">
    <vt:lpwstr>3-Heights(TM) PDF Security Shell 4.8.25.2 (http://www.pdf-tools.com)</vt:lpwstr>
  </property>
</Properties>
</file>