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47" r:id="rId18"/>
    <p:sldId id="2948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0014"/>
    <a:srgbClr val="0D7186"/>
    <a:srgbClr val="313D72"/>
    <a:srgbClr val="292B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B8CFF-F9D3-439E-93CB-71A0BA1DB79B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DD60C-4C79-46DA-BC6E-C879043156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0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3C5986-09CC-D8C5-542D-EBCDF78F2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0C1353D-71D5-01BB-0392-73F3EFD6E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CE227B-1028-D254-B027-5F698DB8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69E86C-55EF-E309-75A6-6806129E9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C6716C2-F460-0885-C6F1-B685BB31A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65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 descr="Obraz zawierający Prostokąt, zrzut ekranu, kwadrat, design&#10;&#10;Opis wygenerowany automatycznie">
            <a:extLst>
              <a:ext uri="{FF2B5EF4-FFF2-40B4-BE49-F238E27FC236}">
                <a16:creationId xmlns:a16="http://schemas.microsoft.com/office/drawing/2014/main" id="{1C456BFB-86CF-57C2-40CD-1D78E9BCC7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 zawierający tekst, zrzut ekranu, Czcionka, wizytówka&#10;&#10;Opis wygenerowany automatycznie">
            <a:extLst>
              <a:ext uri="{FF2B5EF4-FFF2-40B4-BE49-F238E27FC236}">
                <a16:creationId xmlns:a16="http://schemas.microsoft.com/office/drawing/2014/main" id="{E85F8E0E-97E3-2177-A69B-5F51D19DB1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9"/>
            <a:ext cx="12192000" cy="685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6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C5B38B-8F34-B65E-5746-9C8F7A1D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AD3F8C-98AA-CA5D-F7A5-49498343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80902F-4AC6-544B-3176-BEA49EC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3EBD9A-6507-245F-6C80-F3A6C265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8CE62C-EC7D-9897-F51A-0CC48E78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60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756BD9-854B-68B4-DBD9-DBB636A99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8CDA3C2-5E88-08C9-3C6E-9A4FE360D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A58DD9-B428-AE78-ACC2-47F76C566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2D75DF6-9AF0-FE51-286F-9517619E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F10B2F-EA45-44BF-99A0-631C3277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281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A83D07-4D48-14EA-DF0B-79302206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54DBD-72DC-A1FD-C652-F63725268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0321098-EDCA-C419-28A3-6C5004342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A1211E0-5681-7800-8C5F-8FC5C2E4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76A545-598E-0672-30B3-219D35F4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28D0CE-2ED4-0228-2ED4-2C062BA8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035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D09DBF-D6B2-D432-C979-C9AE3E555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EEB861E-C225-DD33-F744-9A1672A38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CCB48C7-69D3-DFAA-F4DC-80A2C7D0E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FE88F84-A495-9FDA-5C69-3BAAB209C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28E793C-0EBF-C9AE-3501-EA26E9251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C1AF8E3-A992-1831-1ECB-52F09CDB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3D9111C-DBD3-AE33-C509-13CD1353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EDDA1FC-183B-2286-07CB-D31A9A133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68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1296F-01AF-4F24-66C4-E5A840C1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0B23B85-DDDE-5D8C-D88F-57988E44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488A14-5EA7-7463-1564-6A0B508D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943AB19-36F6-8583-EBC7-2DF8D7B6B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85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B0A16FD-2EBD-522A-B2B6-B6C40F3DD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D54FCD5-C086-FC7A-0C7C-5248698B9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3A88C3C-E46E-FC3E-38FF-F39B1D09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170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757219-8A20-181E-E40E-5A12E8D05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9E563A-585C-6968-B907-E63C1E977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29EEB0D-13CC-A6DA-E8C5-FE89ECFE0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4231B82-14D4-97CC-73F0-789047187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5C41D6A-4924-E65D-5BC0-6D5EFE60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A463F5E-C8EA-8400-6F0A-9EFD236DD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99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AA359E-7A83-C372-0C49-E52432E0A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697E2A0-677C-2254-51EE-7A6BAA411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59456C9-8942-014C-350A-9837D7883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EBA0A7-062C-40A4-FDA1-96678875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095FF9A-22AF-157A-3B98-7486E97C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A32A697-9E4A-8FDD-1009-BD806851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64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65E9C8B-03A5-FAE9-EFDA-9A190E932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FD8AA4D-B33C-E2EC-E2A1-40E551BDC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BDD6A9-0685-A79E-2D19-243E9B164C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54FAE-3E7B-469B-94A9-D4370ECD3501}" type="datetimeFigureOut">
              <a:rPr lang="pl-PL" smtClean="0"/>
              <a:t>20.09.2023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87AD02-B0E0-4498-6163-89B099555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D91EA7-9FB5-0EB8-3DA1-0110BBA9D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314-8F34-4DED-9470-942C4BB57D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052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prokuratoria/rekomendacje-i-wzory-postanowien-umow2" TargetMode="Externa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zp.gov.pl/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sp-prokuratoria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gov.pl/web/prokuratoria/rekomendacje-i-wzory-postanowien-umow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A62C3F02-9AE8-0809-4AF6-BF93A1A64AEE}"/>
              </a:ext>
            </a:extLst>
          </p:cNvPr>
          <p:cNvSpPr txBox="1"/>
          <p:nvPr/>
        </p:nvSpPr>
        <p:spPr>
          <a:xfrm>
            <a:off x="1032285" y="1163737"/>
            <a:ext cx="106582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200" spc="-280" dirty="0">
                <a:solidFill>
                  <a:srgbClr val="292B5E"/>
                </a:solidFill>
                <a:latin typeface="Lato Black" panose="020F0A02020204030203" pitchFamily="34" charset="-18"/>
              </a:rPr>
              <a:t>Praktyka rozwiązywania sporów </a:t>
            </a:r>
            <a:br>
              <a:rPr lang="pl-PL" sz="5200" spc="-280" dirty="0">
                <a:solidFill>
                  <a:srgbClr val="292B5E"/>
                </a:solidFill>
                <a:latin typeface="Lato Black" panose="020F0A02020204030203" pitchFamily="34" charset="-18"/>
              </a:rPr>
            </a:br>
            <a:r>
              <a:rPr lang="pl-PL" sz="5200" spc="-280" dirty="0">
                <a:solidFill>
                  <a:srgbClr val="292B5E"/>
                </a:solidFill>
                <a:latin typeface="Lato Black" panose="020F0A02020204030203" pitchFamily="34" charset="-18"/>
              </a:rPr>
              <a:t>o kary umowne związane </a:t>
            </a:r>
            <a:br>
              <a:rPr lang="pl-PL" sz="5200" spc="-280" dirty="0">
                <a:solidFill>
                  <a:srgbClr val="292B5E"/>
                </a:solidFill>
                <a:latin typeface="Lato Black" panose="020F0A02020204030203" pitchFamily="34" charset="-18"/>
              </a:rPr>
            </a:br>
            <a:r>
              <a:rPr lang="pl-PL" sz="5200" spc="-280" dirty="0">
                <a:solidFill>
                  <a:srgbClr val="292B5E"/>
                </a:solidFill>
                <a:latin typeface="Lato Black" panose="020F0A02020204030203" pitchFamily="34" charset="-18"/>
              </a:rPr>
              <a:t>z zamówieniami publicznymi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45B1D93-06B7-67DD-0CC4-D7002DD36FD0}"/>
              </a:ext>
            </a:extLst>
          </p:cNvPr>
          <p:cNvSpPr txBox="1"/>
          <p:nvPr/>
        </p:nvSpPr>
        <p:spPr>
          <a:xfrm>
            <a:off x="1032285" y="3947284"/>
            <a:ext cx="71474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300" spc="-150" dirty="0">
                <a:solidFill>
                  <a:srgbClr val="313D72"/>
                </a:solidFill>
                <a:latin typeface="Lato" panose="020F0502020204030203" pitchFamily="34" charset="-18"/>
              </a:rPr>
              <a:t>Luiza Modzelewska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0869383-5A50-3FF1-C3C1-C1852448226B}"/>
              </a:ext>
            </a:extLst>
          </p:cNvPr>
          <p:cNvSpPr txBox="1"/>
          <p:nvPr/>
        </p:nvSpPr>
        <p:spPr>
          <a:xfrm>
            <a:off x="1032285" y="4547448"/>
            <a:ext cx="71474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spc="-100" dirty="0">
                <a:solidFill>
                  <a:srgbClr val="313D72"/>
                </a:solidFill>
                <a:latin typeface="Lato" panose="020F0502020204030203" pitchFamily="34" charset="-18"/>
              </a:rPr>
              <a:t>Wiceprezes Prokuratorii Generalnej RP</a:t>
            </a:r>
          </a:p>
        </p:txBody>
      </p:sp>
    </p:spTree>
    <p:extLst>
      <p:ext uri="{BB962C8B-B14F-4D97-AF65-F5344CB8AC3E}">
        <p14:creationId xmlns:p14="http://schemas.microsoft.com/office/powerpoint/2010/main" val="318856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6E1AED25-CEC0-3545-9FF9-7DBB904AF8F3}"/>
              </a:ext>
            </a:extLst>
          </p:cNvPr>
          <p:cNvSpPr txBox="1">
            <a:spLocks/>
          </p:cNvSpPr>
          <p:nvPr/>
        </p:nvSpPr>
        <p:spPr>
          <a:xfrm>
            <a:off x="11428251" y="6299706"/>
            <a:ext cx="475805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10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36AD475-1A4C-F96F-B23F-055E384CA6BA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RAMY PRAWNE ROZWIĄZYWANIA SPORÓW O KARY UMOWNE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id="{11D6B929-8874-6AB5-EDA4-E11F28BD1364}"/>
              </a:ext>
            </a:extLst>
          </p:cNvPr>
          <p:cNvGrpSpPr/>
          <p:nvPr/>
        </p:nvGrpSpPr>
        <p:grpSpPr>
          <a:xfrm>
            <a:off x="524142" y="1301174"/>
            <a:ext cx="11143715" cy="4841216"/>
            <a:chOff x="459847" y="1458490"/>
            <a:chExt cx="11143715" cy="4841216"/>
          </a:xfrm>
        </p:grpSpPr>
        <p:grpSp>
          <p:nvGrpSpPr>
            <p:cNvPr id="7" name="Grupa 6">
              <a:extLst>
                <a:ext uri="{FF2B5EF4-FFF2-40B4-BE49-F238E27FC236}">
                  <a16:creationId xmlns:a16="http://schemas.microsoft.com/office/drawing/2014/main" id="{513E2FE5-1C29-6E23-1B73-048FAF5F3677}"/>
                </a:ext>
              </a:extLst>
            </p:cNvPr>
            <p:cNvGrpSpPr/>
            <p:nvPr/>
          </p:nvGrpSpPr>
          <p:grpSpPr>
            <a:xfrm>
              <a:off x="459847" y="1458490"/>
              <a:ext cx="10968407" cy="3900091"/>
              <a:chOff x="436038" y="1259707"/>
              <a:chExt cx="10968407" cy="3900091"/>
            </a:xfrm>
          </p:grpSpPr>
          <p:sp>
            <p:nvSpPr>
              <p:cNvPr id="8" name="Prostokąt 7">
                <a:extLst>
                  <a:ext uri="{FF2B5EF4-FFF2-40B4-BE49-F238E27FC236}">
                    <a16:creationId xmlns:a16="http://schemas.microsoft.com/office/drawing/2014/main" id="{24F5E7D9-38A4-E97E-B5CC-9B146F62A22C}"/>
                  </a:ext>
                </a:extLst>
              </p:cNvPr>
              <p:cNvSpPr/>
              <p:nvPr/>
            </p:nvSpPr>
            <p:spPr>
              <a:xfrm>
                <a:off x="459847" y="1259707"/>
                <a:ext cx="10944598" cy="500831"/>
              </a:xfrm>
              <a:prstGeom prst="rect">
                <a:avLst/>
              </a:prstGeom>
              <a:solidFill>
                <a:srgbClr val="5C35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b="1" cap="all" dirty="0">
                    <a:solidFill>
                      <a:schemeClr val="bg1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UWARUNKOWANIA PRAWNE</a:t>
                </a:r>
              </a:p>
            </p:txBody>
          </p:sp>
          <p:sp>
            <p:nvSpPr>
              <p:cNvPr id="9" name="Schemat blokowy: proces 8">
                <a:extLst>
                  <a:ext uri="{FF2B5EF4-FFF2-40B4-BE49-F238E27FC236}">
                    <a16:creationId xmlns:a16="http://schemas.microsoft.com/office/drawing/2014/main" id="{4DB034B1-CC3D-EE5D-04A7-1FC52B22D44B}"/>
                  </a:ext>
                </a:extLst>
              </p:cNvPr>
              <p:cNvSpPr/>
              <p:nvPr/>
            </p:nvSpPr>
            <p:spPr>
              <a:xfrm>
                <a:off x="436038" y="1862405"/>
                <a:ext cx="3372727" cy="354022"/>
              </a:xfrm>
              <a:prstGeom prst="flowChartProcess">
                <a:avLst/>
              </a:prstGeom>
              <a:solidFill>
                <a:srgbClr val="CEB4DA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400"/>
                  </a:spcBef>
                  <a:spcAft>
                    <a:spcPts val="400"/>
                  </a:spcAft>
                  <a:buClr>
                    <a:srgbClr val="0D7186"/>
                  </a:buClr>
                </a:pPr>
                <a:r>
                  <a:rPr lang="pl-PL" sz="1500" b="1" cap="all" dirty="0" err="1">
                    <a:solidFill>
                      <a:srgbClr val="5C356D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kc</a:t>
                </a:r>
                <a:endParaRPr lang="pl-PL" sz="1500" b="1" cap="all" dirty="0">
                  <a:solidFill>
                    <a:srgbClr val="5C356D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endParaRPr>
              </a:p>
            </p:txBody>
          </p:sp>
          <p:sp>
            <p:nvSpPr>
              <p:cNvPr id="10" name="Prostokąt 9">
                <a:extLst>
                  <a:ext uri="{FF2B5EF4-FFF2-40B4-BE49-F238E27FC236}">
                    <a16:creationId xmlns:a16="http://schemas.microsoft.com/office/drawing/2014/main" id="{DBE4E8F3-1C4B-EAB7-EDCE-A63EA219631D}"/>
                  </a:ext>
                </a:extLst>
              </p:cNvPr>
              <p:cNvSpPr/>
              <p:nvPr/>
            </p:nvSpPr>
            <p:spPr>
              <a:xfrm>
                <a:off x="459847" y="2333853"/>
                <a:ext cx="3348918" cy="2619149"/>
              </a:xfrm>
              <a:prstGeom prst="rect">
                <a:avLst/>
              </a:prstGeom>
              <a:noFill/>
              <a:ln w="38100">
                <a:solidFill>
                  <a:srgbClr val="5C356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ugoda jako umowa nazwana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wzajemne ustępstwa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sporne fakty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uchylenie niepewności co do spornych roszczeń jako cel ugody</a:t>
                </a:r>
              </a:p>
            </p:txBody>
          </p:sp>
          <p:sp>
            <p:nvSpPr>
              <p:cNvPr id="11" name="Prostokąt 10">
                <a:extLst>
                  <a:ext uri="{FF2B5EF4-FFF2-40B4-BE49-F238E27FC236}">
                    <a16:creationId xmlns:a16="http://schemas.microsoft.com/office/drawing/2014/main" id="{E93D95B8-EB86-7A1C-9105-60074EB08C5B}"/>
                  </a:ext>
                </a:extLst>
              </p:cNvPr>
              <p:cNvSpPr/>
              <p:nvPr/>
            </p:nvSpPr>
            <p:spPr>
              <a:xfrm>
                <a:off x="4233877" y="2333852"/>
                <a:ext cx="3372727" cy="2825946"/>
              </a:xfrm>
              <a:prstGeom prst="rect">
                <a:avLst/>
              </a:prstGeom>
              <a:noFill/>
              <a:ln w="38100">
                <a:solidFill>
                  <a:srgbClr val="5C356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zarządzanie sporami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ocena korzystności ugody – </a:t>
                </a:r>
                <a:b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</a:b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art. 54a UFP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ryzyka procesowe – co do wykładni umowy, spełnienia przesłanek, wysokości, w tym – miarkowania 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ugoda a niedochodzenie roszczenia o karę umowną</a:t>
                </a:r>
              </a:p>
            </p:txBody>
          </p:sp>
          <p:sp>
            <p:nvSpPr>
              <p:cNvPr id="12" name="Prostokąt 11">
                <a:extLst>
                  <a:ext uri="{FF2B5EF4-FFF2-40B4-BE49-F238E27FC236}">
                    <a16:creationId xmlns:a16="http://schemas.microsoft.com/office/drawing/2014/main" id="{CA1C5E2E-4718-AE57-6C91-9B8D1C3F5BA7}"/>
                  </a:ext>
                </a:extLst>
              </p:cNvPr>
              <p:cNvSpPr/>
              <p:nvPr/>
            </p:nvSpPr>
            <p:spPr>
              <a:xfrm>
                <a:off x="8031716" y="2333852"/>
                <a:ext cx="3372726" cy="2619149"/>
              </a:xfrm>
              <a:prstGeom prst="rect">
                <a:avLst/>
              </a:prstGeom>
              <a:noFill/>
              <a:ln w="38100">
                <a:solidFill>
                  <a:srgbClr val="5C356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dopuszczalność polubownego rozwiązywania sporów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ugoda a zmiana umowy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miarkowanie kary umownej </a:t>
                </a:r>
                <a:b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</a:b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a zmiana umowy</a:t>
                </a:r>
              </a:p>
              <a:p>
                <a:pPr marL="285750" indent="-285750">
                  <a:spcAft>
                    <a:spcPts val="800"/>
                  </a:spcAft>
                  <a:buClr>
                    <a:srgbClr val="92227D"/>
                  </a:buClr>
                  <a:buFont typeface="Wingdings" panose="05000000000000000000" pitchFamily="2" charset="2"/>
                  <a:buChar char="§"/>
                </a:pPr>
                <a:r>
                  <a:rPr lang="pl-PL" sz="1600" b="1" dirty="0">
                    <a:solidFill>
                      <a:srgbClr val="53565A"/>
                    </a:solidFill>
                    <a:latin typeface="Lato Black" panose="020F0502020204030203" pitchFamily="34" charset="0"/>
                    <a:ea typeface="Lato Black" panose="020F0502020204030203" pitchFamily="34" charset="0"/>
                    <a:cs typeface="Lato Black" panose="020F0502020204030203" pitchFamily="34" charset="0"/>
                  </a:rPr>
                  <a:t>miarkowanie kar umownych zastrzeżonych na podstawie PZP</a:t>
                </a:r>
              </a:p>
            </p:txBody>
          </p:sp>
        </p:grpSp>
        <p:sp>
          <p:nvSpPr>
            <p:cNvPr id="13" name="Schemat blokowy: proces 12">
              <a:extLst>
                <a:ext uri="{FF2B5EF4-FFF2-40B4-BE49-F238E27FC236}">
                  <a16:creationId xmlns:a16="http://schemas.microsoft.com/office/drawing/2014/main" id="{8E37294D-B252-E46E-3B61-4F3C96724D22}"/>
                </a:ext>
              </a:extLst>
            </p:cNvPr>
            <p:cNvSpPr/>
            <p:nvPr/>
          </p:nvSpPr>
          <p:spPr>
            <a:xfrm>
              <a:off x="4257687" y="2061187"/>
              <a:ext cx="3372727" cy="354023"/>
            </a:xfrm>
            <a:prstGeom prst="flowChartProcess">
              <a:avLst/>
            </a:prstGeom>
            <a:solidFill>
              <a:srgbClr val="CEB4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  <a:buClr>
                  <a:srgbClr val="0D7186"/>
                </a:buClr>
              </a:pPr>
              <a:r>
                <a:rPr lang="pl-PL" sz="1500" b="1" cap="all" dirty="0" err="1">
                  <a:solidFill>
                    <a:srgbClr val="5C356D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ufp</a:t>
              </a:r>
              <a:endParaRPr lang="pl-PL" sz="1500" b="1" cap="all" dirty="0">
                <a:solidFill>
                  <a:srgbClr val="5C356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4" name="Schemat blokowy: proces 13">
              <a:extLst>
                <a:ext uri="{FF2B5EF4-FFF2-40B4-BE49-F238E27FC236}">
                  <a16:creationId xmlns:a16="http://schemas.microsoft.com/office/drawing/2014/main" id="{5A50ACEA-FEB4-69DC-F2C0-A205B2ABA96D}"/>
                </a:ext>
              </a:extLst>
            </p:cNvPr>
            <p:cNvSpPr/>
            <p:nvPr/>
          </p:nvSpPr>
          <p:spPr>
            <a:xfrm>
              <a:off x="8055527" y="2061589"/>
              <a:ext cx="3372727" cy="353622"/>
            </a:xfrm>
            <a:prstGeom prst="flowChartProcess">
              <a:avLst/>
            </a:prstGeom>
            <a:solidFill>
              <a:srgbClr val="CEB4DA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  <a:buClr>
                  <a:srgbClr val="0D7186"/>
                </a:buClr>
              </a:pPr>
              <a:r>
                <a:rPr lang="pl-PL" sz="1500" b="1" cap="all" dirty="0" err="1">
                  <a:solidFill>
                    <a:srgbClr val="5C356D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pzp</a:t>
              </a:r>
              <a:endParaRPr lang="pl-PL" sz="1500" b="1" cap="all" dirty="0">
                <a:solidFill>
                  <a:srgbClr val="5C356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5" name="Prostokąt 14">
              <a:extLst>
                <a:ext uri="{FF2B5EF4-FFF2-40B4-BE49-F238E27FC236}">
                  <a16:creationId xmlns:a16="http://schemas.microsoft.com/office/drawing/2014/main" id="{5DD4AAA6-1E62-2861-76AF-06328FE016F6}"/>
                </a:ext>
              </a:extLst>
            </p:cNvPr>
            <p:cNvSpPr/>
            <p:nvPr/>
          </p:nvSpPr>
          <p:spPr>
            <a:xfrm>
              <a:off x="588438" y="5607675"/>
              <a:ext cx="11015124" cy="692031"/>
            </a:xfrm>
            <a:prstGeom prst="rect">
              <a:avLst/>
            </a:prstGeom>
            <a:solidFill>
              <a:srgbClr val="92227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700" b="1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REKOMENDACJE PROKURATORII GENERALNEJ RP dot. polubownego rozwiązywania sporów:</a:t>
              </a:r>
            </a:p>
            <a:p>
              <a:pPr algn="ctr"/>
              <a:r>
                <a:rPr lang="pl-PL" sz="1700" b="1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https://www.gov.pl/web/prokuratoria/rekomendacje-i-wzory-postanowien-umow2</a:t>
              </a:r>
              <a:r>
                <a:rPr lang="pl-PL" sz="1700" b="1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006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7E2DDCCA-4948-7978-5EEA-88E7162D35F7}"/>
              </a:ext>
            </a:extLst>
          </p:cNvPr>
          <p:cNvSpPr txBox="1">
            <a:spLocks/>
          </p:cNvSpPr>
          <p:nvPr/>
        </p:nvSpPr>
        <p:spPr>
          <a:xfrm>
            <a:off x="11380636" y="6299706"/>
            <a:ext cx="523420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11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BE161A4-D03F-0DE0-2352-AA15C2D23EA0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ROZWIĄZYWANIE SPORÓW O KARY UMOWNE A PZP [1]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B76334A-E763-1567-E1B8-3E04518E4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605176"/>
              </p:ext>
            </p:extLst>
          </p:nvPr>
        </p:nvGraphicFramePr>
        <p:xfrm>
          <a:off x="777440" y="1335427"/>
          <a:ext cx="10569028" cy="135348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569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177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800" dirty="0">
                          <a:solidFill>
                            <a:srgbClr val="C00000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PZP z 2019 r.: </a:t>
                      </a:r>
                      <a:r>
                        <a:rPr lang="pl-PL" sz="180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od 1.01.2021 r. kierowanie stron do mediacji i koncyliacji w sprawach najpoważniejszych kwotowo sporów na gruncie zamówień publicznych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- podkreślenie przez ustawodawcę roli mediacji jako sposobu rozwiązywania sporów związanych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z zamówieniami publicznymi</a:t>
                      </a:r>
                    </a:p>
                  </a:txBody>
                  <a:tcPr marL="180000" marR="180000" marT="90000" marB="90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Prostokąt 7">
            <a:extLst>
              <a:ext uri="{FF2B5EF4-FFF2-40B4-BE49-F238E27FC236}">
                <a16:creationId xmlns:a16="http://schemas.microsoft.com/office/drawing/2014/main" id="{19A580FA-FABD-C8C7-467D-5CEF92D63A45}"/>
              </a:ext>
            </a:extLst>
          </p:cNvPr>
          <p:cNvSpPr/>
          <p:nvPr/>
        </p:nvSpPr>
        <p:spPr>
          <a:xfrm>
            <a:off x="517742" y="1322487"/>
            <a:ext cx="140570" cy="1353480"/>
          </a:xfrm>
          <a:prstGeom prst="rect">
            <a:avLst/>
          </a:prstGeom>
          <a:solidFill>
            <a:srgbClr val="1E3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D7186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196155E-9CFD-3C2B-73E9-EA9B69290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88266"/>
              </p:ext>
            </p:extLst>
          </p:nvPr>
        </p:nvGraphicFramePr>
        <p:xfrm>
          <a:off x="811608" y="5059927"/>
          <a:ext cx="10569028" cy="9572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569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177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700" b="1" dirty="0">
                          <a:solidFill>
                            <a:srgbClr val="537CCD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* </a:t>
                      </a: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od 15.08.2019 r. </a:t>
                      </a:r>
                      <a:r>
                        <a:rPr lang="pl-PL" sz="1700" b="1" dirty="0">
                          <a:solidFill>
                            <a:srgbClr val="537CCD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rozszerzenie kognicji Sądu Polubownego przy PGRP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Możliwość prowadzenia mediacji/koncyliacji w sprawach, w których jedną ze stron jest podmiot </a:t>
                      </a:r>
                      <a:br>
                        <a:rPr lang="pl-PL" sz="17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</a:b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z „pierwiastkiem” publicznym.</a:t>
                      </a:r>
                    </a:p>
                  </a:txBody>
                  <a:tcPr marL="180000" marR="180000" marT="90000" marB="90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Prostokąt 9">
            <a:extLst>
              <a:ext uri="{FF2B5EF4-FFF2-40B4-BE49-F238E27FC236}">
                <a16:creationId xmlns:a16="http://schemas.microsoft.com/office/drawing/2014/main" id="{17461AE6-1DCF-27E4-473B-C32764E3F54F}"/>
              </a:ext>
            </a:extLst>
          </p:cNvPr>
          <p:cNvSpPr/>
          <p:nvPr/>
        </p:nvSpPr>
        <p:spPr>
          <a:xfrm>
            <a:off x="551910" y="5059927"/>
            <a:ext cx="138020" cy="957240"/>
          </a:xfrm>
          <a:prstGeom prst="rect">
            <a:avLst/>
          </a:prstGeom>
          <a:solidFill>
            <a:srgbClr val="537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537CCD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AF0BA6BA-6588-A46D-F9B7-58D628764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96737"/>
              </p:ext>
            </p:extLst>
          </p:nvPr>
        </p:nvGraphicFramePr>
        <p:xfrm>
          <a:off x="551910" y="3103574"/>
          <a:ext cx="10828726" cy="1525381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82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54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4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ZNACZENIE DZIAŁU X PZP</a:t>
                      </a:r>
                    </a:p>
                  </a:txBody>
                  <a:tcPr marL="180000" marR="180000" marT="90000" marB="9000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107"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14000"/>
                        </a:lnSpc>
                        <a:spcAft>
                          <a:spcPts val="0"/>
                        </a:spcAft>
                        <a:buClr>
                          <a:srgbClr val="0070C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ustawodawca podkreślił rolę mediacji jako sposobu rozwiazywania sporów zamówieniowych – nie ma wątpliwości, że polubowne rozwiązanie sporu powinno stanowić jedną z rozważanych metod jego zakończenia, alternatywę dla władczego rozstrzygnięcia wyrokiem</a:t>
                      </a:r>
                    </a:p>
                  </a:txBody>
                  <a:tcPr marL="180000" marR="180000" marT="90000" marB="90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692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2C5A73AB-D16F-9912-373F-B7DA9E681309}"/>
              </a:ext>
            </a:extLst>
          </p:cNvPr>
          <p:cNvSpPr txBox="1">
            <a:spLocks/>
          </p:cNvSpPr>
          <p:nvPr/>
        </p:nvSpPr>
        <p:spPr>
          <a:xfrm>
            <a:off x="11360758" y="6299706"/>
            <a:ext cx="543298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12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DEA348D-1254-D582-B144-33A487E9B224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ROZWIĄZYWANIE SPORÓW O KARY UMOWNE A PZP [2]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BF0AEB7-070B-6620-1C06-B1550A486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92314"/>
              </p:ext>
            </p:extLst>
          </p:nvPr>
        </p:nvGraphicFramePr>
        <p:xfrm>
          <a:off x="827595" y="1593407"/>
          <a:ext cx="7938718" cy="211328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793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917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800" b="1" cap="all" baseline="0" dirty="0">
                          <a:solidFill>
                            <a:schemeClr val="bg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Przymusowa mediacja w art. 593 PZP?</a:t>
                      </a:r>
                    </a:p>
                  </a:txBody>
                  <a:tcPr marL="180000" marR="180000" marT="90000" marB="90000">
                    <a:solidFill>
                      <a:srgbClr val="0D71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8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Raczej </a:t>
                      </a:r>
                      <a:r>
                        <a:rPr lang="pl-PL" sz="1700" b="1" dirty="0">
                          <a:solidFill>
                            <a:srgbClr val="770014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mobilizacja</a:t>
                      </a: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 do tego, by obowiązek podjęcia próby polubownego rozwiązania najpoważniejszych kwotowo sporów, przed wniesieniem pozwu (art. 187 KPC), był </a:t>
                      </a:r>
                      <a:r>
                        <a:rPr lang="pl-PL" sz="1700" b="1" u="none" dirty="0">
                          <a:solidFill>
                            <a:srgbClr val="770014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faktycznie [a nie jedynie pozornie] </a:t>
                      </a: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realizowany.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Mediacja pozostaje dobrowolna.</a:t>
                      </a:r>
                    </a:p>
                  </a:txBody>
                  <a:tcPr marL="180000" marR="180000" marT="90000" marB="90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BB32FC4B-5126-C16E-284E-B09075FF5A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8964"/>
              </p:ext>
            </p:extLst>
          </p:nvPr>
        </p:nvGraphicFramePr>
        <p:xfrm>
          <a:off x="1070044" y="4238819"/>
          <a:ext cx="10290714" cy="86177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290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177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Lato Black" panose="020F0502020204030203" pitchFamily="34" charset="0"/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Sąd Polubowny przy PGRP jest właściwy, jeżeli strony nie wybiorą innego ośrodka mediacyjnego albo nie zdecydują o inne metodzie rozstrzygnięcia sporu</a:t>
                      </a:r>
                    </a:p>
                  </a:txBody>
                  <a:tcPr marL="180000" marR="180000" marT="90000" marB="90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Prostokąt 8">
            <a:extLst>
              <a:ext uri="{FF2B5EF4-FFF2-40B4-BE49-F238E27FC236}">
                <a16:creationId xmlns:a16="http://schemas.microsoft.com/office/drawing/2014/main" id="{8E3EBAA7-48A8-812C-CF69-9E96DF02C693}"/>
              </a:ext>
            </a:extLst>
          </p:cNvPr>
          <p:cNvSpPr/>
          <p:nvPr/>
        </p:nvSpPr>
        <p:spPr>
          <a:xfrm>
            <a:off x="807717" y="4238819"/>
            <a:ext cx="117590" cy="861774"/>
          </a:xfrm>
          <a:prstGeom prst="rect">
            <a:avLst/>
          </a:prstGeom>
          <a:solidFill>
            <a:srgbClr val="45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537CCD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pic>
        <p:nvPicPr>
          <p:cNvPr id="10" name="Grafika 9" descr="Uścisk dłoni z wypełnieniem pełnym">
            <a:extLst>
              <a:ext uri="{FF2B5EF4-FFF2-40B4-BE49-F238E27FC236}">
                <a16:creationId xmlns:a16="http://schemas.microsoft.com/office/drawing/2014/main" id="{7E9BAA66-7512-33A1-B7AB-167028758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8343" y="1804262"/>
            <a:ext cx="1745973" cy="174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89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7E0BA5DD-1EF0-6BB1-3EF0-995AA95520DF}"/>
              </a:ext>
            </a:extLst>
          </p:cNvPr>
          <p:cNvSpPr txBox="1">
            <a:spLocks/>
          </p:cNvSpPr>
          <p:nvPr/>
        </p:nvSpPr>
        <p:spPr>
          <a:xfrm>
            <a:off x="11395587" y="6299706"/>
            <a:ext cx="508469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13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D4F014A-968F-94E5-CB6C-B9F92C3FAD32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POLUBOWNE ROZWIĄZYWANIE SPORÓW A PZP [1]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2633C65-8FD5-80D0-A966-222114B3BC84}"/>
              </a:ext>
            </a:extLst>
          </p:cNvPr>
          <p:cNvSpPr/>
          <p:nvPr/>
        </p:nvSpPr>
        <p:spPr>
          <a:xfrm>
            <a:off x="468911" y="1324203"/>
            <a:ext cx="10681728" cy="703379"/>
          </a:xfrm>
          <a:prstGeom prst="rect">
            <a:avLst/>
          </a:prstGeom>
          <a:solidFill>
            <a:srgbClr val="53565A"/>
          </a:solidFill>
          <a:ln w="38100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UGODA WYMAGA OCENY POD KĄTEM ZGODNOŚCI Z PRZEPISAMI PZP </a:t>
            </a:r>
            <a:b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DOT. ZMIANY UMOWY.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ADE5394-AF6D-F0D6-8A48-7D9BA871287D}"/>
              </a:ext>
            </a:extLst>
          </p:cNvPr>
          <p:cNvSpPr/>
          <p:nvPr/>
        </p:nvSpPr>
        <p:spPr>
          <a:xfrm>
            <a:off x="459847" y="2158848"/>
            <a:ext cx="10681728" cy="703379"/>
          </a:xfrm>
          <a:prstGeom prst="rect">
            <a:avLst/>
          </a:prstGeom>
          <a:solidFill>
            <a:srgbClr val="95989D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Ugoda może (</a:t>
            </a:r>
            <a:r>
              <a:rPr lang="pl-PL" b="1" u="sng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ale nie musi</a:t>
            </a:r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) prowadzić do zmiany umowy. </a:t>
            </a:r>
            <a:b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takim przypadku dopuszczalność ugody jest ograniczona przepisami PZP (art. 454 i n. PZP).</a:t>
            </a:r>
          </a:p>
        </p:txBody>
      </p:sp>
      <p:sp>
        <p:nvSpPr>
          <p:cNvPr id="9" name="Schemat blokowy: proces 8">
            <a:extLst>
              <a:ext uri="{FF2B5EF4-FFF2-40B4-BE49-F238E27FC236}">
                <a16:creationId xmlns:a16="http://schemas.microsoft.com/office/drawing/2014/main" id="{51A94127-FF3B-97AB-FEE0-DC2E43C6AF64}"/>
              </a:ext>
            </a:extLst>
          </p:cNvPr>
          <p:cNvSpPr/>
          <p:nvPr/>
        </p:nvSpPr>
        <p:spPr>
          <a:xfrm>
            <a:off x="516793" y="2993493"/>
            <a:ext cx="10567836" cy="3306214"/>
          </a:xfrm>
          <a:prstGeom prst="flowChartProcess">
            <a:avLst/>
          </a:prstGeom>
          <a:noFill/>
          <a:ln w="38100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95989D"/>
              </a:buClr>
              <a:buFont typeface="Wingdings" panose="05000000000000000000" pitchFamily="2" charset="2"/>
              <a:buChar char="v"/>
            </a:pPr>
            <a:r>
              <a:rPr lang="pl-PL" sz="17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Wyrok TS z 7.09.2016 r., sygn. akt C-549/14 (sprawa ze skargi </a:t>
            </a:r>
            <a:r>
              <a:rPr lang="pl-PL" sz="1700" b="1" i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Finn </a:t>
            </a:r>
            <a:r>
              <a:rPr lang="pl-PL" sz="1700" b="1" i="1" dirty="0" err="1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Frogne</a:t>
            </a:r>
            <a:r>
              <a:rPr lang="pl-PL" sz="1700" b="1" i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A/S</a:t>
            </a:r>
            <a:r>
              <a:rPr lang="pl-PL" sz="17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D7186"/>
              </a:buClr>
            </a:pP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trakcie wykonywania umowy w sprawie zamówienia publicznego wystąpiły problemy z dochowaniem terminu dostawy. Zamawiający i wykonawca twierdzili zgodnie, że nie ponoszą odpowiedzialności </a:t>
            </a:r>
            <a:b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 niemożność realizacji zamówienia w sposób przewidziany w umowie. Ostatecznie strony uzgodniły warunki ugody, w której </a:t>
            </a:r>
            <a:r>
              <a:rPr lang="pl-PL" sz="17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ograniczyły przedmiot zamówienia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. Strony ustaliły ponadto, że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zamawiający zakupi od wykonawcy dodatkowe przedmioty o przybliżonej wartości ok. 6.700.000 euro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 które spółka ta nabyła w celu wynajęcia ich w ramach realizacji pierwotnego zamówienia. Na mocy ugody (która </a:t>
            </a:r>
            <a:b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 przybrała formy ugody sądowej, a stanowiła „zwykłą” umowę cywilnoprawną) każda z jej stron zrezygnowała z wszelkich wynikających z pierwotnego zamówienia uprawnień, z wyjątkiem tych, które wprost wynikały z ugody.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TS uznał, że strony dokonały w ten sposób istotnej zmiany umowy, niedopuszczalnej z uwagi na brak stosownej klauzuli przeglądowej.</a:t>
            </a:r>
            <a:endParaRPr lang="pl-PL" sz="1700" dirty="0">
              <a:solidFill>
                <a:schemeClr val="tx1">
                  <a:lumMod val="75000"/>
                  <a:lumOff val="25000"/>
                </a:schemeClr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929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286633FB-4F77-8A0E-A7AF-C94CCE7BF195}"/>
              </a:ext>
            </a:extLst>
          </p:cNvPr>
          <p:cNvSpPr txBox="1">
            <a:spLocks/>
          </p:cNvSpPr>
          <p:nvPr/>
        </p:nvSpPr>
        <p:spPr>
          <a:xfrm>
            <a:off x="11380636" y="6299706"/>
            <a:ext cx="523420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14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65322ED-3088-347D-0C92-F2C19A61430A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POLUBOWNE ROZWIĄZYWANIE SPORÓW A PZP [2]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" name="Schemat blokowy: proces 6">
            <a:extLst>
              <a:ext uri="{FF2B5EF4-FFF2-40B4-BE49-F238E27FC236}">
                <a16:creationId xmlns:a16="http://schemas.microsoft.com/office/drawing/2014/main" id="{A26684E9-8870-9D05-BAC5-05EE5EF129A8}"/>
              </a:ext>
            </a:extLst>
          </p:cNvPr>
          <p:cNvSpPr/>
          <p:nvPr/>
        </p:nvSpPr>
        <p:spPr>
          <a:xfrm>
            <a:off x="459847" y="1381539"/>
            <a:ext cx="10567836" cy="5126441"/>
          </a:xfrm>
          <a:prstGeom prst="flowChartProcess">
            <a:avLst/>
          </a:prstGeom>
          <a:noFill/>
          <a:ln w="38100">
            <a:solidFill>
              <a:srgbClr val="5356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rgbClr val="0D7186"/>
              </a:buClr>
            </a:pPr>
            <a: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zakresie istotności zmiany umowy aktualność zachowują dyrektywy zawarte </a:t>
            </a:r>
            <a:b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</a:t>
            </a:r>
            <a:r>
              <a:rPr lang="pl-PL" sz="17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orzeczeniu TS z 19.06.2008 r. </a:t>
            </a:r>
            <a:r>
              <a:rPr lang="de-DE" sz="17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</a:t>
            </a:r>
            <a:r>
              <a:rPr lang="de-DE" sz="1700" b="1" dirty="0" err="1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sprawie</a:t>
            </a:r>
            <a:r>
              <a:rPr lang="de-DE" sz="17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C-454/06 </a:t>
            </a:r>
            <a:r>
              <a:rPr lang="de-DE" sz="1700" b="1" i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Pressetext Nachrichtenagentur</a:t>
            </a:r>
            <a:r>
              <a:rPr lang="pl-PL" sz="1700" b="1" i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.</a:t>
            </a:r>
          </a:p>
          <a:p>
            <a:pPr marL="285750" indent="-28575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70014"/>
              </a:buClr>
              <a:buFont typeface="Wingdings" panose="05000000000000000000" pitchFamily="2" charset="2"/>
              <a:buChar char="v"/>
            </a:pP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Nieistotna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zmiana umowy: </a:t>
            </a:r>
          </a:p>
          <a:p>
            <a:pPr marL="803275" indent="-360363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770014"/>
              </a:buClr>
              <a:buFont typeface="+mj-lt"/>
              <a:buAutoNum type="romanLcPeriod"/>
              <a:tabLst>
                <a:tab pos="803275" algn="l"/>
              </a:tabLst>
            </a:pP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jest</a:t>
            </a:r>
            <a:r>
              <a:rPr lang="pl-PL" sz="1700" dirty="0">
                <a:solidFill>
                  <a:srgbClr val="0D7186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wywołana czynnikami zewnętrznymi, nieprzewidywalnymi na etapie postępowania </a:t>
            </a:r>
            <a:b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 niezależnymi od którejkolwiek ze stron 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stosunku zobowiązaniowego, </a:t>
            </a:r>
          </a:p>
          <a:p>
            <a:pPr marL="803275" indent="-360363" algn="just">
              <a:lnSpc>
                <a:spcPct val="100000"/>
              </a:lnSpc>
              <a:spcAft>
                <a:spcPts val="300"/>
              </a:spcAft>
              <a:buClr>
                <a:srgbClr val="770014"/>
              </a:buClr>
              <a:buFont typeface="+mj-lt"/>
              <a:buAutoNum type="romanLcPeriod"/>
              <a:tabLst>
                <a:tab pos="803275" algn="l"/>
              </a:tabLst>
            </a:pP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 powoduje naruszenia równowagi ekonomicznej 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między wykonawcą a zamawiającym, które prowadziłoby do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zachwiania pozycji konkurencyjnej 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takiego wykonawcy w stosunku do innych wykonawców biorących lub mogących brać udział w postępowaniu</a:t>
            </a:r>
          </a:p>
          <a:p>
            <a:pPr marL="720725" indent="-452438" algn="just">
              <a:lnSpc>
                <a:spcPct val="100000"/>
              </a:lnSpc>
              <a:spcAft>
                <a:spcPts val="1200"/>
              </a:spcAft>
              <a:buClr>
                <a:srgbClr val="0D7186"/>
              </a:buClr>
              <a:tabLst>
                <a:tab pos="720725" algn="l"/>
              </a:tabLst>
            </a:pP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- niezależnie od wartości jest dopuszczalna.</a:t>
            </a:r>
          </a:p>
          <a:p>
            <a:pPr marL="285750" indent="-285750" algn="just">
              <a:lnSpc>
                <a:spcPct val="100000"/>
              </a:lnSpc>
              <a:spcAft>
                <a:spcPts val="1000"/>
              </a:spcAft>
              <a:buClr>
                <a:srgbClr val="770014"/>
              </a:buClr>
              <a:buFont typeface="Wingdings" panose="05000000000000000000" pitchFamily="2" charset="2"/>
              <a:buChar char="v"/>
            </a:pP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Istotną zmianą jest więc zmiana powodująca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naruszenie równowagi ekonomicznej między wybranym wykonawcą a zamawiającym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 które prowadziłoby do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zachwiania pozycji konkurencyjnej 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takiego wykonawcy w stosunku do innych wykonawców. Zmiana taka, wprowadzona na etapie postępowania – </a:t>
            </a:r>
            <a:r>
              <a:rPr lang="pl-PL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wpływałaby na krąg wykonawców</a:t>
            </a: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zdolnych do realizacji zamówienia, ani nie decydowałaby </a:t>
            </a:r>
            <a:b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 dopuszczeniu do udziału w postępowaniu innych wykonawców.</a:t>
            </a:r>
          </a:p>
          <a:p>
            <a:pPr algn="just">
              <a:lnSpc>
                <a:spcPct val="100000"/>
              </a:lnSpc>
              <a:spcAft>
                <a:spcPts val="300"/>
              </a:spcAft>
              <a:buClr>
                <a:srgbClr val="0D7186"/>
              </a:buClr>
            </a:pPr>
            <a:r>
              <a:rPr lang="pl-PL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Zob. opinia UZP pt. </a:t>
            </a:r>
            <a:r>
              <a:rPr lang="pl-PL" sz="1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Dopuszczalność zmiany umowy o udzielenie zamówienia publicznego na podst. art. 144 ust. 1 pkt 1,3 i 6 ustawy </a:t>
            </a:r>
            <a:r>
              <a:rPr lang="pl-PL" sz="17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Pzp</a:t>
            </a:r>
            <a:r>
              <a:rPr lang="pl-PL" sz="1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(</a:t>
            </a:r>
            <a:r>
              <a:rPr lang="pl-PL" sz="1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  <a:hlinkClick r:id="rId2"/>
              </a:rPr>
              <a:t>https://www.uzp.gov.pl/</a:t>
            </a:r>
            <a:r>
              <a:rPr lang="pl-PL" sz="17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-&gt; Baza wiedzy, Opinie archiwalne).</a:t>
            </a:r>
            <a:endParaRPr lang="pl-PL" sz="1700" dirty="0">
              <a:solidFill>
                <a:schemeClr val="tx1">
                  <a:lumMod val="75000"/>
                  <a:lumOff val="25000"/>
                </a:schemeClr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96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0315C28E-C137-C917-C96A-C18CB3EEDDE9}"/>
              </a:ext>
            </a:extLst>
          </p:cNvPr>
          <p:cNvSpPr txBox="1">
            <a:spLocks/>
          </p:cNvSpPr>
          <p:nvPr/>
        </p:nvSpPr>
        <p:spPr>
          <a:xfrm>
            <a:off x="11380636" y="6299706"/>
            <a:ext cx="523420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15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D488E86-E074-B315-DE82-93DE3B7A90F0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POLUBOWNE ROZWIĄZYWANIE SPORÓW A PZP [3]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" name="Schemat blokowy: proces 6">
            <a:extLst>
              <a:ext uri="{FF2B5EF4-FFF2-40B4-BE49-F238E27FC236}">
                <a16:creationId xmlns:a16="http://schemas.microsoft.com/office/drawing/2014/main" id="{CF219D22-4E71-2CD7-ABB5-B83DBB495454}"/>
              </a:ext>
            </a:extLst>
          </p:cNvPr>
          <p:cNvSpPr/>
          <p:nvPr/>
        </p:nvSpPr>
        <p:spPr>
          <a:xfrm>
            <a:off x="459847" y="1722668"/>
            <a:ext cx="10920789" cy="3157445"/>
          </a:xfrm>
          <a:prstGeom prst="flowChartProcess">
            <a:avLst/>
          </a:prstGeom>
          <a:noFill/>
          <a:ln w="38100">
            <a:solidFill>
              <a:srgbClr val="5C35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C356D"/>
              </a:buClr>
            </a:pPr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Wyrok NSA z 28.05.2021 r., I GSK 1785/18</a:t>
            </a:r>
          </a:p>
          <a:p>
            <a:pPr marL="285750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770014"/>
              </a:buClr>
              <a:buFont typeface="Wingdings" panose="05000000000000000000" pitchFamily="2" charset="2"/>
              <a:buChar char="v"/>
            </a:pPr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Ugoda między zamawiającym a wykonawcą, w wyniku której dochodzi do miarkowania kar umownych, </a:t>
            </a:r>
            <a:b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 stanowi zmiany umowy </a:t>
            </a:r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zawartej w reżimie prawa zamówień publicznych i nie jest sprzeczna z art. 144 ust. 1 PZP z 2004 r.</a:t>
            </a:r>
          </a:p>
          <a:p>
            <a:pPr marL="285750" indent="-2857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770014"/>
              </a:buClr>
              <a:buFont typeface="Wingdings" panose="05000000000000000000" pitchFamily="2" charset="2"/>
              <a:buChar char="v"/>
            </a:pPr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 sprzeczności ugody z art. 144 ust. 1 PZP z 2004 r. można mówić jedynie wówczas, gdy zmienia ona </a:t>
            </a:r>
            <a:b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sposób niedopuszczalny treść postanowień umowy, w tym modyfikuje treść zamówienia w sposób  istotny, względnie - prowadzi do skutku zakazanego przez ten przepis. Zawarcie ugody na skutek żądania zmniejszenia kary umownej nie narusza zasady uczciwej konkurencji i równego traktowania wykonawców. Każdy wykonawca, jeżeli znalazłby się w takiej samej sytuacji faktycznej, byłby uprawniony do skierowania takiego żądania wobec zamawiającego na podstawie art. 484 § 2 k.c.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E35FF3A-A4CC-8A4A-0CEC-CDC778B043E3}"/>
              </a:ext>
            </a:extLst>
          </p:cNvPr>
          <p:cNvSpPr/>
          <p:nvPr/>
        </p:nvSpPr>
        <p:spPr>
          <a:xfrm>
            <a:off x="459847" y="1217663"/>
            <a:ext cx="10920790" cy="416026"/>
          </a:xfrm>
          <a:prstGeom prst="rect">
            <a:avLst/>
          </a:prstGeom>
          <a:solidFill>
            <a:srgbClr val="53565A"/>
          </a:solidFill>
          <a:ln>
            <a:solidFill>
              <a:srgbClr val="5C35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ALE jeżeli ugoda dot. wyłącznie kar umownych…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2B86C376-B334-CEB3-E3AC-335D2B7AA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17589"/>
              </p:ext>
            </p:extLst>
          </p:nvPr>
        </p:nvGraphicFramePr>
        <p:xfrm>
          <a:off x="702295" y="5058009"/>
          <a:ext cx="10569028" cy="86177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569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1774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rgbClr val="770014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pl-PL" sz="1600" b="1" dirty="0">
                          <a:solidFill>
                            <a:srgbClr val="53565A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wyrok NSA  a spór (ugoda) dot. przesłanek naliczenia kary umownej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rgbClr val="770014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pl-PL" sz="1600" b="1" dirty="0">
                          <a:solidFill>
                            <a:srgbClr val="53565A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konieczność zweryfikowania, czy ugoda nie prowadzi do obejścia przepisów PZP o zmianie umowy</a:t>
                      </a:r>
                    </a:p>
                  </a:txBody>
                  <a:tcPr marL="180000" marR="180000" marT="90000" marB="900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Prostokąt 9">
            <a:extLst>
              <a:ext uri="{FF2B5EF4-FFF2-40B4-BE49-F238E27FC236}">
                <a16:creationId xmlns:a16="http://schemas.microsoft.com/office/drawing/2014/main" id="{E10413B6-80F6-5035-B6AE-8E9798AB7560}"/>
              </a:ext>
            </a:extLst>
          </p:cNvPr>
          <p:cNvSpPr/>
          <p:nvPr/>
        </p:nvSpPr>
        <p:spPr>
          <a:xfrm>
            <a:off x="459847" y="5058009"/>
            <a:ext cx="120770" cy="861774"/>
          </a:xfrm>
          <a:prstGeom prst="rect">
            <a:avLst/>
          </a:prstGeom>
          <a:solidFill>
            <a:srgbClr val="7700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770014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702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ymbol zastępczy numeru slajdu 4">
            <a:extLst>
              <a:ext uri="{FF2B5EF4-FFF2-40B4-BE49-F238E27FC236}">
                <a16:creationId xmlns:a16="http://schemas.microsoft.com/office/drawing/2014/main" id="{164B7295-503E-0557-8803-785EF35E2E03}"/>
              </a:ext>
            </a:extLst>
          </p:cNvPr>
          <p:cNvSpPr txBox="1">
            <a:spLocks/>
          </p:cNvSpPr>
          <p:nvPr/>
        </p:nvSpPr>
        <p:spPr>
          <a:xfrm>
            <a:off x="11498779" y="6299706"/>
            <a:ext cx="496575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16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cxnSp>
        <p:nvCxnSpPr>
          <p:cNvPr id="29" name="Łącznik prosty 28">
            <a:extLst>
              <a:ext uri="{FF2B5EF4-FFF2-40B4-BE49-F238E27FC236}">
                <a16:creationId xmlns:a16="http://schemas.microsoft.com/office/drawing/2014/main" id="{8A998105-D3CF-8E97-A53E-0F2B3C63F4E6}"/>
              </a:ext>
            </a:extLst>
          </p:cNvPr>
          <p:cNvCxnSpPr>
            <a:cxnSpLocks/>
            <a:stCxn id="32" idx="0"/>
            <a:endCxn id="32" idx="0"/>
          </p:cNvCxnSpPr>
          <p:nvPr/>
        </p:nvCxnSpPr>
        <p:spPr>
          <a:xfrm>
            <a:off x="8781749" y="14421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E5FA63FF-7206-D2CC-9010-3713EAEF02E4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MOŻLIWE PRZYCZYNY SPORÓW O KARY UMOWNE</a:t>
            </a:r>
            <a:endParaRPr lang="pl-PL" sz="20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31" name="Grupa 30">
            <a:extLst>
              <a:ext uri="{FF2B5EF4-FFF2-40B4-BE49-F238E27FC236}">
                <a16:creationId xmlns:a16="http://schemas.microsoft.com/office/drawing/2014/main" id="{E9784743-7B87-1DAB-EEC8-C123A3A76032}"/>
              </a:ext>
            </a:extLst>
          </p:cNvPr>
          <p:cNvGrpSpPr/>
          <p:nvPr/>
        </p:nvGrpSpPr>
        <p:grpSpPr>
          <a:xfrm>
            <a:off x="981764" y="1135985"/>
            <a:ext cx="10228471" cy="4421640"/>
            <a:chOff x="1075658" y="1318860"/>
            <a:chExt cx="10228471" cy="4421640"/>
          </a:xfrm>
        </p:grpSpPr>
        <p:sp>
          <p:nvSpPr>
            <p:cNvPr id="32" name="Prostokąt: zaokrąglone rogi po przekątnej 31">
              <a:extLst>
                <a:ext uri="{FF2B5EF4-FFF2-40B4-BE49-F238E27FC236}">
                  <a16:creationId xmlns:a16="http://schemas.microsoft.com/office/drawing/2014/main" id="{46A73CA1-6CEE-677F-5A31-05C59E089974}"/>
                </a:ext>
              </a:extLst>
            </p:cNvPr>
            <p:cNvSpPr/>
            <p:nvPr/>
          </p:nvSpPr>
          <p:spPr>
            <a:xfrm>
              <a:off x="2328072" y="1318860"/>
              <a:ext cx="6547571" cy="612271"/>
            </a:xfrm>
            <a:prstGeom prst="round2DiagRect">
              <a:avLst/>
            </a:prstGeom>
            <a:noFill/>
            <a:ln w="38100">
              <a:solidFill>
                <a:srgbClr val="0D718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6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Brak właściwego przygotowania do projektowania postanowień umowy (brak stosownych analiz)</a:t>
              </a:r>
            </a:p>
          </p:txBody>
        </p:sp>
        <p:sp>
          <p:nvSpPr>
            <p:cNvPr id="33" name="Prostokąt: zaokrąglone rogi po przekątnej 32">
              <a:extLst>
                <a:ext uri="{FF2B5EF4-FFF2-40B4-BE49-F238E27FC236}">
                  <a16:creationId xmlns:a16="http://schemas.microsoft.com/office/drawing/2014/main" id="{53C48DDA-D9F9-B455-C239-F40AE1883783}"/>
                </a:ext>
              </a:extLst>
            </p:cNvPr>
            <p:cNvSpPr/>
            <p:nvPr/>
          </p:nvSpPr>
          <p:spPr>
            <a:xfrm>
              <a:off x="4606244" y="2269012"/>
              <a:ext cx="6697885" cy="690547"/>
            </a:xfrm>
            <a:prstGeom prst="round2DiagRect">
              <a:avLst/>
            </a:prstGeom>
            <a:noFill/>
            <a:ln w="38100">
              <a:solidFill>
                <a:srgbClr val="1E36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6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Niedostosowanie wysokości kar umownych do prawdopodobnych skutków naruszenia umowy</a:t>
              </a:r>
            </a:p>
          </p:txBody>
        </p:sp>
        <p:sp>
          <p:nvSpPr>
            <p:cNvPr id="34" name="Prostokąt: zaokrąglone rogi po przekątnej 33">
              <a:extLst>
                <a:ext uri="{FF2B5EF4-FFF2-40B4-BE49-F238E27FC236}">
                  <a16:creationId xmlns:a16="http://schemas.microsoft.com/office/drawing/2014/main" id="{0C446B10-B74F-E88D-B39D-53444B4602CC}"/>
                </a:ext>
              </a:extLst>
            </p:cNvPr>
            <p:cNvSpPr/>
            <p:nvPr/>
          </p:nvSpPr>
          <p:spPr>
            <a:xfrm>
              <a:off x="2666003" y="3663857"/>
              <a:ext cx="6325668" cy="643795"/>
            </a:xfrm>
            <a:prstGeom prst="round2DiagRect">
              <a:avLst/>
            </a:prstGeom>
            <a:noFill/>
            <a:ln w="38100">
              <a:solidFill>
                <a:srgbClr val="5C35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6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Drobiazgowe zastrzeganie kar umownych i brak precyzyjnej regulacji co do możliwości ich kumulacji</a:t>
              </a:r>
            </a:p>
          </p:txBody>
        </p:sp>
        <p:sp>
          <p:nvSpPr>
            <p:cNvPr id="35" name="Prostokąt: zaokrąglone rogi po przekątnej 34">
              <a:extLst>
                <a:ext uri="{FF2B5EF4-FFF2-40B4-BE49-F238E27FC236}">
                  <a16:creationId xmlns:a16="http://schemas.microsoft.com/office/drawing/2014/main" id="{16181557-9456-F5EB-57F6-0E3A23567049}"/>
                </a:ext>
              </a:extLst>
            </p:cNvPr>
            <p:cNvSpPr/>
            <p:nvPr/>
          </p:nvSpPr>
          <p:spPr>
            <a:xfrm>
              <a:off x="4792351" y="4662705"/>
              <a:ext cx="6325669" cy="690547"/>
            </a:xfrm>
            <a:prstGeom prst="round2DiagRect">
              <a:avLst/>
            </a:prstGeom>
            <a:noFill/>
            <a:ln w="38100">
              <a:solidFill>
                <a:srgbClr val="53565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6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Nieprecyzyjne postanowienia – wątpliwości interpretacyjne co do przesłanek lub sposobu obliczania kary umownej</a:t>
              </a:r>
            </a:p>
          </p:txBody>
        </p:sp>
        <p:sp>
          <p:nvSpPr>
            <p:cNvPr id="36" name="Prostokąt: zaokrąglone rogi po przekątnej 35">
              <a:extLst>
                <a:ext uri="{FF2B5EF4-FFF2-40B4-BE49-F238E27FC236}">
                  <a16:creationId xmlns:a16="http://schemas.microsoft.com/office/drawing/2014/main" id="{D89629C7-3C0D-ACED-C003-0E919780D5BE}"/>
                </a:ext>
              </a:extLst>
            </p:cNvPr>
            <p:cNvSpPr/>
            <p:nvPr/>
          </p:nvSpPr>
          <p:spPr>
            <a:xfrm>
              <a:off x="1075658" y="1550870"/>
              <a:ext cx="949085" cy="774496"/>
            </a:xfrm>
            <a:prstGeom prst="round2DiagRect">
              <a:avLst/>
            </a:prstGeom>
            <a:solidFill>
              <a:srgbClr val="0D71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1</a:t>
              </a:r>
            </a:p>
          </p:txBody>
        </p:sp>
        <p:sp>
          <p:nvSpPr>
            <p:cNvPr id="37" name="Prostokąt: zaokrąglone rogi po przekątnej 36">
              <a:extLst>
                <a:ext uri="{FF2B5EF4-FFF2-40B4-BE49-F238E27FC236}">
                  <a16:creationId xmlns:a16="http://schemas.microsoft.com/office/drawing/2014/main" id="{3950F83D-EE93-230C-63D3-2A74EEC2E8E8}"/>
                </a:ext>
              </a:extLst>
            </p:cNvPr>
            <p:cNvSpPr/>
            <p:nvPr/>
          </p:nvSpPr>
          <p:spPr>
            <a:xfrm>
              <a:off x="3266431" y="2574927"/>
              <a:ext cx="1035698" cy="774496"/>
            </a:xfrm>
            <a:prstGeom prst="round2DiagRect">
              <a:avLst/>
            </a:prstGeom>
            <a:solidFill>
              <a:srgbClr val="1E366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2</a:t>
              </a:r>
            </a:p>
          </p:txBody>
        </p:sp>
        <p:sp>
          <p:nvSpPr>
            <p:cNvPr id="38" name="Prostokąt: zaokrąglone rogi po przekątnej 37">
              <a:extLst>
                <a:ext uri="{FF2B5EF4-FFF2-40B4-BE49-F238E27FC236}">
                  <a16:creationId xmlns:a16="http://schemas.microsoft.com/office/drawing/2014/main" id="{02DAED60-E6FD-D9CF-7C70-5E39E456BD3E}"/>
                </a:ext>
              </a:extLst>
            </p:cNvPr>
            <p:cNvSpPr/>
            <p:nvPr/>
          </p:nvSpPr>
          <p:spPr>
            <a:xfrm>
              <a:off x="1327809" y="3920404"/>
              <a:ext cx="1035698" cy="774496"/>
            </a:xfrm>
            <a:prstGeom prst="round2DiagRect">
              <a:avLst/>
            </a:prstGeom>
            <a:solidFill>
              <a:srgbClr val="5C356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3</a:t>
              </a:r>
            </a:p>
          </p:txBody>
        </p:sp>
        <p:cxnSp>
          <p:nvCxnSpPr>
            <p:cNvPr id="39" name="Łącznik: łamany 38">
              <a:extLst>
                <a:ext uri="{FF2B5EF4-FFF2-40B4-BE49-F238E27FC236}">
                  <a16:creationId xmlns:a16="http://schemas.microsoft.com/office/drawing/2014/main" id="{D556A4B0-FD58-F319-3EC5-A71C18C3975E}"/>
                </a:ext>
              </a:extLst>
            </p:cNvPr>
            <p:cNvCxnSpPr>
              <a:cxnSpLocks/>
              <a:stCxn id="32" idx="0"/>
            </p:cNvCxnSpPr>
            <p:nvPr/>
          </p:nvCxnSpPr>
          <p:spPr>
            <a:xfrm>
              <a:off x="8875643" y="1624996"/>
              <a:ext cx="400854" cy="611096"/>
            </a:xfrm>
            <a:prstGeom prst="bentConnector2">
              <a:avLst/>
            </a:prstGeom>
            <a:ln w="38100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: łamany 39">
              <a:extLst>
                <a:ext uri="{FF2B5EF4-FFF2-40B4-BE49-F238E27FC236}">
                  <a16:creationId xmlns:a16="http://schemas.microsoft.com/office/drawing/2014/main" id="{84CB4749-B536-1FD1-E5FF-21B1EB9DEA69}"/>
                </a:ext>
              </a:extLst>
            </p:cNvPr>
            <p:cNvCxnSpPr>
              <a:cxnSpLocks/>
              <a:stCxn id="33" idx="1"/>
              <a:endCxn id="34" idx="3"/>
            </p:cNvCxnSpPr>
            <p:nvPr/>
          </p:nvCxnSpPr>
          <p:spPr>
            <a:xfrm rot="5400000">
              <a:off x="6539863" y="2248533"/>
              <a:ext cx="704298" cy="212635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Łącznik prosty 40">
              <a:extLst>
                <a:ext uri="{FF2B5EF4-FFF2-40B4-BE49-F238E27FC236}">
                  <a16:creationId xmlns:a16="http://schemas.microsoft.com/office/drawing/2014/main" id="{79D439C1-D4E0-BB42-F68F-6D7DE5B75F78}"/>
                </a:ext>
              </a:extLst>
            </p:cNvPr>
            <p:cNvCxnSpPr/>
            <p:nvPr/>
          </p:nvCxnSpPr>
          <p:spPr>
            <a:xfrm>
              <a:off x="4302915" y="2959559"/>
              <a:ext cx="303329" cy="0"/>
            </a:xfrm>
            <a:prstGeom prst="line">
              <a:avLst/>
            </a:prstGeom>
            <a:ln w="38100">
              <a:solidFill>
                <a:srgbClr val="1E36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>
              <a:extLst>
                <a:ext uri="{FF2B5EF4-FFF2-40B4-BE49-F238E27FC236}">
                  <a16:creationId xmlns:a16="http://schemas.microsoft.com/office/drawing/2014/main" id="{94367C45-D860-F24C-1BDA-91ED9A47AB6F}"/>
                </a:ext>
              </a:extLst>
            </p:cNvPr>
            <p:cNvCxnSpPr/>
            <p:nvPr/>
          </p:nvCxnSpPr>
          <p:spPr>
            <a:xfrm>
              <a:off x="2328072" y="4307652"/>
              <a:ext cx="303329" cy="0"/>
            </a:xfrm>
            <a:prstGeom prst="line">
              <a:avLst/>
            </a:prstGeom>
            <a:ln w="38100">
              <a:solidFill>
                <a:srgbClr val="5C35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Łącznik prosty 42">
              <a:extLst>
                <a:ext uri="{FF2B5EF4-FFF2-40B4-BE49-F238E27FC236}">
                  <a16:creationId xmlns:a16="http://schemas.microsoft.com/office/drawing/2014/main" id="{E857A94B-5883-7599-D19E-2925AA63E1C3}"/>
                </a:ext>
              </a:extLst>
            </p:cNvPr>
            <p:cNvCxnSpPr/>
            <p:nvPr/>
          </p:nvCxnSpPr>
          <p:spPr>
            <a:xfrm>
              <a:off x="2024743" y="1910401"/>
              <a:ext cx="303329" cy="0"/>
            </a:xfrm>
            <a:prstGeom prst="line">
              <a:avLst/>
            </a:prstGeom>
            <a:ln w="38100">
              <a:solidFill>
                <a:srgbClr val="0D71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Prostokąt: zaokrąglone rogi po przekątnej 43">
              <a:extLst>
                <a:ext uri="{FF2B5EF4-FFF2-40B4-BE49-F238E27FC236}">
                  <a16:creationId xmlns:a16="http://schemas.microsoft.com/office/drawing/2014/main" id="{1330F06B-ED62-4B1C-7B35-2CC234598FB9}"/>
                </a:ext>
              </a:extLst>
            </p:cNvPr>
            <p:cNvSpPr/>
            <p:nvPr/>
          </p:nvSpPr>
          <p:spPr>
            <a:xfrm>
              <a:off x="3445785" y="4966004"/>
              <a:ext cx="1035698" cy="774496"/>
            </a:xfrm>
            <a:prstGeom prst="round2DiagRect">
              <a:avLst/>
            </a:prstGeom>
            <a:solidFill>
              <a:srgbClr val="53565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4</a:t>
              </a:r>
            </a:p>
          </p:txBody>
        </p:sp>
        <p:cxnSp>
          <p:nvCxnSpPr>
            <p:cNvPr id="45" name="Łącznik prosty 44">
              <a:extLst>
                <a:ext uri="{FF2B5EF4-FFF2-40B4-BE49-F238E27FC236}">
                  <a16:creationId xmlns:a16="http://schemas.microsoft.com/office/drawing/2014/main" id="{BCE6BD9B-7EA5-BB3E-EDD1-11C9EC419894}"/>
                </a:ext>
              </a:extLst>
            </p:cNvPr>
            <p:cNvCxnSpPr/>
            <p:nvPr/>
          </p:nvCxnSpPr>
          <p:spPr>
            <a:xfrm>
              <a:off x="4470898" y="5353252"/>
              <a:ext cx="303329" cy="0"/>
            </a:xfrm>
            <a:prstGeom prst="line">
              <a:avLst/>
            </a:prstGeom>
            <a:ln w="38100">
              <a:solidFill>
                <a:srgbClr val="53565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: łamany 45">
              <a:extLst>
                <a:ext uri="{FF2B5EF4-FFF2-40B4-BE49-F238E27FC236}">
                  <a16:creationId xmlns:a16="http://schemas.microsoft.com/office/drawing/2014/main" id="{D8E595C2-05B0-5BF2-63C3-08C2D8C96BFC}"/>
                </a:ext>
              </a:extLst>
            </p:cNvPr>
            <p:cNvCxnSpPr>
              <a:cxnSpLocks/>
              <a:endCxn id="34" idx="0"/>
            </p:cNvCxnSpPr>
            <p:nvPr/>
          </p:nvCxnSpPr>
          <p:spPr>
            <a:xfrm rot="16200000" flipV="1">
              <a:off x="8920359" y="4057067"/>
              <a:ext cx="676950" cy="534326"/>
            </a:xfrm>
            <a:prstGeom prst="bentConnector2">
              <a:avLst/>
            </a:prstGeom>
            <a:ln w="38100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Prostokąt 46">
            <a:extLst>
              <a:ext uri="{FF2B5EF4-FFF2-40B4-BE49-F238E27FC236}">
                <a16:creationId xmlns:a16="http://schemas.microsoft.com/office/drawing/2014/main" id="{53D6EA72-15B6-9160-70F3-87F0913D18D5}"/>
              </a:ext>
            </a:extLst>
          </p:cNvPr>
          <p:cNvSpPr/>
          <p:nvPr/>
        </p:nvSpPr>
        <p:spPr>
          <a:xfrm>
            <a:off x="459846" y="5885285"/>
            <a:ext cx="10920790" cy="690546"/>
          </a:xfrm>
          <a:prstGeom prst="rect">
            <a:avLst/>
          </a:prstGeom>
          <a:solidFill>
            <a:srgbClr val="7700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Ryzyko wielu problemów, które są zarzewiem sporów na etapie wykonania umowy można ograniczyć odpowiednio konstruując postanowienia umowy.</a:t>
            </a:r>
          </a:p>
        </p:txBody>
      </p:sp>
    </p:spTree>
    <p:extLst>
      <p:ext uri="{BB962C8B-B14F-4D97-AF65-F5344CB8AC3E}">
        <p14:creationId xmlns:p14="http://schemas.microsoft.com/office/powerpoint/2010/main" val="4284235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4C6C9E7C-1335-F6A2-0C03-80B349EA37EF}"/>
              </a:ext>
            </a:extLst>
          </p:cNvPr>
          <p:cNvSpPr txBox="1">
            <a:spLocks/>
          </p:cNvSpPr>
          <p:nvPr/>
        </p:nvSpPr>
        <p:spPr>
          <a:xfrm>
            <a:off x="11380636" y="6299706"/>
            <a:ext cx="523420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17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573928-BF78-B96B-AB4E-8F8F0D1E291E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REKOMENDACJE DOT.  KAR UMOWNYCH [1]</a:t>
            </a:r>
            <a:endParaRPr lang="pl-PL" sz="20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79ACA65-1D51-E704-9553-ACCA73CD0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34" y="1554176"/>
            <a:ext cx="5559954" cy="460635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9CC14437-5731-C4F9-4222-61AA81E2AD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714" y="3337743"/>
            <a:ext cx="5494526" cy="2600959"/>
          </a:xfrm>
          <a:prstGeom prst="rect">
            <a:avLst/>
          </a:prstGeom>
        </p:spPr>
      </p:pic>
      <p:pic>
        <p:nvPicPr>
          <p:cNvPr id="9" name="Grafika 8" descr="Głowa z kołami zębatymi z wypełnieniem pełnym">
            <a:extLst>
              <a:ext uri="{FF2B5EF4-FFF2-40B4-BE49-F238E27FC236}">
                <a16:creationId xmlns:a16="http://schemas.microsoft.com/office/drawing/2014/main" id="{958BBD3E-C36F-3322-746D-5FFF5CAF50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76832" y="1874337"/>
            <a:ext cx="914400" cy="914400"/>
          </a:xfrm>
          <a:prstGeom prst="rect">
            <a:avLst/>
          </a:prstGeom>
        </p:spPr>
      </p:pic>
      <p:sp>
        <p:nvSpPr>
          <p:cNvPr id="10" name="Prostokąt 9">
            <a:extLst>
              <a:ext uri="{FF2B5EF4-FFF2-40B4-BE49-F238E27FC236}">
                <a16:creationId xmlns:a16="http://schemas.microsoft.com/office/drawing/2014/main" id="{3614F36F-CE67-2644-6F62-0505FE28892C}"/>
              </a:ext>
            </a:extLst>
          </p:cNvPr>
          <p:cNvSpPr/>
          <p:nvPr/>
        </p:nvSpPr>
        <p:spPr>
          <a:xfrm>
            <a:off x="8028451" y="1554176"/>
            <a:ext cx="3049083" cy="1328529"/>
          </a:xfrm>
          <a:prstGeom prst="rect">
            <a:avLst/>
          </a:prstGeom>
          <a:solidFill>
            <a:srgbClr val="00206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cap="all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Kluczowe jest przygotowanie </a:t>
            </a:r>
            <a:br>
              <a:rPr lang="pl-PL" sz="1700" b="1" cap="all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cap="all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do redagowania postanowień umowy.</a:t>
            </a:r>
          </a:p>
        </p:txBody>
      </p:sp>
    </p:spTree>
    <p:extLst>
      <p:ext uri="{BB962C8B-B14F-4D97-AF65-F5344CB8AC3E}">
        <p14:creationId xmlns:p14="http://schemas.microsoft.com/office/powerpoint/2010/main" val="446369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3E9C8A33-C556-BAEF-B793-DF03EFE0B481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18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71B4E2B-534E-879F-010F-E33C3924B202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REKOMENDACJE DOT.  KAR UMOWNYCH [2]</a:t>
            </a:r>
            <a:endParaRPr lang="pl-PL" sz="20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F3DCE063-236F-42F0-0B34-847CEF52F6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6620" y="1112757"/>
            <a:ext cx="5484016" cy="326315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F7F3EBC1-0CA2-9C15-6E45-AB2859DD18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78" y="1619839"/>
            <a:ext cx="5235275" cy="2402069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FDE60A43-2130-21D8-CB1D-B4301BBD24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778" y="4290801"/>
            <a:ext cx="7600297" cy="2464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a 9" descr="Podkładka — częściowo zaznaczone z wypełnieniem pełnym">
            <a:extLst>
              <a:ext uri="{FF2B5EF4-FFF2-40B4-BE49-F238E27FC236}">
                <a16:creationId xmlns:a16="http://schemas.microsoft.com/office/drawing/2014/main" id="{CEEF11AB-A0C8-A3D4-49C6-E168BC316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4090" y="4501848"/>
            <a:ext cx="1472625" cy="147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88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08933BD2-78A6-6C71-6F73-EFA92C5B2928}"/>
              </a:ext>
            </a:extLst>
          </p:cNvPr>
          <p:cNvSpPr txBox="1">
            <a:spLocks/>
          </p:cNvSpPr>
          <p:nvPr/>
        </p:nvSpPr>
        <p:spPr>
          <a:xfrm>
            <a:off x="11494936" y="6299706"/>
            <a:ext cx="523420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19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3DB5C27-CED1-6154-1A18-FD7128406325}"/>
              </a:ext>
            </a:extLst>
          </p:cNvPr>
          <p:cNvSpPr txBox="1"/>
          <p:nvPr/>
        </p:nvSpPr>
        <p:spPr>
          <a:xfrm>
            <a:off x="459847" y="438995"/>
            <a:ext cx="9678356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 ZASTRZEGAĆ KARY UMOWNE…</a:t>
            </a:r>
          </a:p>
          <a:p>
            <a:pPr lvl="0"/>
            <a:r>
              <a:rPr lang="pl-PL" sz="20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… by minimalizować ryzyko sporu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912737F-3905-0AF0-5475-EA05D9BA43C5}"/>
              </a:ext>
            </a:extLst>
          </p:cNvPr>
          <p:cNvSpPr/>
          <p:nvPr/>
        </p:nvSpPr>
        <p:spPr>
          <a:xfrm>
            <a:off x="332628" y="1476119"/>
            <a:ext cx="11048008" cy="414532"/>
          </a:xfrm>
          <a:prstGeom prst="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ADEKWATNOŚĆ KARY UMOWNEJ DO SKUTKÓW NARUSZENIA UMOWY</a:t>
            </a:r>
          </a:p>
        </p:txBody>
      </p:sp>
      <p:sp>
        <p:nvSpPr>
          <p:cNvPr id="8" name="Podtytuł 2">
            <a:extLst>
              <a:ext uri="{FF2B5EF4-FFF2-40B4-BE49-F238E27FC236}">
                <a16:creationId xmlns:a16="http://schemas.microsoft.com/office/drawing/2014/main" id="{BA5B6658-AB2D-C22C-159B-FB58D729E034}"/>
              </a:ext>
            </a:extLst>
          </p:cNvPr>
          <p:cNvSpPr txBox="1">
            <a:spLocks/>
          </p:cNvSpPr>
          <p:nvPr/>
        </p:nvSpPr>
        <p:spPr>
          <a:xfrm>
            <a:off x="499214" y="2362111"/>
            <a:ext cx="4799811" cy="1982495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71458" indent="-171458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94" indent="-142883" algn="l" defTabSz="4572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29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40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52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63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74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86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98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algn="just">
              <a:spcBef>
                <a:spcPts val="0"/>
              </a:spcBef>
              <a:spcAft>
                <a:spcPts val="1800"/>
              </a:spcAft>
              <a:buClr>
                <a:srgbClr val="313D72"/>
              </a:buClr>
              <a:buFont typeface="Wingdings" panose="05000000000000000000" pitchFamily="2" charset="2"/>
              <a:buChar char="§"/>
            </a:pPr>
            <a:r>
              <a:rPr lang="pl-PL" sz="19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Jaki </a:t>
            </a:r>
            <a:r>
              <a:rPr lang="pl-PL" sz="1900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rzeczywisty, konkretny interes wierzyciela </a:t>
            </a:r>
            <a:r>
              <a:rPr lang="pl-PL" sz="19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zabezpiecza kara umowna?</a:t>
            </a:r>
          </a:p>
          <a:p>
            <a:pPr marL="268288" indent="-268288" algn="just">
              <a:spcBef>
                <a:spcPts val="0"/>
              </a:spcBef>
              <a:spcAft>
                <a:spcPts val="1800"/>
              </a:spcAft>
              <a:buClr>
                <a:srgbClr val="313D72"/>
              </a:buClr>
              <a:buFont typeface="Wingdings" panose="05000000000000000000" pitchFamily="2" charset="2"/>
              <a:buChar char="§"/>
            </a:pPr>
            <a:r>
              <a:rPr lang="pl-PL" sz="19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Jaką </a:t>
            </a:r>
            <a:r>
              <a:rPr lang="pl-PL" sz="1900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funkcję</a:t>
            </a:r>
            <a:r>
              <a:rPr lang="pl-PL" sz="19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pełni kara umowna?</a:t>
            </a:r>
          </a:p>
          <a:p>
            <a:pPr marL="268288" indent="-268288" algn="just">
              <a:spcBef>
                <a:spcPts val="0"/>
              </a:spcBef>
              <a:spcAft>
                <a:spcPts val="1800"/>
              </a:spcAft>
              <a:buClr>
                <a:srgbClr val="313D72"/>
              </a:buClr>
              <a:buFont typeface="Wingdings" panose="05000000000000000000" pitchFamily="2" charset="2"/>
              <a:buChar char="§"/>
            </a:pPr>
            <a:r>
              <a:rPr lang="pl-PL" sz="19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Jakie będą </a:t>
            </a:r>
            <a:r>
              <a:rPr lang="pl-PL" sz="1900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skutki uchybienia </a:t>
            </a:r>
            <a:r>
              <a:rPr lang="pl-PL" sz="19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dłużnika?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pl-PL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                     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pl-PL" b="1" dirty="0">
              <a:solidFill>
                <a:srgbClr val="002060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A72CB9C9-FF0A-B2C0-0E65-FBD843306594}"/>
              </a:ext>
            </a:extLst>
          </p:cNvPr>
          <p:cNvSpPr txBox="1">
            <a:spLocks/>
          </p:cNvSpPr>
          <p:nvPr/>
        </p:nvSpPr>
        <p:spPr>
          <a:xfrm>
            <a:off x="5856632" y="2055411"/>
            <a:ext cx="5524004" cy="3977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8" indent="-171458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94" indent="-142883" algn="l" defTabSz="4572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29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40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52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63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74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86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98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b="1" cap="all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KWESTIE szczegółowe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skorelowanie wysokości kary ze skutkami naruszenia konkretnego obowiązku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opisanie w umowie celu/funkcji kary umownej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odnoszenie kary umownej do tej części zobowiązania, którego dotyczy naruszenie [ale </a:t>
            </a:r>
            <a:r>
              <a:rPr lang="pl-PL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UWAGA</a:t>
            </a: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: kara musi być określona w umowie]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uchybienia mniejszej wagi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adekwatność kary umownej do poziomu zaawansowania wykonania umowy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limity („cap”)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umowna za nienależyte wykonanie a kara umowna za niewykonanie zobowiązania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88DC7F1B-DBA3-53C6-B63D-A7CE71514EBA}"/>
              </a:ext>
            </a:extLst>
          </p:cNvPr>
          <p:cNvSpPr/>
          <p:nvPr/>
        </p:nvSpPr>
        <p:spPr>
          <a:xfrm>
            <a:off x="332628" y="5348383"/>
            <a:ext cx="5104075" cy="484378"/>
          </a:xfrm>
          <a:prstGeom prst="rect">
            <a:avLst/>
          </a:prstGeom>
          <a:solidFill>
            <a:srgbClr val="4590B8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PRZELICZ KARY PROCENTOWE NA KWOTY.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E2BF6BDA-B5BE-FED8-28E2-7B9E03E2CE47}"/>
              </a:ext>
            </a:extLst>
          </p:cNvPr>
          <p:cNvSpPr/>
          <p:nvPr/>
        </p:nvSpPr>
        <p:spPr>
          <a:xfrm>
            <a:off x="332628" y="6057517"/>
            <a:ext cx="11048008" cy="484378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DLA ZAMAWIAJĄCEGO CELEM NADRZĘDNYM POWINNA BYĆ EFEKTYWNA REALIZACJA UMOWY.</a:t>
            </a:r>
          </a:p>
        </p:txBody>
      </p:sp>
    </p:spTree>
    <p:extLst>
      <p:ext uri="{BB962C8B-B14F-4D97-AF65-F5344CB8AC3E}">
        <p14:creationId xmlns:p14="http://schemas.microsoft.com/office/powerpoint/2010/main" val="283295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F4148E2-94C2-7F9C-C925-94A2ACA93A98}"/>
              </a:ext>
            </a:extLst>
          </p:cNvPr>
          <p:cNvSpPr txBox="1"/>
          <p:nvPr/>
        </p:nvSpPr>
        <p:spPr>
          <a:xfrm>
            <a:off x="523529" y="425221"/>
            <a:ext cx="81659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PLAN PREZENTACJI</a:t>
            </a:r>
          </a:p>
        </p:txBody>
      </p:sp>
      <p:sp>
        <p:nvSpPr>
          <p:cNvPr id="3" name="Symbol zastępczy numeru slajdu 4">
            <a:extLst>
              <a:ext uri="{FF2B5EF4-FFF2-40B4-BE49-F238E27FC236}">
                <a16:creationId xmlns:a16="http://schemas.microsoft.com/office/drawing/2014/main" id="{D46C2B1B-BFDE-B671-A910-FAFCBC80E517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2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0841DBE2-6204-2845-AEB7-6679F8EAC800}"/>
              </a:ext>
            </a:extLst>
          </p:cNvPr>
          <p:cNvCxnSpPr>
            <a:stCxn id="8" idx="0"/>
            <a:endCxn id="8" idx="0"/>
          </p:cNvCxnSpPr>
          <p:nvPr/>
        </p:nvCxnSpPr>
        <p:spPr>
          <a:xfrm>
            <a:off x="8437540" y="17061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6">
            <a:extLst>
              <a:ext uri="{FF2B5EF4-FFF2-40B4-BE49-F238E27FC236}">
                <a16:creationId xmlns:a16="http://schemas.microsoft.com/office/drawing/2014/main" id="{7962D84A-7A94-45F0-7164-53EE4545F4FA}"/>
              </a:ext>
            </a:extLst>
          </p:cNvPr>
          <p:cNvGrpSpPr/>
          <p:nvPr/>
        </p:nvGrpSpPr>
        <p:grpSpPr>
          <a:xfrm>
            <a:off x="989045" y="1318860"/>
            <a:ext cx="9393206" cy="5144681"/>
            <a:chOff x="1240972" y="1206640"/>
            <a:chExt cx="9393206" cy="5144681"/>
          </a:xfrm>
        </p:grpSpPr>
        <p:sp>
          <p:nvSpPr>
            <p:cNvPr id="8" name="Prostokąt: zaokrąglone rogi po przekątnej 7">
              <a:extLst>
                <a:ext uri="{FF2B5EF4-FFF2-40B4-BE49-F238E27FC236}">
                  <a16:creationId xmlns:a16="http://schemas.microsoft.com/office/drawing/2014/main" id="{75B8384D-C04E-F507-40AA-0A3B4BE6ABD8}"/>
                </a:ext>
              </a:extLst>
            </p:cNvPr>
            <p:cNvSpPr/>
            <p:nvPr/>
          </p:nvSpPr>
          <p:spPr>
            <a:xfrm>
              <a:off x="2579999" y="1206640"/>
              <a:ext cx="6109468" cy="774496"/>
            </a:xfrm>
            <a:prstGeom prst="round2DiagRect">
              <a:avLst/>
            </a:prstGeom>
            <a:noFill/>
            <a:ln w="38100">
              <a:solidFill>
                <a:srgbClr val="0D718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Co stanowi główny przedmiot sporów o kary umowne między zamawiającymi i wykonawcami? </a:t>
              </a:r>
            </a:p>
          </p:txBody>
        </p:sp>
        <p:sp>
          <p:nvSpPr>
            <p:cNvPr id="9" name="Prostokąt: zaokrąglone rogi po przekątnej 8">
              <a:extLst>
                <a:ext uri="{FF2B5EF4-FFF2-40B4-BE49-F238E27FC236}">
                  <a16:creationId xmlns:a16="http://schemas.microsoft.com/office/drawing/2014/main" id="{1085C737-95E9-32A5-9EB2-BBDE171E24ED}"/>
                </a:ext>
              </a:extLst>
            </p:cNvPr>
            <p:cNvSpPr/>
            <p:nvPr/>
          </p:nvSpPr>
          <p:spPr>
            <a:xfrm>
              <a:off x="4934678" y="2486608"/>
              <a:ext cx="5699500" cy="942392"/>
            </a:xfrm>
            <a:prstGeom prst="round2DiagRect">
              <a:avLst/>
            </a:prstGeom>
            <a:noFill/>
            <a:ln w="38100">
              <a:solidFill>
                <a:srgbClr val="1E36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Miarkowanie kar umownych jako częsty aspekt sporów </a:t>
              </a:r>
              <a:b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 kary umowne. Najczęściej stosowane przez sądy przesłanki zmniejszenia kary umownej.</a:t>
              </a:r>
            </a:p>
          </p:txBody>
        </p:sp>
        <p:sp>
          <p:nvSpPr>
            <p:cNvPr id="10" name="Prostokąt: zaokrąglone rogi po przekątnej 9">
              <a:extLst>
                <a:ext uri="{FF2B5EF4-FFF2-40B4-BE49-F238E27FC236}">
                  <a16:creationId xmlns:a16="http://schemas.microsoft.com/office/drawing/2014/main" id="{AC429254-1427-9779-3298-10A767953A5D}"/>
                </a:ext>
              </a:extLst>
            </p:cNvPr>
            <p:cNvSpPr/>
            <p:nvPr/>
          </p:nvSpPr>
          <p:spPr>
            <a:xfrm>
              <a:off x="2579999" y="4018420"/>
              <a:ext cx="5568153" cy="774496"/>
            </a:xfrm>
            <a:prstGeom prst="round2DiagRect">
              <a:avLst/>
            </a:prstGeom>
            <a:noFill/>
            <a:ln w="38100">
              <a:solidFill>
                <a:srgbClr val="5C35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Ramy prawne ugodowego rozwiązywania sporów </a:t>
              </a:r>
              <a:b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 kary umowne związane z zamówieniami publicznymi.</a:t>
              </a:r>
            </a:p>
          </p:txBody>
        </p:sp>
        <p:sp>
          <p:nvSpPr>
            <p:cNvPr id="11" name="Prostokąt: zaokrąglone rogi po przekątnej 10">
              <a:extLst>
                <a:ext uri="{FF2B5EF4-FFF2-40B4-BE49-F238E27FC236}">
                  <a16:creationId xmlns:a16="http://schemas.microsoft.com/office/drawing/2014/main" id="{04FDBF08-CA53-7DAB-1310-EDBCDD42DF51}"/>
                </a:ext>
              </a:extLst>
            </p:cNvPr>
            <p:cNvSpPr/>
            <p:nvPr/>
          </p:nvSpPr>
          <p:spPr>
            <a:xfrm>
              <a:off x="4954555" y="5408929"/>
              <a:ext cx="4946197" cy="942392"/>
            </a:xfrm>
            <a:prstGeom prst="round2DiagRect">
              <a:avLst/>
            </a:prstGeom>
            <a:noFill/>
            <a:ln w="38100">
              <a:solidFill>
                <a:srgbClr val="53565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spcAft>
                  <a:spcPts val="1800"/>
                </a:spcAft>
                <a:buClr>
                  <a:srgbClr val="0D7186"/>
                </a:buClr>
                <a:buSzPts val="1800"/>
              </a:pP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Jak ograniczyć ryzyko sporów o kary umowne? </a:t>
              </a:r>
              <a:b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Rekomendacje PGRP dot. postanowień umów </a:t>
              </a:r>
              <a:b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700" b="1" dirty="0">
                  <a:solidFill>
                    <a:srgbClr val="00000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 karach umownych.</a:t>
              </a:r>
            </a:p>
          </p:txBody>
        </p:sp>
        <p:sp>
          <p:nvSpPr>
            <p:cNvPr id="12" name="Prostokąt: zaokrąglone rogi po przekątnej 11">
              <a:extLst>
                <a:ext uri="{FF2B5EF4-FFF2-40B4-BE49-F238E27FC236}">
                  <a16:creationId xmlns:a16="http://schemas.microsoft.com/office/drawing/2014/main" id="{AE300FE6-831B-D685-71C1-BDFD643E53DB}"/>
                </a:ext>
              </a:extLst>
            </p:cNvPr>
            <p:cNvSpPr/>
            <p:nvPr/>
          </p:nvSpPr>
          <p:spPr>
            <a:xfrm>
              <a:off x="1240972" y="1206640"/>
              <a:ext cx="1035698" cy="774496"/>
            </a:xfrm>
            <a:prstGeom prst="round2DiagRect">
              <a:avLst/>
            </a:prstGeom>
            <a:solidFill>
              <a:srgbClr val="0D71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1</a:t>
              </a:r>
            </a:p>
          </p:txBody>
        </p:sp>
        <p:sp>
          <p:nvSpPr>
            <p:cNvPr id="13" name="Prostokąt: zaokrąglone rogi po przekątnej 12">
              <a:extLst>
                <a:ext uri="{FF2B5EF4-FFF2-40B4-BE49-F238E27FC236}">
                  <a16:creationId xmlns:a16="http://schemas.microsoft.com/office/drawing/2014/main" id="{CD52FC9F-61E4-54CE-4B03-392C57064FF3}"/>
                </a:ext>
              </a:extLst>
            </p:cNvPr>
            <p:cNvSpPr/>
            <p:nvPr/>
          </p:nvSpPr>
          <p:spPr>
            <a:xfrm>
              <a:off x="3575466" y="2570556"/>
              <a:ext cx="1035698" cy="774496"/>
            </a:xfrm>
            <a:prstGeom prst="round2DiagRect">
              <a:avLst/>
            </a:prstGeom>
            <a:solidFill>
              <a:srgbClr val="1E366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2</a:t>
              </a:r>
            </a:p>
          </p:txBody>
        </p:sp>
        <p:sp>
          <p:nvSpPr>
            <p:cNvPr id="14" name="Prostokąt: zaokrąglone rogi po przekątnej 13">
              <a:extLst>
                <a:ext uri="{FF2B5EF4-FFF2-40B4-BE49-F238E27FC236}">
                  <a16:creationId xmlns:a16="http://schemas.microsoft.com/office/drawing/2014/main" id="{F8F7F152-2755-FB25-951C-495E49EC44AB}"/>
                </a:ext>
              </a:extLst>
            </p:cNvPr>
            <p:cNvSpPr/>
            <p:nvPr/>
          </p:nvSpPr>
          <p:spPr>
            <a:xfrm>
              <a:off x="1240972" y="4018420"/>
              <a:ext cx="1035698" cy="774496"/>
            </a:xfrm>
            <a:prstGeom prst="round2DiagRect">
              <a:avLst/>
            </a:prstGeom>
            <a:solidFill>
              <a:srgbClr val="5C356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3</a:t>
              </a:r>
            </a:p>
          </p:txBody>
        </p:sp>
        <p:sp>
          <p:nvSpPr>
            <p:cNvPr id="15" name="Prostokąt: zaokrąglone rogi po przekątnej 14">
              <a:extLst>
                <a:ext uri="{FF2B5EF4-FFF2-40B4-BE49-F238E27FC236}">
                  <a16:creationId xmlns:a16="http://schemas.microsoft.com/office/drawing/2014/main" id="{0C3BE49A-3BE7-3276-0B54-AFDD5E4ED95E}"/>
                </a:ext>
              </a:extLst>
            </p:cNvPr>
            <p:cNvSpPr/>
            <p:nvPr/>
          </p:nvSpPr>
          <p:spPr>
            <a:xfrm>
              <a:off x="3566135" y="5492877"/>
              <a:ext cx="1035698" cy="774496"/>
            </a:xfrm>
            <a:prstGeom prst="round2DiagRect">
              <a:avLst/>
            </a:prstGeom>
            <a:solidFill>
              <a:srgbClr val="53565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35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4</a:t>
              </a:r>
            </a:p>
          </p:txBody>
        </p:sp>
        <p:cxnSp>
          <p:nvCxnSpPr>
            <p:cNvPr id="16" name="Łącznik: łamany 15">
              <a:extLst>
                <a:ext uri="{FF2B5EF4-FFF2-40B4-BE49-F238E27FC236}">
                  <a16:creationId xmlns:a16="http://schemas.microsoft.com/office/drawing/2014/main" id="{0F88EBB5-1131-F12F-F8D1-859CF1BED479}"/>
                </a:ext>
              </a:extLst>
            </p:cNvPr>
            <p:cNvCxnSpPr>
              <a:cxnSpLocks/>
              <a:stCxn id="8" idx="0"/>
            </p:cNvCxnSpPr>
            <p:nvPr/>
          </p:nvCxnSpPr>
          <p:spPr>
            <a:xfrm>
              <a:off x="8689467" y="1593888"/>
              <a:ext cx="445202" cy="846026"/>
            </a:xfrm>
            <a:prstGeom prst="bentConnector2">
              <a:avLst/>
            </a:prstGeom>
            <a:ln w="38100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: łamany 16">
              <a:extLst>
                <a:ext uri="{FF2B5EF4-FFF2-40B4-BE49-F238E27FC236}">
                  <a16:creationId xmlns:a16="http://schemas.microsoft.com/office/drawing/2014/main" id="{EB1A9E65-CB5B-2AC4-7BEC-618E042DA532}"/>
                </a:ext>
              </a:extLst>
            </p:cNvPr>
            <p:cNvCxnSpPr>
              <a:cxnSpLocks/>
              <a:stCxn id="9" idx="1"/>
              <a:endCxn id="10" idx="3"/>
            </p:cNvCxnSpPr>
            <p:nvPr/>
          </p:nvCxnSpPr>
          <p:spPr>
            <a:xfrm rot="5400000">
              <a:off x="6279542" y="2513534"/>
              <a:ext cx="589420" cy="2420352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: łamany 17">
              <a:extLst>
                <a:ext uri="{FF2B5EF4-FFF2-40B4-BE49-F238E27FC236}">
                  <a16:creationId xmlns:a16="http://schemas.microsoft.com/office/drawing/2014/main" id="{B497B586-A81D-C808-45EE-A32D0E1D6AA8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>
              <a:off x="8148152" y="4405668"/>
              <a:ext cx="428151" cy="1003261"/>
            </a:xfrm>
            <a:prstGeom prst="bentConnector2">
              <a:avLst/>
            </a:prstGeom>
            <a:ln w="38100">
              <a:solidFill>
                <a:schemeClr val="bg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1EBF6284-F82A-8089-97F1-5509CE36EC13}"/>
              </a:ext>
            </a:extLst>
          </p:cNvPr>
          <p:cNvCxnSpPr>
            <a:stCxn id="12" idx="0"/>
            <a:endCxn id="8" idx="2"/>
          </p:cNvCxnSpPr>
          <p:nvPr/>
        </p:nvCxnSpPr>
        <p:spPr>
          <a:xfrm>
            <a:off x="2024743" y="1706108"/>
            <a:ext cx="303329" cy="0"/>
          </a:xfrm>
          <a:prstGeom prst="line">
            <a:avLst/>
          </a:prstGeom>
          <a:ln w="38100">
            <a:solidFill>
              <a:srgbClr val="0D71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9DB0900A-EC48-498C-C0FB-8A572BA6DCC5}"/>
              </a:ext>
            </a:extLst>
          </p:cNvPr>
          <p:cNvCxnSpPr/>
          <p:nvPr/>
        </p:nvCxnSpPr>
        <p:spPr>
          <a:xfrm>
            <a:off x="4349906" y="3051204"/>
            <a:ext cx="303329" cy="0"/>
          </a:xfrm>
          <a:prstGeom prst="line">
            <a:avLst/>
          </a:prstGeom>
          <a:ln w="38100">
            <a:solidFill>
              <a:srgbClr val="1E3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id="{407A43F2-092D-4BFC-2CB5-3EC34FCE509B}"/>
              </a:ext>
            </a:extLst>
          </p:cNvPr>
          <p:cNvCxnSpPr/>
          <p:nvPr/>
        </p:nvCxnSpPr>
        <p:spPr>
          <a:xfrm>
            <a:off x="2024743" y="4521092"/>
            <a:ext cx="303329" cy="0"/>
          </a:xfrm>
          <a:prstGeom prst="line">
            <a:avLst/>
          </a:prstGeom>
          <a:ln w="38100">
            <a:solidFill>
              <a:srgbClr val="5C35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>
            <a:extLst>
              <a:ext uri="{FF2B5EF4-FFF2-40B4-BE49-F238E27FC236}">
                <a16:creationId xmlns:a16="http://schemas.microsoft.com/office/drawing/2014/main" id="{DC6A5471-095E-90AA-628A-238F58EFF8D0}"/>
              </a:ext>
            </a:extLst>
          </p:cNvPr>
          <p:cNvCxnSpPr/>
          <p:nvPr/>
        </p:nvCxnSpPr>
        <p:spPr>
          <a:xfrm>
            <a:off x="4359237" y="5975518"/>
            <a:ext cx="303329" cy="0"/>
          </a:xfrm>
          <a:prstGeom prst="line">
            <a:avLst/>
          </a:prstGeom>
          <a:ln w="38100">
            <a:solidFill>
              <a:srgbClr val="53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015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07A92EDD-57D5-14A1-9ED4-2C06B165E1DC}"/>
              </a:ext>
            </a:extLst>
          </p:cNvPr>
          <p:cNvSpPr txBox="1">
            <a:spLocks/>
          </p:cNvSpPr>
          <p:nvPr/>
        </p:nvSpPr>
        <p:spPr>
          <a:xfrm>
            <a:off x="11436004" y="6299706"/>
            <a:ext cx="468052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20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95C6308-5D86-0CF5-1B75-0635DDD9A4E0}"/>
              </a:ext>
            </a:extLst>
          </p:cNvPr>
          <p:cNvSpPr txBox="1"/>
          <p:nvPr/>
        </p:nvSpPr>
        <p:spPr>
          <a:xfrm>
            <a:off x="459847" y="438995"/>
            <a:ext cx="9678356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 ZASTRZEGAĆ KARY UMOWNE…</a:t>
            </a:r>
          </a:p>
          <a:p>
            <a:pPr lvl="0"/>
            <a:r>
              <a:rPr lang="pl-PL" sz="20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… by minimalizować ryzyko sporu</a:t>
            </a: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DB5A8BB5-37E6-B33B-5225-1513F5D14D05}"/>
              </a:ext>
            </a:extLst>
          </p:cNvPr>
          <p:cNvSpPr txBox="1">
            <a:spLocks/>
          </p:cNvSpPr>
          <p:nvPr/>
        </p:nvSpPr>
        <p:spPr>
          <a:xfrm>
            <a:off x="459847" y="2183497"/>
            <a:ext cx="6739240" cy="4443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8" indent="-171458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1494" indent="-142883" algn="l" defTabSz="4572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29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0140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52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57363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74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14586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43198" indent="-114306" algn="l" defTabSz="4572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700" b="1" cap="all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 co przysługuje kara umowna?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zakres odpowiedzialności dłużnika (art. 473 KC, 433 PZP)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opóźnienie a zwłoka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unikanie sformułowań ocennych i niejednoznacznych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 wykazywane będzie naruszenie umowy?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700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pl-PL" sz="1700" b="1" cap="all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 będzie obliczona kara umowna?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 najprostsze działanie arytmetyczne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1700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podstawy do obliczenia kary umownej powinny znajdować się </a:t>
            </a:r>
            <a:br>
              <a:rPr lang="pl-PL" sz="1700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dirty="0">
                <a:solidFill>
                  <a:srgbClr val="C0000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 umowie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narastająca (limit?)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od wynagrodzenia netto / brutto, od całości czy części?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1700" b="1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jednorazowo / za każdy przypadek naruszenia?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pl-PL" sz="1700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1700" b="1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CE8BD56C-257B-3EE2-C234-63C5AE85EA3D}"/>
              </a:ext>
            </a:extLst>
          </p:cNvPr>
          <p:cNvSpPr/>
          <p:nvPr/>
        </p:nvSpPr>
        <p:spPr>
          <a:xfrm>
            <a:off x="459848" y="1589528"/>
            <a:ext cx="10918164" cy="414532"/>
          </a:xfrm>
          <a:prstGeom prst="rect">
            <a:avLst/>
          </a:prstGeom>
          <a:solidFill>
            <a:srgbClr val="1E36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PREWCYZYJNIE OKREŚL PRZESŁANKI NALICZENIA KARY UMOWNEJ.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31695D53-F0D9-B0B7-C953-912F5512A02C}"/>
              </a:ext>
            </a:extLst>
          </p:cNvPr>
          <p:cNvSpPr/>
          <p:nvPr/>
        </p:nvSpPr>
        <p:spPr>
          <a:xfrm>
            <a:off x="7056782" y="2223253"/>
            <a:ext cx="4321229" cy="1247610"/>
          </a:xfrm>
          <a:prstGeom prst="rect">
            <a:avLst/>
          </a:prstGeom>
          <a:solidFill>
            <a:srgbClr val="4590B8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REKOMENDACJA PGRP: </a:t>
            </a:r>
            <a:b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Zasadą powinna być odpowiedzialność </a:t>
            </a:r>
            <a:b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 zwłokę  / inne okoliczności zawinione przez dłużnika.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B8290A7-76A5-EC53-5C0C-E259FB692A9E}"/>
              </a:ext>
            </a:extLst>
          </p:cNvPr>
          <p:cNvSpPr/>
          <p:nvPr/>
        </p:nvSpPr>
        <p:spPr>
          <a:xfrm>
            <a:off x="7056782" y="3650300"/>
            <a:ext cx="4321229" cy="484378"/>
          </a:xfrm>
          <a:prstGeom prst="rect">
            <a:avLst/>
          </a:prstGeom>
          <a:solidFill>
            <a:srgbClr val="537CCD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PRZEPROWADŹ SYMULACJĘ.</a:t>
            </a:r>
          </a:p>
        </p:txBody>
      </p:sp>
      <p:pic>
        <p:nvPicPr>
          <p:cNvPr id="11" name="Grafika 10" descr="Podkładka — częściowo zaznaczone z wypełnieniem pełnym">
            <a:extLst>
              <a:ext uri="{FF2B5EF4-FFF2-40B4-BE49-F238E27FC236}">
                <a16:creationId xmlns:a16="http://schemas.microsoft.com/office/drawing/2014/main" id="{7DE51984-2AD4-3F23-68C5-9BD14BB0D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6308" y="4532159"/>
            <a:ext cx="1472625" cy="147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757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4A1C1A9-CA7F-4E0D-3C3A-3070A34291B2}"/>
              </a:ext>
            </a:extLst>
          </p:cNvPr>
          <p:cNvSpPr/>
          <p:nvPr/>
        </p:nvSpPr>
        <p:spPr>
          <a:xfrm>
            <a:off x="11053720" y="954860"/>
            <a:ext cx="1141101" cy="412694"/>
          </a:xfrm>
          <a:prstGeom prst="rect">
            <a:avLst/>
          </a:prstGeom>
          <a:solidFill>
            <a:srgbClr val="BB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AC5DAD1-9282-6982-2B36-3A7AD03D00D1}"/>
              </a:ext>
            </a:extLst>
          </p:cNvPr>
          <p:cNvSpPr txBox="1"/>
          <p:nvPr/>
        </p:nvSpPr>
        <p:spPr>
          <a:xfrm>
            <a:off x="3366287" y="3746612"/>
            <a:ext cx="842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DADE9F3-602B-ED2D-C137-11BD8F9C6E65}"/>
              </a:ext>
            </a:extLst>
          </p:cNvPr>
          <p:cNvSpPr txBox="1"/>
          <p:nvPr/>
        </p:nvSpPr>
        <p:spPr>
          <a:xfrm>
            <a:off x="1181175" y="2632245"/>
            <a:ext cx="8755844" cy="5725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800"/>
              </a:lnSpc>
            </a:pPr>
            <a:r>
              <a:rPr lang="pl-PL" sz="38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Dziękuję za uwagę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BAD8E16-B4CD-E2B6-4248-B9F5D965B2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034" y="769382"/>
            <a:ext cx="3761985" cy="760262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B8A0E2C4-AAB3-DECD-BCF7-B2BCCBFC3295}"/>
              </a:ext>
            </a:extLst>
          </p:cNvPr>
          <p:cNvSpPr/>
          <p:nvPr/>
        </p:nvSpPr>
        <p:spPr>
          <a:xfrm>
            <a:off x="4339767" y="2502522"/>
            <a:ext cx="89152" cy="953103"/>
          </a:xfrm>
          <a:prstGeom prst="rect">
            <a:avLst/>
          </a:prstGeom>
          <a:solidFill>
            <a:srgbClr val="0D71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D7186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BD4614A-3B89-70A9-B784-CB3E7D72952A}"/>
              </a:ext>
            </a:extLst>
          </p:cNvPr>
          <p:cNvSpPr txBox="1"/>
          <p:nvPr/>
        </p:nvSpPr>
        <p:spPr>
          <a:xfrm>
            <a:off x="4148834" y="4083765"/>
            <a:ext cx="6334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Informacje na temat Sądu Polubownego przy PGRP:</a:t>
            </a:r>
          </a:p>
          <a:p>
            <a:r>
              <a:rPr lang="en-US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  <a:hlinkClick r:id="rId3"/>
              </a:rPr>
              <a:t>https://www.gov.pl/web/sp-prokuratoria</a:t>
            </a:r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endParaRPr lang="en-US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D988BC8A-184D-3555-CDA0-23EA2BE0A1EE}"/>
              </a:ext>
            </a:extLst>
          </p:cNvPr>
          <p:cNvSpPr/>
          <p:nvPr/>
        </p:nvSpPr>
        <p:spPr>
          <a:xfrm>
            <a:off x="445725" y="5505800"/>
            <a:ext cx="10693720" cy="7946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REKOMENDACJE PROKURATORII GENERALNEJ RP DOT. KAR UMOWNYCH:</a:t>
            </a:r>
          </a:p>
          <a:p>
            <a:pPr algn="ctr"/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https://www.gov.pl/web/prokuratoria/rekomendacje-i-wzory-postanowien-umow2</a:t>
            </a:r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736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4">
            <a:extLst>
              <a:ext uri="{FF2B5EF4-FFF2-40B4-BE49-F238E27FC236}">
                <a16:creationId xmlns:a16="http://schemas.microsoft.com/office/drawing/2014/main" id="{7AAAF5F8-0DEF-51DB-0515-CA46968D46FF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3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8EC6B99-4C37-2780-8B55-607E0CA96450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KARY UMOWNE – RAMY PRAWNE [KC]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962EEF1B-70BD-7BF9-AB59-5D2626B96CFF}"/>
              </a:ext>
            </a:extLst>
          </p:cNvPr>
          <p:cNvGrpSpPr/>
          <p:nvPr/>
        </p:nvGrpSpPr>
        <p:grpSpPr>
          <a:xfrm>
            <a:off x="458937" y="4313582"/>
            <a:ext cx="11266422" cy="2308068"/>
            <a:chOff x="458937" y="4313582"/>
            <a:chExt cx="11266422" cy="2117203"/>
          </a:xfrm>
        </p:grpSpPr>
        <p:sp>
          <p:nvSpPr>
            <p:cNvPr id="5" name="Prostokąt: zaokrąglone rogi u góry 4">
              <a:extLst>
                <a:ext uri="{FF2B5EF4-FFF2-40B4-BE49-F238E27FC236}">
                  <a16:creationId xmlns:a16="http://schemas.microsoft.com/office/drawing/2014/main" id="{96B03950-D7C4-4BE5-0E97-A40606ECD4C4}"/>
                </a:ext>
              </a:extLst>
            </p:cNvPr>
            <p:cNvSpPr/>
            <p:nvPr/>
          </p:nvSpPr>
          <p:spPr>
            <a:xfrm>
              <a:off x="458937" y="4313582"/>
              <a:ext cx="11266422" cy="2117203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rgbClr val="53565A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6" name="TextBox 3">
              <a:extLst>
                <a:ext uri="{FF2B5EF4-FFF2-40B4-BE49-F238E27FC236}">
                  <a16:creationId xmlns:a16="http://schemas.microsoft.com/office/drawing/2014/main" id="{9B2D5D2D-2D3B-57FE-ED88-830DF03A136E}"/>
                </a:ext>
              </a:extLst>
            </p:cNvPr>
            <p:cNvSpPr txBox="1"/>
            <p:nvPr/>
          </p:nvSpPr>
          <p:spPr>
            <a:xfrm>
              <a:off x="635152" y="4414525"/>
              <a:ext cx="10721675" cy="19480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471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Dłużnik obowiązany jest do naprawienia szkody wynikłej z niewykonania lub nienależytego wykonania zobowiązania</a:t>
              </a:r>
              <a:r>
                <a:rPr lang="pl-PL" sz="1600" b="0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chyba że niewykonanie lub nienależyte wykonanie jest następstwem okoliczności, za które dłużnik odpowiedzialności nie ponosi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</a:t>
              </a:r>
              <a:endParaRPr lang="pl-PL" sz="16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472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Jeżeli ze szczególnego przepisu ustawy albo z czynności prawnej nie wynika nic innego, </a:t>
              </a:r>
              <a:r>
                <a:rPr lang="pl-PL" sz="1600" b="0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d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łużnik odpowiedzialny jest za niezachowanie należytej staranności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</a:t>
              </a:r>
              <a:endParaRPr lang="pl-PL" sz="1600" b="1" dirty="0">
                <a:solidFill>
                  <a:srgbClr val="002060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473	§  1.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Dłużnik może przez umowę przyjąć odpowiedzialność za niewykonanie lub za nienależyte wykonanie zobowiązania z powodu </a:t>
              </a:r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oznaczonych okoliczności</a:t>
              </a:r>
              <a:r>
                <a:rPr lang="pl-PL" sz="16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za które na mocy ustawy odpowiedzialności nie ponosi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</a:t>
              </a:r>
              <a:endParaRPr lang="en-US" sz="160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DA2A56FD-A7F7-E5A1-E9AF-CF9BB8574678}"/>
              </a:ext>
            </a:extLst>
          </p:cNvPr>
          <p:cNvGrpSpPr/>
          <p:nvPr/>
        </p:nvGrpSpPr>
        <p:grpSpPr>
          <a:xfrm>
            <a:off x="458937" y="1133763"/>
            <a:ext cx="11266422" cy="2901524"/>
            <a:chOff x="458937" y="1133763"/>
            <a:chExt cx="11266422" cy="2901524"/>
          </a:xfrm>
        </p:grpSpPr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797F063C-F579-D837-C689-CDE4BFF67932}"/>
                </a:ext>
              </a:extLst>
            </p:cNvPr>
            <p:cNvSpPr txBox="1"/>
            <p:nvPr/>
          </p:nvSpPr>
          <p:spPr>
            <a:xfrm>
              <a:off x="635151" y="1255274"/>
              <a:ext cx="10721675" cy="81560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483 	§  1.	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Można zastrzec w umowie, że naprawienie szkody wynikłej z </a:t>
              </a:r>
              <a:r>
                <a:rPr lang="pl-PL" sz="1600" b="1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niewykonania lub nienależytego wykonania 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zobowiązania niepieniężnego 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nastąpi przez zapłatę 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określonej sumy 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(kara umowna). </a:t>
              </a:r>
            </a:p>
            <a:p>
              <a:pPr marL="1073150" lvl="1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§  2.	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Dłużnik nie może bez zgody wierzyciela zwolnić się z zobowiązania przez zapłatę kary umownej.</a:t>
              </a:r>
              <a:endParaRPr lang="en-US" sz="160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0E0726AC-7C44-0629-7664-52C106434254}"/>
                </a:ext>
              </a:extLst>
            </p:cNvPr>
            <p:cNvSpPr txBox="1"/>
            <p:nvPr/>
          </p:nvSpPr>
          <p:spPr>
            <a:xfrm>
              <a:off x="611343" y="2431559"/>
              <a:ext cx="10745483" cy="156966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7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</a:t>
              </a:r>
              <a:r>
                <a:rPr lang="pl-PL" sz="16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484 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§  1.	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W razie niewykonania lub nienależytego wykonania zobowiązania kara umowna należy się wierzycielowi w zastrzeżonej na ten wypadek wysokości </a:t>
              </a:r>
              <a:r>
                <a:rPr lang="pl-PL" sz="16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bez względu na wysokość poniesionej szkody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 Żądanie odszkodowania przenoszącego wysokość zastrzeżonej kary nie jest dopuszczalne, chyba że strony inaczej postanowiły.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§  2.	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Jeżeli </a:t>
              </a:r>
              <a:r>
                <a:rPr lang="pl-PL" sz="16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zobowiązanie zostało w znacznej części wykonane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dłużnik może żądać zmniejszenia kary umownej; to samo dotyczy wypadku, gdy </a:t>
              </a:r>
              <a:r>
                <a:rPr lang="pl-PL" sz="160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kara umowna jest rażąco wygórowana</a:t>
              </a:r>
              <a:r>
                <a:rPr lang="pl-PL" sz="160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</a:t>
              </a:r>
              <a:endParaRPr lang="en-US" sz="160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0" name="Para nawiasów 9">
              <a:extLst>
                <a:ext uri="{FF2B5EF4-FFF2-40B4-BE49-F238E27FC236}">
                  <a16:creationId xmlns:a16="http://schemas.microsoft.com/office/drawing/2014/main" id="{C0A62ECF-B926-6E62-D715-D7118E902246}"/>
                </a:ext>
              </a:extLst>
            </p:cNvPr>
            <p:cNvSpPr/>
            <p:nvPr/>
          </p:nvSpPr>
          <p:spPr>
            <a:xfrm>
              <a:off x="458937" y="1133763"/>
              <a:ext cx="11266422" cy="2901524"/>
            </a:xfrm>
            <a:prstGeom prst="bracketPair">
              <a:avLst/>
            </a:prstGeom>
            <a:ln w="57150">
              <a:solidFill>
                <a:srgbClr val="5C35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330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B157ADB3-349F-6469-B6A0-6AAA5B657D5E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4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8503DEA-2BD9-952C-3FD0-3363DC9157A6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KARY UMOWNE – RAMY PRAWNE [PZP]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12858F3C-D713-891E-3390-767F0251E130}"/>
              </a:ext>
            </a:extLst>
          </p:cNvPr>
          <p:cNvGrpSpPr/>
          <p:nvPr/>
        </p:nvGrpSpPr>
        <p:grpSpPr>
          <a:xfrm>
            <a:off x="351833" y="942802"/>
            <a:ext cx="11480629" cy="3147162"/>
            <a:chOff x="369600" y="999979"/>
            <a:chExt cx="11445119" cy="3726770"/>
          </a:xfrm>
        </p:grpSpPr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8C6EDDE9-F080-60A4-0133-034991DEAC9B}"/>
                </a:ext>
              </a:extLst>
            </p:cNvPr>
            <p:cNvSpPr txBox="1"/>
            <p:nvPr/>
          </p:nvSpPr>
          <p:spPr>
            <a:xfrm>
              <a:off x="635151" y="1255274"/>
              <a:ext cx="10721675" cy="3471475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55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436 	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Umowa zawiera postanowienia określające w szczególności: […]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341438" algn="l"/>
                </a:tabLst>
              </a:pPr>
              <a:r>
                <a:rPr lang="pl-PL" sz="155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3)	łączną maksymalną wysokość kar umownych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których mogą dochodzić strony;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341438" algn="l"/>
                </a:tabLst>
              </a:pP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55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4) </a:t>
              </a:r>
              <a:r>
                <a:rPr lang="pl-PL" sz="1550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w przypadku </a:t>
              </a:r>
              <a:r>
                <a:rPr lang="pl-PL" sz="155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umów zawieranych na okres dłuższy niż 12 miesięcy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: a) wysokości kar umownych naliczanych wykonawcy z tytułu braku zapłaty lub nieterminowej zapłaty wynagrodzenia należnego podwykonawcom </a:t>
              </a:r>
              <a:b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 tytułu zmiany wysokości wynagrodzenia, o której mowa w art. 439 ust. 5, […].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341438" algn="l"/>
                </a:tabLst>
              </a:pPr>
              <a:r>
                <a:rPr lang="pl-PL" sz="155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437	1. 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Umowa, której przedmiotem są </a:t>
              </a:r>
              <a:r>
                <a:rPr lang="pl-PL" sz="155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roboty budowlane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zawiera również postanowienia dotyczące: […]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341438" algn="l"/>
                </a:tabLst>
              </a:pP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550" b="1" dirty="0">
                  <a:solidFill>
                    <a:srgbClr val="0D7186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7)	</a:t>
              </a: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wysokości kar umownych, z tytułu: (a) braku zapłaty lub nieterminowej zapłaty wynagrodzenia należnego podwykonawcom lub dalszym podwykonawcom, (b) nieprzedłożenia do zaakceptowania projektu umowy </a:t>
              </a:r>
              <a:b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550" dirty="0"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 podwykonawstwo, której przedmiotem są roboty budowlane, lub projektu jej zmiany, (c) nieprzedłożenia poświadczonej za zgodność z oryginałem kopii umowy o podwykonawstwo lub jej zmiany, (d) braku zmiany umowy o podwykonawstwo w zakresie terminu zapłaty, zgodnie z art. 464 ust. 10.</a:t>
              </a:r>
              <a:endParaRPr lang="en-US" sz="155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9" name="Para nawiasów 8">
              <a:extLst>
                <a:ext uri="{FF2B5EF4-FFF2-40B4-BE49-F238E27FC236}">
                  <a16:creationId xmlns:a16="http://schemas.microsoft.com/office/drawing/2014/main" id="{B5A65FF1-106E-55EB-E878-CB30F9346A33}"/>
                </a:ext>
              </a:extLst>
            </p:cNvPr>
            <p:cNvSpPr/>
            <p:nvPr/>
          </p:nvSpPr>
          <p:spPr>
            <a:xfrm>
              <a:off x="369600" y="999979"/>
              <a:ext cx="11445119" cy="3706594"/>
            </a:xfrm>
            <a:prstGeom prst="bracketPair">
              <a:avLst/>
            </a:prstGeom>
            <a:ln w="57150">
              <a:solidFill>
                <a:srgbClr val="5C356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FF443732-0DC8-A231-9DF4-31C23D268EEF}"/>
              </a:ext>
            </a:extLst>
          </p:cNvPr>
          <p:cNvGrpSpPr/>
          <p:nvPr/>
        </p:nvGrpSpPr>
        <p:grpSpPr>
          <a:xfrm>
            <a:off x="434996" y="4440601"/>
            <a:ext cx="11266422" cy="2186776"/>
            <a:chOff x="458937" y="4343399"/>
            <a:chExt cx="11266422" cy="2117203"/>
          </a:xfrm>
        </p:grpSpPr>
        <p:sp>
          <p:nvSpPr>
            <p:cNvPr id="11" name="Prostokąt: zaokrąglone rogi u góry 10">
              <a:extLst>
                <a:ext uri="{FF2B5EF4-FFF2-40B4-BE49-F238E27FC236}">
                  <a16:creationId xmlns:a16="http://schemas.microsoft.com/office/drawing/2014/main" id="{A16181CE-1C23-DDE8-08AB-8C9C40B3B2A4}"/>
                </a:ext>
              </a:extLst>
            </p:cNvPr>
            <p:cNvSpPr/>
            <p:nvPr/>
          </p:nvSpPr>
          <p:spPr>
            <a:xfrm>
              <a:off x="458937" y="4343399"/>
              <a:ext cx="11266422" cy="2117203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rgbClr val="53565A"/>
              </a:solidFill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2" name="TextBox 3">
              <a:extLst>
                <a:ext uri="{FF2B5EF4-FFF2-40B4-BE49-F238E27FC236}">
                  <a16:creationId xmlns:a16="http://schemas.microsoft.com/office/drawing/2014/main" id="{DAF5CF93-6ECF-A04E-C040-B5E9F31A75F7}"/>
                </a:ext>
              </a:extLst>
            </p:cNvPr>
            <p:cNvSpPr txBox="1"/>
            <p:nvPr/>
          </p:nvSpPr>
          <p:spPr>
            <a:xfrm>
              <a:off x="635152" y="4444342"/>
              <a:ext cx="10863628" cy="1954381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433</a:t>
              </a:r>
              <a:r>
                <a:rPr lang="pl-PL" sz="1600" b="1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Projektowane postanowienia umowy nie mogą przewidywać: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1) 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odpowiedzialności wykonawcy za opóźnienie, 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chyba że jest to uzasadnione okolicznościami lub zakresem zamówienia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;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2) 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naliczania kar umownych za zachowanie wykonawcy niezwiązane bezpośrednio lub pośrednio </a:t>
              </a:r>
              <a:b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 przedmiotem umowy lub jej prawidłowym wykonaniem;</a:t>
              </a:r>
            </a:p>
            <a:p>
              <a:pPr marL="1073150" lvl="1" indent="-984250" algn="just">
                <a:spcBef>
                  <a:spcPct val="0"/>
                </a:spcBef>
                <a:spcAft>
                  <a:spcPts val="600"/>
                </a:spcAft>
                <a:tabLst>
                  <a:tab pos="1073150" algn="l"/>
                  <a:tab pos="1520825" algn="l"/>
                </a:tabLst>
              </a:pP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	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3) </a:t>
              </a:r>
              <a:r>
                <a:rPr lang="pl-PL" sz="1600" b="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odpowiedzialności wykonawcy za okoliczności, za które wyłączną odpowiedzialność ponosi zamawiający; […].</a:t>
              </a:r>
              <a:endParaRPr lang="en-US" sz="1600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978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BDC230D4-3596-9D99-726A-70ACA7E102BF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5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2EAD370-D480-6CDB-250C-E27F260C703B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RODZAJE SPORÓW DOT. KAR UMOWNYCH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0B72F602-D975-410E-39F8-B12DBF2BC83E}"/>
              </a:ext>
            </a:extLst>
          </p:cNvPr>
          <p:cNvGrpSpPr/>
          <p:nvPr/>
        </p:nvGrpSpPr>
        <p:grpSpPr>
          <a:xfrm>
            <a:off x="459847" y="1404170"/>
            <a:ext cx="11156542" cy="4618816"/>
            <a:chOff x="436038" y="1205387"/>
            <a:chExt cx="11156542" cy="4618816"/>
          </a:xfrm>
        </p:grpSpPr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5C8CDC21-DB1A-AEC5-FACE-6A06272292AA}"/>
                </a:ext>
              </a:extLst>
            </p:cNvPr>
            <p:cNvSpPr/>
            <p:nvPr/>
          </p:nvSpPr>
          <p:spPr>
            <a:xfrm>
              <a:off x="436038" y="1205387"/>
              <a:ext cx="10944598" cy="792380"/>
            </a:xfrm>
            <a:prstGeom prst="rect">
              <a:avLst/>
            </a:prstGeom>
            <a:solidFill>
              <a:srgbClr val="1E36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900" b="1" cap="all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KARY umowne TO BARDZO CZĘSTY PRZEDMIOT SPORÓW </a:t>
              </a:r>
              <a:br>
                <a:rPr lang="pl-PL" sz="1900" b="1" cap="all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900" b="1" cap="all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MIĘDZY ZAMAWIAJĄCYMI I WYKONAWCAMI</a:t>
              </a:r>
            </a:p>
          </p:txBody>
        </p:sp>
        <p:sp>
          <p:nvSpPr>
            <p:cNvPr id="9" name="Prostokąt 8">
              <a:extLst>
                <a:ext uri="{FF2B5EF4-FFF2-40B4-BE49-F238E27FC236}">
                  <a16:creationId xmlns:a16="http://schemas.microsoft.com/office/drawing/2014/main" id="{1E777364-AFD7-8597-3C1D-DF1B617E24D9}"/>
                </a:ext>
              </a:extLst>
            </p:cNvPr>
            <p:cNvSpPr/>
            <p:nvPr/>
          </p:nvSpPr>
          <p:spPr>
            <a:xfrm>
              <a:off x="436038" y="2093282"/>
              <a:ext cx="10944598" cy="500831"/>
            </a:xfrm>
            <a:prstGeom prst="rect">
              <a:avLst/>
            </a:prstGeom>
            <a:solidFill>
              <a:srgbClr val="537C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900" b="1" cap="all" dirty="0">
                  <a:solidFill>
                    <a:schemeClr val="bg1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trzy generalne płaszczyzny sporów</a:t>
              </a:r>
            </a:p>
          </p:txBody>
        </p:sp>
        <p:sp>
          <p:nvSpPr>
            <p:cNvPr id="10" name="Strzałka: w dół 9">
              <a:extLst>
                <a:ext uri="{FF2B5EF4-FFF2-40B4-BE49-F238E27FC236}">
                  <a16:creationId xmlns:a16="http://schemas.microsoft.com/office/drawing/2014/main" id="{E5EC8792-2FF6-4A97-409D-5A03343BAB5F}"/>
                </a:ext>
              </a:extLst>
            </p:cNvPr>
            <p:cNvSpPr/>
            <p:nvPr/>
          </p:nvSpPr>
          <p:spPr>
            <a:xfrm>
              <a:off x="1483503" y="2732417"/>
              <a:ext cx="711902" cy="836013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1" name="Strzałka: w dół 10">
              <a:extLst>
                <a:ext uri="{FF2B5EF4-FFF2-40B4-BE49-F238E27FC236}">
                  <a16:creationId xmlns:a16="http://schemas.microsoft.com/office/drawing/2014/main" id="{C8089FA4-2D29-CFE1-AA8D-2BFFFFDCE3C5}"/>
                </a:ext>
              </a:extLst>
            </p:cNvPr>
            <p:cNvSpPr/>
            <p:nvPr/>
          </p:nvSpPr>
          <p:spPr>
            <a:xfrm>
              <a:off x="5552386" y="2729385"/>
              <a:ext cx="711902" cy="836013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2" name="Strzałka: w dół 11">
              <a:extLst>
                <a:ext uri="{FF2B5EF4-FFF2-40B4-BE49-F238E27FC236}">
                  <a16:creationId xmlns:a16="http://schemas.microsoft.com/office/drawing/2014/main" id="{7A7A63C5-718F-3B42-629D-6AE4B83C197D}"/>
                </a:ext>
              </a:extLst>
            </p:cNvPr>
            <p:cNvSpPr/>
            <p:nvPr/>
          </p:nvSpPr>
          <p:spPr>
            <a:xfrm>
              <a:off x="9621269" y="2689628"/>
              <a:ext cx="711902" cy="875770"/>
            </a:xfrm>
            <a:prstGeom prst="downArrow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13" name="Schemat blokowy: proces 12">
              <a:extLst>
                <a:ext uri="{FF2B5EF4-FFF2-40B4-BE49-F238E27FC236}">
                  <a16:creationId xmlns:a16="http://schemas.microsoft.com/office/drawing/2014/main" id="{7EE15055-18A5-AB27-3BD1-060D930EA13E}"/>
                </a:ext>
              </a:extLst>
            </p:cNvPr>
            <p:cNvSpPr/>
            <p:nvPr/>
          </p:nvSpPr>
          <p:spPr>
            <a:xfrm>
              <a:off x="473777" y="3715856"/>
              <a:ext cx="3230720" cy="836013"/>
            </a:xfrm>
            <a:prstGeom prst="flowChartProcess">
              <a:avLst/>
            </a:prstGeom>
            <a:solidFill>
              <a:srgbClr val="E5EBF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  <a:buClr>
                  <a:srgbClr val="0D7186"/>
                </a:buClr>
              </a:pPr>
              <a:r>
                <a:rPr lang="pl-PL" sz="1500" b="1" cap="all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skuteczność zastrzeżenia kary umownej</a:t>
              </a:r>
            </a:p>
          </p:txBody>
        </p:sp>
        <p:sp>
          <p:nvSpPr>
            <p:cNvPr id="14" name="Schemat blokowy: proces 13">
              <a:extLst>
                <a:ext uri="{FF2B5EF4-FFF2-40B4-BE49-F238E27FC236}">
                  <a16:creationId xmlns:a16="http://schemas.microsoft.com/office/drawing/2014/main" id="{72E9A420-DC6A-B9E3-4180-10E82644FCC6}"/>
                </a:ext>
              </a:extLst>
            </p:cNvPr>
            <p:cNvSpPr/>
            <p:nvPr/>
          </p:nvSpPr>
          <p:spPr>
            <a:xfrm>
              <a:off x="4410853" y="3715856"/>
              <a:ext cx="3230720" cy="836013"/>
            </a:xfrm>
            <a:prstGeom prst="flowChartProcess">
              <a:avLst/>
            </a:prstGeom>
            <a:solidFill>
              <a:srgbClr val="E5EBF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  <a:buClr>
                  <a:srgbClr val="0D7186"/>
                </a:buClr>
              </a:pPr>
              <a:r>
                <a:rPr lang="pl-PL" sz="1500" b="1" cap="all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zasadność / prawidłowość naliczenia kary umownej</a:t>
              </a:r>
            </a:p>
          </p:txBody>
        </p:sp>
        <p:sp>
          <p:nvSpPr>
            <p:cNvPr id="15" name="Schemat blokowy: proces 14">
              <a:extLst>
                <a:ext uri="{FF2B5EF4-FFF2-40B4-BE49-F238E27FC236}">
                  <a16:creationId xmlns:a16="http://schemas.microsoft.com/office/drawing/2014/main" id="{9FD136A6-B2AA-B4F1-5D1B-BA8E450DAA84}"/>
                </a:ext>
              </a:extLst>
            </p:cNvPr>
            <p:cNvSpPr/>
            <p:nvPr/>
          </p:nvSpPr>
          <p:spPr>
            <a:xfrm>
              <a:off x="8361860" y="3715856"/>
              <a:ext cx="3230720" cy="836013"/>
            </a:xfrm>
            <a:prstGeom prst="flowChartProcess">
              <a:avLst/>
            </a:prstGeom>
            <a:solidFill>
              <a:srgbClr val="E5EBF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400"/>
                </a:spcBef>
                <a:spcAft>
                  <a:spcPts val="400"/>
                </a:spcAft>
                <a:buClr>
                  <a:srgbClr val="0D7186"/>
                </a:buClr>
              </a:pPr>
              <a:r>
                <a:rPr lang="pl-PL" sz="1500" b="1" cap="all" dirty="0">
                  <a:solidFill>
                    <a:srgbClr val="002060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zasadność miarkowania (obniżenia) kary umownej </a:t>
              </a:r>
            </a:p>
          </p:txBody>
        </p:sp>
        <p:sp>
          <p:nvSpPr>
            <p:cNvPr id="16" name="Prostokąt 15">
              <a:extLst>
                <a:ext uri="{FF2B5EF4-FFF2-40B4-BE49-F238E27FC236}">
                  <a16:creationId xmlns:a16="http://schemas.microsoft.com/office/drawing/2014/main" id="{14F6975E-1C43-952B-63AB-B58B814B63C2}"/>
                </a:ext>
              </a:extLst>
            </p:cNvPr>
            <p:cNvSpPr/>
            <p:nvPr/>
          </p:nvSpPr>
          <p:spPr>
            <a:xfrm>
              <a:off x="459847" y="4987249"/>
              <a:ext cx="3230720" cy="836013"/>
            </a:xfrm>
            <a:prstGeom prst="rect">
              <a:avLst/>
            </a:prstGeom>
            <a:noFill/>
            <a:ln w="38100">
              <a:solidFill>
                <a:srgbClr val="537C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5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spór  dot. przesłanek zastrzeżenia kary umownej </a:t>
              </a:r>
              <a:br>
                <a:rPr lang="pl-PL" sz="15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</a:br>
              <a:r>
                <a:rPr lang="pl-PL" sz="15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i/lub wykładni umowy</a:t>
              </a:r>
            </a:p>
          </p:txBody>
        </p:sp>
        <p:sp>
          <p:nvSpPr>
            <p:cNvPr id="17" name="Prostokąt 16">
              <a:extLst>
                <a:ext uri="{FF2B5EF4-FFF2-40B4-BE49-F238E27FC236}">
                  <a16:creationId xmlns:a16="http://schemas.microsoft.com/office/drawing/2014/main" id="{D8D05CD6-1A48-66E5-926E-C6C166C003CE}"/>
                </a:ext>
              </a:extLst>
            </p:cNvPr>
            <p:cNvSpPr/>
            <p:nvPr/>
          </p:nvSpPr>
          <p:spPr>
            <a:xfrm>
              <a:off x="4410853" y="4987249"/>
              <a:ext cx="3230720" cy="836013"/>
            </a:xfrm>
            <a:prstGeom prst="rect">
              <a:avLst/>
            </a:prstGeom>
            <a:noFill/>
            <a:ln w="38100">
              <a:solidFill>
                <a:srgbClr val="537C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5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spór dot. głównie faktów i/lub wykładni umowy</a:t>
              </a:r>
            </a:p>
          </p:txBody>
        </p:sp>
        <p:sp>
          <p:nvSpPr>
            <p:cNvPr id="18" name="Prostokąt 17">
              <a:extLst>
                <a:ext uri="{FF2B5EF4-FFF2-40B4-BE49-F238E27FC236}">
                  <a16:creationId xmlns:a16="http://schemas.microsoft.com/office/drawing/2014/main" id="{863011B2-C4AD-63F0-BFAD-851DF49437E3}"/>
                </a:ext>
              </a:extLst>
            </p:cNvPr>
            <p:cNvSpPr/>
            <p:nvPr/>
          </p:nvSpPr>
          <p:spPr>
            <a:xfrm>
              <a:off x="8361860" y="4988190"/>
              <a:ext cx="3230720" cy="836013"/>
            </a:xfrm>
            <a:prstGeom prst="rect">
              <a:avLst/>
            </a:prstGeom>
            <a:noFill/>
            <a:ln w="38100">
              <a:solidFill>
                <a:srgbClr val="537C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500" b="1" dirty="0">
                  <a:solidFill>
                    <a:srgbClr val="53565A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spór dot. przesłanek ocennych – zasadności i zakresu ich zastosowania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720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30EBD1BA-5B64-EA0C-BD4A-1833AF7147CF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6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Schemat blokowy: proces 5">
            <a:extLst>
              <a:ext uri="{FF2B5EF4-FFF2-40B4-BE49-F238E27FC236}">
                <a16:creationId xmlns:a16="http://schemas.microsoft.com/office/drawing/2014/main" id="{1BE15CD1-AA2A-8D8C-82C6-19A48EA6DA62}"/>
              </a:ext>
            </a:extLst>
          </p:cNvPr>
          <p:cNvSpPr/>
          <p:nvPr/>
        </p:nvSpPr>
        <p:spPr>
          <a:xfrm>
            <a:off x="436038" y="1560881"/>
            <a:ext cx="10944598" cy="4871897"/>
          </a:xfrm>
          <a:prstGeom prst="flowChartProcess">
            <a:avLst/>
          </a:prstGeom>
          <a:noFill/>
          <a:ln w="38100">
            <a:solidFill>
              <a:srgbClr val="5C35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31800" indent="-342900" algn="just">
              <a:spcBef>
                <a:spcPts val="18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700" b="1" dirty="0">
                <a:solidFill>
                  <a:srgbClr val="92227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Czy naruszone zobowiązanie jest zobowiązaniem niepieniężnym?</a:t>
            </a:r>
          </a:p>
          <a:p>
            <a:pPr marL="374650" indent="-285750" algn="just">
              <a:spcBef>
                <a:spcPts val="600"/>
              </a:spcBef>
              <a:spcAft>
                <a:spcPts val="600"/>
              </a:spcAft>
              <a:buClr>
                <a:srgbClr val="5C356D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umowna za brak płatności lub nieterminową płatność podwykonawcom z art. 437 ust. 1 pkt 7 </a:t>
            </a:r>
            <a:b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lit. a PZP jako </a:t>
            </a:r>
            <a:r>
              <a:rPr lang="pl-PL" sz="1700" i="1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lex </a:t>
            </a:r>
            <a:r>
              <a:rPr lang="pl-PL" sz="1700" i="1" dirty="0" err="1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specialis</a:t>
            </a:r>
            <a:r>
              <a:rPr lang="pl-PL" sz="1700" i="1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– uchwała SN z 30.06. 2020 r., </a:t>
            </a:r>
            <a:r>
              <a:rPr lang="pl-PL" sz="1700" b="1" dirty="0">
                <a:solidFill>
                  <a:srgbClr val="92227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III CZP 67/19</a:t>
            </a: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 aktualna na gruncie PZP z 2019 r.</a:t>
            </a:r>
          </a:p>
          <a:p>
            <a:pPr marL="374650" indent="-285750" algn="just">
              <a:spcBef>
                <a:spcPts val="600"/>
              </a:spcBef>
              <a:spcAft>
                <a:spcPts val="600"/>
              </a:spcAft>
              <a:buClr>
                <a:srgbClr val="5C356D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niedopuszczalne zastrzeżenie kary umownej </a:t>
            </a:r>
            <a: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na wypadek odstąpienia od umowy z powodu niewykonania zobowiązania o charakterze pieniężnym </a:t>
            </a: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(</a:t>
            </a:r>
            <a:r>
              <a:rPr lang="pl-PL" sz="1700" dirty="0">
                <a:solidFill>
                  <a:srgbClr val="000000"/>
                </a:solidFill>
                <a:effectLst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np. gdyby zamawiający był zobowiązany do zapłaty kary umownej w razie odstąpienia przez wykonawcę od umowy z powodu nieuiszczenia wynagrodzenia) - uchwała SN (7) z 20.11.2019 r., </a:t>
            </a:r>
            <a:r>
              <a:rPr lang="pl-PL" sz="1700" b="1" dirty="0">
                <a:solidFill>
                  <a:srgbClr val="92227D"/>
                </a:solidFill>
                <a:effectLst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III CZP 3/19</a:t>
            </a:r>
            <a:endParaRPr lang="pl-PL" sz="1700" b="1" dirty="0">
              <a:solidFill>
                <a:srgbClr val="92227D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 marL="431800" indent="-34290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pl-PL" sz="1700" b="1" dirty="0">
                <a:solidFill>
                  <a:srgbClr val="92227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Czy kara umowna jest (wystarczająco) określoną sumą?</a:t>
            </a:r>
          </a:p>
          <a:p>
            <a:pPr marL="431800" indent="-342900" algn="just">
              <a:spcBef>
                <a:spcPts val="600"/>
              </a:spcBef>
              <a:spcAft>
                <a:spcPts val="600"/>
              </a:spcAft>
              <a:buClr>
                <a:srgbClr val="5C356D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zarówno przesłanki jak i wysokość kary umownej muszą być określone w umowie, nie powinny wymagać przeprowadzenia dowodu – np. wyrok SN z  3.10.2019 r., </a:t>
            </a:r>
            <a:r>
              <a:rPr lang="pl-PL" sz="1700" b="1" dirty="0">
                <a:solidFill>
                  <a:srgbClr val="92227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 CSK 280/18</a:t>
            </a: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 postanowienie SN z 29 września 2022 r., I CSK 798/22: </a:t>
            </a:r>
            <a:r>
              <a:rPr lang="pl-PL" sz="1600" b="0" i="1" dirty="0">
                <a:solidFill>
                  <a:srgbClr val="333333"/>
                </a:solidFill>
                <a:effectLst/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Istotne jest, aby zarówno strony, jak i sąd rozpoznający sprawę byli w stanie obliczyć wysokość kary umownej, która powinna być możliwa do ustalenia już w momencie zawarcia umowy, a jej wysokość nie powinna wymagać dowodzenia.</a:t>
            </a:r>
            <a:endParaRPr lang="pl-PL" sz="1700" i="1" dirty="0">
              <a:solidFill>
                <a:schemeClr val="tx1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  <a:p>
            <a:pPr marL="431800" indent="-342900" algn="just">
              <a:spcBef>
                <a:spcPts val="600"/>
              </a:spcBef>
              <a:spcAft>
                <a:spcPts val="600"/>
              </a:spcAft>
              <a:buClr>
                <a:srgbClr val="5C356D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umowna liczona za każdy dzień zwłoki, bez limitu / końcowego terminu naliczania jest </a:t>
            </a:r>
            <a: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zastrzeżona skutecznie</a:t>
            </a:r>
            <a:r>
              <a:rPr lang="pl-PL" sz="1700" dirty="0">
                <a:solidFill>
                  <a:schemeClr val="tx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– uchwała SN z 9.12.2021 r., </a:t>
            </a:r>
            <a:r>
              <a:rPr lang="pl-PL" sz="1700" b="1" dirty="0">
                <a:solidFill>
                  <a:srgbClr val="92227D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III CZP 16/21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00D3DC6-F329-00A5-533E-AD8D9265A16A}"/>
              </a:ext>
            </a:extLst>
          </p:cNvPr>
          <p:cNvSpPr/>
          <p:nvPr/>
        </p:nvSpPr>
        <p:spPr>
          <a:xfrm>
            <a:off x="436038" y="1027276"/>
            <a:ext cx="10944598" cy="416026"/>
          </a:xfrm>
          <a:prstGeom prst="rect">
            <a:avLst/>
          </a:prstGeom>
          <a:solidFill>
            <a:srgbClr val="5C356D"/>
          </a:solidFill>
          <a:ln>
            <a:solidFill>
              <a:srgbClr val="5C35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pl-PL" b="1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PRZYKŁADOWE ZAGADNIENA OBJĘTE SPORAMI: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E785D36-53D3-569D-80F3-0F96F21CA063}"/>
              </a:ext>
            </a:extLst>
          </p:cNvPr>
          <p:cNvSpPr txBox="1"/>
          <p:nvPr/>
        </p:nvSpPr>
        <p:spPr>
          <a:xfrm>
            <a:off x="436038" y="366719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SKUTECZNOŚĆ ZASTRZEŻENIA KARY UMOWNEJ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4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4">
            <a:extLst>
              <a:ext uri="{FF2B5EF4-FFF2-40B4-BE49-F238E27FC236}">
                <a16:creationId xmlns:a16="http://schemas.microsoft.com/office/drawing/2014/main" id="{BC11C627-AC50-2F1F-311E-F39A203DDDAF}"/>
              </a:ext>
            </a:extLst>
          </p:cNvPr>
          <p:cNvSpPr txBox="1">
            <a:spLocks/>
          </p:cNvSpPr>
          <p:nvPr/>
        </p:nvSpPr>
        <p:spPr>
          <a:xfrm>
            <a:off x="11498780" y="6299706"/>
            <a:ext cx="405276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7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6" name="Schemat blokowy: proces 5">
            <a:extLst>
              <a:ext uri="{FF2B5EF4-FFF2-40B4-BE49-F238E27FC236}">
                <a16:creationId xmlns:a16="http://schemas.microsoft.com/office/drawing/2014/main" id="{508112CB-5B20-5064-2D84-632664669AE6}"/>
              </a:ext>
            </a:extLst>
          </p:cNvPr>
          <p:cNvSpPr/>
          <p:nvPr/>
        </p:nvSpPr>
        <p:spPr>
          <a:xfrm>
            <a:off x="477537" y="2602728"/>
            <a:ext cx="10681728" cy="2669319"/>
          </a:xfrm>
          <a:prstGeom prst="flowChartProcess">
            <a:avLst/>
          </a:prstGeom>
          <a:noFill/>
          <a:ln w="38100">
            <a:solidFill>
              <a:srgbClr val="4590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31800" indent="-342900" algn="just">
              <a:spcBef>
                <a:spcPts val="600"/>
              </a:spcBef>
              <a:spcAft>
                <a:spcPts val="600"/>
              </a:spcAft>
              <a:buClr>
                <a:srgbClr val="0D7186"/>
              </a:buClr>
              <a:buFont typeface="+mj-lt"/>
              <a:buAutoNum type="arabicPeriod"/>
            </a:pPr>
            <a:r>
              <a:rPr lang="pl-PL" sz="1700" b="1" dirty="0">
                <a:solidFill>
                  <a:srgbClr val="0D7186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Czy dłużnik odpowiada za zwłokę (zasada) czy za opóźnienie?</a:t>
            </a:r>
          </a:p>
          <a:p>
            <a:pPr marL="431800" indent="-342900" algn="just">
              <a:spcBef>
                <a:spcPts val="600"/>
              </a:spcBef>
              <a:spcAft>
                <a:spcPts val="600"/>
              </a:spcAft>
              <a:buClr>
                <a:srgbClr val="0D7186"/>
              </a:buClr>
              <a:buFont typeface="Wingdings" panose="05000000000000000000" pitchFamily="2" charset="2"/>
              <a:buChar char="§"/>
            </a:pPr>
            <a: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wykładnia umowy + ustalenie, czy skutecznie rozszerzono odpowiedzialność dłużnika – weryfikacja spełnienia przesłanek z art. 473 § 1 KC oraz w kontekście art. 433 PZP</a:t>
            </a:r>
          </a:p>
          <a:p>
            <a:pPr marL="88900" algn="just">
              <a:spcBef>
                <a:spcPts val="600"/>
              </a:spcBef>
              <a:spcAft>
                <a:spcPts val="600"/>
              </a:spcAft>
              <a:buClr>
                <a:srgbClr val="0D7186"/>
              </a:buClr>
            </a:pPr>
            <a:r>
              <a:rPr lang="pl-PL" sz="1700" b="1" dirty="0">
                <a:solidFill>
                  <a:srgbClr val="0D7186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2. Co było przyczyną opóźnienia? </a:t>
            </a:r>
          </a:p>
          <a:p>
            <a:pPr marL="88900" algn="just">
              <a:spcBef>
                <a:spcPts val="600"/>
              </a:spcBef>
              <a:spcAft>
                <a:spcPts val="600"/>
              </a:spcAft>
              <a:buClr>
                <a:srgbClr val="0D7186"/>
              </a:buClr>
            </a:pPr>
            <a:r>
              <a:rPr lang="pl-PL" sz="1700" b="1" dirty="0">
                <a:solidFill>
                  <a:srgbClr val="0D7186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3. Czy dłużnik wykazał, że nie ponosi odpowiedzialności za okoliczności, których następstwem jest niewykonanie lub nienależyte wykonanie zobowiązania?</a:t>
            </a:r>
          </a:p>
          <a:p>
            <a:pPr marL="374650" indent="-285750" algn="just">
              <a:spcBef>
                <a:spcPts val="600"/>
              </a:spcBef>
              <a:spcAft>
                <a:spcPts val="600"/>
              </a:spcAft>
              <a:buClr>
                <a:srgbClr val="0D7186"/>
              </a:buClr>
              <a:buFont typeface="Wingdings" panose="05000000000000000000" pitchFamily="2" charset="2"/>
              <a:buChar char="§"/>
            </a:pPr>
            <a:r>
              <a:rPr lang="pl-PL" sz="17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ciężar dowodu – art. 471 KC</a:t>
            </a:r>
          </a:p>
          <a:p>
            <a:pPr marL="431800" indent="-342900" algn="just">
              <a:spcBef>
                <a:spcPts val="1800"/>
              </a:spcBef>
              <a:spcAft>
                <a:spcPts val="600"/>
              </a:spcAft>
              <a:buFont typeface="+mj-lt"/>
              <a:buAutoNum type="arabicPeriod"/>
            </a:pPr>
            <a:endParaRPr lang="pl-PL" sz="1700" b="1" dirty="0">
              <a:solidFill>
                <a:srgbClr val="5C356D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91F29D4-C188-B759-0FCE-9C5D259BA61D}"/>
              </a:ext>
            </a:extLst>
          </p:cNvPr>
          <p:cNvSpPr/>
          <p:nvPr/>
        </p:nvSpPr>
        <p:spPr>
          <a:xfrm>
            <a:off x="436038" y="1027275"/>
            <a:ext cx="10681728" cy="672315"/>
          </a:xfrm>
          <a:prstGeom prst="rect">
            <a:avLst/>
          </a:prstGeom>
          <a:solidFill>
            <a:srgbClr val="0D7186"/>
          </a:solidFill>
          <a:ln>
            <a:solidFill>
              <a:srgbClr val="5C35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pl-PL" b="1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SPÓR O FAKTY PRZEPLATA SIĘ CZĘSTO ZE SPOREM DOT. KWESTII PRAWNYCH,</a:t>
            </a:r>
            <a:br>
              <a:rPr lang="pl-PL" b="1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b="1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ZWŁASZCZA WYKŁADNI UMOWY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F405DC6-7C37-2273-B44A-4230823906F4}"/>
              </a:ext>
            </a:extLst>
          </p:cNvPr>
          <p:cNvSpPr txBox="1"/>
          <p:nvPr/>
        </p:nvSpPr>
        <p:spPr>
          <a:xfrm>
            <a:off x="436038" y="366719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ZASADNOŚĆ NALICZENIA KARY UMOWNEJ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208A982C-855E-BB3A-E137-625F7F315B45}"/>
              </a:ext>
            </a:extLst>
          </p:cNvPr>
          <p:cNvSpPr/>
          <p:nvPr/>
        </p:nvSpPr>
        <p:spPr>
          <a:xfrm>
            <a:off x="436038" y="1862923"/>
            <a:ext cx="10681728" cy="542347"/>
          </a:xfrm>
          <a:prstGeom prst="rect">
            <a:avLst/>
          </a:prstGeom>
          <a:solidFill>
            <a:srgbClr val="45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pl-PL" b="1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KLUCZOWE JEST USTALENIE ZA CO ODPOWIADA DŁUŻNIK ZGODNIE Z UMOWĄ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74D495CC-4FCF-0A0E-67DB-04D6B787A49B}"/>
              </a:ext>
            </a:extLst>
          </p:cNvPr>
          <p:cNvSpPr/>
          <p:nvPr/>
        </p:nvSpPr>
        <p:spPr>
          <a:xfrm>
            <a:off x="477538" y="5469505"/>
            <a:ext cx="10640228" cy="1047068"/>
          </a:xfrm>
          <a:prstGeom prst="rect">
            <a:avLst/>
          </a:prstGeom>
          <a:solidFill>
            <a:srgbClr val="537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Do jednoznacznego przesądzenia, czy dłużnik ponosi odpowiedzialność za niewykonanie lub nienależyte wykonanie zobowiązania jest często nieodzowna wiedza ekspercka (w procesie – opinia biegłego). </a:t>
            </a:r>
            <a:b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7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 wyklucza to objęcia tych kwestii rozmowami ugodowymi.</a:t>
            </a:r>
          </a:p>
        </p:txBody>
      </p:sp>
    </p:spTree>
    <p:extLst>
      <p:ext uri="{BB962C8B-B14F-4D97-AF65-F5344CB8AC3E}">
        <p14:creationId xmlns:p14="http://schemas.microsoft.com/office/powerpoint/2010/main" val="307311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4">
            <a:extLst>
              <a:ext uri="{FF2B5EF4-FFF2-40B4-BE49-F238E27FC236}">
                <a16:creationId xmlns:a16="http://schemas.microsoft.com/office/drawing/2014/main" id="{7BABAC59-A243-45CA-FC4C-0EAFF12D9D78}"/>
              </a:ext>
            </a:extLst>
          </p:cNvPr>
          <p:cNvSpPr txBox="1">
            <a:spLocks/>
          </p:cNvSpPr>
          <p:nvPr/>
        </p:nvSpPr>
        <p:spPr>
          <a:xfrm>
            <a:off x="11498779" y="6299706"/>
            <a:ext cx="517201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8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B741657-E556-5EB3-0820-07A3615043D6}"/>
              </a:ext>
            </a:extLst>
          </p:cNvPr>
          <p:cNvGrpSpPr/>
          <p:nvPr/>
        </p:nvGrpSpPr>
        <p:grpSpPr>
          <a:xfrm>
            <a:off x="557834" y="1062430"/>
            <a:ext cx="10940946" cy="704961"/>
            <a:chOff x="209939" y="1102391"/>
            <a:chExt cx="8727041" cy="704961"/>
          </a:xfrm>
        </p:grpSpPr>
        <p:sp>
          <p:nvSpPr>
            <p:cNvPr id="5" name="pole tekstowe 4">
              <a:extLst>
                <a:ext uri="{FF2B5EF4-FFF2-40B4-BE49-F238E27FC236}">
                  <a16:creationId xmlns:a16="http://schemas.microsoft.com/office/drawing/2014/main" id="{ACD53A1E-9342-18F0-B001-6FD2D68AB600}"/>
                </a:ext>
              </a:extLst>
            </p:cNvPr>
            <p:cNvSpPr txBox="1"/>
            <p:nvPr/>
          </p:nvSpPr>
          <p:spPr>
            <a:xfrm>
              <a:off x="209939" y="1221350"/>
              <a:ext cx="85973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484 § 2 KC: </a:t>
              </a:r>
              <a:r>
                <a:rPr lang="pl-PL" sz="160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Jeżeli </a:t>
              </a:r>
              <a:r>
                <a:rPr lang="pl-PL" sz="1600" i="0" dirty="0">
                  <a:solidFill>
                    <a:srgbClr val="53565A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zobowiązanie zostało w znacznej części wykonane</a:t>
              </a:r>
              <a:r>
                <a:rPr lang="pl-PL" sz="160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dłużnik może żądać zmniejszenia kary umownej; to samo dotyczy wypadku, gdy kara umowna jest 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rażąco wygórowana</a:t>
              </a:r>
              <a:r>
                <a:rPr lang="pl-PL" sz="1600" b="1" i="0" dirty="0">
                  <a:solidFill>
                    <a:srgbClr val="53565A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</a:t>
              </a:r>
              <a:endPara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6" name="Nawias otwierający 5">
              <a:extLst>
                <a:ext uri="{FF2B5EF4-FFF2-40B4-BE49-F238E27FC236}">
                  <a16:creationId xmlns:a16="http://schemas.microsoft.com/office/drawing/2014/main" id="{42FE72BF-AB55-8F6E-FE65-45EA665C2288}"/>
                </a:ext>
              </a:extLst>
            </p:cNvPr>
            <p:cNvSpPr/>
            <p:nvPr/>
          </p:nvSpPr>
          <p:spPr>
            <a:xfrm rot="10800000">
              <a:off x="8833762" y="1102391"/>
              <a:ext cx="103218" cy="704961"/>
            </a:xfrm>
            <a:prstGeom prst="leftBracket">
              <a:avLst/>
            </a:prstGeom>
            <a:noFill/>
            <a:ln w="88900">
              <a:solidFill>
                <a:srgbClr val="53565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35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7" name="Nawias otwierający 6">
            <a:extLst>
              <a:ext uri="{FF2B5EF4-FFF2-40B4-BE49-F238E27FC236}">
                <a16:creationId xmlns:a16="http://schemas.microsoft.com/office/drawing/2014/main" id="{EC0CB160-07C5-FEDC-0B8D-57CA25064AFC}"/>
              </a:ext>
            </a:extLst>
          </p:cNvPr>
          <p:cNvSpPr/>
          <p:nvPr/>
        </p:nvSpPr>
        <p:spPr>
          <a:xfrm>
            <a:off x="342795" y="1121295"/>
            <a:ext cx="132083" cy="704961"/>
          </a:xfrm>
          <a:prstGeom prst="leftBracket">
            <a:avLst/>
          </a:prstGeom>
          <a:noFill/>
          <a:ln w="88900">
            <a:solidFill>
              <a:srgbClr val="53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sz="135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927DB14A-1F2C-FC47-FEF2-09769D339C24}"/>
              </a:ext>
            </a:extLst>
          </p:cNvPr>
          <p:cNvSpPr/>
          <p:nvPr/>
        </p:nvSpPr>
        <p:spPr>
          <a:xfrm>
            <a:off x="763757" y="1988574"/>
            <a:ext cx="10616880" cy="359481"/>
          </a:xfrm>
          <a:prstGeom prst="rect">
            <a:avLst/>
          </a:prstGeom>
          <a:solidFill>
            <a:srgbClr val="770014"/>
          </a:solidFill>
          <a:ln w="38100">
            <a:solidFill>
              <a:srgbClr val="7700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KRYTERIA MIARKOWANIA KARY UMOWNEJ – rażące wygórowanie</a:t>
            </a:r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E970362D-731F-1004-7AEC-0B01F3633CFA}"/>
              </a:ext>
            </a:extLst>
          </p:cNvPr>
          <p:cNvGrpSpPr/>
          <p:nvPr/>
        </p:nvGrpSpPr>
        <p:grpSpPr>
          <a:xfrm>
            <a:off x="9806444" y="3293605"/>
            <a:ext cx="2034591" cy="945618"/>
            <a:chOff x="6438120" y="2794439"/>
            <a:chExt cx="2034591" cy="914400"/>
          </a:xfrm>
        </p:grpSpPr>
        <p:pic>
          <p:nvPicPr>
            <p:cNvPr id="10" name="Grafika 9" descr="Nożyczki z wypełnieniem pełnym">
              <a:extLst>
                <a:ext uri="{FF2B5EF4-FFF2-40B4-BE49-F238E27FC236}">
                  <a16:creationId xmlns:a16="http://schemas.microsoft.com/office/drawing/2014/main" id="{398AD4DD-EB1B-A3CC-E86C-357AD6040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978990">
              <a:off x="7558311" y="2794439"/>
              <a:ext cx="914400" cy="914400"/>
            </a:xfrm>
            <a:prstGeom prst="rect">
              <a:avLst/>
            </a:prstGeom>
          </p:spPr>
        </p:pic>
        <p:cxnSp>
          <p:nvCxnSpPr>
            <p:cNvPr id="11" name="Łącznik prosty 10">
              <a:extLst>
                <a:ext uri="{FF2B5EF4-FFF2-40B4-BE49-F238E27FC236}">
                  <a16:creationId xmlns:a16="http://schemas.microsoft.com/office/drawing/2014/main" id="{F6971A57-4D4F-07EB-F718-8932CEDD28BC}"/>
                </a:ext>
              </a:extLst>
            </p:cNvPr>
            <p:cNvCxnSpPr/>
            <p:nvPr/>
          </p:nvCxnSpPr>
          <p:spPr>
            <a:xfrm flipV="1">
              <a:off x="6438120" y="3377087"/>
              <a:ext cx="1066800" cy="125448"/>
            </a:xfrm>
            <a:prstGeom prst="line">
              <a:avLst/>
            </a:prstGeom>
            <a:ln w="57150">
              <a:solidFill>
                <a:srgbClr val="53565A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rostokąt 11">
            <a:extLst>
              <a:ext uri="{FF2B5EF4-FFF2-40B4-BE49-F238E27FC236}">
                <a16:creationId xmlns:a16="http://schemas.microsoft.com/office/drawing/2014/main" id="{0833487E-CF65-CD83-A747-28E69892AA2D}"/>
              </a:ext>
            </a:extLst>
          </p:cNvPr>
          <p:cNvSpPr/>
          <p:nvPr/>
        </p:nvSpPr>
        <p:spPr>
          <a:xfrm>
            <a:off x="500778" y="3025744"/>
            <a:ext cx="1676400" cy="838701"/>
          </a:xfrm>
          <a:prstGeom prst="rect">
            <a:avLst/>
          </a:prstGeom>
          <a:noFill/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bezwzględna wysokość kary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C89ABCFF-0876-F74F-93F6-0FFB0F05503C}"/>
              </a:ext>
            </a:extLst>
          </p:cNvPr>
          <p:cNvSpPr/>
          <p:nvPr/>
        </p:nvSpPr>
        <p:spPr>
          <a:xfrm>
            <a:off x="2303919" y="3006093"/>
            <a:ext cx="2531974" cy="838701"/>
          </a:xfrm>
          <a:prstGeom prst="rect">
            <a:avLst/>
          </a:prstGeom>
          <a:noFill/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zakres/czas trwania naruszenia, zagrożenie dalszymi naruszeniami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3E72C579-589D-5E3B-50AB-456A0F271208}"/>
              </a:ext>
            </a:extLst>
          </p:cNvPr>
          <p:cNvSpPr/>
          <p:nvPr/>
        </p:nvSpPr>
        <p:spPr>
          <a:xfrm>
            <a:off x="5447083" y="4225766"/>
            <a:ext cx="1704530" cy="85051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waga naruszonych obowiązków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29CA54F1-F5F5-8C5D-6C8C-8563D1CC4736}"/>
              </a:ext>
            </a:extLst>
          </p:cNvPr>
          <p:cNvSpPr/>
          <p:nvPr/>
        </p:nvSpPr>
        <p:spPr>
          <a:xfrm>
            <a:off x="8268925" y="2985990"/>
            <a:ext cx="1657842" cy="838701"/>
          </a:xfrm>
          <a:prstGeom prst="rect">
            <a:avLst/>
          </a:prstGeom>
          <a:noFill/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stopień winy dłużnika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4640760E-FDAC-9D2C-03E8-E3134E3EC738}"/>
              </a:ext>
            </a:extLst>
          </p:cNvPr>
          <p:cNvSpPr/>
          <p:nvPr/>
        </p:nvSpPr>
        <p:spPr>
          <a:xfrm>
            <a:off x="3550658" y="4060182"/>
            <a:ext cx="1605833" cy="101610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brak szkody /</a:t>
            </a:r>
          </a:p>
          <a:p>
            <a:pPr algn="ctr"/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nieznaczny jej rozmiar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686A6F8-FFF4-4E1F-7D83-D8C0B24B08D2}"/>
              </a:ext>
            </a:extLst>
          </p:cNvPr>
          <p:cNvSpPr/>
          <p:nvPr/>
        </p:nvSpPr>
        <p:spPr>
          <a:xfrm>
            <a:off x="5146443" y="2966941"/>
            <a:ext cx="2785188" cy="956306"/>
          </a:xfrm>
          <a:prstGeom prst="rect">
            <a:avLst/>
          </a:prstGeom>
          <a:noFill/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odszkodowanie na zasadach ogólnych [szkoda/przyczynienie się]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076E3833-48E1-A784-6E9D-D5869DE73750}"/>
              </a:ext>
            </a:extLst>
          </p:cNvPr>
          <p:cNvSpPr/>
          <p:nvPr/>
        </p:nvSpPr>
        <p:spPr>
          <a:xfrm>
            <a:off x="474878" y="4030904"/>
            <a:ext cx="2785188" cy="93062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konkretny cel/funkcja kary umownej [ogół interesów wierzyciela]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05BEF9ED-AD9F-0480-2106-2D690A85C502}"/>
              </a:ext>
            </a:extLst>
          </p:cNvPr>
          <p:cNvSpPr/>
          <p:nvPr/>
        </p:nvSpPr>
        <p:spPr>
          <a:xfrm>
            <a:off x="7371702" y="4260397"/>
            <a:ext cx="2696637" cy="83870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umowna a wartość świadczenia głównego / całego zobowiązania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67927D70-C406-4956-9627-944544111AA2}"/>
              </a:ext>
            </a:extLst>
          </p:cNvPr>
          <p:cNvSpPr/>
          <p:nvPr/>
        </p:nvSpPr>
        <p:spPr>
          <a:xfrm>
            <a:off x="389148" y="5271392"/>
            <a:ext cx="4160457" cy="93062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535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umowna z tytułu nienależytego wykonania vs kara umowna z tytułu niewykonania/ odstąpienia od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9420F39F-9FF0-073A-B7BE-33B8FBF006C4}"/>
              </a:ext>
            </a:extLst>
          </p:cNvPr>
          <p:cNvSpPr/>
          <p:nvPr/>
        </p:nvSpPr>
        <p:spPr>
          <a:xfrm>
            <a:off x="717775" y="2423920"/>
            <a:ext cx="10661591" cy="415714"/>
          </a:xfrm>
          <a:prstGeom prst="rect">
            <a:avLst/>
          </a:prstGeom>
          <a:solidFill>
            <a:srgbClr val="D1657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kara umowna prowadziłaby do nadmiernego, nieuzasadnionego wzbogacenia wierzyciela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4202541A-D988-472F-AF7F-E5684C45D38D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MIARKOWANIE KARY UMOWNEJ [1]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id="{7C79648F-BAA2-C731-F485-D29E4EEF68E6}"/>
              </a:ext>
            </a:extLst>
          </p:cNvPr>
          <p:cNvSpPr/>
          <p:nvPr/>
        </p:nvSpPr>
        <p:spPr>
          <a:xfrm>
            <a:off x="5146443" y="5374885"/>
            <a:ext cx="6232923" cy="1167223"/>
          </a:xfrm>
          <a:prstGeom prst="rect">
            <a:avLst/>
          </a:prstGeom>
          <a:solidFill>
            <a:srgbClr val="53565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l-PL" sz="16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Prawidłowe rozumienie rażącego wygórowania kary umownej musi uwzględniać cel i funkcję KONKRETNEJ kary umownej.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Miarkowanie ma usunąć stan rażącej nieadekwatności kary umownej do skutków naruszenia interesów wierzyciela.</a:t>
            </a:r>
          </a:p>
        </p:txBody>
      </p:sp>
    </p:spTree>
    <p:extLst>
      <p:ext uri="{BB962C8B-B14F-4D97-AF65-F5344CB8AC3E}">
        <p14:creationId xmlns:p14="http://schemas.microsoft.com/office/powerpoint/2010/main" val="3594916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4">
            <a:extLst>
              <a:ext uri="{FF2B5EF4-FFF2-40B4-BE49-F238E27FC236}">
                <a16:creationId xmlns:a16="http://schemas.microsoft.com/office/drawing/2014/main" id="{978D68F4-9FE1-5081-D7AB-097AE2C5ED99}"/>
              </a:ext>
            </a:extLst>
          </p:cNvPr>
          <p:cNvSpPr txBox="1">
            <a:spLocks/>
          </p:cNvSpPr>
          <p:nvPr/>
        </p:nvSpPr>
        <p:spPr>
          <a:xfrm>
            <a:off x="11498779" y="6299706"/>
            <a:ext cx="517201" cy="327671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B58067-08E9-47C9-8F2C-797F89960030}" type="slidenum">
              <a:rPr lang="pl-PL" smtClean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pPr/>
              <a:t>9</a:t>
            </a:fld>
            <a:endParaRPr lang="pl-PL" dirty="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B6C0D53D-E6FE-C321-A1AD-ED4B379A81AE}"/>
              </a:ext>
            </a:extLst>
          </p:cNvPr>
          <p:cNvGrpSpPr/>
          <p:nvPr/>
        </p:nvGrpSpPr>
        <p:grpSpPr>
          <a:xfrm>
            <a:off x="557834" y="1062430"/>
            <a:ext cx="10940946" cy="704961"/>
            <a:chOff x="209939" y="1102391"/>
            <a:chExt cx="8727041" cy="704961"/>
          </a:xfrm>
        </p:grpSpPr>
        <p:sp>
          <p:nvSpPr>
            <p:cNvPr id="5" name="pole tekstowe 4">
              <a:extLst>
                <a:ext uri="{FF2B5EF4-FFF2-40B4-BE49-F238E27FC236}">
                  <a16:creationId xmlns:a16="http://schemas.microsoft.com/office/drawing/2014/main" id="{7C5CA148-D1E4-E2C0-B27F-8F577D550B4C}"/>
                </a:ext>
              </a:extLst>
            </p:cNvPr>
            <p:cNvSpPr txBox="1"/>
            <p:nvPr/>
          </p:nvSpPr>
          <p:spPr>
            <a:xfrm>
              <a:off x="209939" y="1221350"/>
              <a:ext cx="85973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l-PL" sz="1600" b="1" dirty="0">
                  <a:solidFill>
                    <a:srgbClr val="770014"/>
                  </a:solidFill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Art. 484 § 2 KC: </a:t>
              </a:r>
              <a:r>
                <a:rPr lang="pl-PL" sz="160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Jeżeli </a:t>
              </a:r>
              <a:r>
                <a:rPr lang="pl-PL" sz="1600" b="1" i="0" dirty="0">
                  <a:solidFill>
                    <a:srgbClr val="770014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zobowiązanie zostało w znacznej części wykonane</a:t>
              </a:r>
              <a:r>
                <a:rPr lang="pl-PL" sz="1600" i="0" dirty="0">
                  <a:solidFill>
                    <a:srgbClr val="333333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, dłużnik może żądać zmniejszenia kary umownej; to samo dotyczy wypadku, gdy kara umowna jest </a:t>
              </a:r>
              <a:r>
                <a:rPr lang="pl-PL" sz="1600" i="0" dirty="0">
                  <a:solidFill>
                    <a:srgbClr val="53565A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rażąco wygórowana</a:t>
              </a:r>
              <a:r>
                <a:rPr lang="pl-PL" sz="1600" b="1" i="0" dirty="0">
                  <a:solidFill>
                    <a:srgbClr val="53565A"/>
                  </a:solidFill>
                  <a:effectLst/>
                  <a:latin typeface="Lato Black" panose="020F0502020204030203" pitchFamily="34" charset="0"/>
                  <a:ea typeface="Lato Black" panose="020F0502020204030203" pitchFamily="34" charset="0"/>
                  <a:cs typeface="Lato Black" panose="020F0502020204030203" pitchFamily="34" charset="0"/>
                </a:rPr>
                <a:t>.</a:t>
              </a:r>
              <a:endPara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  <p:sp>
          <p:nvSpPr>
            <p:cNvPr id="6" name="Nawias otwierający 5">
              <a:extLst>
                <a:ext uri="{FF2B5EF4-FFF2-40B4-BE49-F238E27FC236}">
                  <a16:creationId xmlns:a16="http://schemas.microsoft.com/office/drawing/2014/main" id="{C6E6693E-0337-7BE1-B502-EC1AC23C08DE}"/>
                </a:ext>
              </a:extLst>
            </p:cNvPr>
            <p:cNvSpPr/>
            <p:nvPr/>
          </p:nvSpPr>
          <p:spPr>
            <a:xfrm rot="10800000">
              <a:off x="8833762" y="1102391"/>
              <a:ext cx="103218" cy="704961"/>
            </a:xfrm>
            <a:prstGeom prst="leftBracket">
              <a:avLst/>
            </a:prstGeom>
            <a:noFill/>
            <a:ln w="88900">
              <a:solidFill>
                <a:srgbClr val="53565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35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endParaRPr>
            </a:p>
          </p:txBody>
        </p:sp>
      </p:grpSp>
      <p:sp>
        <p:nvSpPr>
          <p:cNvPr id="7" name="Nawias otwierający 6">
            <a:extLst>
              <a:ext uri="{FF2B5EF4-FFF2-40B4-BE49-F238E27FC236}">
                <a16:creationId xmlns:a16="http://schemas.microsoft.com/office/drawing/2014/main" id="{84E176C9-22F9-DA98-F0CC-D0FCBEFDC58A}"/>
              </a:ext>
            </a:extLst>
          </p:cNvPr>
          <p:cNvSpPr/>
          <p:nvPr/>
        </p:nvSpPr>
        <p:spPr>
          <a:xfrm>
            <a:off x="342795" y="1121295"/>
            <a:ext cx="132083" cy="704961"/>
          </a:xfrm>
          <a:prstGeom prst="leftBracket">
            <a:avLst/>
          </a:prstGeom>
          <a:noFill/>
          <a:ln w="88900">
            <a:solidFill>
              <a:srgbClr val="53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sz="1350"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76BB0F39-7D7E-8A5D-35B9-FB05C40607EB}"/>
              </a:ext>
            </a:extLst>
          </p:cNvPr>
          <p:cNvSpPr/>
          <p:nvPr/>
        </p:nvSpPr>
        <p:spPr>
          <a:xfrm>
            <a:off x="599514" y="1990125"/>
            <a:ext cx="10681728" cy="703379"/>
          </a:xfrm>
          <a:prstGeom prst="rect">
            <a:avLst/>
          </a:prstGeom>
          <a:solidFill>
            <a:srgbClr val="770014"/>
          </a:solidFill>
          <a:ln w="38100">
            <a:solidFill>
              <a:srgbClr val="7700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KRYTERIA MIARKOWANIA KARY UMOWNEJ </a:t>
            </a:r>
            <a:b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– wykonanie zobowiązania w znacznej części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F43A2149-BA0A-2D84-5ACE-A0B1D7EA22EB}"/>
              </a:ext>
            </a:extLst>
          </p:cNvPr>
          <p:cNvSpPr/>
          <p:nvPr/>
        </p:nvSpPr>
        <p:spPr>
          <a:xfrm>
            <a:off x="557833" y="2761352"/>
            <a:ext cx="10681728" cy="584774"/>
          </a:xfrm>
          <a:prstGeom prst="rect">
            <a:avLst/>
          </a:prstGeom>
          <a:solidFill>
            <a:srgbClr val="D1657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interes, jaki wierzyciel miał w wykonaniu zobowiązania, został zaspokojony w części </a:t>
            </a:r>
            <a:br>
              <a:rPr lang="pl-PL" sz="16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pl-PL" sz="16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zbliżającej się do pełnego jego zaspokojenia</a:t>
            </a:r>
          </a:p>
        </p:txBody>
      </p:sp>
      <p:sp>
        <p:nvSpPr>
          <p:cNvPr id="10" name="Schemat blokowy: proces 9">
            <a:extLst>
              <a:ext uri="{FF2B5EF4-FFF2-40B4-BE49-F238E27FC236}">
                <a16:creationId xmlns:a16="http://schemas.microsoft.com/office/drawing/2014/main" id="{95B745E5-87DC-D81D-6675-EF82BF7546AF}"/>
              </a:ext>
            </a:extLst>
          </p:cNvPr>
          <p:cNvSpPr/>
          <p:nvPr/>
        </p:nvSpPr>
        <p:spPr>
          <a:xfrm>
            <a:off x="599514" y="3488635"/>
            <a:ext cx="10681728" cy="2692559"/>
          </a:xfrm>
          <a:prstGeom prst="flowChartProcess">
            <a:avLst/>
          </a:prstGeom>
          <a:noFill/>
          <a:ln w="38100">
            <a:solidFill>
              <a:srgbClr val="7700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spcAft>
                <a:spcPts val="800"/>
              </a:spcAft>
              <a:buClr>
                <a:srgbClr val="770014"/>
              </a:buClr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Czy odstawę podstawę obniżenia kary umownej z tytułu niewykonania lub nienależytego wykonania danego obowiązku dłużnika może stanowić wykonanie w znacznej części </a:t>
            </a:r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innego obowiązku </a:t>
            </a:r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umownego dłużnika?</a:t>
            </a:r>
          </a:p>
          <a:p>
            <a:pPr marL="285750" indent="-285750" algn="just">
              <a:spcBef>
                <a:spcPts val="1200"/>
              </a:spcBef>
              <a:spcAft>
                <a:spcPts val="800"/>
              </a:spcAft>
              <a:buClr>
                <a:srgbClr val="770014"/>
              </a:buClr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Czy strony w umowie zróżnicowały karę umowną w zależności od stopnia niewykonania zobowiązania lub rodzaju i wagi konkretnego uchybienia? Czy efektywna wysokość kary umownej jest powiązana z </a:t>
            </a:r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zakresem niewykonania zobowiązania</a:t>
            </a:r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?</a:t>
            </a:r>
          </a:p>
          <a:p>
            <a:pPr marL="285750" indent="-285750" algn="just">
              <a:spcBef>
                <a:spcPts val="1200"/>
              </a:spcBef>
              <a:spcAft>
                <a:spcPts val="800"/>
              </a:spcAft>
              <a:buClr>
                <a:srgbClr val="770014"/>
              </a:buClr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Jaki interes wierzyciela zabezpiecza kara umowna, tj. czy zmierza do naprawienia </a:t>
            </a:r>
            <a:r>
              <a:rPr lang="pl-PL" sz="1600" b="1" dirty="0">
                <a:solidFill>
                  <a:srgbClr val="770014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uszczerbku wynikłego z samej zwłoki</a:t>
            </a:r>
            <a:r>
              <a:rPr lang="pl-PL" sz="16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?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A2B16A0-D037-72A4-536D-F07984276E0A}"/>
              </a:ext>
            </a:extLst>
          </p:cNvPr>
          <p:cNvSpPr txBox="1"/>
          <p:nvPr/>
        </p:nvSpPr>
        <p:spPr>
          <a:xfrm>
            <a:off x="459847" y="438995"/>
            <a:ext cx="967835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pl-PL" sz="2400" b="1" dirty="0">
                <a:solidFill>
                  <a:srgbClr val="53565A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MIARKOWANIE KARY UMOWNEJ [2]</a:t>
            </a:r>
            <a:endParaRPr lang="pl-PL" sz="2500" b="1" dirty="0">
              <a:solidFill>
                <a:srgbClr val="53565A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6954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2659</Words>
  <Application>Microsoft Office PowerPoint</Application>
  <PresentationFormat>Panoramiczny</PresentationFormat>
  <Paragraphs>202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Lato</vt:lpstr>
      <vt:lpstr>Lato Black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Macioszek Tymoteusz</dc:creator>
  <cp:lastModifiedBy>Autor</cp:lastModifiedBy>
  <cp:revision>6</cp:revision>
  <dcterms:created xsi:type="dcterms:W3CDTF">2023-09-19T08:02:14Z</dcterms:created>
  <dcterms:modified xsi:type="dcterms:W3CDTF">2023-09-20T08:43:15Z</dcterms:modified>
</cp:coreProperties>
</file>