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5"/>
  </p:notesMasterIdLst>
  <p:handoutMasterIdLst>
    <p:handoutMasterId r:id="rId36"/>
  </p:handoutMasterIdLst>
  <p:sldIdLst>
    <p:sldId id="412" r:id="rId5"/>
    <p:sldId id="481" r:id="rId6"/>
    <p:sldId id="463" r:id="rId7"/>
    <p:sldId id="464" r:id="rId8"/>
    <p:sldId id="465" r:id="rId9"/>
    <p:sldId id="467" r:id="rId10"/>
    <p:sldId id="469" r:id="rId11"/>
    <p:sldId id="484" r:id="rId12"/>
    <p:sldId id="496" r:id="rId13"/>
    <p:sldId id="519" r:id="rId14"/>
    <p:sldId id="497" r:id="rId15"/>
    <p:sldId id="500" r:id="rId16"/>
    <p:sldId id="498" r:id="rId17"/>
    <p:sldId id="499" r:id="rId18"/>
    <p:sldId id="483" r:id="rId19"/>
    <p:sldId id="486" r:id="rId20"/>
    <p:sldId id="520" r:id="rId21"/>
    <p:sldId id="452" r:id="rId22"/>
    <p:sldId id="455" r:id="rId23"/>
    <p:sldId id="501" r:id="rId24"/>
    <p:sldId id="492" r:id="rId25"/>
    <p:sldId id="457" r:id="rId26"/>
    <p:sldId id="480" r:id="rId27"/>
    <p:sldId id="494" r:id="rId28"/>
    <p:sldId id="516" r:id="rId29"/>
    <p:sldId id="493" r:id="rId30"/>
    <p:sldId id="459" r:id="rId31"/>
    <p:sldId id="521" r:id="rId32"/>
    <p:sldId id="472" r:id="rId33"/>
    <p:sldId id="265" r:id="rId34"/>
  </p:sldIdLst>
  <p:sldSz cx="9144000" cy="5143500" type="screen16x9"/>
  <p:notesSz cx="6794500" cy="99314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5CF848-9AC5-F589-E392-64D4048E8F5F}" name="Marta Panasiuk" initials="MP" userId="S::wojcikmarta@cppc.gov.pl::9b0a6ef9-d284-42a9-8515-d6d9fbe9c880" providerId="AD"/>
  <p188:author id="{FBE96C81-FB8E-8752-EED4-552E3F204A06}" name="Sławomir Zubiak" initials="SZ" userId="S::szubiak@cppc.gov.pl::0def3340-4e4f-460d-ba70-3720a8b384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98F"/>
    <a:srgbClr val="003399"/>
    <a:srgbClr val="F8FBFE"/>
    <a:srgbClr val="BE4102"/>
    <a:srgbClr val="002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2819C-C691-4BDF-AC64-24ABBBADB2E5}" v="33" dt="2024-10-24T21:14:42.067"/>
    <p1510:client id="{535955EC-564B-4EA2-ABD2-64692328E877}" vWet="2" dt="2024-10-24T11:37:32.490"/>
    <p1510:client id="{B91AD513-0D08-460E-83F5-AB36027ACFA5}" v="759" dt="2024-10-24T16:58:27.052"/>
    <p1510:client id="{D894BD30-6582-49B0-B033-F2D023422F1A}" v="1" dt="2024-10-24T11:28:41.396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2" autoAdjust="0"/>
  </p:normalViewPr>
  <p:slideViewPr>
    <p:cSldViewPr snapToGrid="0">
      <p:cViewPr varScale="1">
        <p:scale>
          <a:sx n="117" d="100"/>
          <a:sy n="117" d="100"/>
        </p:scale>
        <p:origin x="143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78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71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49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48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30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270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59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73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734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848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95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6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65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41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29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883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43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3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02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16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88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93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96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3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28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06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37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48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35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9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29" y="1949268"/>
            <a:ext cx="6773550" cy="12663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/>
              <a:t>KPO i FERC</a:t>
            </a:r>
            <a:br>
              <a:rPr lang="pl-PL" sz="1800" dirty="0"/>
            </a:br>
            <a:br>
              <a:rPr lang="pl-PL" sz="1800" dirty="0"/>
            </a:br>
            <a:r>
              <a:rPr lang="pl-PL" sz="1200" dirty="0"/>
              <a:t>Zapewnienie dostępu do bardzo szybkiego </a:t>
            </a:r>
            <a:r>
              <a:rPr lang="pl-PL" sz="1200" dirty="0" err="1"/>
              <a:t>internetu</a:t>
            </a:r>
            <a:r>
              <a:rPr lang="pl-PL" sz="1200" dirty="0"/>
              <a:t> oraz ultra-szybkiego </a:t>
            </a:r>
            <a:r>
              <a:rPr lang="pl-PL" sz="1200" dirty="0" err="1"/>
              <a:t>internetu</a:t>
            </a:r>
            <a:r>
              <a:rPr lang="pl-PL" sz="1200" dirty="0"/>
              <a:t> szerokopasmowego na obszarach białych plam</a:t>
            </a:r>
            <a:br>
              <a:rPr lang="pl-PL" sz="1000" dirty="0"/>
            </a:b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D8B40FD-F2D3-FED6-B9CC-42B92C8F9C2E}"/>
              </a:ext>
            </a:extLst>
          </p:cNvPr>
          <p:cNvSpPr txBox="1"/>
          <p:nvPr/>
        </p:nvSpPr>
        <p:spPr>
          <a:xfrm>
            <a:off x="3721425" y="3258446"/>
            <a:ext cx="1929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 dirty="0">
                <a:solidFill>
                  <a:srgbClr val="3D49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KONFERENCJA KIKE</a:t>
            </a:r>
          </a:p>
          <a:p>
            <a:r>
              <a:rPr lang="pl-PL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lang="pl-PL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28.10.2024 r. </a:t>
            </a:r>
          </a:p>
        </p:txBody>
      </p:sp>
    </p:spTree>
    <p:extLst>
      <p:ext uri="{BB962C8B-B14F-4D97-AF65-F5344CB8AC3E}">
        <p14:creationId xmlns:p14="http://schemas.microsoft.com/office/powerpoint/2010/main" val="215689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082"/>
            <a:ext cx="7348756" cy="7536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KAMIENIE MILOWE I PLAN NAPRAWCZY</a:t>
            </a:r>
            <a:endParaRPr lang="pl-PL" sz="2400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9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4A5D3-7F3A-87ED-D1B3-CF190034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 anchor="t">
            <a:normAutofit/>
          </a:bodyPr>
          <a:lstStyle/>
          <a:p>
            <a:r>
              <a:rPr lang="pl-PL" b="1"/>
              <a:t>				Kamienie milowe</a:t>
            </a:r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9F6CC4-F160-D446-BD2B-6F491A909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Pojęcie oznaczające objęcie zasięgiem sieci punktów adresowych w wymaganej liczbie dla Zadania 1 oraz wartości dla Zadania 2 (inwestycje własne - jeśli dotyczy)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7E838EDE-B550-8906-49EA-78DB2B05CC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r="589" b="-2"/>
          <a:stretch/>
        </p:blipFill>
        <p:spPr>
          <a:xfrm>
            <a:off x="20" y="612425"/>
            <a:ext cx="4264465" cy="3918839"/>
          </a:xfrm>
          <a:noFill/>
        </p:spPr>
      </p:pic>
    </p:spTree>
    <p:extLst>
      <p:ext uri="{BB962C8B-B14F-4D97-AF65-F5344CB8AC3E}">
        <p14:creationId xmlns:p14="http://schemas.microsoft.com/office/powerpoint/2010/main" val="200798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18478-4DF1-C2AF-44E6-428D82C3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0" u="none" strike="noStrike" baseline="0" dirty="0"/>
              <a:t>	Kamienie milowe – terminy osiągnięcia KPO/FERC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08AAFA-D31E-57CB-3081-5C82D58A5F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58A17BA-F4C0-E341-D7FA-89B055B7FD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5178914"/>
              </p:ext>
            </p:extLst>
          </p:nvPr>
        </p:nvGraphicFramePr>
        <p:xfrm>
          <a:off x="348344" y="1347787"/>
          <a:ext cx="8386354" cy="35115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7883">
                  <a:extLst>
                    <a:ext uri="{9D8B030D-6E8A-4147-A177-3AD203B41FA5}">
                      <a16:colId xmlns:a16="http://schemas.microsoft.com/office/drawing/2014/main" val="3464967644"/>
                    </a:ext>
                  </a:extLst>
                </a:gridCol>
                <a:gridCol w="1655439">
                  <a:extLst>
                    <a:ext uri="{9D8B030D-6E8A-4147-A177-3AD203B41FA5}">
                      <a16:colId xmlns:a16="http://schemas.microsoft.com/office/drawing/2014/main" val="3547138395"/>
                    </a:ext>
                  </a:extLst>
                </a:gridCol>
                <a:gridCol w="1655441">
                  <a:extLst>
                    <a:ext uri="{9D8B030D-6E8A-4147-A177-3AD203B41FA5}">
                      <a16:colId xmlns:a16="http://schemas.microsoft.com/office/drawing/2014/main" val="1787952347"/>
                    </a:ext>
                  </a:extLst>
                </a:gridCol>
                <a:gridCol w="3947591">
                  <a:extLst>
                    <a:ext uri="{9D8B030D-6E8A-4147-A177-3AD203B41FA5}">
                      <a16:colId xmlns:a16="http://schemas.microsoft.com/office/drawing/2014/main" val="491834579"/>
                    </a:ext>
                  </a:extLst>
                </a:gridCol>
              </a:tblGrid>
              <a:tr h="4152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KPO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FERC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67758"/>
                  </a:ext>
                </a:extLst>
              </a:tr>
              <a:tr h="909618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Kamień milowy 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miesięcy 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 podpisania umowy lub rozpoczęcia realizacji przedsięwzięcia/projektu (w zależności, które zdarzenie nastąpi wcześniej);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docelowa to: 15%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ze 100% liczby punktów adresowych do objęcia zasięgiem dla Zadania 1 / realizacji wartości Inwestycji własnych dla Zadania 2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84357"/>
                  </a:ext>
                </a:extLst>
              </a:tr>
              <a:tr h="909618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Kamień milowy 2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miesiące 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 podpisania umowy lub rozpoczęcia realizacji przedsięwzięcia/projektu (w zależności, które zdarzenie </a:t>
                      </a:r>
                      <a:r>
                        <a:rPr lang="pl-PL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Inwestycje KPO / FERC – podstawowe różnice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nastąpi wcześniej);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 docelowa to: 35% 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ze 100% liczby punktów adresowych do objęcia zasięgiem dla Zadania 1/ realizacji wartości Inwestycji własnych dla Zadania 2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5278"/>
                  </a:ext>
                </a:extLst>
              </a:tr>
              <a:tr h="1277100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Kamień milowy 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30.06.2026 r.</a:t>
                      </a:r>
                      <a:r>
                        <a:rPr lang="pl-PL" sz="1100" b="0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pl-PL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100" b="0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docelowa to: 100% liczby punktów adresowych do objęcia zasięgiem dla Zadania 1/ realizacji wartości Inwestycji własnych dla Zadania 2</a:t>
                      </a:r>
                      <a:endParaRPr lang="pl-PL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 miesięcy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od podpisania </a:t>
                      </a:r>
                      <a:r>
                        <a:rPr lang="pl-PL" sz="1100" b="0" i="0" u="none" strike="noStrike" noProof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UoD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lub rozpoczęcia realizacji Projektu (w zależności, które zdarzenie nastąpi wcześniej), 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docelowa to: 100% liczby punktów adresowych do objęcia zasięgiem dla Zadania 1 / realizacji wartości Inwestycji własnych dla Zadania 2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3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9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BC399-0FB4-F8AC-ED3D-AF7207D5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				Plan naprawczy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B6AE7E-9AC9-530E-4B48-1857103F9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 przypadku, gdy OOW/Beneficjent nie realizuje kamieni milowych w terminach określonych w umowie, zobowiązany jest do przedstawienia </a:t>
            </a:r>
            <a:r>
              <a:rPr lang="pl-PL" b="1" dirty="0"/>
              <a:t>planu naprawczego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b="0" i="0" u="none" strike="noStrike" baseline="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Jeśli pomimo wdrożenia planu naprawczego OOW/Beneficjent nie osiągnie kamienia milowego w terminie do 6 miesięcy od wyznaczonego terminu jego osiągnięcia, CPPC podda pod ponowną analizę wykonalność przedsięwzięcia/projektu oraz przyczyny nierealizowania kamienia milowego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6" descr="Obraz zawierający tekst, zrzut ekranu, osoba, sztuka&#10;&#10;Opis wygenerowany automatycznie">
            <a:extLst>
              <a:ext uri="{FF2B5EF4-FFF2-40B4-BE49-F238E27FC236}">
                <a16:creationId xmlns:a16="http://schemas.microsoft.com/office/drawing/2014/main" id="{ADBFF45B-831B-BB1B-043E-92921E051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47" y="1760973"/>
            <a:ext cx="3540668" cy="1380860"/>
          </a:xfrm>
          <a:noFill/>
        </p:spPr>
      </p:pic>
    </p:spTree>
    <p:extLst>
      <p:ext uri="{BB962C8B-B14F-4D97-AF65-F5344CB8AC3E}">
        <p14:creationId xmlns:p14="http://schemas.microsoft.com/office/powerpoint/2010/main" val="392265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219FC-693F-0C19-7E02-748F3FA8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273401"/>
            <a:ext cx="7389546" cy="734818"/>
          </a:xfrm>
        </p:spPr>
        <p:txBody>
          <a:bodyPr/>
          <a:lstStyle/>
          <a:p>
            <a:r>
              <a:rPr lang="pl-PL" sz="1800" dirty="0"/>
              <a:t>		Przykładowy wzór planu naprawczego*</a:t>
            </a:r>
            <a:br>
              <a:rPr lang="pl-PL" sz="1800" dirty="0"/>
            </a:br>
            <a:endParaRPr lang="pl-PL" dirty="0"/>
          </a:p>
        </p:txBody>
      </p:sp>
      <p:pic>
        <p:nvPicPr>
          <p:cNvPr id="5" name="Symbol zastępczy zawartości 4" descr="Obraz zawierający tekst, zrzut ekranu, dokument, Czcionka&#10;&#10;Opis wygenerowany automatycznie">
            <a:extLst>
              <a:ext uri="{FF2B5EF4-FFF2-40B4-BE49-F238E27FC236}">
                <a16:creationId xmlns:a16="http://schemas.microsoft.com/office/drawing/2014/main" id="{8A741CFE-6D46-ABC7-DCDC-7A186DB3A1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>
          <a:xfrm>
            <a:off x="941546" y="650708"/>
            <a:ext cx="7010016" cy="3801489"/>
          </a:xfr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3EFA687-411A-2981-4893-E591C8D9C936}"/>
              </a:ext>
            </a:extLst>
          </p:cNvPr>
          <p:cNvSpPr txBox="1"/>
          <p:nvPr/>
        </p:nvSpPr>
        <p:spPr>
          <a:xfrm>
            <a:off x="1251285" y="4510330"/>
            <a:ext cx="5506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 !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wzór planu jest dostępny W Bazie wiedzy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70630ED-CD02-DD80-110B-E3DD82B970EE}"/>
              </a:ext>
            </a:extLst>
          </p:cNvPr>
          <p:cNvSpPr txBox="1"/>
          <p:nvPr/>
        </p:nvSpPr>
        <p:spPr>
          <a:xfrm>
            <a:off x="1251285" y="4845462"/>
            <a:ext cx="515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/>
              <a:t>*wzór dla KPO zawierający nazewnictwo i oznaczenia dotyczące KPO</a:t>
            </a:r>
          </a:p>
          <a:p>
            <a:endParaRPr lang="pl-PL" sz="1000"/>
          </a:p>
        </p:txBody>
      </p:sp>
      <p:pic>
        <p:nvPicPr>
          <p:cNvPr id="10" name="Grafika 9" descr="Ostrzeżenie kontur">
            <a:extLst>
              <a:ext uri="{FF2B5EF4-FFF2-40B4-BE49-F238E27FC236}">
                <a16:creationId xmlns:a16="http://schemas.microsoft.com/office/drawing/2014/main" id="{B4B0F2FE-966A-3D25-D08E-9F77DA8EA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92" y="4362601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D52BAB31-2A34-767C-289E-31AE1F64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376710"/>
            <a:ext cx="7389546" cy="734818"/>
          </a:xfrm>
        </p:spPr>
        <p:txBody>
          <a:bodyPr anchor="t">
            <a:normAutofit/>
          </a:bodyPr>
          <a:lstStyle/>
          <a:p>
            <a:pPr algn="ctr"/>
            <a:r>
              <a:rPr lang="pl-PL" dirty="0"/>
              <a:t>Ważne informacje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BFA2D2-BF4F-B3CF-97D8-62F8A9171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319" y="1050803"/>
            <a:ext cx="4671680" cy="3036287"/>
          </a:xfrm>
        </p:spPr>
        <p:txBody>
          <a:bodyPr>
            <a:normAutofit/>
          </a:bodyPr>
          <a:lstStyle/>
          <a:p>
            <a:pPr marL="171450" indent="-171450">
              <a:buFont typeface="Wingdings"/>
              <a:buChar char="ü"/>
            </a:pPr>
            <a:r>
              <a:rPr lang="pl-PL" sz="1400" dirty="0"/>
              <a:t>Najpóźniej w ostatnim dniu na osiągnięcie kamienia milowego, należy złożyć do CPPC oświadczenie potwierdzające z określeniem wartości osiągniętego wskaźnika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Należy złożyć raport w systemie SIMBA obrazujący, które punkty adresowe zostały wykonane – raport składany zgodnie z przyjętym harmonogramem, tj. do 10 dnia miesiąca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Wniosek o płatność, w którym rozliczone będą punkty adresowe osiągnięte w danym kamieniu należy złożyć najpóźniej w terminie miesiąca od dnia osiągnięcia kamienia milowego</a:t>
            </a:r>
          </a:p>
        </p:txBody>
      </p:sp>
      <p:pic>
        <p:nvPicPr>
          <p:cNvPr id="6" name="Symbol zastępczy zawartości 5" descr="Obraz zawierający tekst, pismo odręczne, tablica, ramka na zdjęcia&#10;&#10;Opis wygenerowany automatycznie">
            <a:extLst>
              <a:ext uri="{FF2B5EF4-FFF2-40B4-BE49-F238E27FC236}">
                <a16:creationId xmlns:a16="http://schemas.microsoft.com/office/drawing/2014/main" id="{8C95C1A2-765D-BD1D-4F14-76B44AEAC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80362" y="1294744"/>
            <a:ext cx="2932611" cy="1957517"/>
          </a:xfrm>
          <a:noFill/>
        </p:spPr>
      </p:pic>
    </p:spTree>
    <p:extLst>
      <p:ext uri="{BB962C8B-B14F-4D97-AF65-F5344CB8AC3E}">
        <p14:creationId xmlns:p14="http://schemas.microsoft.com/office/powerpoint/2010/main" val="331084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E765B-E3B0-9D30-4AFE-A0A81787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8" y="177965"/>
            <a:ext cx="7389546" cy="367409"/>
          </a:xfrm>
        </p:spPr>
        <p:txBody>
          <a:bodyPr anchor="t">
            <a:normAutofit/>
          </a:bodyPr>
          <a:lstStyle/>
          <a:p>
            <a:pPr algn="ctr"/>
            <a:r>
              <a:rPr lang="pl-PL" dirty="0"/>
              <a:t>Ważne informacje</a:t>
            </a:r>
          </a:p>
        </p:txBody>
      </p:sp>
      <p:pic>
        <p:nvPicPr>
          <p:cNvPr id="5" name="Symbol zastępczy zawartości 5" descr="Obraz zawierający tekst, pismo odręczne, tablica, ramka na zdjęcia&#10;&#10;Opis wygenerowany automatycznie">
            <a:extLst>
              <a:ext uri="{FF2B5EF4-FFF2-40B4-BE49-F238E27FC236}">
                <a16:creationId xmlns:a16="http://schemas.microsoft.com/office/drawing/2014/main" id="{AC4042E6-CFFD-D2E6-1718-DD8E77E2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7" y="1405074"/>
            <a:ext cx="2609983" cy="1742163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3387F0-2343-BE14-3CA2-16450798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75" y="1171158"/>
            <a:ext cx="4884496" cy="3314364"/>
          </a:xfrm>
        </p:spPr>
        <p:txBody>
          <a:bodyPr>
            <a:normAutofit/>
          </a:bodyPr>
          <a:lstStyle/>
          <a:p>
            <a:pPr marL="171450" indent="-171450">
              <a:buFont typeface="Wingdings"/>
              <a:buChar char="ü"/>
            </a:pPr>
            <a:r>
              <a:rPr lang="pl-PL" sz="1400" b="0" i="0" dirty="0">
                <a:effectLst/>
                <a:highlight>
                  <a:srgbClr val="FFFFFF"/>
                </a:highlight>
              </a:rPr>
              <a:t>Proporcjonalność realizacji zadań 1 i 2 musi być osiągnięta na etapie kamieni milowych.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>
                <a:highlight>
                  <a:srgbClr val="FFFFFF"/>
                </a:highlight>
              </a:rPr>
              <a:t>Realizacja kamieni milowych liczona jest narastająco.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Procent osiągnięcia kamienia milowego liczony jest od wartości PA określonej w obowiązującej umowie.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Realizacja kamieni milowych dla Zadania 1 liczona jest w sztukach czyli procent z PA.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Realizacja kamieni milowych dla Zadania 2 liczona jest wartościowo w odniesieniu do zadeklarowanej kwoty.</a:t>
            </a:r>
          </a:p>
        </p:txBody>
      </p:sp>
    </p:spTree>
    <p:extLst>
      <p:ext uri="{BB962C8B-B14F-4D97-AF65-F5344CB8AC3E}">
        <p14:creationId xmlns:p14="http://schemas.microsoft.com/office/powerpoint/2010/main" val="369438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082"/>
            <a:ext cx="7348756" cy="7536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ROZLICZANIE PRZEDSIĘWZIĘĆ/PROJEKTÓW STAWKAMI JEDNOSTKOWYMI</a:t>
            </a:r>
            <a:endParaRPr lang="pl-PL" sz="2400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6EE59-E932-965E-3E37-F7A3056E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/>
              <a:t>		ROZLICZANIE STAWEK JEDNOSTKOWYCH</a:t>
            </a:r>
            <a:br>
              <a:rPr lang="pl-PL" sz="1800"/>
            </a:b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0ED7F-D1D9-EB57-703C-3FEA8D4A6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85000" lnSpcReduction="10000"/>
          </a:bodyPr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600" kern="100">
                <a:effectLst/>
                <a:latin typeface="Open Sans"/>
                <a:ea typeface="Open Sans"/>
                <a:cs typeface="Open Sans"/>
              </a:rPr>
              <a:t>Wydatek </a:t>
            </a:r>
            <a:r>
              <a:rPr lang="pl-PL" sz="1600" b="1" kern="100">
                <a:effectLst/>
                <a:latin typeface="Open Sans"/>
                <a:ea typeface="Open Sans"/>
                <a:cs typeface="Open Sans"/>
              </a:rPr>
              <a:t>rozliczany w formie stawki jednostkowej </a:t>
            </a:r>
            <a:r>
              <a:rPr lang="pl-PL" sz="1600" b="1" kern="100">
                <a:latin typeface="Open Sans"/>
                <a:ea typeface="Open Sans"/>
                <a:cs typeface="Open Sans"/>
              </a:rPr>
              <a:t>     </a:t>
            </a:r>
            <a:r>
              <a:rPr lang="pl-PL" sz="1200" b="1" kern="100">
                <a:latin typeface="Open Sans"/>
                <a:ea typeface="Open Sans"/>
                <a:cs typeface="Open Sans"/>
              </a:rPr>
              <a:t>              </a:t>
            </a:r>
            <a:endParaRPr lang="pl-PL" sz="1200" kern="10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3999"/>
              </a:lnSpc>
              <a:spcAft>
                <a:spcPts val="800"/>
              </a:spcAft>
              <a:buNone/>
            </a:pPr>
            <a:endParaRPr lang="pl-PL" sz="1200" kern="100"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113999"/>
              </a:lnSpc>
              <a:spcAft>
                <a:spcPts val="800"/>
              </a:spcAft>
              <a:buNone/>
            </a:pPr>
            <a:r>
              <a:rPr lang="pl-PL" sz="1600" kern="100">
                <a:effectLst/>
                <a:latin typeface="Open Sans"/>
                <a:ea typeface="Open Sans"/>
                <a:cs typeface="Open Sans"/>
              </a:rPr>
              <a:t>wydatek </a:t>
            </a:r>
            <a:r>
              <a:rPr lang="pl-PL" sz="1600" b="1" kern="100">
                <a:effectLst/>
                <a:latin typeface="Open Sans"/>
                <a:ea typeface="Open Sans"/>
                <a:cs typeface="Open Sans"/>
              </a:rPr>
              <a:t>poniesiony.</a:t>
            </a:r>
            <a:endParaRPr lang="pl-PL" sz="1600" kern="100">
              <a:effectLst/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113999"/>
              </a:lnSpc>
              <a:spcAft>
                <a:spcPts val="800"/>
              </a:spcAft>
              <a:buNone/>
            </a:pPr>
            <a:endParaRPr lang="pl-PL" sz="1600" b="1" kern="10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400">
                <a:effectLst/>
                <a:latin typeface="Open Sans"/>
                <a:ea typeface="Open Sans"/>
                <a:cs typeface="Open Sans"/>
              </a:rPr>
              <a:t>Wydatek </a:t>
            </a:r>
            <a:r>
              <a:rPr lang="pl-PL" sz="1400" b="1">
                <a:latin typeface="Open Sans"/>
                <a:ea typeface="Open Sans"/>
                <a:cs typeface="Open Sans"/>
              </a:rPr>
              <a:t>jest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 rozliczony</a:t>
            </a:r>
            <a:r>
              <a:rPr lang="pl-PL" sz="1400">
                <a:effectLst/>
                <a:latin typeface="Open Sans"/>
                <a:ea typeface="Open Sans"/>
                <a:cs typeface="Open Sans"/>
              </a:rPr>
              <a:t> wg 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wysokości stawki jednostkowej</a:t>
            </a:r>
            <a:r>
              <a:rPr lang="pl-PL" sz="1400">
                <a:effectLst/>
                <a:latin typeface="Open Sans"/>
                <a:ea typeface="Open Sans"/>
                <a:cs typeface="Open Sans"/>
              </a:rPr>
              <a:t> przypisanej dla danego PA,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pl-PL" sz="1400">
                <a:effectLst/>
                <a:latin typeface="Open Sans"/>
                <a:ea typeface="Open Sans"/>
                <a:cs typeface="Open Sans"/>
              </a:rPr>
              <a:t>a 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nie po kosztach rzeczywiście poniesionych.</a:t>
            </a:r>
            <a:r>
              <a:rPr lang="pl-PL" sz="1400" kern="100">
                <a:latin typeface="Open Sans"/>
                <a:ea typeface="Open Sans"/>
                <a:cs typeface="Open Sans"/>
              </a:rPr>
              <a:t> CPPC </a:t>
            </a:r>
            <a:r>
              <a:rPr lang="pl-PL" sz="1400" b="1" kern="100">
                <a:latin typeface="Open Sans"/>
                <a:ea typeface="Open Sans"/>
                <a:cs typeface="Open Sans"/>
              </a:rPr>
              <a:t>nie 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weryfikuje wysokości faktycznie poniesionych wydatków</a:t>
            </a:r>
            <a:r>
              <a:rPr lang="pl-PL" sz="1400" b="1" kern="100">
                <a:latin typeface="Open Sans"/>
                <a:ea typeface="Open Sans"/>
                <a:cs typeface="Open Sans"/>
              </a:rPr>
              <a:t>.</a:t>
            </a:r>
            <a:endParaRPr lang="pl-PL" sz="1400" kern="100">
              <a:effectLst/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400" kern="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400" kern="100">
                <a:effectLst/>
                <a:latin typeface="Open Sans"/>
                <a:ea typeface="Open Sans"/>
                <a:cs typeface="Open Sans"/>
              </a:rPr>
              <a:t>OOW/Beneficjent nie przekazuje do CPPC żadnych 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dowodów księgowych/ faktur/ opisów do faktur</a:t>
            </a:r>
            <a:r>
              <a:rPr lang="pl-PL" sz="1400" kern="100">
                <a:effectLst/>
                <a:latin typeface="Open Sans"/>
                <a:ea typeface="Open Sans"/>
                <a:cs typeface="Open Sans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400" kern="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kern="100">
                <a:latin typeface="Open Sans"/>
                <a:ea typeface="Open Sans"/>
                <a:cs typeface="Open Sans"/>
              </a:rPr>
              <a:t>CPPC 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nie prowadzi kontroli ex-</a:t>
            </a:r>
            <a:r>
              <a:rPr lang="pl-PL" sz="1400" b="1" kern="100" err="1">
                <a:effectLst/>
                <a:latin typeface="Open Sans"/>
                <a:ea typeface="Open Sans"/>
                <a:cs typeface="Open Sans"/>
              </a:rPr>
              <a:t>ante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 i ex-post</a:t>
            </a:r>
            <a:r>
              <a:rPr lang="pl-PL" sz="1400" kern="100">
                <a:effectLst/>
                <a:latin typeface="Open Sans"/>
                <a:ea typeface="Open Sans"/>
                <a:cs typeface="Open Sans"/>
              </a:rPr>
              <a:t> umów zawieranych z Wykonawcami.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5" name="Równa się 4">
            <a:extLst>
              <a:ext uri="{FF2B5EF4-FFF2-40B4-BE49-F238E27FC236}">
                <a16:creationId xmlns:a16="http://schemas.microsoft.com/office/drawing/2014/main" id="{082BD7C1-B951-A420-6A85-9D2EFB2AB172}"/>
              </a:ext>
            </a:extLst>
          </p:cNvPr>
          <p:cNvSpPr/>
          <p:nvPr/>
        </p:nvSpPr>
        <p:spPr>
          <a:xfrm>
            <a:off x="3032262" y="1633377"/>
            <a:ext cx="812465" cy="39494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0EF5-C779-7657-57AD-22BA5FEB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58" y="612237"/>
            <a:ext cx="7389546" cy="734818"/>
          </a:xfrm>
        </p:spPr>
        <p:txBody>
          <a:bodyPr>
            <a:normAutofit fontScale="90000"/>
          </a:bodyPr>
          <a:lstStyle/>
          <a:p>
            <a:r>
              <a:rPr lang="pl-PL" sz="1800"/>
              <a:t>	Wniosek o płatność rozliczający stawkę jednostkową </a:t>
            </a:r>
            <a:br>
              <a:rPr lang="pl-PL" sz="1800"/>
            </a:br>
            <a:r>
              <a:rPr lang="pl-PL" sz="1800"/>
              <a:t>                           refundacyjny lub rozliczający zaliczkę </a:t>
            </a:r>
            <a:br>
              <a:rPr lang="pl-PL" sz="1800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EEBCA3-82B5-A3DF-868E-5F31DF5B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38" y="2035804"/>
            <a:ext cx="7553872" cy="2030989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/>
            <a:endParaRPr lang="pl-PL" sz="1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71450" indent="-171450"/>
            <a:r>
              <a:rPr lang="pl-PL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Wnioski weryfikowane są na próbie, nie ma konieczności przedstawiania protokołów oraz dokumentacji powykonawczej dla wszystkich rozliczanych punktów adresowych,</a:t>
            </a:r>
            <a:endParaRPr lang="pl-PL" sz="1400">
              <a:latin typeface="Open Sans"/>
              <a:ea typeface="Open Sans"/>
              <a:cs typeface="Open Sans"/>
            </a:endParaRPr>
          </a:p>
          <a:p>
            <a:pPr marL="171450" indent="-171450"/>
            <a:r>
              <a:rPr lang="pl-PL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 wylosowaniu próby punktów adresowych informujemy, jakie punkty adresowe podlegają  pogłębionej weryfikacji merytorycznej</a:t>
            </a:r>
            <a:r>
              <a:rPr lang="pl-PL" sz="140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,</a:t>
            </a:r>
          </a:p>
          <a:p>
            <a:pPr marL="171450" indent="-171450"/>
            <a:r>
              <a:rPr lang="pl-PL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Termin na dostarczenie dokumentów do wybranej próby – 3 dni robocze.</a:t>
            </a:r>
            <a:endParaRPr lang="pl-PL" sz="1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" name="Grafika 3" descr="Kalendarz dzienny z wypełnieniem pełnym">
            <a:extLst>
              <a:ext uri="{FF2B5EF4-FFF2-40B4-BE49-F238E27FC236}">
                <a16:creationId xmlns:a16="http://schemas.microsoft.com/office/drawing/2014/main" id="{A0EF57A1-2BC9-F821-A499-95324A085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496" y="413596"/>
            <a:ext cx="1236636" cy="12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304404"/>
            <a:ext cx="6773550" cy="753648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			</a:t>
            </a:r>
            <a:br>
              <a:rPr lang="pl-PL" sz="2400" dirty="0"/>
            </a:br>
            <a:r>
              <a:rPr lang="pl-PL" sz="2400" dirty="0"/>
              <a:t>		    BARIERY INWESTYCYJNE</a:t>
            </a:r>
            <a:br>
              <a:rPr lang="pl-PL" sz="2400" dirty="0"/>
            </a:br>
            <a:br>
              <a:rPr lang="pl-PL" sz="2400" dirty="0"/>
            </a:br>
            <a:endParaRPr lang="pl-PL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CC818-3CFC-7D21-A83C-5A75055E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/>
              <a:t>Oznaczenie punktów adresowych w systemie SIMBA oraz                          		SIDUSIS zgłoszonych do rozliczenia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715EF-B2AF-2A7D-E3AE-ED03D7DE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08" y="1632280"/>
            <a:ext cx="4843904" cy="2771940"/>
          </a:xfrm>
        </p:spPr>
        <p:txBody>
          <a:bodyPr>
            <a:normAutofit/>
          </a:bodyPr>
          <a:lstStyle/>
          <a:p>
            <a:r>
              <a:rPr lang="pl-PL" sz="1400"/>
              <a:t>Przygotowując dane monitoringowe/raport do SIMBA punkty adresowe zgłaszane do rozliczenia powinny mieć przypisany status realizacji „</a:t>
            </a:r>
            <a:r>
              <a:rPr lang="pl-PL" sz="1400" b="1" u="sng"/>
              <a:t>zrealizowane</a:t>
            </a:r>
            <a:r>
              <a:rPr lang="pl-PL" sz="1400" b="1"/>
              <a:t>” </a:t>
            </a:r>
            <a:r>
              <a:rPr lang="pl-PL" sz="1400"/>
              <a:t>oraz przypisany nr wniosku o płatność</a:t>
            </a:r>
          </a:p>
          <a:p>
            <a:pPr marL="0" indent="0">
              <a:buNone/>
            </a:pPr>
            <a:endParaRPr lang="en-US" sz="1400"/>
          </a:p>
          <a:p>
            <a:r>
              <a:rPr lang="pl-PL" sz="1400"/>
              <a:t>Do czasu zatwierdzenia oferty hurtowej rozliczane punkty adresowe należy w systemie SIDUSIS oznaczyć „</a:t>
            </a:r>
            <a:r>
              <a:rPr lang="pl-PL" sz="1400" b="1"/>
              <a:t>zasięgiem teoretycznym”</a:t>
            </a:r>
            <a:r>
              <a:rPr lang="pl-PL" sz="1400"/>
              <a:t>, po zatwierdzeniu oferty „</a:t>
            </a:r>
            <a:r>
              <a:rPr lang="pl-PL" sz="1400" b="1"/>
              <a:t>zasięgiem rzeczywistym”</a:t>
            </a:r>
            <a:endParaRPr lang="en-US" sz="140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31ABF0-9C15-8C25-D75A-C013CA82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13104" b="2"/>
          <a:stretch/>
        </p:blipFill>
        <p:spPr>
          <a:xfrm>
            <a:off x="6005344" y="1684017"/>
            <a:ext cx="2261266" cy="203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28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E8600-B36B-A449-E78E-DFC81DCB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wymagane od Beneficjenta/OOW do rozliczenia przedsięwzięcia/projektu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70D806-73CF-4C7A-C2C3-92DAB6780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997" y="1584530"/>
            <a:ext cx="5842194" cy="276096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odbioru prac lub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równoważne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dowody.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powykonawcza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wybudowanej sieci w postaci wektorowej SHP</a:t>
            </a:r>
            <a:r>
              <a:rPr lang="pl-PL" sz="1400" dirty="0">
                <a:latin typeface="Calibri Light" panose="020F0302020204030204"/>
              </a:rPr>
              <a:t>.</a:t>
            </a:r>
          </a:p>
          <a:p>
            <a:pPr marL="342900" indent="-342900">
              <a:buAutoNum type="arabicPeriod" startAt="4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przyjęcia środka trwałego – OT.</a:t>
            </a:r>
          </a:p>
          <a:p>
            <a:pPr marL="342900" indent="-342900">
              <a:buAutoNum type="arabicPeriod" startAt="4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Inne, równoważne dokumenty (np. oświadczenie projektanta/geodety o zgłoszeniu do zasobów) potwierdzające zakres zrealizowanych prac zgodnie z określonymi kamieniami milowymi</a:t>
            </a:r>
            <a:endParaRPr lang="pl-PL" sz="1400" dirty="0"/>
          </a:p>
          <a:p>
            <a:pPr marL="342900" indent="-342900">
              <a:buFontTx/>
              <a:buAutoNum type="arabicPeriod"/>
            </a:pP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BDA02DC-1FD8-49F6-E227-267A05D5C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7" y="1584530"/>
            <a:ext cx="2028311" cy="1620063"/>
          </a:xfrm>
        </p:spPr>
      </p:pic>
    </p:spTree>
    <p:extLst>
      <p:ext uri="{BB962C8B-B14F-4D97-AF65-F5344CB8AC3E}">
        <p14:creationId xmlns:p14="http://schemas.microsoft.com/office/powerpoint/2010/main" val="230668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B350F-6992-DF47-114D-A52DA27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91" y="412212"/>
            <a:ext cx="7389546" cy="734818"/>
          </a:xfrm>
        </p:spPr>
        <p:txBody>
          <a:bodyPr>
            <a:normAutofit/>
          </a:bodyPr>
          <a:lstStyle/>
          <a:p>
            <a: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</a:t>
            </a: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AB68C3-149E-0B25-8058-F78FEBC0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66973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4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potwierdzenia prac wykonanych siłami własnymi:</a:t>
            </a: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</a:t>
            </a:r>
            <a:r>
              <a:rPr lang="pl-PL" sz="4800" kern="100" dirty="0"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Wyniki</a:t>
            </a:r>
            <a:r>
              <a:rPr lang="pl-PL" sz="4800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przeprowadzonych pomiarów jakościowych</a:t>
            </a:r>
            <a:r>
              <a:rPr lang="pl-PL" sz="4800" kern="100" dirty="0"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4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4800" u="sng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pl-PL" sz="4800" u="sng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eśli sieć wybudowana jest napowietrznie, </a:t>
            </a:r>
            <a:r>
              <a:rPr lang="pl-PL" sz="4800" u="sng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</a:t>
            </a:r>
            <a:r>
              <a:rPr lang="pl-PL" sz="4800" u="sng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przekazać dokumentację odbiorową od właściciela podbudowy słupowej.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3200" u="sng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</a:t>
            </a:r>
            <a:r>
              <a:rPr lang="pl-PL" sz="4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Zestawienia</a:t>
            </a: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wszystkich wykonanych i rozliczanych w danymi wniosku o płatność PA ze wskazaniem:</a:t>
            </a:r>
          </a:p>
          <a:p>
            <a:pPr marL="85725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gdzie znajduje się zakończenie wybudowanej sieci,</a:t>
            </a:r>
          </a:p>
          <a:p>
            <a:pPr marL="85725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jaka krotność kabla została zastosowana,</a:t>
            </a:r>
          </a:p>
          <a:p>
            <a:pPr marL="85725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4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echnologia budowy sieci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Grafika 4" descr="Ostrzeżenie kontur">
            <a:extLst>
              <a:ext uri="{FF2B5EF4-FFF2-40B4-BE49-F238E27FC236}">
                <a16:creationId xmlns:a16="http://schemas.microsoft.com/office/drawing/2014/main" id="{91C78927-2EF1-B80C-5905-25E7E387E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206" y="2472727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060465-8FC3-5CF0-2CEC-88268013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6" y="386652"/>
            <a:ext cx="7389546" cy="734818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 cd.: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6424E-A4AD-ABDB-17A8-065B5DA2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02" y="1327748"/>
            <a:ext cx="7729602" cy="672037"/>
          </a:xfrm>
        </p:spPr>
        <p:txBody>
          <a:bodyPr vert="horz" lIns="0" tIns="0" rIns="0" bIns="0" rtlCol="0" anchor="t">
            <a:normAutofit/>
          </a:bodyPr>
          <a:lstStyle/>
          <a:p>
            <a:pPr marL="3429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pl-PL" sz="1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l-PL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magazynowania zapasów kabli abonencki - </a:t>
            </a:r>
            <a:r>
              <a:rPr lang="pl-PL" sz="1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</a:t>
            </a:r>
            <a:r>
              <a:rPr lang="pl-PL" sz="1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magazynowania zapasów.</a:t>
            </a:r>
            <a:endParaRPr lang="pl-PL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D3C6C7B6-4D47-5CEF-B772-2949E6CB6E12}"/>
              </a:ext>
            </a:extLst>
          </p:cNvPr>
          <p:cNvGrpSpPr/>
          <p:nvPr/>
        </p:nvGrpSpPr>
        <p:grpSpPr>
          <a:xfrm>
            <a:off x="615024" y="4055139"/>
            <a:ext cx="3567012" cy="823056"/>
            <a:chOff x="3534" y="905"/>
            <a:chExt cx="7232028" cy="847773"/>
          </a:xfrm>
          <a:scene3d>
            <a:camera prst="orthographicFront"/>
            <a:lightRig rig="flat" dir="t"/>
          </a:scene3d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0AE6D6AB-6349-C2CB-7446-ACE0FFAAA41C}"/>
                </a:ext>
              </a:extLst>
            </p:cNvPr>
            <p:cNvSpPr/>
            <p:nvPr/>
          </p:nvSpPr>
          <p:spPr>
            <a:xfrm>
              <a:off x="3534" y="905"/>
              <a:ext cx="7232028" cy="75917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AB4D87EF-0F4F-247E-1EFF-C128ECBA0F3F}"/>
                </a:ext>
              </a:extLst>
            </p:cNvPr>
            <p:cNvSpPr txBox="1"/>
            <p:nvPr/>
          </p:nvSpPr>
          <p:spPr>
            <a:xfrm>
              <a:off x="10515" y="133976"/>
              <a:ext cx="7187557" cy="714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Może zostać pozostawiony na słupie lub przy granicy działki w gruncie w zależności od stosowanej technologii. 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83E4E0AF-E846-7DC6-762B-8D5CED1CBF6A}"/>
              </a:ext>
            </a:extLst>
          </p:cNvPr>
          <p:cNvGrpSpPr/>
          <p:nvPr/>
        </p:nvGrpSpPr>
        <p:grpSpPr>
          <a:xfrm>
            <a:off x="4476759" y="4055038"/>
            <a:ext cx="3714789" cy="823156"/>
            <a:chOff x="-190480" y="0"/>
            <a:chExt cx="7429578" cy="1899837"/>
          </a:xfrm>
          <a:scene3d>
            <a:camera prst="orthographicFront"/>
            <a:lightRig rig="flat" dir="t"/>
          </a:scene3d>
        </p:grpSpPr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D8F323D4-DC85-BB5C-023D-14106226ECFA}"/>
                </a:ext>
              </a:extLst>
            </p:cNvPr>
            <p:cNvSpPr/>
            <p:nvPr/>
          </p:nvSpPr>
          <p:spPr>
            <a:xfrm>
              <a:off x="0" y="0"/>
              <a:ext cx="7239098" cy="170107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Prostokąt: zaokrąglone rogi 4">
              <a:extLst>
                <a:ext uri="{FF2B5EF4-FFF2-40B4-BE49-F238E27FC236}">
                  <a16:creationId xmlns:a16="http://schemas.microsoft.com/office/drawing/2014/main" id="{5ED03B9A-5794-1C79-66EA-242E7965A27D}"/>
                </a:ext>
              </a:extLst>
            </p:cNvPr>
            <p:cNvSpPr txBox="1"/>
            <p:nvPr/>
          </p:nvSpPr>
          <p:spPr>
            <a:xfrm>
              <a:off x="-190480" y="298405"/>
              <a:ext cx="7377532" cy="16014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Może znajdować się np. w magazynie, jednak wymaga to złożenia do CPPC odpowiedniej procedury przechowywania.</a:t>
              </a:r>
            </a:p>
          </p:txBody>
        </p:sp>
      </p:grp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54E973-7FC9-27D3-3E64-1B82AD486441}"/>
              </a:ext>
            </a:extLst>
          </p:cNvPr>
          <p:cNvSpPr txBox="1">
            <a:spLocks/>
          </p:cNvSpPr>
          <p:nvPr/>
        </p:nvSpPr>
        <p:spPr>
          <a:xfrm>
            <a:off x="1004627" y="2097174"/>
            <a:ext cx="7314484" cy="535782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endParaRPr lang="pl-PL" sz="5600" b="1">
              <a:solidFill>
                <a:srgbClr val="BE4102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624082" fontAlgn="base">
              <a:lnSpc>
                <a:spcPct val="120000"/>
              </a:lnSpc>
              <a:spcBef>
                <a:spcPts val="0"/>
              </a:spcBef>
              <a:buClr>
                <a:srgbClr val="003399"/>
              </a:buClr>
              <a:buFontTx/>
              <a:buNone/>
              <a:defRPr/>
            </a:pPr>
            <a:r>
              <a:rPr lang="pl-PL" sz="5600" b="1" dirty="0">
                <a:solidFill>
                  <a:srgbClr val="BE4102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 adresowy bez odpowiedniego zapasu nie jest objęty zasięgiem sieci!</a:t>
            </a:r>
          </a:p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EB57B001-E200-414C-6415-92F6077A6586}"/>
              </a:ext>
            </a:extLst>
          </p:cNvPr>
          <p:cNvSpPr/>
          <p:nvPr/>
        </p:nvSpPr>
        <p:spPr>
          <a:xfrm>
            <a:off x="3286125" y="3037053"/>
            <a:ext cx="2100263" cy="5357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Zapas kabla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BC60429F-B84D-CDD9-F208-3065BFBAA162}"/>
              </a:ext>
            </a:extLst>
          </p:cNvPr>
          <p:cNvSpPr/>
          <p:nvPr/>
        </p:nvSpPr>
        <p:spPr>
          <a:xfrm>
            <a:off x="3521869" y="3650456"/>
            <a:ext cx="242887" cy="2071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6F55FD27-80C9-D511-F645-9C8843A24F08}"/>
              </a:ext>
            </a:extLst>
          </p:cNvPr>
          <p:cNvSpPr/>
          <p:nvPr/>
        </p:nvSpPr>
        <p:spPr>
          <a:xfrm>
            <a:off x="4902994" y="3679639"/>
            <a:ext cx="242887" cy="2071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4D9E24-29FE-6CBA-992E-33EE311D1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2" y="192475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2733B2-C37A-1BE2-BB38-585A93A3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34" y="245783"/>
            <a:ext cx="5332518" cy="658637"/>
          </a:xfrm>
        </p:spPr>
        <p:txBody>
          <a:bodyPr>
            <a:normAutofit/>
          </a:bodyPr>
          <a:lstStyle/>
          <a:p>
            <a:r>
              <a:rPr lang="pl-PL" sz="1800"/>
              <a:t>Procedura magazynowania zapasów kabla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12E55-AAA6-CF0C-D0A6-5CE21E3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431" y="681178"/>
            <a:ext cx="6539935" cy="4405172"/>
          </a:xfrm>
        </p:spPr>
        <p:txBody>
          <a:bodyPr>
            <a:normAutofit fontScale="25000" lnSpcReduction="20000"/>
          </a:bodyPr>
          <a:lstStyle/>
          <a:p>
            <a:pPr marL="0" indent="0" defTabSz="685787" fontAlgn="base">
              <a:buClr>
                <a:srgbClr val="003399"/>
              </a:buClr>
              <a:buNone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Minimalny zakres jaki powinna zawierać </a:t>
            </a:r>
            <a:r>
              <a:rPr lang="pl-PL" sz="4800" b="1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procedura przechowywania zapasu kabla abonenckiego</a:t>
            </a: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 (dotyczy wyłącznie budynków jednorodzinnych oraz budynków wielorodzinnych bez części wspólnej): 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Wskazanie miejsca przechowywania (adres magazynu), jeśli zapas nie jest umieszczony na podbudowie słupowej, w gruncie przy granicy działki, skrzynce lub studni. </a:t>
            </a:r>
          </a:p>
          <a:p>
            <a:pPr marL="180340" indent="0" defTabSz="685787" fontAlgn="base">
              <a:buClr>
                <a:srgbClr val="003399"/>
              </a:buClr>
              <a:buNone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Dobrą praktyką jest tworzenie rejestru wskazującego konkretny adres oraz zastosowany sposób przechowywania zapasu.  </a:t>
            </a:r>
          </a:p>
          <a:p>
            <a:pPr marL="180340" indent="0" defTabSz="685787" fontAlgn="base">
              <a:buClr>
                <a:srgbClr val="003399"/>
              </a:buClr>
              <a:buNone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Jeśli magazyn nie jest własnością OOW / Beneficjenta należy zapewnić do niego dostęp dla kontroli, które mogą odbywać się w trakcie realizacji i trwałości projektu. 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Wskazanie przyjętej szacunkowej długość kabla niezbędnego do podłączenia PA oraz przewidywaną długość przyłączy globalnie dla projektu.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Opisanie sposobu oznaczenia zapasów kabla. 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Opisanie metodologii wydawania kabla z zapasów w momencie uzyskania zamówienie na usługę.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Wskazanie czasu przechowywania.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Uwzględnienie sposobu postępowania z odpadami.</a:t>
            </a:r>
          </a:p>
          <a:p>
            <a:pPr marL="0" indent="0">
              <a:buNone/>
            </a:pPr>
            <a:endParaRPr lang="pl-PL"/>
          </a:p>
        </p:txBody>
      </p:sp>
      <p:pic>
        <p:nvPicPr>
          <p:cNvPr id="4" name="Obraz 3" descr="Obraz zawierający inżynieria, Część samochodowa, Inżynieria elektroniczna, metal&#10;&#10;Opis wygenerowany automatycznie">
            <a:extLst>
              <a:ext uri="{FF2B5EF4-FFF2-40B4-BE49-F238E27FC236}">
                <a16:creationId xmlns:a16="http://schemas.microsoft.com/office/drawing/2014/main" id="{EA5E7129-7576-BA3C-B4F4-2330C415C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97" y="1285809"/>
            <a:ext cx="1992078" cy="17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A47FB-A272-91B0-1073-2A6D870CD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82F49-B5DB-FEB4-D104-DEB98B78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pl-P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>
                <a:solidFill>
                  <a:schemeClr val="tx2"/>
                </a:solidFill>
                <a:latin typeface="Aptos"/>
                <a:ea typeface="Aptos" panose="020B0004020202020204" pitchFamily="34" charset="0"/>
                <a:cs typeface="Times New Roman"/>
              </a:rPr>
              <a:t>Zakończenia sieci dla różnych rodzajów zabudowy zgodnie z Wymaganiami dla sieci KPO/FERC stanowiącymi załącznik do umowy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8A549EF-A676-0CDF-E8B0-303CF774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37" y="1347055"/>
            <a:ext cx="7389547" cy="3336070"/>
          </a:xfrm>
        </p:spPr>
        <p:txBody>
          <a:bodyPr>
            <a:normAutofit fontScale="92500" lnSpcReduction="10000"/>
          </a:bodyPr>
          <a:lstStyle>
            <a:defPPr>
              <a:defRPr lang="pl-P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W budynkach jednorodzinnych oraz budynkach wielorodzinnych bez części wspólnej (zabudowa stanowiąca zespół budynków jednorodzinnych lub lokali połączonych wspólnymi ścianami) zakończenie Sieci KPO/FERC znajduje się: na granicy działki dla sieci podziemnej, a w przypadku sieci napowietrznej na najbliższym słupie znajdującym się nie dalej niż 30 m od granicy działki. </a:t>
            </a:r>
            <a:r>
              <a:rPr lang="pl-PL" sz="1200"/>
              <a:t>Zapas kabla wystarczający do przyłączenia danego PA znajduje się miejscu wskazanym przez OSD i zatwierdzonym przez CPPC po przedłożeniu odpowiedniej instrukcji magazynowania zapasów kabli</a:t>
            </a:r>
            <a:endParaRPr lang="pl-PL" sz="105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05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Alternatywnym, dopuszczalnym rozwiązaniem jest wykorzystanie punktu elastyczności na słupie znajdującym się dalej niż 30 m od granicy działki, przy jednoczesnej lokalizacji zakończenia sieci w postaci zapasu kabla pozostawionego na słupie, znajdującym się nie dalej niż 30 m od granicy działki, niezależnie od tego czy Beneficjent posiada zatwierdzoną przez nas instrukcję magazynowania zapasów kabli.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kern="100">
                <a:latin typeface="Aptos" panose="020B0004020202020204" pitchFamily="34" charset="0"/>
                <a:cs typeface="Times New Roman" panose="02020603050405020304" pitchFamily="18" charset="0"/>
              </a:rPr>
              <a:t>2. W budynkach wielorodzinnych z częścią wspólną umożliwiającą instalację infrastruktury telekomunikacyjnej, zakończenie Sieci KPO/FERC znajduje się w części wspólnej budynku, w budynkowej skrzynce operatorskiej. W razie braku zgody właścicieli na wykonanie takiej instalacji, w wyjątkowych przypadkach, po analizie i za zgodą CPPC będzie możliwe wykonanie innego zakończenia sieci.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kern="100">
                <a:latin typeface="Aptos" panose="020B0004020202020204" pitchFamily="34" charset="0"/>
                <a:cs typeface="Times New Roman" panose="02020603050405020304" pitchFamily="18" charset="0"/>
              </a:rPr>
              <a:t>3. W przypadku SED, przedsiębiorstw lub instytucji zajmujących w całości jeden budynek lub ich zespół, zakończenie Sieci KPO/FERC znajduje się w budynku, w pomieszczeniu technicznym lub szafie telekomunikacyjnej wskazanej przez zarządcę obiektu, a jeśli to niemożliwe – w szafie telekomunikacyjnej wyposażonej w odpowiednią instalację i urządzenia elektryczne, umieszczonej na pierwszej kondygnacji podziemnej lub pierwszej kondygnacji nadziemnej budynku.</a:t>
            </a:r>
            <a:endParaRPr lang="pl-PL" sz="1000"/>
          </a:p>
          <a:p>
            <a:endParaRPr lang="pl-PL" sz="1000"/>
          </a:p>
        </p:txBody>
      </p:sp>
      <p:pic>
        <p:nvPicPr>
          <p:cNvPr id="9" name="Grafika 8" descr="Router bezprzewodowy z wypełnieniem pełnym">
            <a:extLst>
              <a:ext uri="{FF2B5EF4-FFF2-40B4-BE49-F238E27FC236}">
                <a16:creationId xmlns:a16="http://schemas.microsoft.com/office/drawing/2014/main" id="{04A6C95D-7BEE-55AC-8276-E9144BBF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7728" y="3891296"/>
            <a:ext cx="685800" cy="685800"/>
          </a:xfrm>
          <a:prstGeom prst="rect">
            <a:avLst/>
          </a:prstGeom>
        </p:spPr>
      </p:pic>
      <p:pic>
        <p:nvPicPr>
          <p:cNvPr id="11" name="Grafika 10" descr="Podłączony/Rozłączony z wypełnieniem pełnym">
            <a:extLst>
              <a:ext uri="{FF2B5EF4-FFF2-40B4-BE49-F238E27FC236}">
                <a16:creationId xmlns:a16="http://schemas.microsoft.com/office/drawing/2014/main" id="{539223AA-7312-FE5E-4B8E-8381B22D6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937" y="115601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0F499-5DA2-1415-A29B-FF52BA0D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 cd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D9F00-5645-DC30-6F64-CCBB494E6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</a:t>
            </a:r>
            <a:r>
              <a:rPr lang="pl-PL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o podjętych działaniach informacyjno-promocyjnych potwierdzona dokumentacją (np. zdjęcia/link do strony). </a:t>
            </a:r>
          </a:p>
          <a:p>
            <a:pPr marL="3429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pl-PL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Oświadczenia potwierdzające:</a:t>
            </a:r>
          </a:p>
          <a:p>
            <a:pPr marL="628650" lvl="1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Złożenie</a:t>
            </a:r>
            <a:r>
              <a:rPr lang="pl-PL" sz="1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oferty hurtowej do Prezesa UKE (i dokument potwierdzający jej złożenia) i nie rozpoczęcie świadczenia usług dla sprawozdanych i zrealizowanych punktów adresowych przed jej zatwierdzeniem</a:t>
            </a:r>
            <a:r>
              <a:rPr lang="pl-PL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pl-PL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400" b="1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Ważne! </a:t>
            </a:r>
            <a:r>
              <a:rPr lang="pl-PL" sz="1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Oferta musi zostać zatwierdzona najpóźniej w dacie osiągniecia II kamienia milowego. 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pic>
        <p:nvPicPr>
          <p:cNvPr id="4" name="Grafika 3" descr="Komentarz (ważny) kontur">
            <a:extLst>
              <a:ext uri="{FF2B5EF4-FFF2-40B4-BE49-F238E27FC236}">
                <a16:creationId xmlns:a16="http://schemas.microsoft.com/office/drawing/2014/main" id="{FEF4F8F8-A1A1-D10F-827D-E01B3D63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" y="29391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37949-22E1-F921-9B72-5C2C04BE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 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cd.:</a:t>
            </a: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D17E22-D5E0-79C8-F60A-C4092E3C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4" y="1490875"/>
            <a:ext cx="7184757" cy="3040388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PWR zostanie uruchomienie najpóźniej w momencie publikacji zatwierdzonej Oferty hurtowej</a:t>
            </a: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wybudowana i przedstawiona do rozliczenia sieć została wykonana zgodnie z Wymaganiami dla Sieci KPO/FERC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Beneficjent/OOW dysponuje prawem własności do odcinków sieci wybudowanych w ramach złożonego WOP</a:t>
            </a: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środki z zaliczki przeznaczone są jedynie na realizację projektu (a VAT opłacany jest z własnych środków</a:t>
            </a: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inwestycja jest realizowana zgodnie z zasadą DNSH.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54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082"/>
            <a:ext cx="7348756" cy="7536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ZASADA DNSH</a:t>
            </a:r>
            <a:endParaRPr lang="pl-PL" sz="2400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2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C1FED4A-7D05-0EE4-DD64-45026A2E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35883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1600">
                <a:latin typeface="Open Sans"/>
                <a:ea typeface="Open Sans"/>
                <a:cs typeface="Open Sans"/>
              </a:rPr>
              <a:t>DNSH – Do No </a:t>
            </a:r>
            <a:r>
              <a:rPr lang="pl-PL" sz="1600" err="1">
                <a:latin typeface="Open Sans"/>
                <a:ea typeface="Open Sans"/>
                <a:cs typeface="Open Sans"/>
              </a:rPr>
              <a:t>Significant</a:t>
            </a:r>
            <a:r>
              <a:rPr lang="pl-PL" sz="1600">
                <a:latin typeface="Open Sans"/>
                <a:ea typeface="Open Sans"/>
                <a:cs typeface="Open Sans"/>
              </a:rPr>
              <a:t> </a:t>
            </a:r>
            <a:r>
              <a:rPr lang="pl-PL" sz="1600" err="1">
                <a:latin typeface="Open Sans"/>
                <a:ea typeface="Open Sans"/>
                <a:cs typeface="Open Sans"/>
              </a:rPr>
              <a:t>Harm</a:t>
            </a:r>
            <a:r>
              <a:rPr lang="pl-PL" sz="1600">
                <a:latin typeface="Open Sans"/>
                <a:ea typeface="Open Sans"/>
                <a:cs typeface="Open Sans"/>
              </a:rPr>
              <a:t> – Nie Czyń Znaczącej Szkody</a:t>
            </a:r>
            <a:endParaRPr lang="pl-PL" sz="160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FE45DA3-A1A4-2F2F-EF27-4A572525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63" y="1197311"/>
            <a:ext cx="7389547" cy="3555409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/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Zasada DNSH n</a:t>
            </a:r>
            <a:r>
              <a:rPr lang="pl-PL" sz="11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akłada obowiązek prowadzenia inwestycji tak, by nie wyrządzać poważnych szkód środowiskowych ani społecznych.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endParaRPr lang="pl-PL" sz="1200">
              <a:solidFill>
                <a:srgbClr val="000000"/>
              </a:solidFill>
            </a:endParaRPr>
          </a:p>
          <a:p>
            <a:pPr marL="171450" indent="-171450">
              <a:lnSpc>
                <a:spcPts val="1632"/>
              </a:lnSpc>
            </a:pP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Opracowany został </a:t>
            </a:r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Podręcznik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„Zgodność przedsięwzięć finansowanych ze środków Unii Europejskiej, w tym realizowanych w ramach Krajowego Planu Odbudowy i Zwiększania Odporności, z zasadą „nie czyń znaczącej szkody” wskazany w zawartych umowach jako wytyczna w realizacji projektów. </a:t>
            </a:r>
            <a:endParaRPr lang="pl-PL" sz="1200"/>
          </a:p>
          <a:p>
            <a:pPr marL="171450" indent="-171450"/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 przypadku wystąpienia odpadów z procesu inwestycyjnego oraz późniejszej eksploatacji sieci NGA, należy zapewnić przejrzysty sposób monitorowania</a:t>
            </a:r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zobowiązania do ponownego użycia lub poddania recyklingowi co najmniej 70% odpadów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Przez przejrzysty sposób monitorowania odpadów gotowych do ponownego użycia lub recyklingu rozumie się </a:t>
            </a:r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przykład kartę przekazania odpadów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która dotyczy danej inwestycji.</a:t>
            </a:r>
          </a:p>
          <a:p>
            <a:pPr marL="171450" indent="-171450"/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etapie rozliczania projektów należy przekazać:</a:t>
            </a:r>
          </a:p>
          <a:p>
            <a:pPr marL="514350" lvl="1" indent="-171450">
              <a:buFont typeface="Wingdings" panose="05000000000000000000" pitchFamily="2" charset="2"/>
              <a:buChar char="ü"/>
            </a:pP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Oświadczenia potwierdzającego realizację Przedsięwzięcia/Projektu zgodnie z zasadą DNSH (obowiązek można przenieść na GW),</a:t>
            </a:r>
            <a:endParaRPr lang="pl-PL" sz="1100">
              <a:solidFill>
                <a:srgbClr val="000000"/>
              </a:solidFill>
            </a:endParaRPr>
          </a:p>
          <a:p>
            <a:pPr marL="514350" lvl="1" indent="-171450">
              <a:buFont typeface="Wingdings" panose="05000000000000000000" pitchFamily="2" charset="2"/>
              <a:buChar char="ü"/>
            </a:pP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Kartę przekazania odpadów</a:t>
            </a:r>
          </a:p>
          <a:p>
            <a:pPr marL="171450" indent="-171450"/>
            <a:endParaRPr lang="pl-PL" sz="1000">
              <a:solidFill>
                <a:srgbClr val="000000"/>
              </a:solidFill>
            </a:endParaRPr>
          </a:p>
          <a:p>
            <a:pPr marL="171450" indent="-171450"/>
            <a:endParaRPr lang="pl-PL" sz="1000">
              <a:solidFill>
                <a:srgbClr val="000000"/>
              </a:solidFill>
            </a:endParaRPr>
          </a:p>
        </p:txBody>
      </p:sp>
      <p:pic>
        <p:nvPicPr>
          <p:cNvPr id="3" name="Obraz 2" descr="Obraz zawierający zrzut ekranu, Symetria, Grafika, Jaskrawoniebieski&#10;&#10;Opis wygenerowany automatycznie">
            <a:extLst>
              <a:ext uri="{FF2B5EF4-FFF2-40B4-BE49-F238E27FC236}">
                <a16:creationId xmlns:a16="http://schemas.microsoft.com/office/drawing/2014/main" id="{C9531BAF-722A-BE2F-82AF-51387910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80" y="264353"/>
            <a:ext cx="1127460" cy="12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3EA40-B312-7625-9D7E-E11C6936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32" y="477372"/>
            <a:ext cx="7997668" cy="40738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rtl="0">
              <a:buNone/>
            </a:pPr>
            <a:r>
              <a:rPr lang="pl-PL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obszarze projektowym należy objąć zasięgiem szerokopasmowego dostępu do </a:t>
            </a:r>
            <a:r>
              <a:rPr lang="pl-PL" sz="1400" b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internetu</a:t>
            </a:r>
            <a:r>
              <a:rPr lang="pl-PL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wyznaczonych punktów adresowych. </a:t>
            </a:r>
          </a:p>
          <a:p>
            <a:pPr marL="0" indent="0" rtl="0">
              <a:buNone/>
            </a:pPr>
            <a:br>
              <a:rPr lang="pl-PL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wystąpią przesłanki wynikające z barier inwestycyjnych, o których mowa w Umowie OOW/Beneficjent przekazuje do CPPC informacje w tym zakresie wraz z dokumentami potwierdzającymi wystąpienie barier inwestycyjnych zgodnie z załącznikiem nr 7 do Umowy.</a:t>
            </a: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4800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FD679A2-8639-4955-DF1A-56EF2879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54" y="2216552"/>
            <a:ext cx="3359187" cy="499753"/>
          </a:xfrm>
          <a:prstGeom prst="rect">
            <a:avLst/>
          </a:prstGeom>
        </p:spPr>
      </p:pic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C7B4EA85-7960-397A-A194-C0EFF3548730}"/>
              </a:ext>
            </a:extLst>
          </p:cNvPr>
          <p:cNvCxnSpPr>
            <a:cxnSpLocks/>
          </p:cNvCxnSpPr>
          <p:nvPr/>
        </p:nvCxnSpPr>
        <p:spPr>
          <a:xfrm rot="5400000">
            <a:off x="2908654" y="2672515"/>
            <a:ext cx="1039067" cy="837537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EA6AC6B0-C4A1-65A5-8B83-B63B88D75D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654" y="2691555"/>
            <a:ext cx="1057512" cy="78101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BD47D67-C265-CD0F-B0AA-C33981E61338}"/>
              </a:ext>
            </a:extLst>
          </p:cNvPr>
          <p:cNvSpPr txBox="1"/>
          <p:nvPr/>
        </p:nvSpPr>
        <p:spPr>
          <a:xfrm>
            <a:off x="955650" y="3610817"/>
            <a:ext cx="311082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Wyłączenie punktu adresowego z przedsięwzięcia/projektu oraz pomniejszenie zakresu rzeczowego i dofinansowania </a:t>
            </a: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E86C5C-CBD7-4DBC-A15C-497DDEA07BCD}"/>
              </a:ext>
            </a:extLst>
          </p:cNvPr>
          <p:cNvSpPr txBox="1"/>
          <p:nvPr/>
        </p:nvSpPr>
        <p:spPr>
          <a:xfrm>
            <a:off x="4952210" y="3772399"/>
            <a:ext cx="2645487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Wymiana na punkty adresowe z Listy dodatkowej</a:t>
            </a:r>
          </a:p>
          <a:p>
            <a:pPr lvl="0"/>
            <a:endParaRPr lang="pl-PL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3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139702"/>
            <a:ext cx="6773550" cy="1666698"/>
          </a:xfrm>
        </p:spPr>
        <p:txBody>
          <a:bodyPr>
            <a:normAutofit/>
          </a:bodyPr>
          <a:lstStyle/>
          <a:p>
            <a:br>
              <a:rPr lang="pl-PL" sz="2300"/>
            </a:br>
            <a:br>
              <a:rPr lang="pl-PL" sz="2300"/>
            </a:br>
            <a:r>
              <a:rPr lang="pl-PL" sz="2400"/>
              <a:t>Dziękujemy</a:t>
            </a:r>
            <a:r>
              <a:rPr lang="pl-PL" sz="2400" dirty="0"/>
              <a:t> za uwagę</a:t>
            </a:r>
            <a:endParaRPr lang="pl-PL" sz="280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694084C-E3AD-7C9A-E4B0-3123517F4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97B0A-C992-1E11-848C-B146FA99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pl-PL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barier inwestycyjnych</a:t>
            </a:r>
            <a:br>
              <a:rPr lang="pl-PL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</a:t>
            </a:r>
            <a:r>
              <a:rPr lang="pl-PL" sz="20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Bariery związane z wyznaczaniem białych plam:</a:t>
            </a:r>
            <a:br>
              <a:rPr lang="pl-PL" sz="20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E4CDD-27A8-5ABB-0C67-5DDDD0322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Punkty adresowe nie spełniają definicji określonej w Rozporządzenia Ministra Cyfryzacji 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(potwierdzenie bariery: </a:t>
            </a:r>
            <a:r>
              <a:rPr lang="pl-PL" sz="17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SIDUSIS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oraz wyczernienia kwartalne.</a:t>
            </a:r>
          </a:p>
          <a:p>
            <a:pPr marL="0" indent="0">
              <a:buNone/>
            </a:pPr>
            <a:endParaRPr lang="pl-PL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Istotne zmiany prawne lub faktyczne dotyczące punktu adresowego 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(Dokumenty potwierdzające barierę:</a:t>
            </a:r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wyciągi z księgi wieczystej</a:t>
            </a:r>
            <a:r>
              <a:rPr lang="pl-P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np. połączenie działek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7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 </a:t>
            </a:r>
            <a:r>
              <a:rPr lang="pl-PL" sz="17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można zgłosić punkty znajdującej się w bliskości istniejących sieci innych operatorów </a:t>
            </a:r>
          </a:p>
          <a:p>
            <a:pPr marL="0" indent="0">
              <a:spcAft>
                <a:spcPts val="800"/>
              </a:spcAft>
              <a:buNone/>
            </a:pPr>
            <a:endParaRPr lang="pl-PL" sz="17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Błędne dane adresowe 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(Dokument potwierdzający barierę: </a:t>
            </a:r>
            <a:r>
              <a:rPr lang="pl-PL" sz="1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oświadczenie z gminy</a:t>
            </a:r>
            <a:r>
              <a:rPr lang="pl-PL" sz="17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np.</a:t>
            </a:r>
            <a:r>
              <a:rPr lang="pl-PL" sz="1700" dirty="0"/>
              <a:t> : brak budynku we wskazanym punkcie adresowym lub pustostan oznaczony jako punkt adresowy lub ten sam punkt adresowy został wskazany więcej niż raz w Obszarze projektowym.</a:t>
            </a:r>
            <a:endParaRPr lang="pl-PL" sz="17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Grafika 5" descr="Ostrzeżenie kontur">
            <a:extLst>
              <a:ext uri="{FF2B5EF4-FFF2-40B4-BE49-F238E27FC236}">
                <a16:creationId xmlns:a16="http://schemas.microsoft.com/office/drawing/2014/main" id="{335C11F0-FA82-06DC-1CCD-C99388A2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463" y="2778228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0315C-5EBD-A20D-126D-736829CB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368834"/>
            <a:ext cx="7389546" cy="978221"/>
          </a:xfrm>
        </p:spPr>
        <p:txBody>
          <a:bodyPr>
            <a:normAutofit fontScale="90000"/>
          </a:bodyPr>
          <a:lstStyle/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barier inwestycyjnych</a:t>
            </a:r>
            <a:b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pl-PL" sz="2000" b="1" dirty="0">
                <a:solidFill>
                  <a:schemeClr val="accent2">
                    <a:lumMod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Bariery związane z utrudnionym dostępem do dróg, 					nieruchomości:</a:t>
            </a:r>
            <a:br>
              <a:rPr lang="pl-PL" sz="2000" b="1" dirty="0">
                <a:solidFill>
                  <a:schemeClr val="accent2">
                    <a:lumMod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89372E-BF7F-2E28-D76E-AAB4607BF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8020722" cy="3184221"/>
          </a:xfrm>
        </p:spPr>
        <p:txBody>
          <a:bodyPr>
            <a:noAutofit/>
          </a:bodyPr>
          <a:lstStyle/>
          <a:p>
            <a:r>
              <a:rPr lang="pl-PL" sz="14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Odmowa dostępu do nieruchomości  </a:t>
            </a:r>
          </a:p>
          <a:p>
            <a:pPr marL="0" indent="0">
              <a:buNone/>
            </a:pPr>
            <a:endParaRPr lang="pl-PL" sz="1400" b="1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Odmowa dostępu do </a:t>
            </a:r>
            <a:r>
              <a:rPr lang="pl-PL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infrastruktury</a:t>
            </a:r>
          </a:p>
          <a:p>
            <a:pPr marL="0" indent="0">
              <a:buNone/>
            </a:pP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Kolizja, przewlekłość postępowań  </a:t>
            </a: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bariery: </a:t>
            </a:r>
            <a:br>
              <a:rPr lang="pl-PL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</a:t>
            </a:r>
            <a:r>
              <a:rPr lang="pl-PL" sz="1400" b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decyzja, pisemna odmowa, dowód nadania przesyłki poleconej do adresata (np. wniosku o udostępnienie nieruchomości, infrastruktury), zwrotne potwierdzenie odbioru.</a:t>
            </a:r>
            <a:br>
              <a:rPr lang="pl-PL" sz="14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ymbol zastępczy zawartości 5" descr="Obraz zawierający budynek, ubrania, osoba, na wolnym powietrzu&#10;&#10;Opis wygenerowany automatycznie">
            <a:extLst>
              <a:ext uri="{FF2B5EF4-FFF2-40B4-BE49-F238E27FC236}">
                <a16:creationId xmlns:a16="http://schemas.microsoft.com/office/drawing/2014/main" id="{0F67E90C-AE64-DF6D-EE3C-F626F9395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8" y="1347055"/>
            <a:ext cx="4095283" cy="2218337"/>
          </a:xfrm>
        </p:spPr>
      </p:pic>
    </p:spTree>
    <p:extLst>
      <p:ext uri="{BB962C8B-B14F-4D97-AF65-F5344CB8AC3E}">
        <p14:creationId xmlns:p14="http://schemas.microsoft.com/office/powerpoint/2010/main" val="73070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FD53C5-E576-BF18-1CB7-61DB51EE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81" y="341628"/>
            <a:ext cx="7389546" cy="514070"/>
          </a:xfrm>
        </p:spPr>
        <p:txBody>
          <a:bodyPr>
            <a:normAutofit/>
          </a:bodyPr>
          <a:lstStyle/>
          <a:p>
            <a:r>
              <a:rPr lang="pl-PL" sz="1800" i="0" u="none" strike="noStrike" baseline="0" dirty="0">
                <a:latin typeface="Calibri" panose="020F0502020204030204" pitchFamily="34" charset="0"/>
              </a:rPr>
              <a:t>				</a:t>
            </a:r>
            <a:r>
              <a:rPr lang="pl-PL" sz="180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Wyczernienia kwartalne</a:t>
            </a: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78FCD-95A4-7CF0-307A-6D21521F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10235"/>
            <a:ext cx="7389547" cy="3752653"/>
          </a:xfrm>
        </p:spPr>
        <p:txBody>
          <a:bodyPr>
            <a:norm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 na kwartał CPPC informuje o wyczernionych punktach adresowych niespełniających definicji białej plamy określonych w Rozporządzeniach Ministra Cyfryzacji.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Wyczernienia są określne na podstawie informacji przekazywanych przez operatorów telekomunikacyjnych do SIDUSIS oraz PIT.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Wyczernienia nie obejmują</a:t>
            </a: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punktów adresowych oznaczonych na dzień uzupełnienia baz jako wykonane;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punktów adresowych, dla których sprawozdano w systemie SIDUSIS zasięg teoretyczny. 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26CEBC-36E6-9C19-AC0B-9C519588CE07}"/>
              </a:ext>
            </a:extLst>
          </p:cNvPr>
          <p:cNvSpPr txBox="1"/>
          <p:nvPr/>
        </p:nvSpPr>
        <p:spPr>
          <a:xfrm>
            <a:off x="610613" y="3796446"/>
            <a:ext cx="788788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lnSpc>
                <a:spcPts val="1632"/>
              </a:lnSpc>
              <a:buNone/>
            </a:pPr>
            <a:r>
              <a:rPr lang="pl-PL" sz="1400" b="1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UWAGA !!! </a:t>
            </a:r>
            <a:r>
              <a:rPr lang="pl-PL" sz="1400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Punkty adresowe wyczernione zgodnie ze stanem na 30.06.2024 r., posiadające zasięg teoretyczny </a:t>
            </a:r>
            <a:r>
              <a:rPr lang="pl-PL" sz="1400" b="1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zostały przywrócone</a:t>
            </a:r>
            <a:r>
              <a:rPr lang="pl-PL" sz="1400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 do realizacji.</a:t>
            </a:r>
            <a:endParaRPr lang="pl-PL" sz="1100" dirty="0">
              <a:latin typeface="Calibri"/>
              <a:cs typeface="Open Sans"/>
            </a:endParaRPr>
          </a:p>
        </p:txBody>
      </p:sp>
      <p:pic>
        <p:nvPicPr>
          <p:cNvPr id="14" name="Grafika 13" descr="Ostrzeżenie kontur">
            <a:extLst>
              <a:ext uri="{FF2B5EF4-FFF2-40B4-BE49-F238E27FC236}">
                <a16:creationId xmlns:a16="http://schemas.microsoft.com/office/drawing/2014/main" id="{A999435C-3DAF-3D08-B771-6AC17086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967" y="3785078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61102-9EE4-8516-D15F-C2561418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o punktach adresowych objętych zasięgiem przez innych operatorów</a:t>
            </a:r>
            <a: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na podstawie SIDUSIS</a:t>
            </a: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AB9E26-399A-9F92-4838-6C0BA39F8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EEF5317-265F-4DE2-EFD6-D2FEB466E470}"/>
              </a:ext>
            </a:extLst>
          </p:cNvPr>
          <p:cNvGrpSpPr/>
          <p:nvPr/>
        </p:nvGrpSpPr>
        <p:grpSpPr>
          <a:xfrm>
            <a:off x="877062" y="1353577"/>
            <a:ext cx="7389547" cy="1455129"/>
            <a:chOff x="526354" y="1418535"/>
            <a:chExt cx="6731208" cy="1455129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4219397-A162-8287-C4A3-5FBC7EC77900}"/>
                </a:ext>
              </a:extLst>
            </p:cNvPr>
            <p:cNvSpPr/>
            <p:nvPr/>
          </p:nvSpPr>
          <p:spPr>
            <a:xfrm>
              <a:off x="4881842" y="2146099"/>
              <a:ext cx="395953" cy="4256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97976" y="0"/>
                  </a:lnTo>
                  <a:lnTo>
                    <a:pt x="197976" y="425650"/>
                  </a:lnTo>
                  <a:lnTo>
                    <a:pt x="395953" y="425650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99116C38-5C2B-6152-CD11-E5AAFB91B817}"/>
                </a:ext>
              </a:extLst>
            </p:cNvPr>
            <p:cNvSpPr/>
            <p:nvPr/>
          </p:nvSpPr>
          <p:spPr>
            <a:xfrm>
              <a:off x="4881842" y="1720449"/>
              <a:ext cx="395953" cy="4256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25650"/>
                  </a:moveTo>
                  <a:lnTo>
                    <a:pt x="197976" y="425650"/>
                  </a:lnTo>
                  <a:lnTo>
                    <a:pt x="197976" y="0"/>
                  </a:lnTo>
                  <a:lnTo>
                    <a:pt x="395953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D1891EF6-6FE7-4261-0E15-5F0B9C2D6656}"/>
                </a:ext>
              </a:extLst>
            </p:cNvPr>
            <p:cNvSpPr/>
            <p:nvPr/>
          </p:nvSpPr>
          <p:spPr>
            <a:xfrm>
              <a:off x="526354" y="1816964"/>
              <a:ext cx="1757106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Informacja od CPPC o punktach „wyczernionych”</a:t>
              </a:r>
              <a:r>
                <a:rPr lang="pl-PL" sz="1400" kern="1200"/>
                <a:t> </a:t>
              </a:r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6935D755-D429-0F39-42F0-30E3956B0D02}"/>
                </a:ext>
              </a:extLst>
            </p:cNvPr>
            <p:cNvSpPr/>
            <p:nvPr/>
          </p:nvSpPr>
          <p:spPr>
            <a:xfrm>
              <a:off x="3065478" y="1816963"/>
              <a:ext cx="1796056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Analiza OOW / Beneficjenta </a:t>
              </a:r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7AEA8B8-9FE5-858E-C360-3AD47ABB42B8}"/>
                </a:ext>
              </a:extLst>
            </p:cNvPr>
            <p:cNvSpPr/>
            <p:nvPr/>
          </p:nvSpPr>
          <p:spPr>
            <a:xfrm>
              <a:off x="5277795" y="1418535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Pozostawienie punktó</a:t>
              </a:r>
              <a:r>
                <a:rPr lang="pl-PL" sz="1400">
                  <a:solidFill>
                    <a:schemeClr val="tx2"/>
                  </a:solidFill>
                </a:rPr>
                <a:t>w adresowych w przedsięwzięciu/projekcie</a:t>
              </a:r>
              <a:endParaRPr lang="pl-PL" sz="1400" kern="1200">
                <a:solidFill>
                  <a:schemeClr val="tx2"/>
                </a:solidFill>
              </a:endParaRPr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342C1DC-B2F1-F5A8-0992-EA2235DBA190}"/>
                </a:ext>
              </a:extLst>
            </p:cNvPr>
            <p:cNvSpPr/>
            <p:nvPr/>
          </p:nvSpPr>
          <p:spPr>
            <a:xfrm>
              <a:off x="5277795" y="2269835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>
                  <a:solidFill>
                    <a:schemeClr val="tx2"/>
                  </a:solidFill>
                </a:rPr>
                <a:t>Wyłączenie punktów adresowych z przedsięwzięcia/projektu</a:t>
              </a:r>
              <a:endParaRPr lang="pl-PL" sz="1400" kern="1200">
                <a:solidFill>
                  <a:schemeClr val="tx2"/>
                </a:solidFill>
              </a:endParaRPr>
            </a:p>
          </p:txBody>
        </p:sp>
      </p:grp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7D6288DA-5BF3-AB0C-71F8-7D41C505E5A9}"/>
              </a:ext>
            </a:extLst>
          </p:cNvPr>
          <p:cNvCxnSpPr/>
          <p:nvPr/>
        </p:nvCxnSpPr>
        <p:spPr>
          <a:xfrm>
            <a:off x="1793272" y="2782910"/>
            <a:ext cx="0" cy="29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C4BDD30B-CAB9-D70F-6FD4-B4EBE274C283}"/>
              </a:ext>
            </a:extLst>
          </p:cNvPr>
          <p:cNvCxnSpPr/>
          <p:nvPr/>
        </p:nvCxnSpPr>
        <p:spPr>
          <a:xfrm>
            <a:off x="4563229" y="2782910"/>
            <a:ext cx="0" cy="29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wal 14">
            <a:extLst>
              <a:ext uri="{FF2B5EF4-FFF2-40B4-BE49-F238E27FC236}">
                <a16:creationId xmlns:a16="http://schemas.microsoft.com/office/drawing/2014/main" id="{F7F18AE8-4E48-EEB7-9BD8-91B8BFE08D18}"/>
              </a:ext>
            </a:extLst>
          </p:cNvPr>
          <p:cNvSpPr/>
          <p:nvPr/>
        </p:nvSpPr>
        <p:spPr>
          <a:xfrm>
            <a:off x="876300" y="3196696"/>
            <a:ext cx="1710192" cy="54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W systemie SIMBA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D96EC0DF-A364-5F66-3418-ACE29F168149}"/>
              </a:ext>
            </a:extLst>
          </p:cNvPr>
          <p:cNvSpPr/>
          <p:nvPr/>
        </p:nvSpPr>
        <p:spPr>
          <a:xfrm>
            <a:off x="3664524" y="3196696"/>
            <a:ext cx="1710193" cy="54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W terminie 30 dni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7656CA3-ABF2-2393-A37E-6F9C685F4213}"/>
              </a:ext>
            </a:extLst>
          </p:cNvPr>
          <p:cNvCxnSpPr>
            <a:cxnSpLocks/>
          </p:cNvCxnSpPr>
          <p:nvPr/>
        </p:nvCxnSpPr>
        <p:spPr>
          <a:xfrm>
            <a:off x="2980620" y="2081141"/>
            <a:ext cx="588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3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2227A-65FE-F60F-335A-60458A92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65" y="437029"/>
            <a:ext cx="7305145" cy="910026"/>
          </a:xfrm>
        </p:spPr>
        <p:txBody>
          <a:bodyPr>
            <a:normAutofit/>
          </a:bodyPr>
          <a:lstStyle/>
          <a:p>
            <a:r>
              <a:rPr lang="pl-PL" dirty="0"/>
              <a:t>			</a:t>
            </a:r>
            <a:r>
              <a:rPr lang="pl-PL" sz="1800" dirty="0"/>
              <a:t>Zmiany w SIMBA </a:t>
            </a:r>
            <a:br>
              <a:rPr lang="pl-PL" dirty="0"/>
            </a:br>
            <a:r>
              <a:rPr lang="pl-PL" sz="12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przywracania przez OOW/Beneficjenta </a:t>
            </a:r>
            <a:r>
              <a:rPr lang="pl-PL" sz="12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punktów adresowych</a:t>
            </a:r>
            <a:r>
              <a:rPr lang="pl-PL" sz="12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objętych barierą 			inwestycyjną na podstawie kwartalnych </a:t>
            </a:r>
            <a:r>
              <a:rPr lang="pl-PL" sz="12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wyczernień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8B763-D000-6CBD-4B24-D5C850340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pl-PL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Przywracanie punktów w </a:t>
            </a:r>
            <a:r>
              <a:rPr lang="pl-PL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miniSIMBA</a:t>
            </a: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dodatkowa zakładka dedykowana barierom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Oznaczanie podstaw przywrócenia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Złożenie oświadczenia o posiadaniu dokumentów - potwierdzenie posiadanie dokumentacji uzasadniającej zdjęcie bariery (</a:t>
            </a:r>
            <a:r>
              <a:rPr lang="pl-PL" sz="12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musi potwierdzać, że przed uzyskaniem informacji o wyczernieniu zaistniały przesłanki uzasadniające pozostawienie punktów w realizacji</a:t>
            </a: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danych do SIMBA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AAAA791-9AF1-1044-8378-A98F0B5986BA}"/>
              </a:ext>
            </a:extLst>
          </p:cNvPr>
          <p:cNvSpPr txBox="1"/>
          <p:nvPr/>
        </p:nvSpPr>
        <p:spPr>
          <a:xfrm>
            <a:off x="1231899" y="4560345"/>
            <a:ext cx="65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Przywrócony przez OOW/Beneficjenta punkt adresowy automatycznie wraca do realizacji.</a:t>
            </a:r>
          </a:p>
        </p:txBody>
      </p:sp>
      <p:pic>
        <p:nvPicPr>
          <p:cNvPr id="7" name="Grafika 6" descr="Włączone światła z wypełnieniem pełnym">
            <a:extLst>
              <a:ext uri="{FF2B5EF4-FFF2-40B4-BE49-F238E27FC236}">
                <a16:creationId xmlns:a16="http://schemas.microsoft.com/office/drawing/2014/main" id="{B6557900-E67D-FA99-0AA7-83D760E5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874" y="4340879"/>
            <a:ext cx="631643" cy="631643"/>
          </a:xfrm>
          <a:prstGeom prst="rect">
            <a:avLst/>
          </a:prstGeom>
        </p:spPr>
      </p:pic>
      <p:graphicFrame>
        <p:nvGraphicFramePr>
          <p:cNvPr id="14" name="Obiekt 13">
            <a:extLst>
              <a:ext uri="{FF2B5EF4-FFF2-40B4-BE49-F238E27FC236}">
                <a16:creationId xmlns:a16="http://schemas.microsoft.com/office/drawing/2014/main" id="{F6102A7B-FDF7-6A71-41E2-55B633E09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27293"/>
              </p:ext>
            </p:extLst>
          </p:nvPr>
        </p:nvGraphicFramePr>
        <p:xfrm>
          <a:off x="1080758" y="1376136"/>
          <a:ext cx="2984921" cy="29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62038" imgH="7806517" progId="Word.Document.12">
                  <p:embed/>
                </p:oleObj>
              </mc:Choice>
              <mc:Fallback>
                <p:oleObj name="Document" r:id="rId5" imgW="5762038" imgH="7806517" progId="Word.Document.12">
                  <p:embed/>
                  <p:pic>
                    <p:nvPicPr>
                      <p:cNvPr id="14" name="Obiekt 13">
                        <a:extLst>
                          <a:ext uri="{FF2B5EF4-FFF2-40B4-BE49-F238E27FC236}">
                            <a16:creationId xmlns:a16="http://schemas.microsoft.com/office/drawing/2014/main" id="{F6102A7B-FDF7-6A71-41E2-55B633E09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758" y="1376136"/>
                        <a:ext cx="2984921" cy="290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7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2B726-A17A-929A-D66F-E527585F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11" y="336529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sz="1800"/>
              <a:t>Przesłanki uzasadniające pozostawienie punktów adresowych</a:t>
            </a:r>
            <a:br>
              <a:rPr lang="pl-PL" sz="1800"/>
            </a:br>
            <a:endParaRPr lang="pl-PL" sz="1800"/>
          </a:p>
        </p:txBody>
      </p:sp>
      <p:pic>
        <p:nvPicPr>
          <p:cNvPr id="4" name="Symbol zastępczy obrazu 7">
            <a:extLst>
              <a:ext uri="{FF2B5EF4-FFF2-40B4-BE49-F238E27FC236}">
                <a16:creationId xmlns:a16="http://schemas.microsoft.com/office/drawing/2014/main" id="{45AEF850-056C-E42C-E67B-093C04FA3B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0534" b="1"/>
          <a:stretch/>
        </p:blipFill>
        <p:spPr>
          <a:xfrm>
            <a:off x="508274" y="944383"/>
            <a:ext cx="2345318" cy="2100821"/>
          </a:xfr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45F202-C7E1-0246-C991-EECA9227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4870" y="957455"/>
            <a:ext cx="5302319" cy="2641422"/>
          </a:xfrm>
        </p:spPr>
        <p:txBody>
          <a:bodyPr/>
          <a:lstStyle/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podpisana umowa z GW na realizację wszystkich PA z obszaru,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rozpoczęte projektowanie przebiegu sieci,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dokonano zakupu materiałów i urządzeń niezbędnych do realizacji PA,​</a:t>
            </a:r>
            <a:endParaRPr lang="pl-PL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rozpoczęta budowa,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budowa ukończona, dokonano odbiorów technicznych lub proces odbioru w toku,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koncepcja techniczna objęcia zasięgiem (PA znajduje się na trasie budowanej sieci do pozostałych PA, opłacalność budowy).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FA4843-ABE4-0458-ECA0-8353AB45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" y="3598877"/>
            <a:ext cx="914479" cy="914479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A30A9B0-AD58-4263-2300-CAB1BF02E5C4}"/>
              </a:ext>
            </a:extLst>
          </p:cNvPr>
          <p:cNvSpPr/>
          <p:nvPr/>
        </p:nvSpPr>
        <p:spPr>
          <a:xfrm>
            <a:off x="1304051" y="3825379"/>
            <a:ext cx="6993138" cy="6543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rgbClr val="FF0000"/>
                </a:solidFill>
              </a:rPr>
              <a:t>Uwaga! </a:t>
            </a:r>
            <a:r>
              <a:rPr lang="pl-PL" dirty="0"/>
              <a:t>Weryfikacja oświadczeń będzie odbywała się na etapie oceny wniosku o płatność. 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987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CBCB4-F2C6-4E87-B3D9-F82C82D8AAD7}">
  <ds:schemaRefs>
    <ds:schemaRef ds:uri="3361ad4d-7ab5-4428-8e8f-a55a688db92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3783693-ef60-425a-b273-585e3fe453e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519063-2441-4738-8881-9E1858317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D17E4-20AD-4E6B-B623-D94F36DEE2E0}">
  <ds:schemaRefs>
    <ds:schemaRef ds:uri="3361ad4d-7ab5-4428-8e8f-a55a688db929"/>
    <ds:schemaRef ds:uri="83783693-ef60-425a-b273-585e3fe45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2251</Words>
  <Application>Microsoft Office PowerPoint</Application>
  <PresentationFormat>Pokaz na ekranie (16:9)</PresentationFormat>
  <Paragraphs>217</Paragraphs>
  <Slides>30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Open Sans</vt:lpstr>
      <vt:lpstr>Wingdings</vt:lpstr>
      <vt:lpstr>Motyw pakietu Office</vt:lpstr>
      <vt:lpstr>Document</vt:lpstr>
      <vt:lpstr> KPO i FERC  Zapewnienie dostępu do bardzo szybkiego internetu oraz ultra-szybkiego internetu szerokopasmowego na obszarach białych plam  </vt:lpstr>
      <vt:lpstr>          BARIERY INWESTYCYJNE  </vt:lpstr>
      <vt:lpstr>Prezentacja programu PowerPoint</vt:lpstr>
      <vt:lpstr>   Rodzaje barier inwestycyjnych                     I. Bariery związane z wyznaczaniem białych plam: </vt:lpstr>
      <vt:lpstr>   Rodzaje barier inwestycyjnych       II. Bariery związane z utrudnionym dostępem do dróg,      nieruchomości: </vt:lpstr>
      <vt:lpstr>    Wyczernienia kwartalne</vt:lpstr>
      <vt:lpstr>Informacje o punktach adresowych objętych zasięgiem przez innych operatorów - na podstawie SIDUSIS</vt:lpstr>
      <vt:lpstr>   Zmiany w SIMBA  Proces przywracania przez OOW/Beneficjenta punktów adresowych objętych barierą    inwestycyjną na podstawie kwartalnych wyczernień</vt:lpstr>
      <vt:lpstr>Przesłanki uzasadniające pozostawienie punktów adresowych </vt:lpstr>
      <vt:lpstr>KAMIENIE MILOWE I PLAN NAPRAWCZY</vt:lpstr>
      <vt:lpstr>    Kamienie milowe</vt:lpstr>
      <vt:lpstr> Kamienie milowe – terminy osiągnięcia KPO/FERC</vt:lpstr>
      <vt:lpstr>    Plan naprawczy</vt:lpstr>
      <vt:lpstr>  Przykładowy wzór planu naprawczego* </vt:lpstr>
      <vt:lpstr>Ważne informacje</vt:lpstr>
      <vt:lpstr>Ważne informacje</vt:lpstr>
      <vt:lpstr>ROZLICZANIE PRZEDSIĘWZIĘĆ/PROJEKTÓW STAWKAMI JEDNOSTKOWYMI</vt:lpstr>
      <vt:lpstr>  ROZLICZANIE STAWEK JEDNOSTKOWYCH </vt:lpstr>
      <vt:lpstr> Wniosek o płatność rozliczający stawkę jednostkową                             refundacyjny lub rozliczający zaliczkę  </vt:lpstr>
      <vt:lpstr>Oznaczenie punktów adresowych w systemie SIMBA oraz                            SIDUSIS zgłoszonych do rozliczenia</vt:lpstr>
      <vt:lpstr>Dokumenty wymagane od Beneficjenta/OOW do rozliczenia przedsięwzięcia/projektu</vt:lpstr>
      <vt:lpstr>Dokumenty dodatkowe od Beneficjenta/OOW do rozliczenia przedsięwzięcia/projektu</vt:lpstr>
      <vt:lpstr>Dokumenty dodatkowe od Beneficjenta/OOW do rozliczenia przedsięwzięcia/projektu cd.:</vt:lpstr>
      <vt:lpstr>Procedura magazynowania zapasów kabla</vt:lpstr>
      <vt:lpstr>Zakończenia sieci dla różnych rodzajów zabudowy zgodnie z Wymaganiami dla sieci KPO/FERC stanowiącymi załącznik do umowy</vt:lpstr>
      <vt:lpstr>Dokumenty dodatkowe od Beneficjenta/OOW do rozliczenia przedsięwzięcia/projektu cd.:</vt:lpstr>
      <vt:lpstr>Dokumenty dodatkowe od Beneficjenta/OOW do rozliczenia przedsięwzięcia/projektu cd.:</vt:lpstr>
      <vt:lpstr>ZASADA DNSH</vt:lpstr>
      <vt:lpstr>DNSH – Do No Significant Harm – Nie Czyń Znaczącej Szkody</vt:lpstr>
      <vt:lpstr>  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Sowiński Piotr</dc:creator>
  <cp:lastModifiedBy>Iwona Wilary</cp:lastModifiedBy>
  <cp:revision>21</cp:revision>
  <cp:lastPrinted>2024-05-08T07:47:21Z</cp:lastPrinted>
  <dcterms:created xsi:type="dcterms:W3CDTF">2022-06-22T09:40:44Z</dcterms:created>
  <dcterms:modified xsi:type="dcterms:W3CDTF">2024-12-02T14:20:12Z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