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44"/>
  </p:notesMasterIdLst>
  <p:sldIdLst>
    <p:sldId id="256" r:id="rId3"/>
    <p:sldId id="257" r:id="rId4"/>
    <p:sldId id="29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embeddedFontLst>
    <p:embeddedFont>
      <p:font typeface="Arial Black" panose="020B0A04020102020204" pitchFamily="34" charset="0"/>
      <p:bold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5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700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598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68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57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71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0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30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8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8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55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6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2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09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9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5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45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35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573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0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96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54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004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17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35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200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88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23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83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539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67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0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2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733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6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942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858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0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46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8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167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13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14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95" name="Shape 95"/>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6" name="Shape 96"/>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9" name="Shape 99"/>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3" name="Shape 103"/>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4" name="Shape 104"/>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12"/>
        <p:cNvGrpSpPr/>
        <p:nvPr/>
      </p:nvGrpSpPr>
      <p:grpSpPr>
        <a:xfrm>
          <a:off x="0" y="0"/>
          <a:ext cx="0" cy="0"/>
          <a:chOff x="0" y="0"/>
          <a:chExt cx="0" cy="0"/>
        </a:xfrm>
      </p:grpSpPr>
      <p:sp>
        <p:nvSpPr>
          <p:cNvPr id="113" name="Shape 113"/>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4" name="Shape 114"/>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6" name="Shape 116"/>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55446"/>
            <a:ext cx="8229600" cy="125272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52"/>
        <p:cNvGrpSpPr/>
        <p:nvPr/>
      </p:nvGrpSpPr>
      <p:grpSpPr>
        <a:xfrm>
          <a:off x="0" y="0"/>
          <a:ext cx="0" cy="0"/>
          <a:chOff x="0" y="0"/>
          <a:chExt cx="0" cy="0"/>
        </a:xfrm>
      </p:grpSpPr>
      <p:sp>
        <p:nvSpPr>
          <p:cNvPr id="53" name="Shape 53"/>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 name="Shape 54"/>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59" name="Shape 59"/>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60"/>
        <p:cNvGrpSpPr/>
        <p:nvPr/>
      </p:nvGrpSpPr>
      <p:grpSpPr>
        <a:xfrm>
          <a:off x="0" y="0"/>
          <a:ext cx="0" cy="0"/>
          <a:chOff x="0" y="0"/>
          <a:chExt cx="0" cy="0"/>
        </a:xfrm>
      </p:grpSpPr>
      <p:sp>
        <p:nvSpPr>
          <p:cNvPr id="61" name="Shape 61"/>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 name="Shape 63"/>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1: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STRUKTURA I ORGANIZACJA </a:t>
            </a:r>
            <a:br>
              <a:rPr lang="pl-PL" sz="2880" dirty="0"/>
            </a:br>
            <a:r>
              <a:rPr lang="pl-PL" sz="2880" dirty="0"/>
              <a:t>KRAJOWEGO SYSTEMU RATOWNICZO-GAŚNICZEGO</a:t>
            </a:r>
            <a:endParaRPr lang="pl-PL" sz="2880" b="1" i="0" u="none" strike="noStrike" cap="none" dirty="0">
              <a:solidFill>
                <a:srgbClr val="FFC700"/>
              </a:solidFill>
              <a:latin typeface="Calibri"/>
              <a:ea typeface="Calibri"/>
              <a:cs typeface="Calibri"/>
              <a:sym typeface="Calibri"/>
            </a:endParaRPr>
          </a:p>
        </p:txBody>
      </p:sp>
      <p:sp>
        <p:nvSpPr>
          <p:cNvPr id="128" name="Shape 128"/>
          <p:cNvSpPr txBox="1"/>
          <p:nvPr/>
        </p:nvSpPr>
        <p:spPr>
          <a:xfrm>
            <a:off x="1035586" y="439335"/>
            <a:ext cx="7072827" cy="1183015"/>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3330" b="1" i="0" u="none" strike="noStrike" cap="none" dirty="0">
                <a:solidFill>
                  <a:srgbClr val="FFC700"/>
                </a:solidFill>
                <a:latin typeface="Calibri"/>
                <a:ea typeface="Calibri"/>
                <a:cs typeface="Calibri"/>
                <a:sym typeface="Calibri"/>
              </a:rPr>
              <a:t>    Szkolenie kierujących działaniem ratowniczym dla członków OSP</a:t>
            </a:r>
          </a:p>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dirty="0">
                <a:solidFill>
                  <a:srgbClr val="FFC700"/>
                </a:solidFill>
                <a:latin typeface="Calibri"/>
                <a:ea typeface="Calibri"/>
                <a:cs typeface="Calibri"/>
                <a:sym typeface="Calibri"/>
              </a:rPr>
              <a:t>(SZKOLENIE  DOWÓDCÓW OSP)</a:t>
            </a:r>
          </a:p>
        </p:txBody>
      </p:sp>
      <p:sp>
        <p:nvSpPr>
          <p:cNvPr id="3" name="Podtytuł 2">
            <a:extLst>
              <a:ext uri="{FF2B5EF4-FFF2-40B4-BE49-F238E27FC236}">
                <a16:creationId xmlns:a16="http://schemas.microsoft.com/office/drawing/2014/main" id="{6E5C56C3-D84B-4205-9770-74DEE1D41439}"/>
              </a:ext>
            </a:extLst>
          </p:cNvPr>
          <p:cNvSpPr>
            <a:spLocks noGrp="1"/>
          </p:cNvSpPr>
          <p:nvPr>
            <p:ph type="subTitle" idx="1"/>
          </p:nvPr>
        </p:nvSpPr>
        <p:spPr/>
        <p:txBody>
          <a:bodyPr/>
          <a:lstStyle/>
          <a:p>
            <a:endParaRPr lang="pl-PL" dirty="0"/>
          </a:p>
          <a:p>
            <a:endParaRPr lang="pl-PL"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28" name="Shape 228"/>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sp>
        <p:nvSpPr>
          <p:cNvPr id="230" name="Shape 23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sp>
        <p:nvSpPr>
          <p:cNvPr id="237" name="Shape 2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pic>
        <p:nvPicPr>
          <p:cNvPr id="238" name="Shape 238"/>
          <p:cNvPicPr preferRelativeResize="0"/>
          <p:nvPr/>
        </p:nvPicPr>
        <p:blipFill rotWithShape="1">
          <a:blip r:embed="rId3">
            <a:alphaModFix/>
          </a:blip>
          <a:srcRect/>
          <a:stretch/>
        </p:blipFill>
        <p:spPr>
          <a:xfrm>
            <a:off x="0" y="1412775"/>
            <a:ext cx="9144000" cy="5445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44" name="Shape 244"/>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sp>
        <p:nvSpPr>
          <p:cNvPr id="246" name="Shape 24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sp>
        <p:nvSpPr>
          <p:cNvPr id="253" name="Shape 2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pic>
        <p:nvPicPr>
          <p:cNvPr id="254" name="Shape 254"/>
          <p:cNvPicPr preferRelativeResize="0"/>
          <p:nvPr/>
        </p:nvPicPr>
        <p:blipFill rotWithShape="1">
          <a:blip r:embed="rId3">
            <a:alphaModFix/>
          </a:blip>
          <a:srcRect/>
          <a:stretch/>
        </p:blipFill>
        <p:spPr>
          <a:xfrm>
            <a:off x="0" y="1412775"/>
            <a:ext cx="4499992" cy="5445224"/>
          </a:xfrm>
          <a:prstGeom prst="rect">
            <a:avLst/>
          </a:prstGeom>
          <a:noFill/>
          <a:ln>
            <a:noFill/>
          </a:ln>
        </p:spPr>
      </p:pic>
      <p:pic>
        <p:nvPicPr>
          <p:cNvPr id="255" name="Shape 255"/>
          <p:cNvPicPr preferRelativeResize="0"/>
          <p:nvPr/>
        </p:nvPicPr>
        <p:blipFill rotWithShape="1">
          <a:blip r:embed="rId4">
            <a:alphaModFix/>
          </a:blip>
          <a:srcRect/>
          <a:stretch/>
        </p:blipFill>
        <p:spPr>
          <a:xfrm>
            <a:off x="4499992" y="1412775"/>
            <a:ext cx="4644008" cy="54452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Shape 261"/>
          <p:cNvSpPr txBox="1"/>
          <p:nvPr/>
        </p:nvSpPr>
        <p:spPr>
          <a:xfrm>
            <a:off x="1331640" y="260647"/>
            <a:ext cx="7416824"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WYSOKOŚCIOWE</a:t>
            </a:r>
          </a:p>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DZIAŁANIA POSZUKIWAWCZO - RATOWNICZE </a:t>
            </a: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pic>
        <p:nvPicPr>
          <p:cNvPr id="263" name="Shape 263"/>
          <p:cNvPicPr preferRelativeResize="0"/>
          <p:nvPr/>
        </p:nvPicPr>
        <p:blipFill rotWithShape="1">
          <a:blip r:embed="rId3">
            <a:alphaModFix/>
          </a:blip>
          <a:srcRect/>
          <a:stretch/>
        </p:blipFill>
        <p:spPr>
          <a:xfrm>
            <a:off x="4355976" y="1412775"/>
            <a:ext cx="4788023" cy="5445224"/>
          </a:xfrm>
          <a:prstGeom prst="rect">
            <a:avLst/>
          </a:prstGeom>
          <a:noFill/>
          <a:ln>
            <a:noFill/>
          </a:ln>
        </p:spPr>
      </p:pic>
      <p:pic>
        <p:nvPicPr>
          <p:cNvPr id="264" name="Shape 264"/>
          <p:cNvPicPr preferRelativeResize="0"/>
          <p:nvPr/>
        </p:nvPicPr>
        <p:blipFill rotWithShape="1">
          <a:blip r:embed="rId4">
            <a:alphaModFix/>
          </a:blip>
          <a:srcRect/>
          <a:stretch/>
        </p:blipFill>
        <p:spPr>
          <a:xfrm>
            <a:off x="0" y="1412775"/>
            <a:ext cx="4355976" cy="54452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Shape 270"/>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pic>
        <p:nvPicPr>
          <p:cNvPr id="271" name="Shape 271"/>
          <p:cNvPicPr preferRelativeResize="0"/>
          <p:nvPr/>
        </p:nvPicPr>
        <p:blipFill rotWithShape="1">
          <a:blip r:embed="rId3">
            <a:alphaModFix/>
          </a:blip>
          <a:srcRect/>
          <a:stretch/>
        </p:blipFill>
        <p:spPr>
          <a:xfrm>
            <a:off x="0" y="1412775"/>
            <a:ext cx="4499992" cy="2664295"/>
          </a:xfrm>
          <a:prstGeom prst="rect">
            <a:avLst/>
          </a:prstGeom>
          <a:noFill/>
          <a:ln>
            <a:noFill/>
          </a:ln>
        </p:spPr>
      </p:pic>
      <p:pic>
        <p:nvPicPr>
          <p:cNvPr id="272" name="Shape 272"/>
          <p:cNvPicPr preferRelativeResize="0"/>
          <p:nvPr/>
        </p:nvPicPr>
        <p:blipFill rotWithShape="1">
          <a:blip r:embed="rId4">
            <a:alphaModFix/>
          </a:blip>
          <a:srcRect/>
          <a:stretch/>
        </p:blipFill>
        <p:spPr>
          <a:xfrm>
            <a:off x="0" y="4077071"/>
            <a:ext cx="4499992" cy="2780928"/>
          </a:xfrm>
          <a:prstGeom prst="rect">
            <a:avLst/>
          </a:prstGeom>
          <a:noFill/>
          <a:ln>
            <a:noFill/>
          </a:ln>
        </p:spPr>
      </p:pic>
      <p:pic>
        <p:nvPicPr>
          <p:cNvPr id="273" name="Shape 273"/>
          <p:cNvPicPr preferRelativeResize="0"/>
          <p:nvPr/>
        </p:nvPicPr>
        <p:blipFill rotWithShape="1">
          <a:blip r:embed="rId5">
            <a:alphaModFix/>
          </a:blip>
          <a:srcRect/>
          <a:stretch/>
        </p:blipFill>
        <p:spPr>
          <a:xfrm>
            <a:off x="4499992" y="1412775"/>
            <a:ext cx="4644008" cy="2664295"/>
          </a:xfrm>
          <a:prstGeom prst="rect">
            <a:avLst/>
          </a:prstGeom>
          <a:noFill/>
          <a:ln>
            <a:noFill/>
          </a:ln>
        </p:spPr>
      </p:pic>
      <p:sp>
        <p:nvSpPr>
          <p:cNvPr id="274" name="Shape 27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pic>
        <p:nvPicPr>
          <p:cNvPr id="275" name="Shape 275"/>
          <p:cNvPicPr preferRelativeResize="0"/>
          <p:nvPr/>
        </p:nvPicPr>
        <p:blipFill rotWithShape="1">
          <a:blip r:embed="rId6">
            <a:alphaModFix/>
          </a:blip>
          <a:srcRect/>
          <a:stretch/>
        </p:blipFill>
        <p:spPr>
          <a:xfrm>
            <a:off x="4499992" y="4077071"/>
            <a:ext cx="4644008" cy="278092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sp>
        <p:nvSpPr>
          <p:cNvPr id="282" name="Shape 2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pic>
        <p:nvPicPr>
          <p:cNvPr id="283" name="Shape 283"/>
          <p:cNvPicPr preferRelativeResize="0"/>
          <p:nvPr/>
        </p:nvPicPr>
        <p:blipFill rotWithShape="1">
          <a:blip r:embed="rId3">
            <a:alphaModFix/>
          </a:blip>
          <a:srcRect/>
          <a:stretch/>
        </p:blipFill>
        <p:spPr>
          <a:xfrm>
            <a:off x="0" y="1412775"/>
            <a:ext cx="4644008" cy="2664295"/>
          </a:xfrm>
          <a:prstGeom prst="rect">
            <a:avLst/>
          </a:prstGeom>
          <a:noFill/>
          <a:ln>
            <a:noFill/>
          </a:ln>
        </p:spPr>
      </p:pic>
      <p:pic>
        <p:nvPicPr>
          <p:cNvPr id="284" name="Shape 284"/>
          <p:cNvPicPr preferRelativeResize="0"/>
          <p:nvPr/>
        </p:nvPicPr>
        <p:blipFill rotWithShape="1">
          <a:blip r:embed="rId4">
            <a:alphaModFix/>
          </a:blip>
          <a:srcRect/>
          <a:stretch/>
        </p:blipFill>
        <p:spPr>
          <a:xfrm>
            <a:off x="4644007" y="1412775"/>
            <a:ext cx="4499992" cy="2664295"/>
          </a:xfrm>
          <a:prstGeom prst="rect">
            <a:avLst/>
          </a:prstGeom>
          <a:noFill/>
          <a:ln>
            <a:noFill/>
          </a:ln>
        </p:spPr>
      </p:pic>
      <p:pic>
        <p:nvPicPr>
          <p:cNvPr id="285" name="Shape 285"/>
          <p:cNvPicPr preferRelativeResize="0"/>
          <p:nvPr/>
        </p:nvPicPr>
        <p:blipFill rotWithShape="1">
          <a:blip r:embed="rId5">
            <a:alphaModFix/>
          </a:blip>
          <a:srcRect/>
          <a:stretch/>
        </p:blipFill>
        <p:spPr>
          <a:xfrm>
            <a:off x="0" y="4077071"/>
            <a:ext cx="4644008" cy="2780928"/>
          </a:xfrm>
          <a:prstGeom prst="rect">
            <a:avLst/>
          </a:prstGeom>
          <a:noFill/>
          <a:ln>
            <a:noFill/>
          </a:ln>
        </p:spPr>
      </p:pic>
      <p:pic>
        <p:nvPicPr>
          <p:cNvPr id="286" name="Shape 286"/>
          <p:cNvPicPr preferRelativeResize="0"/>
          <p:nvPr/>
        </p:nvPicPr>
        <p:blipFill rotWithShape="1">
          <a:blip r:embed="rId6">
            <a:alphaModFix/>
          </a:blip>
          <a:srcRect/>
          <a:stretch/>
        </p:blipFill>
        <p:spPr>
          <a:xfrm>
            <a:off x="4644007" y="4077071"/>
            <a:ext cx="4499992" cy="2780928"/>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sp>
        <p:nvSpPr>
          <p:cNvPr id="293" name="Shape 2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pic>
        <p:nvPicPr>
          <p:cNvPr id="294" name="Shape 294"/>
          <p:cNvPicPr preferRelativeResize="0"/>
          <p:nvPr/>
        </p:nvPicPr>
        <p:blipFill rotWithShape="1">
          <a:blip r:embed="rId3">
            <a:alphaModFix/>
          </a:blip>
          <a:srcRect/>
          <a:stretch/>
        </p:blipFill>
        <p:spPr>
          <a:xfrm>
            <a:off x="0" y="1412776"/>
            <a:ext cx="4499992" cy="5445224"/>
          </a:xfrm>
          <a:prstGeom prst="rect">
            <a:avLst/>
          </a:prstGeom>
          <a:noFill/>
          <a:ln>
            <a:noFill/>
          </a:ln>
        </p:spPr>
      </p:pic>
      <p:pic>
        <p:nvPicPr>
          <p:cNvPr id="295" name="Shape 295"/>
          <p:cNvPicPr preferRelativeResize="0"/>
          <p:nvPr/>
        </p:nvPicPr>
        <p:blipFill rotWithShape="1">
          <a:blip r:embed="rId4">
            <a:alphaModFix/>
          </a:blip>
          <a:srcRect/>
          <a:stretch/>
        </p:blipFill>
        <p:spPr>
          <a:xfrm>
            <a:off x="4427983" y="1412775"/>
            <a:ext cx="4716016" cy="54452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sp>
        <p:nvSpPr>
          <p:cNvPr id="302" name="Shape 3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pic>
        <p:nvPicPr>
          <p:cNvPr id="303" name="Shape 303"/>
          <p:cNvPicPr preferRelativeResize="0"/>
          <p:nvPr/>
        </p:nvPicPr>
        <p:blipFill rotWithShape="1">
          <a:blip r:embed="rId3">
            <a:alphaModFix/>
          </a:blip>
          <a:srcRect/>
          <a:stretch/>
        </p:blipFill>
        <p:spPr>
          <a:xfrm>
            <a:off x="0" y="1412775"/>
            <a:ext cx="4572000" cy="5445224"/>
          </a:xfrm>
          <a:prstGeom prst="rect">
            <a:avLst/>
          </a:prstGeom>
          <a:noFill/>
          <a:ln>
            <a:noFill/>
          </a:ln>
        </p:spPr>
      </p:pic>
      <p:pic>
        <p:nvPicPr>
          <p:cNvPr id="304" name="Shape 304"/>
          <p:cNvPicPr preferRelativeResize="0"/>
          <p:nvPr/>
        </p:nvPicPr>
        <p:blipFill rotWithShape="1">
          <a:blip r:embed="rId4">
            <a:alphaModFix/>
          </a:blip>
          <a:srcRect/>
          <a:stretch/>
        </p:blipFill>
        <p:spPr>
          <a:xfrm>
            <a:off x="4355976" y="1412775"/>
            <a:ext cx="4788023" cy="54452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763688" y="152400"/>
            <a:ext cx="5544615"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POZIOMY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KRAJOWEGO SYSTEMU RATOWNICZO - GAŚNICZEGO</a:t>
            </a:r>
          </a:p>
        </p:txBody>
      </p:sp>
      <p:sp>
        <p:nvSpPr>
          <p:cNvPr id="310" name="Shape 310"/>
          <p:cNvSpPr txBox="1"/>
          <p:nvPr/>
        </p:nvSpPr>
        <p:spPr>
          <a:xfrm>
            <a:off x="282437" y="1892080"/>
            <a:ext cx="8229600" cy="324035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POWIATOWY - </a:t>
            </a:r>
            <a:r>
              <a:rPr lang="pl-PL" sz="2400" b="0" i="1" u="none" strike="noStrike" cap="none" dirty="0">
                <a:solidFill>
                  <a:srgbClr val="000000"/>
                </a:solidFill>
                <a:latin typeface="Calibri"/>
                <a:ea typeface="Calibri"/>
                <a:cs typeface="Calibri"/>
                <a:sym typeface="Calibri"/>
              </a:rPr>
              <a:t>podstawowy poziom wykonawczy, działania prowadzone są przez siły i środki powiatu,</a:t>
            </a:r>
          </a:p>
          <a:p>
            <a:pPr marL="0" marR="0" lvl="0" indent="0" algn="just" rtl="0">
              <a:lnSpc>
                <a:spcPct val="100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WOJEWÓDZKI - </a:t>
            </a:r>
            <a:r>
              <a:rPr lang="pl-PL" sz="2400" b="0" i="1" u="none" strike="noStrike" cap="none" dirty="0">
                <a:solidFill>
                  <a:srgbClr val="000000"/>
                </a:solidFill>
                <a:latin typeface="Calibri"/>
                <a:ea typeface="Calibri"/>
                <a:cs typeface="Calibri"/>
                <a:sym typeface="Calibri"/>
              </a:rPr>
              <a:t>koordynacja i wsparcie działań ratowniczych, kiedy siły i środki powiatu są niewystarczające,</a:t>
            </a:r>
          </a:p>
          <a:p>
            <a:pPr marL="0" marR="0" lvl="0" indent="0" algn="just" rtl="0">
              <a:lnSpc>
                <a:spcPct val="159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KRAJOWY - </a:t>
            </a:r>
            <a:r>
              <a:rPr lang="pl-PL" sz="2400" b="0" i="1" u="none" strike="noStrike" cap="none" dirty="0">
                <a:solidFill>
                  <a:srgbClr val="000000"/>
                </a:solidFill>
                <a:latin typeface="Calibri"/>
                <a:ea typeface="Calibri"/>
                <a:cs typeface="Calibri"/>
                <a:sym typeface="Calibri"/>
              </a:rPr>
              <a:t>koordynacja i wsparcie działań ratowniczych, kiedy siły województwa są niewystarczające.</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312" name="Shape 3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971600" y="332656"/>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dirty="0">
                <a:solidFill>
                  <a:srgbClr val="FFC700"/>
                </a:solidFill>
                <a:latin typeface="Calibri"/>
                <a:ea typeface="Calibri"/>
                <a:cs typeface="Calibri"/>
                <a:sym typeface="Calibri"/>
              </a:rPr>
              <a:t>Struktura i organizacja Krajowego Systemu Ratowniczo-Gaśniczego</a:t>
            </a:r>
            <a:endParaRPr lang="pl-PL" sz="2800" b="1" i="0" u="none" strike="noStrike" cap="none" dirty="0">
              <a:solidFill>
                <a:srgbClr val="FFC700"/>
              </a:solidFill>
              <a:latin typeface="Calibri"/>
              <a:ea typeface="Calibri"/>
              <a:cs typeface="Calibri"/>
              <a:sym typeface="Calibri"/>
            </a:endParaRPr>
          </a:p>
        </p:txBody>
      </p:sp>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408147" y="1958180"/>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sng" strike="noStrike" cap="none" dirty="0">
                <a:solidFill>
                  <a:srgbClr val="000000"/>
                </a:solidFill>
                <a:latin typeface="Calibri"/>
                <a:ea typeface="Calibri"/>
                <a:cs typeface="Calibri"/>
                <a:sym typeface="Calibri"/>
              </a:rPr>
              <a:t>Materiał nauczania:</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a:latin typeface="Calibri"/>
                <a:ea typeface="Calibri"/>
                <a:cs typeface="Calibri"/>
                <a:sym typeface="Calibri"/>
              </a:rPr>
              <a:t>Podstawowe akty prawne;</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a:solidFill>
                  <a:srgbClr val="000000"/>
                </a:solidFill>
                <a:latin typeface="Calibri"/>
                <a:ea typeface="Calibri"/>
                <a:cs typeface="Calibri"/>
                <a:sym typeface="Calibri"/>
              </a:rPr>
              <a:t>Struktura i organizacja KSRG;</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a:latin typeface="Calibri"/>
                <a:ea typeface="Calibri"/>
                <a:cs typeface="Calibri"/>
                <a:sym typeface="Calibri"/>
              </a:rPr>
              <a:t>Zasady organizacji odwodów;</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a:solidFill>
                  <a:srgbClr val="000000"/>
                </a:solidFill>
                <a:latin typeface="Calibri"/>
                <a:ea typeface="Calibri"/>
                <a:cs typeface="Calibri"/>
                <a:sym typeface="Calibri"/>
              </a:rPr>
              <a:t>Zasady organizacji specjalistycznych działań ratowniczych w KSRG</a:t>
            </a:r>
          </a:p>
          <a:p>
            <a:pPr marL="0" marR="0" lvl="0" indent="0" algn="l"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endParaRPr lang="pl-PL" sz="1400" b="1" i="0" u="none" strike="noStrike" cap="none" dirty="0">
              <a:solidFill>
                <a:srgbClr val="000000"/>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907703" y="152400"/>
            <a:ext cx="5472607"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18" name="Shape 318"/>
          <p:cNvSpPr txBox="1"/>
          <p:nvPr/>
        </p:nvSpPr>
        <p:spPr>
          <a:xfrm>
            <a:off x="457200" y="1988840"/>
            <a:ext cx="8229600" cy="4137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 zakresie bezpieczeństwa wewnętrznego odpowiedzialnym jest starosta, natomiast KSRG reprezentowany jest przez komendanta powiatowego PSP, który jest kierownikiem straży wchodzącej w skład zespolonej administracji rządowej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w powiecie i wykonuje zadania i kompetencje państwowej straży pożarnej na obszarze powiatu oraz jest odpowiedzialnym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za prawidłowe funkcjonowanie systemu.</a:t>
            </a:r>
          </a:p>
        </p:txBody>
      </p:sp>
      <p:sp>
        <p:nvSpPr>
          <p:cNvPr id="320" name="Shape 32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26" name="Shape 326"/>
          <p:cNvSpPr txBox="1"/>
          <p:nvPr/>
        </p:nvSpPr>
        <p:spPr>
          <a:xfrm>
            <a:off x="467543" y="1916832"/>
            <a:ext cx="8229600" cy="3600399"/>
          </a:xfrm>
          <a:prstGeom prst="rect">
            <a:avLst/>
          </a:prstGeom>
          <a:noFill/>
          <a:ln>
            <a:noFill/>
          </a:ln>
        </p:spPr>
        <p:txBody>
          <a:bodyPr lIns="91425" tIns="91425" rIns="91425" bIns="91425" anchor="ctr" anchorCtr="0">
            <a:noAutofit/>
          </a:bodyPr>
          <a:lstStyle/>
          <a:p>
            <a:pPr marL="0" marR="0" lvl="0" indent="0" algn="just" rtl="0">
              <a:lnSpc>
                <a:spcPct val="100000"/>
              </a:lnSpc>
              <a:spcBef>
                <a:spcPts val="0"/>
              </a:spcBef>
              <a:spcAft>
                <a:spcPts val="0"/>
              </a:spcAft>
              <a:buClr>
                <a:srgbClr val="FFC700"/>
              </a:buClr>
              <a:buSzPct val="25000"/>
              <a:buFont typeface="Calibri"/>
              <a:buNone/>
            </a:pPr>
            <a:r>
              <a:rPr lang="pl-PL" sz="2400" b="0" i="0" u="none" strike="noStrike" cap="none">
                <a:solidFill>
                  <a:schemeClr val="dk1"/>
                </a:solidFill>
                <a:latin typeface="Calibri"/>
                <a:ea typeface="Calibri"/>
                <a:cs typeface="Calibri"/>
                <a:sym typeface="Calibri"/>
              </a:rPr>
              <a:t>Podstawową strukturą systemu jest jego poziom powiatowy,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zaś źródłem informacji służących za podstawę określenia jego kształtu są wyniki kompleksowych analiz przewidywalnych zagrożeń oraz możliwości operacyjnego zabezpieczenia całego obszaru powiatu. System, na poziomie powiatu, powinien zapewniać możliwość skutecznego reagowania  na wszystkie realnie występujące w powiecie rodzaje zagrożeń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zdarzeniami destrukcyjnymi.</a:t>
            </a:r>
          </a:p>
        </p:txBody>
      </p:sp>
      <p:sp>
        <p:nvSpPr>
          <p:cNvPr id="328" name="Shape 3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34" name="Shape 334"/>
          <p:cNvSpPr txBox="1"/>
          <p:nvPr/>
        </p:nvSpPr>
        <p:spPr>
          <a:xfrm>
            <a:off x="467543" y="1772816"/>
            <a:ext cx="8219256" cy="406531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Na obszarze powiatu elementami składowymi systemu są:</a:t>
            </a:r>
          </a:p>
          <a:p>
            <a:pPr lvl="1">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Komenda Powiatowa PSP (jednostki ratowniczo-gaśnicze oraz stanowisko                       kierowania komendanta powiatowego/miejskiego),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jednostki ochrony przeciwpożarowej z obszaru powiatu włączone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 przez Komendanta Głównego PSP na wniosek komendanta powiatowego PSP,</a:t>
            </a:r>
          </a:p>
          <a:p>
            <a:pPr marL="0" marR="0" lvl="0" indent="0" algn="l" rtl="0">
              <a:lnSpc>
                <a:spcPct val="100000"/>
              </a:lnSpc>
              <a:spcBef>
                <a:spcPts val="0"/>
              </a:spcBef>
              <a:spcAft>
                <a:spcPts val="0"/>
              </a:spcAft>
              <a:buClr>
                <a:srgbClr val="000000"/>
              </a:buClr>
              <a:buSzPct val="100000"/>
              <a:buFont typeface="Noto Sans Symbols"/>
              <a:buChar char="➢"/>
            </a:pPr>
            <a:r>
              <a:rPr lang="pl-PL" sz="2000" dirty="0">
                <a:latin typeface="Calibri"/>
                <a:ea typeface="Calibri"/>
                <a:cs typeface="Calibri"/>
                <a:sym typeface="Calibri"/>
              </a:rPr>
              <a:t>struktury</a:t>
            </a:r>
            <a:r>
              <a:rPr lang="pl-PL" sz="2000" b="0" i="0" u="none" strike="noStrike" cap="none" dirty="0">
                <a:solidFill>
                  <a:srgbClr val="000000"/>
                </a:solidFill>
                <a:latin typeface="Calibri"/>
                <a:ea typeface="Calibri"/>
                <a:cs typeface="Calibri"/>
                <a:sym typeface="Calibri"/>
              </a:rPr>
              <a:t> zarządzania kryzysowego,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podmioty ratownicze, służby i inspekcje, które dobrowolnie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w drodze 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specjaliści do spraw ratownictwa działający na obszarze powiatu,</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inne podmioty, które na podstawie decyzji starosty zostały włączone do systemu.</a:t>
            </a:r>
          </a:p>
        </p:txBody>
      </p:sp>
      <p:sp>
        <p:nvSpPr>
          <p:cNvPr id="336" name="Shape 3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42" name="Shape 342"/>
          <p:cNvSpPr/>
          <p:nvPr/>
        </p:nvSpPr>
        <p:spPr>
          <a:xfrm>
            <a:off x="282437" y="2177721"/>
            <a:ext cx="8464956" cy="262563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Struktura systemu w poszczególnych powiatach zależy od rodzaju zagrożeń i sieci jednostek systemu, a ta jest zależna od możliwości włączenia do systemu poza jednostkami ochrony przeciwpożarowej innych służb, podmiotów funkcjonujących na obszarze powiatu, zarówno na podstawie decyzji starosty, jak                i umowy cywilnoprawnej podpisanej ze starostą.</a:t>
            </a:r>
          </a:p>
        </p:txBody>
      </p:sp>
      <p:sp>
        <p:nvSpPr>
          <p:cNvPr id="344" name="Shape 3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50" name="Shape 350"/>
          <p:cNvSpPr/>
          <p:nvPr/>
        </p:nvSpPr>
        <p:spPr>
          <a:xfrm>
            <a:off x="251519" y="1988840"/>
            <a:ext cx="8640960" cy="381642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System na poziomie powiatu powinien działać autonomicznie w zakresie</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ustawowo nakreślonych zadań, a w razie potrzeby współdziałać </a:t>
            </a:r>
            <a:br>
              <a:rPr lang="pl-PL" sz="2200" b="0" i="0" u="none" strike="noStrike" cap="none">
                <a:solidFill>
                  <a:srgbClr val="000000"/>
                </a:solidFill>
                <a:latin typeface="Calibri"/>
                <a:ea typeface="Calibri"/>
                <a:cs typeface="Calibri"/>
                <a:sym typeface="Calibri"/>
              </a:rPr>
            </a:br>
            <a:r>
              <a:rPr lang="pl-PL" sz="2200" b="0" i="0" u="none" strike="noStrike" cap="none">
                <a:solidFill>
                  <a:srgbClr val="000000"/>
                </a:solidFill>
                <a:latin typeface="Calibri"/>
                <a:ea typeface="Calibri"/>
                <a:cs typeface="Calibri"/>
                <a:sym typeface="Calibri"/>
              </a:rPr>
              <a:t>ze służbami i innymi podmiotami, których udział w działaniu ratowniczym jest niezbędny. Służby i podmioty współdziałające z systemem powinny wykonywać zadania określone przez kierującego działaniem ratowniczym, w ramach ich właściwości. Do zadań własnych powiatu należy budowanie systemu koordynacji działań jednostek systemu oraz służb, inspekcji, straży oraz innych podmiotów biorących udział w działaniach ratowniczych na obszarze powiatu. Ponadto zadaniem powiatu jest organizowanie systemu łączności, alarmowania i współdziałania miedzy podmiotami uczestniczącymi w działaniach ratowniczych.</a:t>
            </a:r>
          </a:p>
        </p:txBody>
      </p:sp>
      <p:sp>
        <p:nvSpPr>
          <p:cNvPr id="352" name="Shape 3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58" name="Shape 358"/>
          <p:cNvSpPr txBox="1"/>
          <p:nvPr/>
        </p:nvSpPr>
        <p:spPr>
          <a:xfrm>
            <a:off x="457200" y="2060848"/>
            <a:ext cx="8229600" cy="4065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Reprezentowany przez wojewodę oraz komendanta wojewódzkiego PSP, który jako kierownik straży wchodzącej w skład zespolonej administracji rządowej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w województwie, w imieniu wojewody wykonuje zadania i kompetencje państwowej straży pożarnej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na obszarze województwa oraz jest odpowiedzialnym za prawidłowe funkcjonowanie systemu.</a:t>
            </a:r>
          </a:p>
        </p:txBody>
      </p:sp>
      <p:sp>
        <p:nvSpPr>
          <p:cNvPr id="360" name="Shape 36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66" name="Shape 366"/>
          <p:cNvSpPr/>
          <p:nvPr/>
        </p:nvSpPr>
        <p:spPr>
          <a:xfrm>
            <a:off x="467543" y="1844825"/>
            <a:ext cx="820891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gdy siły i środki systemu na obszarze powiatu okażą się niewystarczające (drastyczny wzrost skali zdarzenia, równoczesność zdarzeń, brak jednostek specjalistycznych) lub zdarzenie swym zasięgiem wykracza poza obszar powiatu, uruchamiany jest wyższy poziom systemu - poziom wojewódzki.</a:t>
            </a:r>
          </a:p>
        </p:txBody>
      </p:sp>
      <p:sp>
        <p:nvSpPr>
          <p:cNvPr id="368" name="Shape 36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74" name="Shape 374"/>
          <p:cNvSpPr/>
          <p:nvPr/>
        </p:nvSpPr>
        <p:spPr>
          <a:xfrm>
            <a:off x="107504" y="1772816"/>
            <a:ext cx="8928992" cy="440120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Elementami składowymi systemu na poziomie wojewódzkim są:</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a) Komenda wojewódzka PSP (stanowisko kierowania komendanta wojewódzkiego),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b) wydzielone siły i środki z poziomów powiatowych, stanowiące wojewódzki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c) </a:t>
            </a:r>
            <a:r>
              <a:rPr lang="pl-PL" sz="2000" dirty="0">
                <a:latin typeface="Calibri"/>
                <a:ea typeface="Calibri"/>
                <a:cs typeface="Calibri"/>
                <a:sym typeface="Calibri"/>
              </a:rPr>
              <a:t>struktury</a:t>
            </a:r>
            <a:r>
              <a:rPr lang="pl-PL" sz="2000" b="0" i="0" u="none" strike="noStrike" cap="none" dirty="0">
                <a:solidFill>
                  <a:srgbClr val="000000"/>
                </a:solidFill>
                <a:latin typeface="Calibri"/>
                <a:ea typeface="Calibri"/>
                <a:cs typeface="Calibri"/>
                <a:sym typeface="Calibri"/>
              </a:rPr>
              <a:t> zarządzania kryzysowego,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d) ośrodki szkolenia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e) krajowa baza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f)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ratowniczych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g) specjaliści do spraw ratownictwa działający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h) inne podmioty, które na podstawie decyzji wojewody zostały włączone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a:t>
            </a:r>
          </a:p>
        </p:txBody>
      </p:sp>
      <p:sp>
        <p:nvSpPr>
          <p:cNvPr id="376" name="Shape 37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82" name="Shape 382"/>
          <p:cNvSpPr/>
          <p:nvPr/>
        </p:nvSpPr>
        <p:spPr>
          <a:xfrm>
            <a:off x="107504" y="2197893"/>
            <a:ext cx="892899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Służby i podmioty współdziałające z systemem na poziomie wojewódzkim powinny wykonywać zadania określone przez kierującego działaniem ratowniczym, w ramach swoich właściwości.</a:t>
            </a:r>
          </a:p>
          <a:p>
            <a:pPr marL="0" marR="0" lvl="0" indent="0" algn="just" rtl="0">
              <a:lnSpc>
                <a:spcPct val="100000"/>
              </a:lnSpc>
              <a:spcBef>
                <a:spcPts val="0"/>
              </a:spcBef>
              <a:spcAft>
                <a:spcPts val="0"/>
              </a:spcAft>
              <a:buClr>
                <a:srgbClr val="000000"/>
              </a:buClr>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Podstawowe siły i środki systemu na poziomie województwa to:</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wojewódzki odwód operacyjny z grupami specjalistycznymi,</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krajowa baza sprzętu specjalistycznego.</a:t>
            </a:r>
          </a:p>
        </p:txBody>
      </p:sp>
      <p:pic>
        <p:nvPicPr>
          <p:cNvPr id="384" name="Shape 384"/>
          <p:cNvPicPr preferRelativeResize="0"/>
          <p:nvPr/>
        </p:nvPicPr>
        <p:blipFill rotWithShape="1">
          <a:blip r:embed="rId3">
            <a:alphaModFix/>
          </a:blip>
          <a:srcRect/>
          <a:stretch/>
        </p:blipFill>
        <p:spPr>
          <a:xfrm>
            <a:off x="6084167" y="4653135"/>
            <a:ext cx="2592287" cy="1800199"/>
          </a:xfrm>
          <a:prstGeom prst="rect">
            <a:avLst/>
          </a:prstGeom>
          <a:noFill/>
          <a:ln>
            <a:noFill/>
          </a:ln>
        </p:spPr>
      </p:pic>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1" name="Shape 391"/>
          <p:cNvSpPr/>
          <p:nvPr/>
        </p:nvSpPr>
        <p:spPr>
          <a:xfrm>
            <a:off x="282437" y="2075382"/>
            <a:ext cx="8420888" cy="4524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Istotną rolę w zakresie koordynacji działań jednostek systemu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współdziałającymi z systemem na obszarze województwa będzie pełnić </a:t>
            </a:r>
            <a:r>
              <a:rPr lang="pl-PL" sz="2400" b="0" i="0" u="sng" strike="noStrike" cap="none" dirty="0">
                <a:solidFill>
                  <a:srgbClr val="000000"/>
                </a:solidFill>
                <a:latin typeface="Calibri"/>
                <a:ea typeface="Calibri"/>
                <a:cs typeface="Calibri"/>
                <a:sym typeface="Calibri"/>
              </a:rPr>
              <a:t>wojewoda</a:t>
            </a:r>
            <a:r>
              <a:rPr lang="pl-PL" sz="2400" b="0" i="0" u="none" strike="noStrike" cap="none" dirty="0">
                <a:solidFill>
                  <a:srgbClr val="000000"/>
                </a:solidFill>
                <a:latin typeface="Calibri"/>
                <a:ea typeface="Calibri"/>
                <a:cs typeface="Calibri"/>
                <a:sym typeface="Calibri"/>
              </a:rPr>
              <a:t>, poprzez </a:t>
            </a:r>
            <a:r>
              <a:rPr lang="pl-PL" sz="2400" dirty="0">
                <a:latin typeface="Calibri"/>
                <a:ea typeface="Calibri"/>
                <a:cs typeface="Calibri"/>
                <a:sym typeface="Calibri"/>
              </a:rPr>
              <a:t>struktury</a:t>
            </a:r>
            <a:r>
              <a:rPr lang="pl-PL" sz="2400" b="0" i="0" u="none" strike="noStrike" cap="none" dirty="0">
                <a:solidFill>
                  <a:srgbClr val="000000"/>
                </a:solidFill>
                <a:latin typeface="Calibri"/>
                <a:ea typeface="Calibri"/>
                <a:cs typeface="Calibri"/>
                <a:sym typeface="Calibri"/>
              </a:rPr>
              <a:t> zarządzania kryzysowego. </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W sytuacjach kryzysowych związanych z zakresem działalności KSRG </a:t>
            </a:r>
            <a:r>
              <a:rPr lang="pl-PL" sz="2400" dirty="0">
                <a:latin typeface="Calibri"/>
                <a:ea typeface="Calibri"/>
                <a:cs typeface="Calibri"/>
                <a:sym typeface="Calibri"/>
              </a:rPr>
              <a:t>rolę koordynacji działań pełni</a:t>
            </a:r>
            <a:r>
              <a:rPr lang="pl-PL" sz="2400" b="0" i="0" u="none" strike="noStrike" cap="none" dirty="0">
                <a:solidFill>
                  <a:srgbClr val="000000"/>
                </a:solidFill>
                <a:latin typeface="Calibri"/>
                <a:ea typeface="Calibri"/>
                <a:cs typeface="Calibri"/>
                <a:sym typeface="Calibri"/>
              </a:rPr>
              <a:t> Wojewódzkie Centrum Zarządzania Kryzysowego.</a:t>
            </a:r>
          </a:p>
        </p:txBody>
      </p:sp>
      <p:sp>
        <p:nvSpPr>
          <p:cNvPr id="393" name="Shape 3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872448" y="586044"/>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i="0" u="none" strike="noStrike" cap="none" dirty="0">
                <a:solidFill>
                  <a:srgbClr val="FFC700"/>
                </a:solidFill>
                <a:latin typeface="Calibri"/>
                <a:ea typeface="Calibri"/>
                <a:cs typeface="Calibri"/>
                <a:sym typeface="Calibri"/>
              </a:rPr>
              <a:t>PODSTAWOWE AKTY PRAWNE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683568" y="2420888"/>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USTAWA </a:t>
            </a:r>
            <a:r>
              <a:rPr lang="pl-PL" sz="2200" b="0" i="0" u="none" strike="noStrike" cap="none">
                <a:solidFill>
                  <a:srgbClr val="000000"/>
                </a:solidFill>
                <a:latin typeface="Calibri"/>
                <a:ea typeface="Calibri"/>
                <a:cs typeface="Calibri"/>
                <a:sym typeface="Calibri"/>
              </a:rPr>
              <a:t>z dnia 24 sierpnia 1991 r. </a:t>
            </a:r>
            <a:r>
              <a:rPr lang="pl-PL" sz="2200" b="1" i="0" u="none" strike="noStrike" cap="none">
                <a:solidFill>
                  <a:srgbClr val="000000"/>
                </a:solidFill>
                <a:latin typeface="Calibri"/>
                <a:ea typeface="Calibri"/>
                <a:cs typeface="Calibri"/>
                <a:sym typeface="Calibri"/>
              </a:rPr>
              <a:t>o Państwowej Straży Pożarnej,</a:t>
            </a:r>
          </a:p>
          <a:p>
            <a:pPr marL="0" marR="0" lvl="0" indent="0" algn="l" rtl="0">
              <a:lnSpc>
                <a:spcPct val="100000"/>
              </a:lnSpc>
              <a:spcBef>
                <a:spcPts val="0"/>
              </a:spcBef>
              <a:spcAft>
                <a:spcPts val="0"/>
              </a:spcAft>
              <a:buClr>
                <a:srgbClr val="000000"/>
              </a:buClr>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USTAWA</a:t>
            </a:r>
            <a:r>
              <a:rPr lang="pl-PL" sz="2200" b="0" i="0" u="none" strike="noStrike" cap="none">
                <a:solidFill>
                  <a:srgbClr val="000000"/>
                </a:solidFill>
                <a:latin typeface="Calibri"/>
                <a:ea typeface="Calibri"/>
                <a:cs typeface="Calibri"/>
                <a:sym typeface="Calibri"/>
              </a:rPr>
              <a:t> z dnia 24 sierpnia 1991 r.  </a:t>
            </a:r>
            <a:r>
              <a:rPr lang="pl-PL" sz="2200" b="1" i="0" u="none" strike="noStrike" cap="none">
                <a:solidFill>
                  <a:srgbClr val="000000"/>
                </a:solidFill>
                <a:latin typeface="Calibri"/>
                <a:ea typeface="Calibri"/>
                <a:cs typeface="Calibri"/>
                <a:sym typeface="Calibri"/>
              </a:rPr>
              <a:t>o ochronie przeciwpożarowej,</a:t>
            </a:r>
          </a:p>
          <a:p>
            <a:pPr marL="0" marR="0" lvl="0" indent="0" algn="l" rtl="0">
              <a:lnSpc>
                <a:spcPct val="100000"/>
              </a:lnSpc>
              <a:spcBef>
                <a:spcPts val="0"/>
              </a:spcBef>
              <a:spcAft>
                <a:spcPts val="0"/>
              </a:spcAft>
              <a:buClr>
                <a:srgbClr val="000000"/>
              </a:buClr>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ROZPORZĄDZENIE MINISTRA SPRAW WEWNĘTRZNYCH </a:t>
            </a:r>
            <a:br>
              <a:rPr lang="pl-PL" sz="2200" b="1" i="0" u="none" strike="noStrike" cap="none">
                <a:solidFill>
                  <a:srgbClr val="000000"/>
                </a:solidFill>
                <a:latin typeface="Calibri"/>
                <a:ea typeface="Calibri"/>
                <a:cs typeface="Calibri"/>
                <a:sym typeface="Calibri"/>
              </a:rPr>
            </a:br>
            <a:r>
              <a:rPr lang="pl-PL" sz="2200" b="1" i="0" u="none" strike="noStrike" cap="none">
                <a:solidFill>
                  <a:srgbClr val="000000"/>
                </a:solidFill>
                <a:latin typeface="Calibri"/>
                <a:ea typeface="Calibri"/>
                <a:cs typeface="Calibri"/>
                <a:sym typeface="Calibri"/>
              </a:rPr>
              <a:t>I ADMINISTRACJI </a:t>
            </a:r>
            <a:r>
              <a:rPr lang="pl-PL" sz="2200" b="0" i="0" u="none" strike="noStrike" cap="none">
                <a:solidFill>
                  <a:srgbClr val="000000"/>
                </a:solidFill>
                <a:latin typeface="Calibri"/>
                <a:ea typeface="Calibri"/>
                <a:cs typeface="Calibri"/>
                <a:sym typeface="Calibri"/>
              </a:rPr>
              <a:t>z dnia 18 lutego 2011 r. w sprawie szczegółowych zasad organizacji krajowego systemu ratowniczo –gaśniczego.</a:t>
            </a:r>
          </a:p>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1400" b="1" i="0" u="none" strike="noStrike" cap="none">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514535343"/>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9" name="Shape 399"/>
          <p:cNvSpPr/>
          <p:nvPr/>
        </p:nvSpPr>
        <p:spPr>
          <a:xfrm>
            <a:off x="179511" y="2060848"/>
            <a:ext cx="8712967" cy="169277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600" b="0" i="0" u="none" strike="noStrike" cap="none">
                <a:solidFill>
                  <a:srgbClr val="000000"/>
                </a:solidFill>
                <a:latin typeface="Calibri"/>
                <a:ea typeface="Calibri"/>
                <a:cs typeface="Calibri"/>
                <a:sym typeface="Calibri"/>
              </a:rPr>
              <a:t>Kierowanie (dowodzenie) działaniami ratowniczymi, których rozmiar lub zasięg przekracza możliwości sił ratowniczych poziomu powiatu przejmuje </a:t>
            </a:r>
            <a:r>
              <a:rPr lang="pl-PL" sz="2600" b="1" i="0" u="none" strike="noStrike" cap="none">
                <a:solidFill>
                  <a:srgbClr val="000000"/>
                </a:solidFill>
                <a:latin typeface="Calibri"/>
                <a:ea typeface="Calibri"/>
                <a:cs typeface="Calibri"/>
                <a:sym typeface="Calibri"/>
              </a:rPr>
              <a:t>komendant wojewódzki PSP </a:t>
            </a:r>
            <a:br>
              <a:rPr lang="pl-PL" sz="2600" b="1" i="0" u="none" strike="noStrike" cap="none">
                <a:solidFill>
                  <a:srgbClr val="000000"/>
                </a:solidFill>
                <a:latin typeface="Calibri"/>
                <a:ea typeface="Calibri"/>
                <a:cs typeface="Calibri"/>
                <a:sym typeface="Calibri"/>
              </a:rPr>
            </a:br>
            <a:r>
              <a:rPr lang="pl-PL" sz="2600" b="1" i="0" u="none" strike="noStrike" cap="none">
                <a:solidFill>
                  <a:srgbClr val="000000"/>
                </a:solidFill>
                <a:latin typeface="Calibri"/>
                <a:ea typeface="Calibri"/>
                <a:cs typeface="Calibri"/>
                <a:sym typeface="Calibri"/>
              </a:rPr>
              <a:t>lub upoważniony przez niego oficer</a:t>
            </a:r>
            <a:r>
              <a:rPr lang="pl-PL" sz="2600" b="0" i="0" u="none" strike="noStrike" cap="none">
                <a:solidFill>
                  <a:srgbClr val="000000"/>
                </a:solidFill>
                <a:latin typeface="Calibri"/>
                <a:ea typeface="Calibri"/>
                <a:cs typeface="Calibri"/>
                <a:sym typeface="Calibri"/>
              </a:rPr>
              <a:t>. </a:t>
            </a:r>
          </a:p>
        </p:txBody>
      </p:sp>
      <p:pic>
        <p:nvPicPr>
          <p:cNvPr id="401" name="Shape 401"/>
          <p:cNvPicPr preferRelativeResize="0"/>
          <p:nvPr/>
        </p:nvPicPr>
        <p:blipFill rotWithShape="1">
          <a:blip r:embed="rId3">
            <a:alphaModFix/>
          </a:blip>
          <a:srcRect/>
          <a:stretch/>
        </p:blipFill>
        <p:spPr>
          <a:xfrm>
            <a:off x="6012160" y="4221087"/>
            <a:ext cx="2592287" cy="1800199"/>
          </a:xfrm>
          <a:prstGeom prst="rect">
            <a:avLst/>
          </a:prstGeom>
          <a:noFill/>
          <a:ln>
            <a:noFill/>
          </a:ln>
        </p:spPr>
      </p:pic>
      <p:sp>
        <p:nvSpPr>
          <p:cNvPr id="402" name="Shape 4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08" name="Shape 408"/>
          <p:cNvSpPr/>
          <p:nvPr/>
        </p:nvSpPr>
        <p:spPr>
          <a:xfrm>
            <a:off x="323528" y="1628800"/>
            <a:ext cx="8605464" cy="480131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Wojewódzki Plan Ratowniczy:</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Procedury działania i uruchomienia systemu na poziomie województwa,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odniesieniu do poszczególnych typów zagrożeń, będą określone                                     w wojewódzkim planie ratowniczym, do opracowania, którego zobowiązany jest komendant wojewódzki PSP.</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Ich treść będzie stanowić wybrane elementy planów ratowniczych, tych powiatów, w których siły i środki są niewystarczające do usuwania istniejących tam zagrożeń.</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 Ponadto będą zawierać </a:t>
            </a:r>
            <a:r>
              <a:rPr lang="pl-PL" sz="2200" b="0" i="0" u="none" strike="noStrike" cap="none" dirty="0" err="1">
                <a:solidFill>
                  <a:srgbClr val="000000"/>
                </a:solidFill>
                <a:latin typeface="Calibri"/>
                <a:ea typeface="Calibri"/>
                <a:cs typeface="Calibri"/>
                <a:sym typeface="Calibri"/>
              </a:rPr>
              <a:t>organizacyjno</a:t>
            </a:r>
            <a:r>
              <a:rPr lang="pl-PL" sz="2200" b="0" i="0" u="none" strike="noStrike" cap="none" dirty="0">
                <a:solidFill>
                  <a:srgbClr val="000000"/>
                </a:solidFill>
                <a:latin typeface="Calibri"/>
                <a:ea typeface="Calibri"/>
                <a:cs typeface="Calibri"/>
                <a:sym typeface="Calibri"/>
              </a:rPr>
              <a:t> - techniczne sposoby likwidacji zagrożeń, wymagających zaangażowania w działaniach ratowniczych znacznych sił i środków (np. klęski żywiołowe) oraz zagrożeń, które mogą powstać na granicy powiatów lub województwa. </a:t>
            </a:r>
          </a:p>
        </p:txBody>
      </p:sp>
      <p:sp>
        <p:nvSpPr>
          <p:cNvPr id="410" name="Shape 41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547663" y="260647"/>
            <a:ext cx="6192687" cy="93610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16" name="Shape 416"/>
          <p:cNvSpPr/>
          <p:nvPr/>
        </p:nvSpPr>
        <p:spPr>
          <a:xfrm>
            <a:off x="288140" y="1934719"/>
            <a:ext cx="8496944" cy="2308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Komendant wojewódzki PSP uzgadnia plan ratowniczy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systemu oraz z podmiotami współdziałającymi                     z systemem, w części dotyczącej ich zadań. </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Plan ratowniczy zatwierdza wojewoda, po zasięgnięciu opinii wojewódzkiego zespołu ds. ochrony przeciwpożarowej                               i ratownictwa.</a:t>
            </a:r>
          </a:p>
        </p:txBody>
      </p:sp>
      <p:sp>
        <p:nvSpPr>
          <p:cNvPr id="418" name="Shape 41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24" name="Shape 424"/>
          <p:cNvSpPr/>
          <p:nvPr/>
        </p:nvSpPr>
        <p:spPr>
          <a:xfrm>
            <a:off x="282437" y="1995926"/>
            <a:ext cx="8496944" cy="156966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Nad systemem bezpieczeństwa wewnętrznego kraju czuwa Prezes Rady Ministrów, natomiast KSRG reprezentowany jest przez Komendanta Głównego Państwowej Straży Pożarnej, który jest centralnym organem administracji rządowej w sprawach organizacji systemu.</a:t>
            </a:r>
          </a:p>
        </p:txBody>
      </p:sp>
      <p:sp>
        <p:nvSpPr>
          <p:cNvPr id="426" name="Shape 42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32" name="Shape 432"/>
          <p:cNvSpPr/>
          <p:nvPr/>
        </p:nvSpPr>
        <p:spPr>
          <a:xfrm>
            <a:off x="323528" y="2492896"/>
            <a:ext cx="8496944" cy="224676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zdarzenia, gdy siły i środki systemu na poziomie województwa okażą się niewystarczające lub zdarzenie (zagrożenie) przekracza obszar województwa, uruchamiany jest najwyższy poziom systemu - poziom centralny (kraju).</a:t>
            </a:r>
          </a:p>
        </p:txBody>
      </p:sp>
      <p:sp>
        <p:nvSpPr>
          <p:cNvPr id="434" name="Shape 4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0" name="Shape 440"/>
          <p:cNvSpPr/>
          <p:nvPr/>
        </p:nvSpPr>
        <p:spPr>
          <a:xfrm>
            <a:off x="179511" y="1772815"/>
            <a:ext cx="8784976" cy="409342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a:solidFill>
                  <a:srgbClr val="000000"/>
                </a:solidFill>
                <a:latin typeface="Calibri"/>
                <a:ea typeface="Calibri"/>
                <a:cs typeface="Calibri"/>
                <a:sym typeface="Calibri"/>
              </a:rPr>
              <a:t>Elementami składowymi systemu na poziome centralnym (kraju) są:</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a) Komenda Główna PSP (Krajowe Centrum Koordynacji Ratownictwa),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b) wydzielone siły i środki z wojewódzkich odwodów operacyjnych stanowiące centralny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c) krajowe bazy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d) szkoły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e)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umowy cywilno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ratowniczych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f) specjaliści do spraw ratownictwa działający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g) inne podmioty realizujące cele systemu powołane przez ministra właściwego </a:t>
            </a:r>
            <a:br>
              <a:rPr lang="pl-PL" sz="2000" b="0" i="0" u="none" strike="noStrike" cap="none">
                <a:solidFill>
                  <a:srgbClr val="000000"/>
                </a:solidFill>
                <a:latin typeface="Calibri"/>
                <a:ea typeface="Calibri"/>
                <a:cs typeface="Calibri"/>
                <a:sym typeface="Calibri"/>
              </a:rPr>
            </a:br>
            <a:r>
              <a:rPr lang="pl-PL" sz="2000" b="0" i="0" u="none" strike="noStrike" cap="none">
                <a:solidFill>
                  <a:srgbClr val="000000"/>
                </a:solidFill>
                <a:latin typeface="Calibri"/>
                <a:ea typeface="Calibri"/>
                <a:cs typeface="Calibri"/>
                <a:sym typeface="Calibri"/>
              </a:rPr>
              <a:t>do spraw wewnętrznych.</a:t>
            </a:r>
          </a:p>
        </p:txBody>
      </p:sp>
      <p:sp>
        <p:nvSpPr>
          <p:cNvPr id="442" name="Shape 4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8" name="Shape 448"/>
          <p:cNvSpPr/>
          <p:nvPr/>
        </p:nvSpPr>
        <p:spPr>
          <a:xfrm>
            <a:off x="282437" y="1664241"/>
            <a:ext cx="8749480" cy="381642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Na tym poziomie system może współdziałać z podmiotami, których uruchomienie zastrzeżone jest dla poziomu centralnego (</a:t>
            </a:r>
            <a:r>
              <a:rPr lang="pl-PL" sz="2200" b="0" i="1" u="none" strike="noStrike" cap="none" dirty="0">
                <a:solidFill>
                  <a:srgbClr val="000000"/>
                </a:solidFill>
                <a:latin typeface="Calibri"/>
                <a:ea typeface="Calibri"/>
                <a:cs typeface="Calibri"/>
                <a:sym typeface="Calibri"/>
              </a:rPr>
              <a:t>kraju) np. niektóre</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jednostki podległe MON, Policji itp.</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Rolę koordynatora działań jednostek systemu  z podmiotami współdziałającymi na tym poziomie będzie pełnił Minister Spraw Wewnętrznych i Administracji.</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Podstawowe siły i środki systemu na poziomie centralnym (kraju),  to centralny odwód operacyjny z grupami specjalistycznymi, krajowe bazy sprzętu specjalistycznego oraz wydzielone siły i środki szkół PSP. Kierowanie (dowodzenie) działaniami ratowniczymi, których rozmiar lub zasięg przekracza możliwości sił ratowniczych poziomu wojewódzkiego przejmuje </a:t>
            </a:r>
            <a:r>
              <a:rPr lang="pl-PL" sz="2200" b="1" i="0" u="none" strike="noStrike" cap="none" dirty="0">
                <a:solidFill>
                  <a:srgbClr val="000000"/>
                </a:solidFill>
                <a:latin typeface="Calibri"/>
                <a:ea typeface="Calibri"/>
                <a:cs typeface="Calibri"/>
                <a:sym typeface="Calibri"/>
              </a:rPr>
              <a:t>Komendant Główny PSP lub upoważniony przez niego oficer</a:t>
            </a:r>
            <a:r>
              <a:rPr lang="pl-PL" sz="2200" b="0" i="0" u="none" strike="noStrike" cap="none" dirty="0">
                <a:solidFill>
                  <a:srgbClr val="000000"/>
                </a:solidFill>
                <a:latin typeface="Calibri"/>
                <a:ea typeface="Calibri"/>
                <a:cs typeface="Calibri"/>
                <a:sym typeface="Calibri"/>
              </a:rPr>
              <a:t>.</a:t>
            </a:r>
          </a:p>
        </p:txBody>
      </p:sp>
      <p:sp>
        <p:nvSpPr>
          <p:cNvPr id="450" name="Shape 4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DYSPONOWANIE DO DZIAŁAŃ JEDNOSTEK KSRG</a:t>
            </a:r>
          </a:p>
        </p:txBody>
      </p:sp>
      <p:sp>
        <p:nvSpPr>
          <p:cNvPr id="456" name="Shape 456"/>
          <p:cNvSpPr/>
          <p:nvPr/>
        </p:nvSpPr>
        <p:spPr>
          <a:xfrm>
            <a:off x="282437" y="1858818"/>
            <a:ext cx="8784976" cy="313932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Dysponowanie jednostek systemu do działań ratowniczych oraz alarmowanie jednostek wspomagających system odbywa się poprzez:</a:t>
            </a:r>
          </a:p>
          <a:p>
            <a:pPr marL="0" marR="0" lvl="0" indent="0" algn="ctr"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a) stanowisko kierowania komendanta powiatowego/miejskiego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powiatu,</a:t>
            </a: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b) stanowisko kierowania komendanta wojewódzkiego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województwa,</a:t>
            </a:r>
          </a:p>
          <a:p>
            <a:pPr marL="0" marR="0" lvl="0" indent="0" algn="l" rtl="0">
              <a:lnSpc>
                <a:spcPct val="100000"/>
              </a:lnSpc>
              <a:spcBef>
                <a:spcPts val="0"/>
              </a:spcBef>
              <a:spcAft>
                <a:spcPts val="0"/>
              </a:spcAft>
              <a:buClr>
                <a:srgbClr val="000000"/>
              </a:buClr>
              <a:buSzPct val="25000"/>
              <a:buFont typeface="Calibri"/>
              <a:buNone/>
            </a:pPr>
            <a:r>
              <a:rPr lang="pl-PL" sz="2200" b="0" i="1" u="none" strike="noStrike" cap="none" dirty="0">
                <a:solidFill>
                  <a:srgbClr val="000000"/>
                </a:solidFill>
                <a:latin typeface="Calibri"/>
                <a:ea typeface="Calibri"/>
                <a:cs typeface="Calibri"/>
                <a:sym typeface="Calibri"/>
              </a:rPr>
              <a:t>c) Krajowe Centrum Koordynacji Ratownictwa i Ochrony Ludności </a:t>
            </a:r>
            <a:br>
              <a:rPr lang="pl-PL" sz="2200" b="0" i="1" u="none" strike="noStrike" cap="none" dirty="0">
                <a:solidFill>
                  <a:srgbClr val="000000"/>
                </a:solidFill>
                <a:latin typeface="Calibri"/>
                <a:ea typeface="Calibri"/>
                <a:cs typeface="Calibri"/>
                <a:sym typeface="Calibri"/>
              </a:rPr>
            </a:br>
            <a:r>
              <a:rPr lang="pl-PL" sz="2200" b="0" i="1" u="none" strike="noStrike" cap="none" dirty="0">
                <a:solidFill>
                  <a:srgbClr val="000000"/>
                </a:solidFill>
                <a:latin typeface="Calibri"/>
                <a:ea typeface="Calibri"/>
                <a:cs typeface="Calibri"/>
                <a:sym typeface="Calibri"/>
              </a:rPr>
              <a:t>               - na poziomie centralnym </a:t>
            </a:r>
            <a:r>
              <a:rPr lang="pl-PL" sz="2200" b="0" i="0" u="none" strike="noStrike" cap="none" dirty="0">
                <a:solidFill>
                  <a:srgbClr val="000000"/>
                </a:solidFill>
                <a:latin typeface="Calibri"/>
                <a:ea typeface="Calibri"/>
                <a:cs typeface="Calibri"/>
                <a:sym typeface="Calibri"/>
              </a:rPr>
              <a:t>(</a:t>
            </a:r>
            <a:r>
              <a:rPr lang="pl-PL" sz="2200" b="0" i="1" u="none" strike="noStrike" cap="none" dirty="0">
                <a:solidFill>
                  <a:srgbClr val="000000"/>
                </a:solidFill>
                <a:latin typeface="Calibri"/>
                <a:ea typeface="Calibri"/>
                <a:cs typeface="Calibri"/>
                <a:sym typeface="Calibri"/>
              </a:rPr>
              <a:t>kraju).</a:t>
            </a:r>
          </a:p>
        </p:txBody>
      </p:sp>
      <p:pic>
        <p:nvPicPr>
          <p:cNvPr id="458" name="Shape 458"/>
          <p:cNvPicPr preferRelativeResize="0"/>
          <p:nvPr/>
        </p:nvPicPr>
        <p:blipFill rotWithShape="1">
          <a:blip r:embed="rId3">
            <a:alphaModFix/>
          </a:blip>
          <a:srcRect/>
          <a:stretch/>
        </p:blipFill>
        <p:spPr>
          <a:xfrm>
            <a:off x="6156176" y="4869160"/>
            <a:ext cx="2448271" cy="1800199"/>
          </a:xfrm>
          <a:prstGeom prst="rect">
            <a:avLst/>
          </a:prstGeom>
          <a:noFill/>
          <a:ln>
            <a:noFill/>
          </a:ln>
        </p:spPr>
      </p:pic>
      <p:sp>
        <p:nvSpPr>
          <p:cNvPr id="459" name="Shape 4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331640" y="152400"/>
            <a:ext cx="6696744"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ZADANIA REALIZOWANE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PRZEZ JEDNOSTKI KSRG</a:t>
            </a:r>
          </a:p>
        </p:txBody>
      </p:sp>
      <p:sp>
        <p:nvSpPr>
          <p:cNvPr id="465" name="Shape 465"/>
          <p:cNvSpPr/>
          <p:nvPr/>
        </p:nvSpPr>
        <p:spPr>
          <a:xfrm>
            <a:off x="96487" y="1741359"/>
            <a:ext cx="8928992" cy="4616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Wszystkie jednostki włączone do systemu realizują zadania                            w zakresie walki z pożarami i innymi klęskami żywiołowymi, ratownictwa technicznego, chemicznego, medycznego                                   i ekologicznego poprzez:</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analizowanie i rozpoznawanie zagrożeń,</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utrzymanie gotowości do prowadzenia działań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podejmowanie działań zmierzających do ograniczenia i likwidacji pożarów, awarii, wypadków i katastrof technicznych, chemicznych i ekologicznych, wypadków  i katastrof komunikacyjnych, zdarzeń wymagających stosowania sprzętu specjalistycznego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szczególności do prowadzenia ratownictwa ekologicznego, wodnego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i wysokościowego.</a:t>
            </a:r>
          </a:p>
        </p:txBody>
      </p:sp>
      <p:sp>
        <p:nvSpPr>
          <p:cNvPr id="467" name="Shape 46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73" name="Shape 473"/>
          <p:cNvSpPr/>
          <p:nvPr/>
        </p:nvSpPr>
        <p:spPr>
          <a:xfrm>
            <a:off x="251519" y="2090172"/>
            <a:ext cx="8640960" cy="3046988"/>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Jest rzeczą oczywistą, że w obliczu tak szerokiej gamy zagrożeń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od podmiotów ratowniczych wymagana będzie daleko idąca specjalizacja w działaniach ratowniczych, której Państwowa Straż Pożarna i inne jednostki ochrony przeciwpożarowej włączone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do KSRG nie mogą zapewnić, dlatego też prawodawca przewiduje możliwość rozszerzenia zakresu podmiotowego systemu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 inne jednostki organizacyjne, a także osoby fizyczne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i prawne  – wspomagające system.</a:t>
            </a:r>
          </a:p>
        </p:txBody>
      </p:sp>
      <p:sp>
        <p:nvSpPr>
          <p:cNvPr id="475" name="Shape 4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dirty="0"/>
              <a:t>STRUKTURA I ORGANIZACJA KSRG</a:t>
            </a:r>
            <a:endParaRPr lang="pl-PL" sz="2800" b="1" i="0" u="none" strike="noStrike" cap="none" dirty="0">
              <a:solidFill>
                <a:srgbClr val="FFC700"/>
              </a:solidFill>
              <a:latin typeface="Calibri"/>
              <a:ea typeface="Calibri"/>
              <a:cs typeface="Calibri"/>
              <a:sym typeface="Calibri"/>
            </a:endParaRPr>
          </a:p>
        </p:txBody>
      </p:sp>
      <p:sp>
        <p:nvSpPr>
          <p:cNvPr id="143" name="Shape 14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46" name="Shape 146"/>
          <p:cNvSpPr txBox="1"/>
          <p:nvPr/>
        </p:nvSpPr>
        <p:spPr>
          <a:xfrm>
            <a:off x="272507" y="1636811"/>
            <a:ext cx="8400361" cy="4493094"/>
          </a:xfrm>
          <a:prstGeom prst="rect">
            <a:avLst/>
          </a:prstGeom>
          <a:noFill/>
          <a:ln>
            <a:noFill/>
          </a:ln>
        </p:spPr>
        <p:txBody>
          <a:bodyPr lIns="91425" tIns="91425" rIns="91425" bIns="91425" anchor="t" anchorCtr="0">
            <a:noAutofit/>
          </a:bodyPr>
          <a:lstStyle/>
          <a:p>
            <a:pPr marL="438912" marR="0" lvl="0" indent="-172212" algn="just" rtl="0">
              <a:lnSpc>
                <a:spcPct val="90000"/>
              </a:lnSpc>
              <a:spcBef>
                <a:spcPts val="0"/>
              </a:spcBef>
              <a:spcAft>
                <a:spcPts val="0"/>
              </a:spcAft>
              <a:buClr>
                <a:schemeClr val="accent1"/>
              </a:buClr>
              <a:buSzPct val="80727"/>
              <a:buFont typeface="Noto Sans Symbols"/>
              <a:buChar char="➢"/>
            </a:pPr>
            <a:r>
              <a:rPr lang="pl-PL" sz="2220" b="0" i="0" u="none" strike="noStrike" cap="none" dirty="0">
                <a:solidFill>
                  <a:schemeClr val="dk1"/>
                </a:solidFill>
                <a:latin typeface="Calibri"/>
                <a:ea typeface="Calibri"/>
                <a:cs typeface="Calibri"/>
                <a:sym typeface="Calibri"/>
              </a:rPr>
              <a:t>Integralna część systemu bezpieczeństwa wewnętrznego państwa, finansowanego przez </a:t>
            </a:r>
            <a:r>
              <a:rPr lang="pl-PL" sz="2220" dirty="0">
                <a:solidFill>
                  <a:schemeClr val="dk1"/>
                </a:solidFill>
                <a:latin typeface="Calibri"/>
                <a:ea typeface="Calibri"/>
                <a:cs typeface="Calibri"/>
                <a:sym typeface="Calibri"/>
              </a:rPr>
              <a:t>budżet państwa,</a:t>
            </a:r>
            <a:endParaRPr lang="pl-PL" sz="2220" b="0" i="0" u="none" strike="noStrike" cap="none" dirty="0">
              <a:solidFill>
                <a:schemeClr val="dk1"/>
              </a:solidFill>
              <a:latin typeface="Calibri"/>
              <a:ea typeface="Calibri"/>
              <a:cs typeface="Calibri"/>
              <a:sym typeface="Calibri"/>
            </a:endParaRP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Z</a:t>
            </a:r>
            <a:r>
              <a:rPr lang="pl-PL" sz="2220" b="0" i="0" u="none" strike="noStrike" cap="none" dirty="0">
                <a:solidFill>
                  <a:schemeClr val="dk1"/>
                </a:solidFill>
                <a:latin typeface="Calibri"/>
                <a:ea typeface="Calibri"/>
                <a:cs typeface="Calibri"/>
                <a:sym typeface="Calibri"/>
              </a:rPr>
              <a:t>espół przedsięwzięć organizacyjnych, szkoleniowych, materiałowo-technicznych i finansowych, obejmujący prognozowanie, rozpoznawanie i zwalczanie pożarów, klęsk żywiołowych i miejscowych zagrożeń oraz organizację i kierowanie działaniami ratowniczymi - skupiający w uporządkowanej wewnętrznie strukturze jednostki ochrony </a:t>
            </a:r>
            <a:r>
              <a:rPr lang="pl-PL" sz="2220" dirty="0">
                <a:solidFill>
                  <a:schemeClr val="dk1"/>
                </a:solidFill>
                <a:latin typeface="Calibri"/>
                <a:ea typeface="Calibri"/>
                <a:cs typeface="Calibri"/>
                <a:sym typeface="Calibri"/>
              </a:rPr>
              <a:t>p</a:t>
            </a:r>
            <a:r>
              <a:rPr lang="pl-PL" sz="2220" b="0" i="0" u="none" strike="noStrike" cap="none" dirty="0">
                <a:solidFill>
                  <a:schemeClr val="dk1"/>
                </a:solidFill>
                <a:latin typeface="Calibri"/>
                <a:ea typeface="Calibri"/>
                <a:cs typeface="Calibri"/>
                <a:sym typeface="Calibri"/>
              </a:rPr>
              <a:t>rzeciwpożarowej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w celu ratowania życia, zdrowia, mienia i środowiska,</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K</a:t>
            </a:r>
            <a:r>
              <a:rPr lang="pl-PL" sz="2220" b="0" i="0" u="none" strike="noStrike" cap="none" dirty="0">
                <a:solidFill>
                  <a:schemeClr val="dk1"/>
                </a:solidFill>
                <a:latin typeface="Calibri"/>
                <a:ea typeface="Calibri"/>
                <a:cs typeface="Calibri"/>
                <a:sym typeface="Calibri"/>
              </a:rPr>
              <a:t>ierowany przez Komendanta Głównego Państwowej Straży Pożarnej,</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N</a:t>
            </a:r>
            <a:r>
              <a:rPr lang="pl-PL" sz="2220" b="0" i="0" u="none" strike="noStrike" cap="none" dirty="0">
                <a:solidFill>
                  <a:schemeClr val="dk1"/>
                </a:solidFill>
                <a:latin typeface="Calibri"/>
                <a:ea typeface="Calibri"/>
                <a:cs typeface="Calibri"/>
                <a:sym typeface="Calibri"/>
              </a:rPr>
              <a:t>adzorowany przez Ministra Spraw Wewnętrznych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i Administracji.</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81" name="Shape 481"/>
          <p:cNvSpPr/>
          <p:nvPr/>
        </p:nvSpPr>
        <p:spPr>
          <a:xfrm>
            <a:off x="179511" y="1582341"/>
            <a:ext cx="8784976" cy="4893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Podmioty wspomagające system realizują zadania wspierające zadania jednostek wchodzących w skład KSRG, a ich udział                       w akcjach ratowniczych polega głównie na:</a:t>
            </a:r>
          </a:p>
          <a:p>
            <a:pPr marL="0" marR="0" lvl="0" indent="0" algn="just" rtl="0">
              <a:lnSpc>
                <a:spcPct val="100000"/>
              </a:lnSpc>
              <a:spcBef>
                <a:spcPts val="0"/>
              </a:spcBef>
              <a:spcAft>
                <a:spcPts val="0"/>
              </a:spcAft>
              <a:buClr>
                <a:srgbClr val="000000"/>
              </a:buClr>
              <a:buFont typeface="Arial"/>
              <a:buNone/>
            </a:pPr>
            <a:endParaRPr sz="24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współuczestniczeniu w ratowaniu ludzi, mienia oraz środowiska naturalnego,</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dostarczaniu narzędzi i środków potrzebnych do prowadzenia akcji ratowniczej,</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zapewnieniu odpowiednich środków transportowych,</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udostępnieniu specjalistycznych informacji,</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-wykonaniu określonych prac lub zadań ustalonych przez organizatora systemu, a także zapewnieniu innych środków niezbędnych do ograniczania i eliminowania skutków zdarzeń.</a:t>
            </a:r>
          </a:p>
        </p:txBody>
      </p:sp>
      <p:sp>
        <p:nvSpPr>
          <p:cNvPr id="483" name="Shape 4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BIBLIOGRAFIA</a:t>
            </a:r>
          </a:p>
        </p:txBody>
      </p:sp>
      <p:sp>
        <p:nvSpPr>
          <p:cNvPr id="489" name="Shape 489"/>
          <p:cNvSpPr/>
          <p:nvPr/>
        </p:nvSpPr>
        <p:spPr>
          <a:xfrm>
            <a:off x="179511" y="2090172"/>
            <a:ext cx="8633983" cy="347787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ROZPORZĄDZENIE MINISTRA SPRAW WEWNĘTRZNYCH I ADMINISTRACJI </a:t>
            </a:r>
            <a:br>
              <a:rPr lang="pl-PL" sz="2200" b="1"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z dnia 18 lutego 2011 r.  </a:t>
            </a:r>
            <a:r>
              <a:rPr lang="pl-PL" sz="2200" b="1" i="0" u="none" strike="noStrike" cap="none" dirty="0">
                <a:solidFill>
                  <a:srgbClr val="000000"/>
                </a:solidFill>
                <a:latin typeface="Calibri"/>
                <a:ea typeface="Calibri"/>
                <a:cs typeface="Calibri"/>
                <a:sym typeface="Calibri"/>
              </a:rPr>
              <a:t>w sprawie szczegółowych zasad organizacji krajowego systemu ratowniczo –gaśniczego</a:t>
            </a:r>
            <a:r>
              <a:rPr lang="pl-PL" sz="2200" b="0" i="0" u="none" strike="noStrike" cap="none" dirty="0">
                <a:solidFill>
                  <a:srgbClr val="000000"/>
                </a:solidFill>
                <a:latin typeface="Calibri"/>
                <a:ea typeface="Calibri"/>
                <a:cs typeface="Calibri"/>
                <a:sym typeface="Calibri"/>
              </a:rPr>
              <a:t>,</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Dziennik Ustaw nr 46 poz. 239,</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„GENEZA POWSTANIA KRAJOWEGO SYSTEMU RATOWNICZO-GAŚNICZEGO”  </a:t>
            </a:r>
            <a:r>
              <a:rPr lang="pl-PL" sz="2200" b="0" i="0" u="none" strike="noStrike" cap="none" dirty="0">
                <a:solidFill>
                  <a:srgbClr val="000000"/>
                </a:solidFill>
                <a:latin typeface="Calibri"/>
                <a:ea typeface="Calibri"/>
                <a:cs typeface="Calibri"/>
                <a:sym typeface="Calibri"/>
              </a:rPr>
              <a:t>Zakład Taktyki i Dowodzenia. Przedmiot – </a:t>
            </a:r>
            <a:r>
              <a:rPr lang="pl-PL" sz="2200" b="0" i="1" u="none" strike="noStrike" cap="none" dirty="0">
                <a:solidFill>
                  <a:srgbClr val="000000"/>
                </a:solidFill>
                <a:latin typeface="Calibri"/>
                <a:ea typeface="Calibri"/>
                <a:cs typeface="Calibri"/>
                <a:sym typeface="Calibri"/>
              </a:rPr>
              <a:t>Organizacja systemów ratownictwa. S. Lipiński,</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SGSP 2011-2012,</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MATERIAŁ FOTOGRAFICZNY </a:t>
            </a:r>
            <a:r>
              <a:rPr lang="pl-PL" sz="2200" b="0" i="0" u="none" strike="noStrike" cap="none" dirty="0">
                <a:solidFill>
                  <a:srgbClr val="000000"/>
                </a:solidFill>
                <a:latin typeface="Calibri"/>
                <a:ea typeface="Calibri"/>
                <a:cs typeface="Calibri"/>
                <a:sym typeface="Calibri"/>
              </a:rPr>
              <a:t>– Archiwum KP PSP w Braniewie.</a:t>
            </a:r>
          </a:p>
        </p:txBody>
      </p:sp>
      <p:sp>
        <p:nvSpPr>
          <p:cNvPr id="491" name="Shape 491"/>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ORGANIZACYJNY</a:t>
            </a:r>
          </a:p>
        </p:txBody>
      </p:sp>
      <p:sp>
        <p:nvSpPr>
          <p:cNvPr id="154" name="Shape 15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55" name="Shape 155"/>
          <p:cNvSpPr/>
          <p:nvPr/>
        </p:nvSpPr>
        <p:spPr>
          <a:xfrm>
            <a:off x="2987824" y="1700808"/>
            <a:ext cx="3744415"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1400" b="1" i="0" u="none" strike="noStrike" cap="none">
                <a:solidFill>
                  <a:schemeClr val="dk1"/>
                </a:solidFill>
                <a:latin typeface="Arial"/>
                <a:ea typeface="Arial"/>
                <a:cs typeface="Arial"/>
                <a:sym typeface="Arial"/>
              </a:rPr>
              <a:t>KOMENDA GŁÓWNA PSP</a:t>
            </a:r>
          </a:p>
        </p:txBody>
      </p:sp>
      <p:cxnSp>
        <p:nvCxnSpPr>
          <p:cNvPr id="156" name="Shape 156"/>
          <p:cNvCxnSpPr/>
          <p:nvPr/>
        </p:nvCxnSpPr>
        <p:spPr>
          <a:xfrm>
            <a:off x="4716016" y="2132856"/>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57" name="Shape 157"/>
          <p:cNvCxnSpPr/>
          <p:nvPr/>
        </p:nvCxnSpPr>
        <p:spPr>
          <a:xfrm>
            <a:off x="2051719" y="2492896"/>
            <a:ext cx="5328591" cy="0"/>
          </a:xfrm>
          <a:prstGeom prst="straightConnector1">
            <a:avLst/>
          </a:prstGeom>
          <a:noFill/>
          <a:ln w="28575" cap="flat" cmpd="sng">
            <a:solidFill>
              <a:srgbClr val="EFAB00"/>
            </a:solidFill>
            <a:prstDash val="solid"/>
            <a:round/>
            <a:headEnd type="none" w="med" len="med"/>
            <a:tailEnd type="none" w="med" len="med"/>
          </a:ln>
        </p:spPr>
      </p:cxnSp>
      <p:cxnSp>
        <p:nvCxnSpPr>
          <p:cNvPr id="158" name="Shape 158"/>
          <p:cNvCxnSpPr/>
          <p:nvPr/>
        </p:nvCxnSpPr>
        <p:spPr>
          <a:xfrm>
            <a:off x="2051719"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59" name="Shape 159"/>
          <p:cNvSpPr/>
          <p:nvPr/>
        </p:nvSpPr>
        <p:spPr>
          <a:xfrm>
            <a:off x="683568" y="2780927"/>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WOJEWÓDZKIE PSP</a:t>
            </a:r>
          </a:p>
        </p:txBody>
      </p:sp>
      <p:cxnSp>
        <p:nvCxnSpPr>
          <p:cNvPr id="160" name="Shape 160"/>
          <p:cNvCxnSpPr/>
          <p:nvPr/>
        </p:nvCxnSpPr>
        <p:spPr>
          <a:xfrm>
            <a:off x="2051719" y="3212975"/>
            <a:ext cx="0" cy="360040"/>
          </a:xfrm>
          <a:prstGeom prst="straightConnector1">
            <a:avLst/>
          </a:prstGeom>
          <a:noFill/>
          <a:ln w="28575" cap="flat" cmpd="sng">
            <a:solidFill>
              <a:srgbClr val="EFAB00"/>
            </a:solidFill>
            <a:prstDash val="solid"/>
            <a:round/>
            <a:headEnd type="none" w="med" len="med"/>
            <a:tailEnd type="none" w="med" len="med"/>
          </a:ln>
        </p:spPr>
      </p:cxnSp>
      <p:sp>
        <p:nvSpPr>
          <p:cNvPr id="161" name="Shape 161"/>
          <p:cNvSpPr/>
          <p:nvPr/>
        </p:nvSpPr>
        <p:spPr>
          <a:xfrm>
            <a:off x="683568" y="3573016"/>
            <a:ext cx="2736303" cy="720080"/>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POWIATOWE/MIEJSKIE PSP</a:t>
            </a:r>
          </a:p>
        </p:txBody>
      </p:sp>
      <p:cxnSp>
        <p:nvCxnSpPr>
          <p:cNvPr id="162" name="Shape 162"/>
          <p:cNvCxnSpPr/>
          <p:nvPr/>
        </p:nvCxnSpPr>
        <p:spPr>
          <a:xfrm>
            <a:off x="2051719" y="4293096"/>
            <a:ext cx="0" cy="360040"/>
          </a:xfrm>
          <a:prstGeom prst="straightConnector1">
            <a:avLst/>
          </a:prstGeom>
          <a:noFill/>
          <a:ln w="28575" cap="flat" cmpd="sng">
            <a:solidFill>
              <a:srgbClr val="EFAB00"/>
            </a:solidFill>
            <a:prstDash val="solid"/>
            <a:round/>
            <a:headEnd type="none" w="med" len="med"/>
            <a:tailEnd type="none" w="med" len="med"/>
          </a:ln>
        </p:spPr>
      </p:cxnSp>
      <p:sp>
        <p:nvSpPr>
          <p:cNvPr id="163" name="Shape 163"/>
          <p:cNvSpPr/>
          <p:nvPr/>
        </p:nvSpPr>
        <p:spPr>
          <a:xfrm>
            <a:off x="683568" y="4653135"/>
            <a:ext cx="2736303" cy="648071"/>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a:t>
            </a:r>
            <a:br>
              <a:rPr lang="pl-PL" sz="1400" b="1" i="0" u="none" strike="noStrike" cap="none">
                <a:solidFill>
                  <a:schemeClr val="dk1"/>
                </a:solidFill>
                <a:latin typeface="Calibri"/>
                <a:ea typeface="Calibri"/>
                <a:cs typeface="Calibri"/>
                <a:sym typeface="Calibri"/>
              </a:rPr>
            </a:br>
            <a:r>
              <a:rPr lang="pl-PL" sz="1400" b="1" i="0" u="none" strike="noStrike" cap="none">
                <a:solidFill>
                  <a:schemeClr val="dk1"/>
                </a:solidFill>
                <a:latin typeface="Calibri"/>
                <a:ea typeface="Calibri"/>
                <a:cs typeface="Calibri"/>
                <a:sym typeface="Calibri"/>
              </a:rPr>
              <a:t>RATOWNICZO – GAŚNICZE PSP</a:t>
            </a:r>
          </a:p>
        </p:txBody>
      </p:sp>
      <p:cxnSp>
        <p:nvCxnSpPr>
          <p:cNvPr id="164" name="Shape 164"/>
          <p:cNvCxnSpPr/>
          <p:nvPr/>
        </p:nvCxnSpPr>
        <p:spPr>
          <a:xfrm>
            <a:off x="2051719" y="5301207"/>
            <a:ext cx="0" cy="360040"/>
          </a:xfrm>
          <a:prstGeom prst="straightConnector1">
            <a:avLst/>
          </a:prstGeom>
          <a:noFill/>
          <a:ln w="28575" cap="flat" cmpd="sng">
            <a:solidFill>
              <a:srgbClr val="EFAB00"/>
            </a:solidFill>
            <a:prstDash val="solid"/>
            <a:round/>
            <a:headEnd type="none" w="med" len="med"/>
            <a:tailEnd type="none" w="med" len="med"/>
          </a:ln>
        </p:spPr>
      </p:cxnSp>
      <p:sp>
        <p:nvSpPr>
          <p:cNvPr id="165" name="Shape 165"/>
          <p:cNvSpPr/>
          <p:nvPr/>
        </p:nvSpPr>
        <p:spPr>
          <a:xfrm>
            <a:off x="683568" y="5661248"/>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OSP W KSRG</a:t>
            </a:r>
          </a:p>
        </p:txBody>
      </p:sp>
      <p:cxnSp>
        <p:nvCxnSpPr>
          <p:cNvPr id="166" name="Shape 166"/>
          <p:cNvCxnSpPr/>
          <p:nvPr/>
        </p:nvCxnSpPr>
        <p:spPr>
          <a:xfrm>
            <a:off x="3635896" y="2492896"/>
            <a:ext cx="0" cy="2376263"/>
          </a:xfrm>
          <a:prstGeom prst="straightConnector1">
            <a:avLst/>
          </a:prstGeom>
          <a:noFill/>
          <a:ln w="28575" cap="flat" cmpd="sng">
            <a:solidFill>
              <a:srgbClr val="EFAB00"/>
            </a:solidFill>
            <a:prstDash val="solid"/>
            <a:round/>
            <a:headEnd type="none" w="med" len="med"/>
            <a:tailEnd type="none" w="med" len="med"/>
          </a:ln>
        </p:spPr>
      </p:cxnSp>
      <p:cxnSp>
        <p:nvCxnSpPr>
          <p:cNvPr id="167" name="Shape 167"/>
          <p:cNvCxnSpPr/>
          <p:nvPr/>
        </p:nvCxnSpPr>
        <p:spPr>
          <a:xfrm>
            <a:off x="3635896" y="4293096"/>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8" name="Shape 168"/>
          <p:cNvCxnSpPr/>
          <p:nvPr/>
        </p:nvCxnSpPr>
        <p:spPr>
          <a:xfrm>
            <a:off x="3635896" y="4869160"/>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9" name="Shape 169"/>
          <p:cNvCxnSpPr/>
          <p:nvPr/>
        </p:nvCxnSpPr>
        <p:spPr>
          <a:xfrm>
            <a:off x="3635896" y="3717032"/>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70" name="Shape 170"/>
          <p:cNvCxnSpPr/>
          <p:nvPr/>
        </p:nvCxnSpPr>
        <p:spPr>
          <a:xfrm>
            <a:off x="3635896" y="3068959"/>
            <a:ext cx="144016" cy="0"/>
          </a:xfrm>
          <a:prstGeom prst="straightConnector1">
            <a:avLst/>
          </a:prstGeom>
          <a:noFill/>
          <a:ln w="28575" cap="flat" cmpd="sng">
            <a:solidFill>
              <a:srgbClr val="EFAB00"/>
            </a:solidFill>
            <a:prstDash val="solid"/>
            <a:round/>
            <a:headEnd type="none" w="med" len="med"/>
            <a:tailEnd type="none" w="med" len="med"/>
          </a:ln>
        </p:spPr>
      </p:cxnSp>
      <p:sp>
        <p:nvSpPr>
          <p:cNvPr id="171" name="Shape 171"/>
          <p:cNvSpPr/>
          <p:nvPr/>
        </p:nvSpPr>
        <p:spPr>
          <a:xfrm>
            <a:off x="3779912" y="28529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GŁÓWNA SŁUŻBY POŻARNICZEJ</a:t>
            </a:r>
          </a:p>
        </p:txBody>
      </p:sp>
      <p:sp>
        <p:nvSpPr>
          <p:cNvPr id="172" name="Shape 172"/>
          <p:cNvSpPr/>
          <p:nvPr/>
        </p:nvSpPr>
        <p:spPr>
          <a:xfrm>
            <a:off x="3779912" y="3501007"/>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CENTRALNA SZKOŁA PSP</a:t>
            </a:r>
          </a:p>
        </p:txBody>
      </p:sp>
      <p:sp>
        <p:nvSpPr>
          <p:cNvPr id="173" name="Shape 173"/>
          <p:cNvSpPr/>
          <p:nvPr/>
        </p:nvSpPr>
        <p:spPr>
          <a:xfrm>
            <a:off x="3779912" y="4077071"/>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SZKOŁY ASPIRANTÓW PSP </a:t>
            </a:r>
          </a:p>
        </p:txBody>
      </p:sp>
      <p:sp>
        <p:nvSpPr>
          <p:cNvPr id="174" name="Shape 174"/>
          <p:cNvSpPr/>
          <p:nvPr/>
        </p:nvSpPr>
        <p:spPr>
          <a:xfrm>
            <a:off x="3779912" y="46531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PODOFICERSKA PSP </a:t>
            </a:r>
          </a:p>
        </p:txBody>
      </p:sp>
      <p:cxnSp>
        <p:nvCxnSpPr>
          <p:cNvPr id="175" name="Shape 175"/>
          <p:cNvCxnSpPr/>
          <p:nvPr/>
        </p:nvCxnSpPr>
        <p:spPr>
          <a:xfrm>
            <a:off x="7380311" y="3645023"/>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76" name="Shape 176"/>
          <p:cNvCxnSpPr/>
          <p:nvPr/>
        </p:nvCxnSpPr>
        <p:spPr>
          <a:xfrm>
            <a:off x="7380311"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77" name="Shape 177"/>
          <p:cNvSpPr/>
          <p:nvPr/>
        </p:nvSpPr>
        <p:spPr>
          <a:xfrm>
            <a:off x="6228183" y="2852935"/>
            <a:ext cx="2304256" cy="79208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CENTRUM NAUKOWO BADAWCZE OCHRONY PRZECIWPOŻAROWEJ</a:t>
            </a:r>
          </a:p>
        </p:txBody>
      </p:sp>
      <p:sp>
        <p:nvSpPr>
          <p:cNvPr id="178" name="Shape 178"/>
          <p:cNvSpPr/>
          <p:nvPr/>
        </p:nvSpPr>
        <p:spPr>
          <a:xfrm>
            <a:off x="6228183" y="4005064"/>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CENTRALNE MUZEUM POŻARNICTWA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DZIAŁANIA</a:t>
            </a:r>
          </a:p>
        </p:txBody>
      </p:sp>
      <p:sp>
        <p:nvSpPr>
          <p:cNvPr id="185" name="Shape 1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6" name="Shape 1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a:stretch/>
        </p:blipFill>
        <p:spPr>
          <a:xfrm>
            <a:off x="0" y="1412775"/>
            <a:ext cx="9144000" cy="5445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CELE DZIAŁANIA</a:t>
            </a:r>
          </a:p>
        </p:txBody>
      </p:sp>
      <p:sp>
        <p:nvSpPr>
          <p:cNvPr id="195" name="Shape 19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198" name="Shape 198"/>
          <p:cNvSpPr txBox="1"/>
          <p:nvPr/>
        </p:nvSpPr>
        <p:spPr>
          <a:xfrm>
            <a:off x="457200" y="1772816"/>
            <a:ext cx="8229600" cy="403244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chemeClr val="dk1"/>
                </a:solidFill>
                <a:latin typeface="Calibri"/>
                <a:ea typeface="Calibri"/>
                <a:cs typeface="Calibri"/>
                <a:sym typeface="Calibri"/>
              </a:rPr>
              <a:t>PAŃSTWOWA STRAŻ POŻARNA ODPOWIADA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ZA ORGANIZACJĘ KSRG, KTÓREGO GŁÓWNYM CELEM JEST OCHRONA LUDZI, DÓBR MATERIALNYCH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I ŚRODOWISKA POPRZEZ:</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206" name="Shape 20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7" name="Shape 20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09" name="Shape 209"/>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10" name="Shape 210"/>
          <p:cNvSpPr txBox="1"/>
          <p:nvPr/>
        </p:nvSpPr>
        <p:spPr>
          <a:xfrm>
            <a:off x="1907703" y="332656"/>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WALKĘ Z POŻARAMI</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17" name="Shape 21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218" name="Shape 21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19" name="Shape 21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21" name="Shape 221"/>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22" name="Shape 222"/>
          <p:cNvSpPr txBox="1"/>
          <p:nvPr/>
        </p:nvSpPr>
        <p:spPr>
          <a:xfrm>
            <a:off x="1835696" y="116631"/>
            <a:ext cx="5328591"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USUWANIE MIEJSCOWYCH ZAGROŻEŃ</a:t>
            </a:r>
          </a:p>
        </p:txBody>
      </p:sp>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2032</Words>
  <Application>Microsoft Office PowerPoint</Application>
  <PresentationFormat>Pokaz na ekranie (4:3)</PresentationFormat>
  <Paragraphs>205</Paragraphs>
  <Slides>41</Slides>
  <Notes>41</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41</vt:i4>
      </vt:variant>
    </vt:vector>
  </HeadingPairs>
  <TitlesOfParts>
    <vt:vector size="48" baseType="lpstr">
      <vt:lpstr>Calibri</vt:lpstr>
      <vt:lpstr>Arial</vt:lpstr>
      <vt:lpstr>Wingdings</vt:lpstr>
      <vt:lpstr>Arial Black</vt:lpstr>
      <vt:lpstr>Noto Sans Symbols</vt:lpstr>
      <vt:lpstr>Moduł</vt:lpstr>
      <vt:lpstr>Moduł</vt:lpstr>
      <vt:lpstr>TEMAT 1:  STRUKTURA I ORGANIZACJA  KRAJOWEGO SYSTEMU RATOWNICZO-GAŚNICZEGO</vt:lpstr>
      <vt:lpstr>Prezentacja programu PowerPoint</vt:lpstr>
      <vt:lpstr>Prezentacja programu PowerPoint</vt:lpstr>
      <vt:lpstr>STRUKTURA I ORGANIZACJA KSRG</vt:lpstr>
      <vt:lpstr>SCHEMAT ORGANIZACYJNY</vt:lpstr>
      <vt:lpstr>SCHEMAT DZIAŁANIA</vt:lpstr>
      <vt:lpstr>CELE DZIAŁANIA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POZIOMY  KRAJOWEGO SYSTEMU RATOWNICZO - GAŚNICZEGO</vt:lpstr>
      <vt:lpstr>POZIOM POWIATOWY KSRG</vt:lpstr>
      <vt:lpstr>POZIOM POWIATOWY KSRG</vt:lpstr>
      <vt:lpstr>POZIOM POWIATOWY KSRG</vt:lpstr>
      <vt:lpstr>POZIOM POWIATOWY KSRG</vt:lpstr>
      <vt:lpstr>POZIOM POWIATOWY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CENTRALNY (KRAJOWY) KSRG</vt:lpstr>
      <vt:lpstr>POZIOM CENTRALNY (KRAJOWY) KSRG</vt:lpstr>
      <vt:lpstr>POZIOM CENTRALNY (KRAJOWY) KSRG</vt:lpstr>
      <vt:lpstr>POZIOM CENTRALNY (KRAJOWY) KSRG</vt:lpstr>
      <vt:lpstr>DYSPONOWANIE DO DZIAŁAŃ JEDNOSTEK KSRG</vt:lpstr>
      <vt:lpstr>ZADANIA REALIZOWANE  PRZEZ JEDNOSTKI KSRG</vt:lpstr>
      <vt:lpstr>PODMIOTY WSPOMAGAJĄCE KSRG</vt:lpstr>
      <vt:lpstr>PODMIOTY WSPOMAGAJĄCE KSRG</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1:  STRUKTURA I ORGANIZACJA  KRAJOWEGO SYSTEMU RATOWNICZO-GAŚNICZEGO</dc:title>
  <cp:lastModifiedBy>Paweł Dudek</cp:lastModifiedBy>
  <cp:revision>12</cp:revision>
  <dcterms:modified xsi:type="dcterms:W3CDTF">2021-08-23T12:31:32Z</dcterms:modified>
</cp:coreProperties>
</file>