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8" r:id="rId3"/>
    <p:sldId id="286" r:id="rId4"/>
    <p:sldId id="294" r:id="rId5"/>
    <p:sldId id="295" r:id="rId6"/>
    <p:sldId id="293" r:id="rId7"/>
    <p:sldId id="683" r:id="rId8"/>
    <p:sldId id="312" r:id="rId9"/>
    <p:sldId id="327" r:id="rId10"/>
    <p:sldId id="326" r:id="rId11"/>
    <p:sldId id="265" r:id="rId12"/>
    <p:sldId id="428" r:id="rId13"/>
    <p:sldId id="325" r:id="rId14"/>
    <p:sldId id="278" r:id="rId15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98" autoAdjust="0"/>
    <p:restoredTop sz="86410" autoAdjust="0"/>
  </p:normalViewPr>
  <p:slideViewPr>
    <p:cSldViewPr snapToGrid="0">
      <p:cViewPr varScale="1">
        <p:scale>
          <a:sx n="94" d="100"/>
          <a:sy n="94" d="100"/>
        </p:scale>
        <p:origin x="84" y="414"/>
      </p:cViewPr>
      <p:guideLst/>
    </p:cSldViewPr>
  </p:slideViewPr>
  <p:outlineViewPr>
    <p:cViewPr>
      <p:scale>
        <a:sx n="33" d="100"/>
        <a:sy n="33" d="100"/>
      </p:scale>
      <p:origin x="0" y="-139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BAE669-3B6D-4A08-9A46-BF66EA626BB0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205AFAE7-542F-4B68-9EE2-B571A787B68D}">
      <dgm:prSet phldrT="[Text]" custT="1"/>
      <dgm:spPr>
        <a:solidFill>
          <a:srgbClr val="C00000">
            <a:alpha val="40000"/>
          </a:srgbClr>
        </a:solidFill>
      </dgm:spPr>
      <dgm:t>
        <a:bodyPr/>
        <a:lstStyle/>
        <a:p>
          <a:pPr algn="l"/>
          <a:r>
            <a:rPr lang="en-US" sz="1400" b="1" dirty="0">
              <a:solidFill>
                <a:schemeClr val="bg1"/>
              </a:solidFill>
            </a:rPr>
            <a:t>Small Businesses</a:t>
          </a:r>
          <a:br>
            <a:rPr lang="en-US" sz="1100" dirty="0">
              <a:solidFill>
                <a:schemeClr val="bg1"/>
              </a:solidFill>
            </a:rPr>
          </a:br>
          <a:r>
            <a:rPr lang="en-US" sz="1100" dirty="0">
              <a:solidFill>
                <a:schemeClr val="bg1"/>
              </a:solidFill>
            </a:rPr>
            <a:t>Creating value for </a:t>
          </a:r>
          <a:r>
            <a:rPr lang="en-US" sz="1100" noProof="0" dirty="0">
              <a:solidFill>
                <a:schemeClr val="bg1"/>
              </a:solidFill>
            </a:rPr>
            <a:t>communities</a:t>
          </a:r>
          <a:endParaRPr lang="en-US" sz="1100" noProof="0" dirty="0"/>
        </a:p>
      </dgm:t>
    </dgm:pt>
    <dgm:pt modelId="{B2C0B1C9-5733-4E7B-B477-1949F31986D7}" type="parTrans" cxnId="{5EE4B477-9BF3-4134-94C4-F07D2ADE6BBD}">
      <dgm:prSet/>
      <dgm:spPr/>
      <dgm:t>
        <a:bodyPr/>
        <a:lstStyle/>
        <a:p>
          <a:endParaRPr lang="is-IS"/>
        </a:p>
      </dgm:t>
    </dgm:pt>
    <dgm:pt modelId="{C52BC1F5-E4FE-4BD4-B7D2-5CA3EE507B30}" type="sibTrans" cxnId="{5EE4B477-9BF3-4134-94C4-F07D2ADE6BBD}">
      <dgm:prSet/>
      <dgm:spPr/>
      <dgm:t>
        <a:bodyPr/>
        <a:lstStyle/>
        <a:p>
          <a:endParaRPr lang="is-IS"/>
        </a:p>
      </dgm:t>
    </dgm:pt>
    <dgm:pt modelId="{E9ED52D2-F27A-46E8-896F-7BED9A69F11B}">
      <dgm:prSet phldrT="[Text]" custT="1"/>
      <dgm:spPr>
        <a:solidFill>
          <a:srgbClr val="C00000">
            <a:alpha val="40000"/>
          </a:srgbClr>
        </a:solidFill>
      </dgm:spPr>
      <dgm:t>
        <a:bodyPr/>
        <a:lstStyle/>
        <a:p>
          <a:pPr algn="l"/>
          <a:r>
            <a:rPr lang="en-US" sz="1400" b="1" dirty="0">
              <a:solidFill>
                <a:schemeClr val="bg1"/>
              </a:solidFill>
            </a:rPr>
            <a:t>Multiple Use</a:t>
          </a:r>
          <a:br>
            <a:rPr lang="en-US" sz="1000" dirty="0">
              <a:solidFill>
                <a:schemeClr val="bg1"/>
              </a:solidFill>
            </a:rPr>
          </a:br>
          <a:r>
            <a:rPr lang="en-US" sz="1100" dirty="0">
              <a:solidFill>
                <a:schemeClr val="bg1"/>
              </a:solidFill>
            </a:rPr>
            <a:t>Snow-melting</a:t>
          </a:r>
          <a:r>
            <a:rPr lang="en-US" sz="1000" dirty="0">
              <a:solidFill>
                <a:schemeClr val="bg1"/>
              </a:solidFill>
            </a:rPr>
            <a:t> </a:t>
          </a:r>
          <a:endParaRPr lang="is-IS" sz="1000" dirty="0"/>
        </a:p>
      </dgm:t>
    </dgm:pt>
    <dgm:pt modelId="{8B612F45-CDA6-49AE-8374-108208AC2823}" type="parTrans" cxnId="{AA6F1C86-EF09-4D42-B50E-1E572CFFD153}">
      <dgm:prSet/>
      <dgm:spPr/>
      <dgm:t>
        <a:bodyPr/>
        <a:lstStyle/>
        <a:p>
          <a:endParaRPr lang="is-IS"/>
        </a:p>
      </dgm:t>
    </dgm:pt>
    <dgm:pt modelId="{6349ABBC-D41A-4DC1-AAB9-6CFB362E4056}" type="sibTrans" cxnId="{AA6F1C86-EF09-4D42-B50E-1E572CFFD153}">
      <dgm:prSet/>
      <dgm:spPr/>
      <dgm:t>
        <a:bodyPr/>
        <a:lstStyle/>
        <a:p>
          <a:endParaRPr lang="is-IS"/>
        </a:p>
      </dgm:t>
    </dgm:pt>
    <dgm:pt modelId="{0F4E44BA-BEB3-4931-9EBF-6AEDA4B94126}">
      <dgm:prSet phldrT="[Text]" custT="1"/>
      <dgm:spPr>
        <a:solidFill>
          <a:srgbClr val="C00000">
            <a:alpha val="40000"/>
          </a:srgbClr>
        </a:solidFill>
      </dgm:spPr>
      <dgm:t>
        <a:bodyPr/>
        <a:lstStyle/>
        <a:p>
          <a:pPr algn="l"/>
          <a:r>
            <a:rPr lang="en-US" sz="1400" b="1" dirty="0">
              <a:solidFill>
                <a:schemeClr val="bg1"/>
              </a:solidFill>
            </a:rPr>
            <a:t>Training</a:t>
          </a:r>
          <a:br>
            <a:rPr lang="en-US" sz="1000" dirty="0">
              <a:solidFill>
                <a:schemeClr val="bg1"/>
              </a:solidFill>
            </a:rPr>
          </a:br>
          <a:r>
            <a:rPr lang="en-US" sz="1100" dirty="0">
              <a:solidFill>
                <a:schemeClr val="bg1"/>
              </a:solidFill>
            </a:rPr>
            <a:t>Sharing our knowledge</a:t>
          </a:r>
          <a:endParaRPr lang="is-IS" sz="1000" dirty="0"/>
        </a:p>
      </dgm:t>
    </dgm:pt>
    <dgm:pt modelId="{6ECED084-0FEC-41A3-AE8D-B18355485CF6}" type="parTrans" cxnId="{6E772FCA-D67E-44E1-9B3B-EB3660B1FAFD}">
      <dgm:prSet/>
      <dgm:spPr/>
      <dgm:t>
        <a:bodyPr/>
        <a:lstStyle/>
        <a:p>
          <a:endParaRPr lang="is-IS"/>
        </a:p>
      </dgm:t>
    </dgm:pt>
    <dgm:pt modelId="{1F315E8B-D597-4EC0-91CE-51B36D3F61A3}" type="sibTrans" cxnId="{6E772FCA-D67E-44E1-9B3B-EB3660B1FAFD}">
      <dgm:prSet/>
      <dgm:spPr/>
      <dgm:t>
        <a:bodyPr/>
        <a:lstStyle/>
        <a:p>
          <a:endParaRPr lang="is-IS"/>
        </a:p>
      </dgm:t>
    </dgm:pt>
    <dgm:pt modelId="{8C07CF31-56D8-4211-B916-846F54D0C797}">
      <dgm:prSet phldrT="[Text]" custT="1"/>
      <dgm:spPr>
        <a:solidFill>
          <a:srgbClr val="C00000">
            <a:alpha val="40000"/>
          </a:srgbClr>
        </a:solidFill>
      </dgm:spPr>
      <dgm:t>
        <a:bodyPr/>
        <a:lstStyle/>
        <a:p>
          <a:pPr algn="l"/>
          <a:r>
            <a:rPr lang="en-US" sz="1400" b="1" dirty="0">
              <a:solidFill>
                <a:schemeClr val="bg1"/>
              </a:solidFill>
            </a:rPr>
            <a:t>Geothermal Pumping</a:t>
          </a:r>
          <a:br>
            <a:rPr lang="en-US" sz="1000" dirty="0">
              <a:solidFill>
                <a:schemeClr val="bg1"/>
              </a:solidFill>
            </a:rPr>
          </a:br>
          <a:r>
            <a:rPr lang="en-US" sz="1100" dirty="0">
              <a:solidFill>
                <a:schemeClr val="bg1"/>
              </a:solidFill>
            </a:rPr>
            <a:t>Optimization of all components</a:t>
          </a:r>
          <a:endParaRPr lang="is-IS" sz="1000" dirty="0"/>
        </a:p>
      </dgm:t>
    </dgm:pt>
    <dgm:pt modelId="{A3B164EF-AEC2-47F2-A492-8FC401848D3F}" type="parTrans" cxnId="{F0065BBD-CA7C-43CB-9675-49FDA7D2F2C1}">
      <dgm:prSet/>
      <dgm:spPr/>
      <dgm:t>
        <a:bodyPr/>
        <a:lstStyle/>
        <a:p>
          <a:endParaRPr lang="is-IS"/>
        </a:p>
      </dgm:t>
    </dgm:pt>
    <dgm:pt modelId="{08E8123E-7950-46FC-AC92-94BCFE499161}" type="sibTrans" cxnId="{F0065BBD-CA7C-43CB-9675-49FDA7D2F2C1}">
      <dgm:prSet/>
      <dgm:spPr/>
      <dgm:t>
        <a:bodyPr/>
        <a:lstStyle/>
        <a:p>
          <a:endParaRPr lang="is-IS"/>
        </a:p>
      </dgm:t>
    </dgm:pt>
    <dgm:pt modelId="{6586A4C1-ECC4-4C31-98CB-A943D5A7DC8C}">
      <dgm:prSet phldrT="[Text]" custT="1"/>
      <dgm:spPr>
        <a:solidFill>
          <a:srgbClr val="C00000">
            <a:alpha val="40000"/>
          </a:srgbClr>
        </a:solidFill>
      </dgm:spPr>
      <dgm:t>
        <a:bodyPr/>
        <a:lstStyle/>
        <a:p>
          <a:pPr algn="l"/>
          <a:r>
            <a:rPr lang="en-US" sz="1400" b="1" dirty="0">
              <a:solidFill>
                <a:schemeClr val="bg1"/>
              </a:solidFill>
            </a:rPr>
            <a:t>Domestic Heating</a:t>
          </a:r>
          <a:br>
            <a:rPr lang="en-US" sz="1000" dirty="0">
              <a:solidFill>
                <a:schemeClr val="bg1"/>
              </a:solidFill>
            </a:rPr>
          </a:br>
          <a:r>
            <a:rPr lang="en-US" sz="1100" dirty="0">
              <a:solidFill>
                <a:schemeClr val="bg1"/>
              </a:solidFill>
            </a:rPr>
            <a:t>Efficient and modern solutions</a:t>
          </a:r>
          <a:endParaRPr lang="is-IS" sz="1000" dirty="0"/>
        </a:p>
      </dgm:t>
    </dgm:pt>
    <dgm:pt modelId="{9BA954D3-1BE6-4E84-91FD-D819889744E2}" type="parTrans" cxnId="{1CEFAD4B-7735-4ABF-B5F5-A3D0B2E61220}">
      <dgm:prSet/>
      <dgm:spPr/>
      <dgm:t>
        <a:bodyPr/>
        <a:lstStyle/>
        <a:p>
          <a:endParaRPr lang="is-IS"/>
        </a:p>
      </dgm:t>
    </dgm:pt>
    <dgm:pt modelId="{C1E7A985-BD47-4381-B4A3-00A70AE85FB4}" type="sibTrans" cxnId="{1CEFAD4B-7735-4ABF-B5F5-A3D0B2E61220}">
      <dgm:prSet/>
      <dgm:spPr/>
      <dgm:t>
        <a:bodyPr/>
        <a:lstStyle/>
        <a:p>
          <a:endParaRPr lang="is-IS"/>
        </a:p>
      </dgm:t>
    </dgm:pt>
    <dgm:pt modelId="{EBBEE117-C04C-4A22-B105-116FEAC7BBD5}">
      <dgm:prSet phldrT="[Text]" custT="1"/>
      <dgm:spPr>
        <a:solidFill>
          <a:srgbClr val="C00000">
            <a:alpha val="40000"/>
          </a:srgbClr>
        </a:solidFill>
      </dgm:spPr>
      <dgm:t>
        <a:bodyPr/>
        <a:lstStyle/>
        <a:p>
          <a:pPr algn="l"/>
          <a:r>
            <a:rPr lang="en-US" sz="1400" b="1" dirty="0">
              <a:solidFill>
                <a:schemeClr val="bg1"/>
              </a:solidFill>
            </a:rPr>
            <a:t>Cascaded Use</a:t>
          </a:r>
          <a:br>
            <a:rPr lang="en-US" sz="1300" dirty="0">
              <a:solidFill>
                <a:schemeClr val="bg1"/>
              </a:solidFill>
            </a:rPr>
          </a:br>
          <a:r>
            <a:rPr lang="en-US" sz="1100" dirty="0">
              <a:solidFill>
                <a:schemeClr val="bg1"/>
              </a:solidFill>
            </a:rPr>
            <a:t>Well-being and energy efficiency </a:t>
          </a:r>
          <a:endParaRPr lang="is-IS" sz="1300" dirty="0"/>
        </a:p>
      </dgm:t>
    </dgm:pt>
    <dgm:pt modelId="{1187E9F2-C89C-420E-92E9-80CE33D1FF29}" type="parTrans" cxnId="{16BE549D-88F5-4275-AE0A-BD102837C45B}">
      <dgm:prSet/>
      <dgm:spPr/>
      <dgm:t>
        <a:bodyPr/>
        <a:lstStyle/>
        <a:p>
          <a:endParaRPr lang="is-IS"/>
        </a:p>
      </dgm:t>
    </dgm:pt>
    <dgm:pt modelId="{9BEC9CB6-44C2-4F57-8AB1-C43F201429DD}" type="sibTrans" cxnId="{16BE549D-88F5-4275-AE0A-BD102837C45B}">
      <dgm:prSet/>
      <dgm:spPr/>
      <dgm:t>
        <a:bodyPr/>
        <a:lstStyle/>
        <a:p>
          <a:endParaRPr lang="is-IS"/>
        </a:p>
      </dgm:t>
    </dgm:pt>
    <dgm:pt modelId="{F017A984-3663-4FD9-8C31-448895DCE8A2}">
      <dgm:prSet phldrT="[Text]" custT="1"/>
      <dgm:spPr>
        <a:solidFill>
          <a:srgbClr val="C00000">
            <a:alpha val="40000"/>
          </a:srgbClr>
        </a:solidFill>
      </dgm:spPr>
      <dgm:t>
        <a:bodyPr/>
        <a:lstStyle/>
        <a:p>
          <a:pPr algn="l"/>
          <a:r>
            <a:rPr lang="en-US" sz="1400" b="1" dirty="0">
              <a:solidFill>
                <a:schemeClr val="bg1"/>
              </a:solidFill>
            </a:rPr>
            <a:t>Capacity Building</a:t>
          </a:r>
          <a:br>
            <a:rPr lang="en-US" sz="1300" dirty="0">
              <a:solidFill>
                <a:schemeClr val="bg1"/>
              </a:solidFill>
            </a:rPr>
          </a:br>
          <a:r>
            <a:rPr lang="en-US" sz="1100" dirty="0">
              <a:solidFill>
                <a:schemeClr val="bg1"/>
              </a:solidFill>
            </a:rPr>
            <a:t>Enabling new leaders in geothermal</a:t>
          </a:r>
          <a:endParaRPr lang="is-IS" sz="1300" dirty="0"/>
        </a:p>
      </dgm:t>
    </dgm:pt>
    <dgm:pt modelId="{C7B99A9B-3EFA-471F-9CA2-5935F1FB2C3B}" type="parTrans" cxnId="{D46DE856-6C32-4B44-8FAC-87B84F78C5BC}">
      <dgm:prSet/>
      <dgm:spPr/>
      <dgm:t>
        <a:bodyPr/>
        <a:lstStyle/>
        <a:p>
          <a:endParaRPr lang="is-IS"/>
        </a:p>
      </dgm:t>
    </dgm:pt>
    <dgm:pt modelId="{7B8B9679-F36C-4CD8-9142-37F2D120DE92}" type="sibTrans" cxnId="{D46DE856-6C32-4B44-8FAC-87B84F78C5BC}">
      <dgm:prSet/>
      <dgm:spPr/>
      <dgm:t>
        <a:bodyPr/>
        <a:lstStyle/>
        <a:p>
          <a:endParaRPr lang="is-IS"/>
        </a:p>
      </dgm:t>
    </dgm:pt>
    <dgm:pt modelId="{0665A8FB-C0A1-4973-83A8-E3E227942D74}">
      <dgm:prSet phldrT="[Text]" custT="1"/>
      <dgm:spPr>
        <a:solidFill>
          <a:srgbClr val="C00000">
            <a:alpha val="40000"/>
          </a:srgbClr>
        </a:solidFill>
      </dgm:spPr>
      <dgm:t>
        <a:bodyPr/>
        <a:lstStyle/>
        <a:p>
          <a:pPr algn="l"/>
          <a:r>
            <a:rPr lang="en-US" sz="1400" b="1" noProof="0" dirty="0"/>
            <a:t>Distribution Systems </a:t>
          </a:r>
          <a:br>
            <a:rPr lang="en-US" sz="1100" noProof="0" dirty="0"/>
          </a:br>
          <a:r>
            <a:rPr lang="en-US" sz="1100" noProof="0" dirty="0"/>
            <a:t>Optimized and energy efficient systems</a:t>
          </a:r>
        </a:p>
      </dgm:t>
    </dgm:pt>
    <dgm:pt modelId="{D196EDF1-8DA3-477E-AF43-D7D5D717FACF}" type="parTrans" cxnId="{0926D0B9-5F5A-4172-874F-44D3A26224D4}">
      <dgm:prSet/>
      <dgm:spPr/>
      <dgm:t>
        <a:bodyPr/>
        <a:lstStyle/>
        <a:p>
          <a:endParaRPr lang="is-IS"/>
        </a:p>
      </dgm:t>
    </dgm:pt>
    <dgm:pt modelId="{FBB596DA-0EF0-4EAA-812D-A36081AA60FD}" type="sibTrans" cxnId="{0926D0B9-5F5A-4172-874F-44D3A26224D4}">
      <dgm:prSet/>
      <dgm:spPr/>
      <dgm:t>
        <a:bodyPr/>
        <a:lstStyle/>
        <a:p>
          <a:endParaRPr lang="is-IS"/>
        </a:p>
      </dgm:t>
    </dgm:pt>
    <dgm:pt modelId="{73DEB910-02FF-4817-95B9-E8470A726884}" type="pres">
      <dgm:prSet presAssocID="{F9BAE669-3B6D-4A08-9A46-BF66EA626BB0}" presName="Name0" presStyleCnt="0">
        <dgm:presLayoutVars>
          <dgm:dir/>
          <dgm:resizeHandles val="exact"/>
        </dgm:presLayoutVars>
      </dgm:prSet>
      <dgm:spPr/>
    </dgm:pt>
    <dgm:pt modelId="{B3E1335E-C040-4981-911D-D360FF44CA5D}" type="pres">
      <dgm:prSet presAssocID="{205AFAE7-542F-4B68-9EE2-B571A787B68D}" presName="composite" presStyleCnt="0"/>
      <dgm:spPr/>
    </dgm:pt>
    <dgm:pt modelId="{55FB3E8F-5063-4750-86AD-F976C85BACE8}" type="pres">
      <dgm:prSet presAssocID="{205AFAE7-542F-4B68-9EE2-B571A787B68D}" presName="rect1" presStyleLbl="bgShp" presStyleIdx="0" presStyleCnt="8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6000" r="-36000"/>
          </a:stretch>
        </a:blipFill>
      </dgm:spPr>
      <dgm:extLst>
        <a:ext uri="{E40237B7-FDA0-4F09-8148-C483321AD2D9}">
          <dgm14:cNvPr xmlns:dgm14="http://schemas.microsoft.com/office/drawing/2010/diagram" id="0" name="" descr="Myndaniðurstaða fyrir friðheimar">
            <a:extLst>
              <a:ext uri="{FF2B5EF4-FFF2-40B4-BE49-F238E27FC236}">
                <a16:creationId xmlns:a16="http://schemas.microsoft.com/office/drawing/2014/main" id="{83190A78-BB87-4BFB-B983-D90DFF118E6F}"/>
              </a:ext>
            </a:extLst>
          </dgm14:cNvPr>
        </a:ext>
      </dgm:extLst>
    </dgm:pt>
    <dgm:pt modelId="{2EE4372A-0BF6-4663-B28B-471EBC773CDF}" type="pres">
      <dgm:prSet presAssocID="{205AFAE7-542F-4B68-9EE2-B571A787B68D}" presName="rect2" presStyleLbl="trBgShp" presStyleIdx="0" presStyleCnt="8">
        <dgm:presLayoutVars>
          <dgm:bulletEnabled val="1"/>
        </dgm:presLayoutVars>
      </dgm:prSet>
      <dgm:spPr/>
    </dgm:pt>
    <dgm:pt modelId="{90FA27EB-BAF6-4633-AC98-9D26447DE8C9}" type="pres">
      <dgm:prSet presAssocID="{C52BC1F5-E4FE-4BD4-B7D2-5CA3EE507B30}" presName="sibTrans" presStyleCnt="0"/>
      <dgm:spPr/>
    </dgm:pt>
    <dgm:pt modelId="{255770A8-FA04-443E-997F-67C5C0D9F931}" type="pres">
      <dgm:prSet presAssocID="{E9ED52D2-F27A-46E8-896F-7BED9A69F11B}" presName="composite" presStyleCnt="0"/>
      <dgm:spPr/>
    </dgm:pt>
    <dgm:pt modelId="{1A29C9E2-6FB7-4BF4-B546-55D059331270}" type="pres">
      <dgm:prSet presAssocID="{E9ED52D2-F27A-46E8-896F-7BED9A69F11B}" presName="rect1" presStyleLbl="bgShp" presStyleIdx="1" presStyleCnt="8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A view of a snow covered mountain&#10;&#10;Description generated with very high confidence">
            <a:extLst>
              <a:ext uri="{FF2B5EF4-FFF2-40B4-BE49-F238E27FC236}">
                <a16:creationId xmlns:a16="http://schemas.microsoft.com/office/drawing/2014/main" id="{4D3DBD0E-647A-4FB7-9901-2C3EAA0B6BE2}"/>
              </a:ext>
            </a:extLst>
          </dgm14:cNvPr>
        </a:ext>
      </dgm:extLst>
    </dgm:pt>
    <dgm:pt modelId="{B58CC06D-5738-479B-AC55-F7CB53D92BF1}" type="pres">
      <dgm:prSet presAssocID="{E9ED52D2-F27A-46E8-896F-7BED9A69F11B}" presName="rect2" presStyleLbl="trBgShp" presStyleIdx="1" presStyleCnt="8">
        <dgm:presLayoutVars>
          <dgm:bulletEnabled val="1"/>
        </dgm:presLayoutVars>
      </dgm:prSet>
      <dgm:spPr/>
    </dgm:pt>
    <dgm:pt modelId="{68472B36-1F2B-4821-92AA-32EBE7C0449A}" type="pres">
      <dgm:prSet presAssocID="{6349ABBC-D41A-4DC1-AAB9-6CFB362E4056}" presName="sibTrans" presStyleCnt="0"/>
      <dgm:spPr/>
    </dgm:pt>
    <dgm:pt modelId="{E3ED6795-05FF-4A58-8737-9EC8482613E1}" type="pres">
      <dgm:prSet presAssocID="{0F4E44BA-BEB3-4931-9EBF-6AEDA4B94126}" presName="composite" presStyleCnt="0"/>
      <dgm:spPr/>
    </dgm:pt>
    <dgm:pt modelId="{856363FA-6ACA-4234-B732-B9330185BE5C}" type="pres">
      <dgm:prSet presAssocID="{0F4E44BA-BEB3-4931-9EBF-6AEDA4B94126}" presName="rect1" presStyleLbl="bgShp" presStyleIdx="2" presStyleCnt="8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3AE0DFA-36CF-4DA0-9655-1D52CC940629}"/>
              </a:ext>
            </a:extLst>
          </dgm14:cNvPr>
        </a:ext>
      </dgm:extLst>
    </dgm:pt>
    <dgm:pt modelId="{786B22E9-895B-4D5B-A5DF-02EA4008004A}" type="pres">
      <dgm:prSet presAssocID="{0F4E44BA-BEB3-4931-9EBF-6AEDA4B94126}" presName="rect2" presStyleLbl="trBgShp" presStyleIdx="2" presStyleCnt="8">
        <dgm:presLayoutVars>
          <dgm:bulletEnabled val="1"/>
        </dgm:presLayoutVars>
      </dgm:prSet>
      <dgm:spPr/>
    </dgm:pt>
    <dgm:pt modelId="{78EF921F-E09A-4705-A445-292AE060D745}" type="pres">
      <dgm:prSet presAssocID="{1F315E8B-D597-4EC0-91CE-51B36D3F61A3}" presName="sibTrans" presStyleCnt="0"/>
      <dgm:spPr/>
    </dgm:pt>
    <dgm:pt modelId="{4D2A369A-895F-4BB5-89D5-F32830F16265}" type="pres">
      <dgm:prSet presAssocID="{8C07CF31-56D8-4211-B916-846F54D0C797}" presName="composite" presStyleCnt="0"/>
      <dgm:spPr/>
    </dgm:pt>
    <dgm:pt modelId="{CE6B22D3-9414-46C1-A0C5-DA9CD855A0D2}" type="pres">
      <dgm:prSet presAssocID="{8C07CF31-56D8-4211-B916-846F54D0C797}" presName="rect1" presStyleLbl="bgShp" presStyleIdx="3" presStyleCnt="8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The inside of a building&#10;&#10;Description automatically generated">
            <a:extLst>
              <a:ext uri="{FF2B5EF4-FFF2-40B4-BE49-F238E27FC236}">
                <a16:creationId xmlns:a16="http://schemas.microsoft.com/office/drawing/2014/main" id="{31BDA969-C33F-40D9-A286-D12D9D87174F}"/>
              </a:ext>
            </a:extLst>
          </dgm14:cNvPr>
        </a:ext>
      </dgm:extLst>
    </dgm:pt>
    <dgm:pt modelId="{08CED4DC-5F06-4D96-A7FC-E12D4DC49A9A}" type="pres">
      <dgm:prSet presAssocID="{8C07CF31-56D8-4211-B916-846F54D0C797}" presName="rect2" presStyleLbl="trBgShp" presStyleIdx="3" presStyleCnt="8">
        <dgm:presLayoutVars>
          <dgm:bulletEnabled val="1"/>
        </dgm:presLayoutVars>
      </dgm:prSet>
      <dgm:spPr/>
    </dgm:pt>
    <dgm:pt modelId="{A7D9836A-56F0-476D-B451-CD3C30732191}" type="pres">
      <dgm:prSet presAssocID="{08E8123E-7950-46FC-AC92-94BCFE499161}" presName="sibTrans" presStyleCnt="0"/>
      <dgm:spPr/>
    </dgm:pt>
    <dgm:pt modelId="{BD0FC050-0E0D-4464-8AC3-7A9025724FD8}" type="pres">
      <dgm:prSet presAssocID="{6586A4C1-ECC4-4C31-98CB-A943D5A7DC8C}" presName="composite" presStyleCnt="0"/>
      <dgm:spPr/>
    </dgm:pt>
    <dgm:pt modelId="{5E3786E3-AD2E-4843-8C07-EEECF688073E}" type="pres">
      <dgm:prSet presAssocID="{6586A4C1-ECC4-4C31-98CB-A943D5A7DC8C}" presName="rect1" presStyleLbl="bgShp" presStyleIdx="4" presStyleCnt="8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A view of a city at night&#10;&#10;Description generated with very high confidence">
            <a:extLst>
              <a:ext uri="{FF2B5EF4-FFF2-40B4-BE49-F238E27FC236}">
                <a16:creationId xmlns:a16="http://schemas.microsoft.com/office/drawing/2014/main" id="{D448E532-4059-446D-B970-565F745CF512}"/>
              </a:ext>
            </a:extLst>
          </dgm14:cNvPr>
        </a:ext>
      </dgm:extLst>
    </dgm:pt>
    <dgm:pt modelId="{BEF2BE51-6088-4FD0-A3FF-8E371F1160E0}" type="pres">
      <dgm:prSet presAssocID="{6586A4C1-ECC4-4C31-98CB-A943D5A7DC8C}" presName="rect2" presStyleLbl="trBgShp" presStyleIdx="4" presStyleCnt="8">
        <dgm:presLayoutVars>
          <dgm:bulletEnabled val="1"/>
        </dgm:presLayoutVars>
      </dgm:prSet>
      <dgm:spPr/>
    </dgm:pt>
    <dgm:pt modelId="{2EA69A90-0FC0-4AA8-A7D4-C0BF42E0F7A8}" type="pres">
      <dgm:prSet presAssocID="{C1E7A985-BD47-4381-B4A3-00A70AE85FB4}" presName="sibTrans" presStyleCnt="0"/>
      <dgm:spPr/>
    </dgm:pt>
    <dgm:pt modelId="{6B38D48E-2025-4C6E-B453-1F55D772F5BB}" type="pres">
      <dgm:prSet presAssocID="{EBBEE117-C04C-4A22-B105-116FEAC7BBD5}" presName="composite" presStyleCnt="0"/>
      <dgm:spPr/>
    </dgm:pt>
    <dgm:pt modelId="{E20C5B95-88DF-45A2-8678-A4A4E871544A}" type="pres">
      <dgm:prSet presAssocID="{EBBEE117-C04C-4A22-B105-116FEAC7BBD5}" presName="rect1" presStyleLbl="bgShp" presStyleIdx="5" presStyleCnt="8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</dgm:spPr>
    </dgm:pt>
    <dgm:pt modelId="{5EC34558-A650-4724-B243-EA78BCE250B0}" type="pres">
      <dgm:prSet presAssocID="{EBBEE117-C04C-4A22-B105-116FEAC7BBD5}" presName="rect2" presStyleLbl="trBgShp" presStyleIdx="5" presStyleCnt="8">
        <dgm:presLayoutVars>
          <dgm:bulletEnabled val="1"/>
        </dgm:presLayoutVars>
      </dgm:prSet>
      <dgm:spPr/>
    </dgm:pt>
    <dgm:pt modelId="{86256879-C869-4E20-BC08-33798941624F}" type="pres">
      <dgm:prSet presAssocID="{9BEC9CB6-44C2-4F57-8AB1-C43F201429DD}" presName="sibTrans" presStyleCnt="0"/>
      <dgm:spPr/>
    </dgm:pt>
    <dgm:pt modelId="{C9DE70B1-29D4-41E6-ADB1-F3661A1D28C9}" type="pres">
      <dgm:prSet presAssocID="{F017A984-3663-4FD9-8C31-448895DCE8A2}" presName="composite" presStyleCnt="0"/>
      <dgm:spPr/>
    </dgm:pt>
    <dgm:pt modelId="{53E6A6C0-0DB8-4E0E-84B2-CD734DBD96CE}" type="pres">
      <dgm:prSet presAssocID="{F017A984-3663-4FD9-8C31-448895DCE8A2}" presName="rect1" presStyleLbl="bgShp" presStyleIdx="6" presStyleCnt="8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0EC0598-DB3B-45E7-AC48-A51485F03BD7}"/>
              </a:ext>
            </a:extLst>
          </dgm14:cNvPr>
        </a:ext>
      </dgm:extLst>
    </dgm:pt>
    <dgm:pt modelId="{FDA5BF81-AD75-40B4-9CC3-2953B8F213B4}" type="pres">
      <dgm:prSet presAssocID="{F017A984-3663-4FD9-8C31-448895DCE8A2}" presName="rect2" presStyleLbl="trBgShp" presStyleIdx="6" presStyleCnt="8">
        <dgm:presLayoutVars>
          <dgm:bulletEnabled val="1"/>
        </dgm:presLayoutVars>
      </dgm:prSet>
      <dgm:spPr/>
    </dgm:pt>
    <dgm:pt modelId="{0247286D-269D-4FD3-9A39-AC1BFF2D2E33}" type="pres">
      <dgm:prSet presAssocID="{7B8B9679-F36C-4CD8-9142-37F2D120DE92}" presName="sibTrans" presStyleCnt="0"/>
      <dgm:spPr/>
    </dgm:pt>
    <dgm:pt modelId="{D06065A7-9908-4521-9B70-36BF47A15274}" type="pres">
      <dgm:prSet presAssocID="{0665A8FB-C0A1-4973-83A8-E3E227942D74}" presName="composite" presStyleCnt="0"/>
      <dgm:spPr/>
    </dgm:pt>
    <dgm:pt modelId="{8DE5E295-48C7-42A0-B176-9A086FE2739A}" type="pres">
      <dgm:prSet presAssocID="{0665A8FB-C0A1-4973-83A8-E3E227942D74}" presName="rect1" presStyleLbl="bgShp" presStyleIdx="7" presStyleCnt="8"/>
      <dgm:spPr>
        <a:blipFill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4000" r="-34000"/>
          </a:stretch>
        </a:blipFill>
      </dgm:spPr>
      <dgm:extLst>
        <a:ext uri="{E40237B7-FDA0-4F09-8148-C483321AD2D9}">
          <dgm14:cNvPr xmlns:dgm14="http://schemas.microsoft.com/office/drawing/2010/diagram" id="0" name="" descr="A close up of a map&#10;&#10;Description automatically generated">
            <a:extLst>
              <a:ext uri="{FF2B5EF4-FFF2-40B4-BE49-F238E27FC236}">
                <a16:creationId xmlns:a16="http://schemas.microsoft.com/office/drawing/2014/main" id="{65781872-F698-4D1F-885C-A6131C5BF2F7}"/>
              </a:ext>
            </a:extLst>
          </dgm14:cNvPr>
        </a:ext>
      </dgm:extLst>
    </dgm:pt>
    <dgm:pt modelId="{A0574978-DE2B-4955-AFA8-E3B6EC9C4DF4}" type="pres">
      <dgm:prSet presAssocID="{0665A8FB-C0A1-4973-83A8-E3E227942D74}" presName="rect2" presStyleLbl="trBgShp" presStyleIdx="7" presStyleCnt="8">
        <dgm:presLayoutVars>
          <dgm:bulletEnabled val="1"/>
        </dgm:presLayoutVars>
      </dgm:prSet>
      <dgm:spPr/>
    </dgm:pt>
  </dgm:ptLst>
  <dgm:cxnLst>
    <dgm:cxn modelId="{A539E10C-383A-4F4D-8FEF-39AB05795287}" type="presOf" srcId="{8C07CF31-56D8-4211-B916-846F54D0C797}" destId="{08CED4DC-5F06-4D96-A7FC-E12D4DC49A9A}" srcOrd="0" destOrd="0" presId="urn:microsoft.com/office/officeart/2008/layout/BendingPictureSemiTransparentText"/>
    <dgm:cxn modelId="{A86A8F66-463E-4069-97AD-DA5C5B75454B}" type="presOf" srcId="{0665A8FB-C0A1-4973-83A8-E3E227942D74}" destId="{A0574978-DE2B-4955-AFA8-E3B6EC9C4DF4}" srcOrd="0" destOrd="0" presId="urn:microsoft.com/office/officeart/2008/layout/BendingPictureSemiTransparentText"/>
    <dgm:cxn modelId="{79C66A68-FFFE-43F9-9405-905EA135FA58}" type="presOf" srcId="{F017A984-3663-4FD9-8C31-448895DCE8A2}" destId="{FDA5BF81-AD75-40B4-9CC3-2953B8F213B4}" srcOrd="0" destOrd="0" presId="urn:microsoft.com/office/officeart/2008/layout/BendingPictureSemiTransparentText"/>
    <dgm:cxn modelId="{1CEFAD4B-7735-4ABF-B5F5-A3D0B2E61220}" srcId="{F9BAE669-3B6D-4A08-9A46-BF66EA626BB0}" destId="{6586A4C1-ECC4-4C31-98CB-A943D5A7DC8C}" srcOrd="4" destOrd="0" parTransId="{9BA954D3-1BE6-4E84-91FD-D819889744E2}" sibTransId="{C1E7A985-BD47-4381-B4A3-00A70AE85FB4}"/>
    <dgm:cxn modelId="{D46DE856-6C32-4B44-8FAC-87B84F78C5BC}" srcId="{F9BAE669-3B6D-4A08-9A46-BF66EA626BB0}" destId="{F017A984-3663-4FD9-8C31-448895DCE8A2}" srcOrd="6" destOrd="0" parTransId="{C7B99A9B-3EFA-471F-9CA2-5935F1FB2C3B}" sibTransId="{7B8B9679-F36C-4CD8-9142-37F2D120DE92}"/>
    <dgm:cxn modelId="{5EE4B477-9BF3-4134-94C4-F07D2ADE6BBD}" srcId="{F9BAE669-3B6D-4A08-9A46-BF66EA626BB0}" destId="{205AFAE7-542F-4B68-9EE2-B571A787B68D}" srcOrd="0" destOrd="0" parTransId="{B2C0B1C9-5733-4E7B-B477-1949F31986D7}" sibTransId="{C52BC1F5-E4FE-4BD4-B7D2-5CA3EE507B30}"/>
    <dgm:cxn modelId="{669D637C-41A3-42A0-87C7-3F02852AFBF8}" type="presOf" srcId="{E9ED52D2-F27A-46E8-896F-7BED9A69F11B}" destId="{B58CC06D-5738-479B-AC55-F7CB53D92BF1}" srcOrd="0" destOrd="0" presId="urn:microsoft.com/office/officeart/2008/layout/BendingPictureSemiTransparentText"/>
    <dgm:cxn modelId="{22262685-E041-43AC-8E87-3D615F3D9EDD}" type="presOf" srcId="{6586A4C1-ECC4-4C31-98CB-A943D5A7DC8C}" destId="{BEF2BE51-6088-4FD0-A3FF-8E371F1160E0}" srcOrd="0" destOrd="0" presId="urn:microsoft.com/office/officeart/2008/layout/BendingPictureSemiTransparentText"/>
    <dgm:cxn modelId="{AA6F1C86-EF09-4D42-B50E-1E572CFFD153}" srcId="{F9BAE669-3B6D-4A08-9A46-BF66EA626BB0}" destId="{E9ED52D2-F27A-46E8-896F-7BED9A69F11B}" srcOrd="1" destOrd="0" parTransId="{8B612F45-CDA6-49AE-8374-108208AC2823}" sibTransId="{6349ABBC-D41A-4DC1-AAB9-6CFB362E4056}"/>
    <dgm:cxn modelId="{16BE549D-88F5-4275-AE0A-BD102837C45B}" srcId="{F9BAE669-3B6D-4A08-9A46-BF66EA626BB0}" destId="{EBBEE117-C04C-4A22-B105-116FEAC7BBD5}" srcOrd="5" destOrd="0" parTransId="{1187E9F2-C89C-420E-92E9-80CE33D1FF29}" sibTransId="{9BEC9CB6-44C2-4F57-8AB1-C43F201429DD}"/>
    <dgm:cxn modelId="{0926D0B9-5F5A-4172-874F-44D3A26224D4}" srcId="{F9BAE669-3B6D-4A08-9A46-BF66EA626BB0}" destId="{0665A8FB-C0A1-4973-83A8-E3E227942D74}" srcOrd="7" destOrd="0" parTransId="{D196EDF1-8DA3-477E-AF43-D7D5D717FACF}" sibTransId="{FBB596DA-0EF0-4EAA-812D-A36081AA60FD}"/>
    <dgm:cxn modelId="{F0065BBD-CA7C-43CB-9675-49FDA7D2F2C1}" srcId="{F9BAE669-3B6D-4A08-9A46-BF66EA626BB0}" destId="{8C07CF31-56D8-4211-B916-846F54D0C797}" srcOrd="3" destOrd="0" parTransId="{A3B164EF-AEC2-47F2-A492-8FC401848D3F}" sibTransId="{08E8123E-7950-46FC-AC92-94BCFE499161}"/>
    <dgm:cxn modelId="{6E772FCA-D67E-44E1-9B3B-EB3660B1FAFD}" srcId="{F9BAE669-3B6D-4A08-9A46-BF66EA626BB0}" destId="{0F4E44BA-BEB3-4931-9EBF-6AEDA4B94126}" srcOrd="2" destOrd="0" parTransId="{6ECED084-0FEC-41A3-AE8D-B18355485CF6}" sibTransId="{1F315E8B-D597-4EC0-91CE-51B36D3F61A3}"/>
    <dgm:cxn modelId="{05787FD1-EBB9-47B0-85B6-94EAF621FB9A}" type="presOf" srcId="{205AFAE7-542F-4B68-9EE2-B571A787B68D}" destId="{2EE4372A-0BF6-4663-B28B-471EBC773CDF}" srcOrd="0" destOrd="0" presId="urn:microsoft.com/office/officeart/2008/layout/BendingPictureSemiTransparentText"/>
    <dgm:cxn modelId="{C46FDEF4-EDC0-4255-AA80-23F418EDCD5B}" type="presOf" srcId="{0F4E44BA-BEB3-4931-9EBF-6AEDA4B94126}" destId="{786B22E9-895B-4D5B-A5DF-02EA4008004A}" srcOrd="0" destOrd="0" presId="urn:microsoft.com/office/officeart/2008/layout/BendingPictureSemiTransparentText"/>
    <dgm:cxn modelId="{265B9CF7-AB82-471E-8FF8-0C7D15741050}" type="presOf" srcId="{EBBEE117-C04C-4A22-B105-116FEAC7BBD5}" destId="{5EC34558-A650-4724-B243-EA78BCE250B0}" srcOrd="0" destOrd="0" presId="urn:microsoft.com/office/officeart/2008/layout/BendingPictureSemiTransparentText"/>
    <dgm:cxn modelId="{3A0DCBF8-2CB2-4760-9D65-811C11F8593E}" type="presOf" srcId="{F9BAE669-3B6D-4A08-9A46-BF66EA626BB0}" destId="{73DEB910-02FF-4817-95B9-E8470A726884}" srcOrd="0" destOrd="0" presId="urn:microsoft.com/office/officeart/2008/layout/BendingPictureSemiTransparentText"/>
    <dgm:cxn modelId="{16166E8E-5917-4947-B1EF-5414D7656356}" type="presParOf" srcId="{73DEB910-02FF-4817-95B9-E8470A726884}" destId="{B3E1335E-C040-4981-911D-D360FF44CA5D}" srcOrd="0" destOrd="0" presId="urn:microsoft.com/office/officeart/2008/layout/BendingPictureSemiTransparentText"/>
    <dgm:cxn modelId="{702239F9-68DF-4A3F-9C13-2A323172058E}" type="presParOf" srcId="{B3E1335E-C040-4981-911D-D360FF44CA5D}" destId="{55FB3E8F-5063-4750-86AD-F976C85BACE8}" srcOrd="0" destOrd="0" presId="urn:microsoft.com/office/officeart/2008/layout/BendingPictureSemiTransparentText"/>
    <dgm:cxn modelId="{23A9E60F-355E-4A4C-AB56-8D48173D2368}" type="presParOf" srcId="{B3E1335E-C040-4981-911D-D360FF44CA5D}" destId="{2EE4372A-0BF6-4663-B28B-471EBC773CDF}" srcOrd="1" destOrd="0" presId="urn:microsoft.com/office/officeart/2008/layout/BendingPictureSemiTransparentText"/>
    <dgm:cxn modelId="{0A7737CD-F5F9-4C0B-87B5-20B175B77540}" type="presParOf" srcId="{73DEB910-02FF-4817-95B9-E8470A726884}" destId="{90FA27EB-BAF6-4633-AC98-9D26447DE8C9}" srcOrd="1" destOrd="0" presId="urn:microsoft.com/office/officeart/2008/layout/BendingPictureSemiTransparentText"/>
    <dgm:cxn modelId="{AB6493E9-0ED9-4BC2-BCD1-26802075627B}" type="presParOf" srcId="{73DEB910-02FF-4817-95B9-E8470A726884}" destId="{255770A8-FA04-443E-997F-67C5C0D9F931}" srcOrd="2" destOrd="0" presId="urn:microsoft.com/office/officeart/2008/layout/BendingPictureSemiTransparentText"/>
    <dgm:cxn modelId="{C2B3EB6E-E571-4B5A-A11A-BC0FE1513036}" type="presParOf" srcId="{255770A8-FA04-443E-997F-67C5C0D9F931}" destId="{1A29C9E2-6FB7-4BF4-B546-55D059331270}" srcOrd="0" destOrd="0" presId="urn:microsoft.com/office/officeart/2008/layout/BendingPictureSemiTransparentText"/>
    <dgm:cxn modelId="{219F0E68-06BD-496D-B5DA-900DAC68B2AF}" type="presParOf" srcId="{255770A8-FA04-443E-997F-67C5C0D9F931}" destId="{B58CC06D-5738-479B-AC55-F7CB53D92BF1}" srcOrd="1" destOrd="0" presId="urn:microsoft.com/office/officeart/2008/layout/BendingPictureSemiTransparentText"/>
    <dgm:cxn modelId="{F9304599-625E-4B67-995F-8624EE796FC5}" type="presParOf" srcId="{73DEB910-02FF-4817-95B9-E8470A726884}" destId="{68472B36-1F2B-4821-92AA-32EBE7C0449A}" srcOrd="3" destOrd="0" presId="urn:microsoft.com/office/officeart/2008/layout/BendingPictureSemiTransparentText"/>
    <dgm:cxn modelId="{674A8C05-24B3-4317-AFD1-E63BEE337C95}" type="presParOf" srcId="{73DEB910-02FF-4817-95B9-E8470A726884}" destId="{E3ED6795-05FF-4A58-8737-9EC8482613E1}" srcOrd="4" destOrd="0" presId="urn:microsoft.com/office/officeart/2008/layout/BendingPictureSemiTransparentText"/>
    <dgm:cxn modelId="{7D52897E-E30E-46A0-9842-B0362DDA2AA9}" type="presParOf" srcId="{E3ED6795-05FF-4A58-8737-9EC8482613E1}" destId="{856363FA-6ACA-4234-B732-B9330185BE5C}" srcOrd="0" destOrd="0" presId="urn:microsoft.com/office/officeart/2008/layout/BendingPictureSemiTransparentText"/>
    <dgm:cxn modelId="{E82F63D3-5A7F-4FFB-9347-45F479D2F2AF}" type="presParOf" srcId="{E3ED6795-05FF-4A58-8737-9EC8482613E1}" destId="{786B22E9-895B-4D5B-A5DF-02EA4008004A}" srcOrd="1" destOrd="0" presId="urn:microsoft.com/office/officeart/2008/layout/BendingPictureSemiTransparentText"/>
    <dgm:cxn modelId="{101888E4-02A1-4040-A9F2-31D120064A6A}" type="presParOf" srcId="{73DEB910-02FF-4817-95B9-E8470A726884}" destId="{78EF921F-E09A-4705-A445-292AE060D745}" srcOrd="5" destOrd="0" presId="urn:microsoft.com/office/officeart/2008/layout/BendingPictureSemiTransparentText"/>
    <dgm:cxn modelId="{ABDB5AD9-EB16-40CE-A4DD-42569ADE5F5C}" type="presParOf" srcId="{73DEB910-02FF-4817-95B9-E8470A726884}" destId="{4D2A369A-895F-4BB5-89D5-F32830F16265}" srcOrd="6" destOrd="0" presId="urn:microsoft.com/office/officeart/2008/layout/BendingPictureSemiTransparentText"/>
    <dgm:cxn modelId="{EBD98AC6-4FC8-4512-BEA8-492FBE8D288B}" type="presParOf" srcId="{4D2A369A-895F-4BB5-89D5-F32830F16265}" destId="{CE6B22D3-9414-46C1-A0C5-DA9CD855A0D2}" srcOrd="0" destOrd="0" presId="urn:microsoft.com/office/officeart/2008/layout/BendingPictureSemiTransparentText"/>
    <dgm:cxn modelId="{957B2454-A11E-425A-818C-963551F289F3}" type="presParOf" srcId="{4D2A369A-895F-4BB5-89D5-F32830F16265}" destId="{08CED4DC-5F06-4D96-A7FC-E12D4DC49A9A}" srcOrd="1" destOrd="0" presId="urn:microsoft.com/office/officeart/2008/layout/BendingPictureSemiTransparentText"/>
    <dgm:cxn modelId="{DC159EDC-A228-46BF-963A-FAB9E1D22CA0}" type="presParOf" srcId="{73DEB910-02FF-4817-95B9-E8470A726884}" destId="{A7D9836A-56F0-476D-B451-CD3C30732191}" srcOrd="7" destOrd="0" presId="urn:microsoft.com/office/officeart/2008/layout/BendingPictureSemiTransparentText"/>
    <dgm:cxn modelId="{463BB6C1-E78A-4C7E-83B6-CE72652BCDAC}" type="presParOf" srcId="{73DEB910-02FF-4817-95B9-E8470A726884}" destId="{BD0FC050-0E0D-4464-8AC3-7A9025724FD8}" srcOrd="8" destOrd="0" presId="urn:microsoft.com/office/officeart/2008/layout/BendingPictureSemiTransparentText"/>
    <dgm:cxn modelId="{F7B9D598-505A-435C-8569-AEE1C66EEFED}" type="presParOf" srcId="{BD0FC050-0E0D-4464-8AC3-7A9025724FD8}" destId="{5E3786E3-AD2E-4843-8C07-EEECF688073E}" srcOrd="0" destOrd="0" presId="urn:microsoft.com/office/officeart/2008/layout/BendingPictureSemiTransparentText"/>
    <dgm:cxn modelId="{20E70ACC-8BA8-4F31-84E5-95A6516FAE00}" type="presParOf" srcId="{BD0FC050-0E0D-4464-8AC3-7A9025724FD8}" destId="{BEF2BE51-6088-4FD0-A3FF-8E371F1160E0}" srcOrd="1" destOrd="0" presId="urn:microsoft.com/office/officeart/2008/layout/BendingPictureSemiTransparentText"/>
    <dgm:cxn modelId="{7152AB67-3403-4810-A3B1-06589BBC0BD3}" type="presParOf" srcId="{73DEB910-02FF-4817-95B9-E8470A726884}" destId="{2EA69A90-0FC0-4AA8-A7D4-C0BF42E0F7A8}" srcOrd="9" destOrd="0" presId="urn:microsoft.com/office/officeart/2008/layout/BendingPictureSemiTransparentText"/>
    <dgm:cxn modelId="{52CAF078-D34D-40E4-A992-05BC6BD9400E}" type="presParOf" srcId="{73DEB910-02FF-4817-95B9-E8470A726884}" destId="{6B38D48E-2025-4C6E-B453-1F55D772F5BB}" srcOrd="10" destOrd="0" presId="urn:microsoft.com/office/officeart/2008/layout/BendingPictureSemiTransparentText"/>
    <dgm:cxn modelId="{5BFFE4B8-CE31-4046-81A0-AF40E1232C01}" type="presParOf" srcId="{6B38D48E-2025-4C6E-B453-1F55D772F5BB}" destId="{E20C5B95-88DF-45A2-8678-A4A4E871544A}" srcOrd="0" destOrd="0" presId="urn:microsoft.com/office/officeart/2008/layout/BendingPictureSemiTransparentText"/>
    <dgm:cxn modelId="{C827439E-1A4A-4374-A241-2F4A5F134B61}" type="presParOf" srcId="{6B38D48E-2025-4C6E-B453-1F55D772F5BB}" destId="{5EC34558-A650-4724-B243-EA78BCE250B0}" srcOrd="1" destOrd="0" presId="urn:microsoft.com/office/officeart/2008/layout/BendingPictureSemiTransparentText"/>
    <dgm:cxn modelId="{476603D8-FA9D-42F5-8A67-D25535A2D0DF}" type="presParOf" srcId="{73DEB910-02FF-4817-95B9-E8470A726884}" destId="{86256879-C869-4E20-BC08-33798941624F}" srcOrd="11" destOrd="0" presId="urn:microsoft.com/office/officeart/2008/layout/BendingPictureSemiTransparentText"/>
    <dgm:cxn modelId="{596D7ACC-99E0-4C2A-94F5-52B4FA5A56F6}" type="presParOf" srcId="{73DEB910-02FF-4817-95B9-E8470A726884}" destId="{C9DE70B1-29D4-41E6-ADB1-F3661A1D28C9}" srcOrd="12" destOrd="0" presId="urn:microsoft.com/office/officeart/2008/layout/BendingPictureSemiTransparentText"/>
    <dgm:cxn modelId="{3CC58A9A-1495-4620-8F68-59F04EB7314C}" type="presParOf" srcId="{C9DE70B1-29D4-41E6-ADB1-F3661A1D28C9}" destId="{53E6A6C0-0DB8-4E0E-84B2-CD734DBD96CE}" srcOrd="0" destOrd="0" presId="urn:microsoft.com/office/officeart/2008/layout/BendingPictureSemiTransparentText"/>
    <dgm:cxn modelId="{E7AAA1C8-72F8-4145-B4B5-2D85DAFCDD3C}" type="presParOf" srcId="{C9DE70B1-29D4-41E6-ADB1-F3661A1D28C9}" destId="{FDA5BF81-AD75-40B4-9CC3-2953B8F213B4}" srcOrd="1" destOrd="0" presId="urn:microsoft.com/office/officeart/2008/layout/BendingPictureSemiTransparentText"/>
    <dgm:cxn modelId="{5A380BF5-62C3-42DF-B9EE-0203A2F1C7D2}" type="presParOf" srcId="{73DEB910-02FF-4817-95B9-E8470A726884}" destId="{0247286D-269D-4FD3-9A39-AC1BFF2D2E33}" srcOrd="13" destOrd="0" presId="urn:microsoft.com/office/officeart/2008/layout/BendingPictureSemiTransparentText"/>
    <dgm:cxn modelId="{6064B7D8-67E1-4DE1-90D8-2DAC4993FC29}" type="presParOf" srcId="{73DEB910-02FF-4817-95B9-E8470A726884}" destId="{D06065A7-9908-4521-9B70-36BF47A15274}" srcOrd="14" destOrd="0" presId="urn:microsoft.com/office/officeart/2008/layout/BendingPictureSemiTransparentText"/>
    <dgm:cxn modelId="{226E8FE5-C98D-465A-9125-F458D87B51C8}" type="presParOf" srcId="{D06065A7-9908-4521-9B70-36BF47A15274}" destId="{8DE5E295-48C7-42A0-B176-9A086FE2739A}" srcOrd="0" destOrd="0" presId="urn:microsoft.com/office/officeart/2008/layout/BendingPictureSemiTransparentText"/>
    <dgm:cxn modelId="{EF2CCC93-96B2-4323-8F83-DE5739F5B3A7}" type="presParOf" srcId="{D06065A7-9908-4521-9B70-36BF47A15274}" destId="{A0574978-DE2B-4955-AFA8-E3B6EC9C4DF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B3E8F-5063-4750-86AD-F976C85BACE8}">
      <dsp:nvSpPr>
        <dsp:cNvPr id="0" name=""/>
        <dsp:cNvSpPr/>
      </dsp:nvSpPr>
      <dsp:spPr>
        <a:xfrm>
          <a:off x="558087" y="3617"/>
          <a:ext cx="2473319" cy="211992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4372A-0BF6-4663-B28B-471EBC773CDF}">
      <dsp:nvSpPr>
        <dsp:cNvPr id="0" name=""/>
        <dsp:cNvSpPr/>
      </dsp:nvSpPr>
      <dsp:spPr>
        <a:xfrm>
          <a:off x="558087" y="1487566"/>
          <a:ext cx="2473319" cy="508782"/>
        </a:xfrm>
        <a:prstGeom prst="rect">
          <a:avLst/>
        </a:prstGeom>
        <a:solidFill>
          <a:srgbClr val="C0000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Small Businesses</a:t>
          </a:r>
          <a:br>
            <a:rPr lang="en-US" sz="1100" kern="1200" dirty="0">
              <a:solidFill>
                <a:schemeClr val="bg1"/>
              </a:solidFill>
            </a:rPr>
          </a:br>
          <a:r>
            <a:rPr lang="en-US" sz="1100" kern="1200" dirty="0">
              <a:solidFill>
                <a:schemeClr val="bg1"/>
              </a:solidFill>
            </a:rPr>
            <a:t>Creating value for </a:t>
          </a:r>
          <a:r>
            <a:rPr lang="en-US" sz="1100" kern="1200" noProof="0" dirty="0">
              <a:solidFill>
                <a:schemeClr val="bg1"/>
              </a:solidFill>
            </a:rPr>
            <a:t>communities</a:t>
          </a:r>
          <a:endParaRPr lang="en-US" sz="1100" kern="1200" noProof="0" dirty="0"/>
        </a:p>
      </dsp:txBody>
      <dsp:txXfrm>
        <a:off x="558087" y="1487566"/>
        <a:ext cx="2473319" cy="508782"/>
      </dsp:txXfrm>
    </dsp:sp>
    <dsp:sp modelId="{1A29C9E2-6FB7-4BF4-B546-55D059331270}">
      <dsp:nvSpPr>
        <dsp:cNvPr id="0" name=""/>
        <dsp:cNvSpPr/>
      </dsp:nvSpPr>
      <dsp:spPr>
        <a:xfrm>
          <a:off x="3283678" y="3617"/>
          <a:ext cx="2473319" cy="2119927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CC06D-5738-479B-AC55-F7CB53D92BF1}">
      <dsp:nvSpPr>
        <dsp:cNvPr id="0" name=""/>
        <dsp:cNvSpPr/>
      </dsp:nvSpPr>
      <dsp:spPr>
        <a:xfrm>
          <a:off x="3283678" y="1487566"/>
          <a:ext cx="2473319" cy="508782"/>
        </a:xfrm>
        <a:prstGeom prst="rect">
          <a:avLst/>
        </a:prstGeom>
        <a:solidFill>
          <a:srgbClr val="C0000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Multiple Use</a:t>
          </a:r>
          <a:br>
            <a:rPr lang="en-US" sz="1000" kern="1200" dirty="0">
              <a:solidFill>
                <a:schemeClr val="bg1"/>
              </a:solidFill>
            </a:rPr>
          </a:br>
          <a:r>
            <a:rPr lang="en-US" sz="1100" kern="1200" dirty="0">
              <a:solidFill>
                <a:schemeClr val="bg1"/>
              </a:solidFill>
            </a:rPr>
            <a:t>Snow-melting</a:t>
          </a:r>
          <a:r>
            <a:rPr lang="en-US" sz="1000" kern="1200" dirty="0">
              <a:solidFill>
                <a:schemeClr val="bg1"/>
              </a:solidFill>
            </a:rPr>
            <a:t> </a:t>
          </a:r>
          <a:endParaRPr lang="is-IS" sz="1000" kern="1200" dirty="0"/>
        </a:p>
      </dsp:txBody>
      <dsp:txXfrm>
        <a:off x="3283678" y="1487566"/>
        <a:ext cx="2473319" cy="508782"/>
      </dsp:txXfrm>
    </dsp:sp>
    <dsp:sp modelId="{856363FA-6ACA-4234-B732-B9330185BE5C}">
      <dsp:nvSpPr>
        <dsp:cNvPr id="0" name=""/>
        <dsp:cNvSpPr/>
      </dsp:nvSpPr>
      <dsp:spPr>
        <a:xfrm>
          <a:off x="6009269" y="3617"/>
          <a:ext cx="2473319" cy="211992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B22E9-895B-4D5B-A5DF-02EA4008004A}">
      <dsp:nvSpPr>
        <dsp:cNvPr id="0" name=""/>
        <dsp:cNvSpPr/>
      </dsp:nvSpPr>
      <dsp:spPr>
        <a:xfrm>
          <a:off x="6009269" y="1487566"/>
          <a:ext cx="2473319" cy="508782"/>
        </a:xfrm>
        <a:prstGeom prst="rect">
          <a:avLst/>
        </a:prstGeom>
        <a:solidFill>
          <a:srgbClr val="C0000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Training</a:t>
          </a:r>
          <a:br>
            <a:rPr lang="en-US" sz="1000" kern="1200" dirty="0">
              <a:solidFill>
                <a:schemeClr val="bg1"/>
              </a:solidFill>
            </a:rPr>
          </a:br>
          <a:r>
            <a:rPr lang="en-US" sz="1100" kern="1200" dirty="0">
              <a:solidFill>
                <a:schemeClr val="bg1"/>
              </a:solidFill>
            </a:rPr>
            <a:t>Sharing our knowledge</a:t>
          </a:r>
          <a:endParaRPr lang="is-IS" sz="1000" kern="1200" dirty="0"/>
        </a:p>
      </dsp:txBody>
      <dsp:txXfrm>
        <a:off x="6009269" y="1487566"/>
        <a:ext cx="2473319" cy="508782"/>
      </dsp:txXfrm>
    </dsp:sp>
    <dsp:sp modelId="{CE6B22D3-9414-46C1-A0C5-DA9CD855A0D2}">
      <dsp:nvSpPr>
        <dsp:cNvPr id="0" name=""/>
        <dsp:cNvSpPr/>
      </dsp:nvSpPr>
      <dsp:spPr>
        <a:xfrm>
          <a:off x="8734860" y="3617"/>
          <a:ext cx="2473319" cy="211992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ED4DC-5F06-4D96-A7FC-E12D4DC49A9A}">
      <dsp:nvSpPr>
        <dsp:cNvPr id="0" name=""/>
        <dsp:cNvSpPr/>
      </dsp:nvSpPr>
      <dsp:spPr>
        <a:xfrm>
          <a:off x="8734860" y="1487566"/>
          <a:ext cx="2473319" cy="508782"/>
        </a:xfrm>
        <a:prstGeom prst="rect">
          <a:avLst/>
        </a:prstGeom>
        <a:solidFill>
          <a:srgbClr val="C0000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Geothermal Pumping</a:t>
          </a:r>
          <a:br>
            <a:rPr lang="en-US" sz="1000" kern="1200" dirty="0">
              <a:solidFill>
                <a:schemeClr val="bg1"/>
              </a:solidFill>
            </a:rPr>
          </a:br>
          <a:r>
            <a:rPr lang="en-US" sz="1100" kern="1200" dirty="0">
              <a:solidFill>
                <a:schemeClr val="bg1"/>
              </a:solidFill>
            </a:rPr>
            <a:t>Optimization of all components</a:t>
          </a:r>
          <a:endParaRPr lang="is-IS" sz="1000" kern="1200" dirty="0"/>
        </a:p>
      </dsp:txBody>
      <dsp:txXfrm>
        <a:off x="8734860" y="1487566"/>
        <a:ext cx="2473319" cy="508782"/>
      </dsp:txXfrm>
    </dsp:sp>
    <dsp:sp modelId="{5E3786E3-AD2E-4843-8C07-EEECF688073E}">
      <dsp:nvSpPr>
        <dsp:cNvPr id="0" name=""/>
        <dsp:cNvSpPr/>
      </dsp:nvSpPr>
      <dsp:spPr>
        <a:xfrm>
          <a:off x="558087" y="2370876"/>
          <a:ext cx="2473319" cy="2119927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2BE51-6088-4FD0-A3FF-8E371F1160E0}">
      <dsp:nvSpPr>
        <dsp:cNvPr id="0" name=""/>
        <dsp:cNvSpPr/>
      </dsp:nvSpPr>
      <dsp:spPr>
        <a:xfrm>
          <a:off x="558087" y="3854826"/>
          <a:ext cx="2473319" cy="508782"/>
        </a:xfrm>
        <a:prstGeom prst="rect">
          <a:avLst/>
        </a:prstGeom>
        <a:solidFill>
          <a:srgbClr val="C0000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Domestic Heating</a:t>
          </a:r>
          <a:br>
            <a:rPr lang="en-US" sz="1000" kern="1200" dirty="0">
              <a:solidFill>
                <a:schemeClr val="bg1"/>
              </a:solidFill>
            </a:rPr>
          </a:br>
          <a:r>
            <a:rPr lang="en-US" sz="1100" kern="1200" dirty="0">
              <a:solidFill>
                <a:schemeClr val="bg1"/>
              </a:solidFill>
            </a:rPr>
            <a:t>Efficient and modern solutions</a:t>
          </a:r>
          <a:endParaRPr lang="is-IS" sz="1000" kern="1200" dirty="0"/>
        </a:p>
      </dsp:txBody>
      <dsp:txXfrm>
        <a:off x="558087" y="3854826"/>
        <a:ext cx="2473319" cy="508782"/>
      </dsp:txXfrm>
    </dsp:sp>
    <dsp:sp modelId="{E20C5B95-88DF-45A2-8678-A4A4E871544A}">
      <dsp:nvSpPr>
        <dsp:cNvPr id="0" name=""/>
        <dsp:cNvSpPr/>
      </dsp:nvSpPr>
      <dsp:spPr>
        <a:xfrm>
          <a:off x="3283678" y="2370876"/>
          <a:ext cx="2473319" cy="2119927"/>
        </a:xfrm>
        <a:prstGeom prst="rect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34558-A650-4724-B243-EA78BCE250B0}">
      <dsp:nvSpPr>
        <dsp:cNvPr id="0" name=""/>
        <dsp:cNvSpPr/>
      </dsp:nvSpPr>
      <dsp:spPr>
        <a:xfrm>
          <a:off x="3283678" y="3854826"/>
          <a:ext cx="2473319" cy="508782"/>
        </a:xfrm>
        <a:prstGeom prst="rect">
          <a:avLst/>
        </a:prstGeom>
        <a:solidFill>
          <a:srgbClr val="C0000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Cascaded Use</a:t>
          </a:r>
          <a:br>
            <a:rPr lang="en-US" sz="1300" kern="1200" dirty="0">
              <a:solidFill>
                <a:schemeClr val="bg1"/>
              </a:solidFill>
            </a:rPr>
          </a:br>
          <a:r>
            <a:rPr lang="en-US" sz="1100" kern="1200" dirty="0">
              <a:solidFill>
                <a:schemeClr val="bg1"/>
              </a:solidFill>
            </a:rPr>
            <a:t>Well-being and energy efficiency </a:t>
          </a:r>
          <a:endParaRPr lang="is-IS" sz="1300" kern="1200" dirty="0"/>
        </a:p>
      </dsp:txBody>
      <dsp:txXfrm>
        <a:off x="3283678" y="3854826"/>
        <a:ext cx="2473319" cy="508782"/>
      </dsp:txXfrm>
    </dsp:sp>
    <dsp:sp modelId="{53E6A6C0-0DB8-4E0E-84B2-CD734DBD96CE}">
      <dsp:nvSpPr>
        <dsp:cNvPr id="0" name=""/>
        <dsp:cNvSpPr/>
      </dsp:nvSpPr>
      <dsp:spPr>
        <a:xfrm>
          <a:off x="6009269" y="2370876"/>
          <a:ext cx="2473319" cy="2119927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A5BF81-AD75-40B4-9CC3-2953B8F213B4}">
      <dsp:nvSpPr>
        <dsp:cNvPr id="0" name=""/>
        <dsp:cNvSpPr/>
      </dsp:nvSpPr>
      <dsp:spPr>
        <a:xfrm>
          <a:off x="6009269" y="3854826"/>
          <a:ext cx="2473319" cy="508782"/>
        </a:xfrm>
        <a:prstGeom prst="rect">
          <a:avLst/>
        </a:prstGeom>
        <a:solidFill>
          <a:srgbClr val="C0000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Capacity Building</a:t>
          </a:r>
          <a:br>
            <a:rPr lang="en-US" sz="1300" kern="1200" dirty="0">
              <a:solidFill>
                <a:schemeClr val="bg1"/>
              </a:solidFill>
            </a:rPr>
          </a:br>
          <a:r>
            <a:rPr lang="en-US" sz="1100" kern="1200" dirty="0">
              <a:solidFill>
                <a:schemeClr val="bg1"/>
              </a:solidFill>
            </a:rPr>
            <a:t>Enabling new leaders in geothermal</a:t>
          </a:r>
          <a:endParaRPr lang="is-IS" sz="1300" kern="1200" dirty="0"/>
        </a:p>
      </dsp:txBody>
      <dsp:txXfrm>
        <a:off x="6009269" y="3854826"/>
        <a:ext cx="2473319" cy="508782"/>
      </dsp:txXfrm>
    </dsp:sp>
    <dsp:sp modelId="{8DE5E295-48C7-42A0-B176-9A086FE2739A}">
      <dsp:nvSpPr>
        <dsp:cNvPr id="0" name=""/>
        <dsp:cNvSpPr/>
      </dsp:nvSpPr>
      <dsp:spPr>
        <a:xfrm>
          <a:off x="8734860" y="2370876"/>
          <a:ext cx="2473319" cy="2119927"/>
        </a:xfrm>
        <a:prstGeom prst="rect">
          <a:avLst/>
        </a:prstGeom>
        <a:blipFill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4000" r="-3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74978-DE2B-4955-AFA8-E3B6EC9C4DF4}">
      <dsp:nvSpPr>
        <dsp:cNvPr id="0" name=""/>
        <dsp:cNvSpPr/>
      </dsp:nvSpPr>
      <dsp:spPr>
        <a:xfrm>
          <a:off x="8734860" y="3854826"/>
          <a:ext cx="2473319" cy="508782"/>
        </a:xfrm>
        <a:prstGeom prst="rect">
          <a:avLst/>
        </a:prstGeom>
        <a:solidFill>
          <a:srgbClr val="C0000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Distribution Systems </a:t>
          </a:r>
          <a:br>
            <a:rPr lang="en-US" sz="1100" kern="1200" noProof="0" dirty="0"/>
          </a:br>
          <a:r>
            <a:rPr lang="en-US" sz="1100" kern="1200" noProof="0" dirty="0"/>
            <a:t>Optimized and energy efficient systems</a:t>
          </a:r>
        </a:p>
      </dsp:txBody>
      <dsp:txXfrm>
        <a:off x="8734860" y="3854826"/>
        <a:ext cx="2473319" cy="508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27D13-A455-492A-8ABC-9C65251F6A41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75650-FB09-416B-B610-25ACDB6ED0C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57561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75650-FB09-416B-B610-25ACDB6ED0C2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27862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75650-FB09-416B-B610-25ACDB6ED0C2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86582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75650-FB09-416B-B610-25ACDB6ED0C2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08094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75650-FB09-416B-B610-25ACDB6ED0C2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00959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75650-FB09-416B-B610-25ACDB6ED0C2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5308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75650-FB09-416B-B610-25ACDB6ED0C2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477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75650-FB09-416B-B610-25ACDB6ED0C2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4934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99" y="546473"/>
            <a:ext cx="2969741" cy="73149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flipH="1">
            <a:off x="0" y="1746423"/>
            <a:ext cx="12192000" cy="5111577"/>
          </a:xfrm>
          <a:prstGeom prst="rect">
            <a:avLst/>
          </a:prstGeom>
          <a:solidFill>
            <a:srgbClr val="5C6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487983"/>
            <a:ext cx="1219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noProof="0" dirty="0">
                <a:solidFill>
                  <a:schemeClr val="bg1"/>
                </a:solidFill>
              </a:rPr>
              <a:t>Verkís Consulting Engineers  |  +354 422 8000  |  verkis.com  |  verkis@verkis.com</a:t>
            </a:r>
          </a:p>
        </p:txBody>
      </p:sp>
    </p:spTree>
    <p:extLst>
      <p:ext uri="{BB962C8B-B14F-4D97-AF65-F5344CB8AC3E}">
        <p14:creationId xmlns:p14="http://schemas.microsoft.com/office/powerpoint/2010/main" val="421582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411094"/>
            <a:ext cx="11467173" cy="773258"/>
          </a:xfrm>
        </p:spPr>
        <p:txBody>
          <a:bodyPr anchor="t"/>
          <a:lstStyle>
            <a:lvl1pPr>
              <a:defRPr>
                <a:solidFill>
                  <a:srgbClr val="5C6D7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8" y="1424179"/>
            <a:ext cx="5410202" cy="5177342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42" y="238265"/>
            <a:ext cx="706507" cy="174278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/>
          </p:cNvSpPr>
          <p:nvPr>
            <p:ph type="pic" idx="26"/>
          </p:nvPr>
        </p:nvSpPr>
        <p:spPr>
          <a:xfrm>
            <a:off x="6172199" y="1424178"/>
            <a:ext cx="5784849" cy="51773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045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8"/>
          <a:stretch/>
        </p:blipFill>
        <p:spPr>
          <a:xfrm>
            <a:off x="-18854" y="-1"/>
            <a:ext cx="12210854" cy="68580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flipH="1">
            <a:off x="0" y="0"/>
            <a:ext cx="12210854" cy="6857999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854" y="3849759"/>
            <a:ext cx="972273" cy="243776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271450" y="4563620"/>
            <a:ext cx="10165267" cy="1010039"/>
          </a:xfrm>
        </p:spPr>
        <p:txBody>
          <a:bodyPr>
            <a:noAutofit/>
          </a:bodyPr>
          <a:lstStyle>
            <a:lvl1pPr algn="r">
              <a:defRPr sz="6000" b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62868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15132" b="6315"/>
          <a:stretch/>
        </p:blipFill>
        <p:spPr>
          <a:xfrm>
            <a:off x="-24245" y="-1"/>
            <a:ext cx="12216245" cy="689263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flipH="1">
            <a:off x="0" y="-1"/>
            <a:ext cx="12192000" cy="6857999"/>
          </a:xfrm>
          <a:prstGeom prst="rect">
            <a:avLst/>
          </a:prstGeom>
          <a:solidFill>
            <a:srgbClr val="5C6D7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854" y="3849759"/>
            <a:ext cx="972273" cy="24377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271450" y="4563620"/>
            <a:ext cx="10165267" cy="1010039"/>
          </a:xfrm>
        </p:spPr>
        <p:txBody>
          <a:bodyPr>
            <a:noAutofit/>
          </a:bodyPr>
          <a:lstStyle>
            <a:lvl1pPr algn="r">
              <a:defRPr sz="6000" b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085930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 flipH="1">
            <a:off x="0" y="0"/>
            <a:ext cx="12192000" cy="6857999"/>
          </a:xfrm>
          <a:prstGeom prst="rect">
            <a:avLst/>
          </a:prstGeom>
          <a:solidFill>
            <a:srgbClr val="5C6D7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49759"/>
            <a:ext cx="972273" cy="24377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271450" y="4563620"/>
            <a:ext cx="10165267" cy="1010039"/>
          </a:xfrm>
        </p:spPr>
        <p:txBody>
          <a:bodyPr>
            <a:noAutofit/>
          </a:bodyPr>
          <a:lstStyle>
            <a:lvl1pPr algn="r">
              <a:defRPr sz="6000" b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828213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4" y="1191052"/>
            <a:ext cx="11213458" cy="53174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 flipH="1">
            <a:off x="0" y="1"/>
            <a:ext cx="12192000" cy="6857999"/>
          </a:xfrm>
          <a:prstGeom prst="rect">
            <a:avLst/>
          </a:prstGeom>
          <a:solidFill>
            <a:srgbClr val="5C6D7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49759"/>
            <a:ext cx="972273" cy="24377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71450" y="4563620"/>
            <a:ext cx="10165267" cy="1010039"/>
          </a:xfrm>
        </p:spPr>
        <p:txBody>
          <a:bodyPr>
            <a:noAutofit/>
          </a:bodyPr>
          <a:lstStyle>
            <a:lvl1pPr algn="r">
              <a:defRPr sz="6000" b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248108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7"/>
          <a:stretch/>
        </p:blipFill>
        <p:spPr>
          <a:xfrm>
            <a:off x="0" y="-1"/>
            <a:ext cx="12192000" cy="684645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flipH="1">
            <a:off x="0" y="0"/>
            <a:ext cx="12192000" cy="6857999"/>
          </a:xfrm>
          <a:prstGeom prst="rect">
            <a:avLst/>
          </a:prstGeom>
          <a:solidFill>
            <a:srgbClr val="5C6D7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271450" y="4563620"/>
            <a:ext cx="10165267" cy="1010039"/>
          </a:xfrm>
        </p:spPr>
        <p:txBody>
          <a:bodyPr>
            <a:noAutofit/>
          </a:bodyPr>
          <a:lstStyle>
            <a:lvl1pPr algn="r">
              <a:defRPr sz="6000" b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/>
              <a:t>Header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49759"/>
            <a:ext cx="972273" cy="243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08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9"/>
          <a:stretch/>
        </p:blipFill>
        <p:spPr>
          <a:xfrm>
            <a:off x="1" y="-61786"/>
            <a:ext cx="12196234" cy="691978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flipH="1">
            <a:off x="0" y="-61786"/>
            <a:ext cx="12192000" cy="6919785"/>
          </a:xfrm>
          <a:prstGeom prst="rect">
            <a:avLst/>
          </a:prstGeom>
          <a:solidFill>
            <a:srgbClr val="5C6D7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49759"/>
            <a:ext cx="972273" cy="24377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271450" y="4563620"/>
            <a:ext cx="10165267" cy="1010039"/>
          </a:xfrm>
        </p:spPr>
        <p:txBody>
          <a:bodyPr>
            <a:noAutofit/>
          </a:bodyPr>
          <a:lstStyle>
            <a:lvl1pPr algn="r">
              <a:defRPr sz="6000" b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84601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15026" b="3649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flipH="1">
            <a:off x="0" y="0"/>
            <a:ext cx="12192000" cy="6857999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49759"/>
            <a:ext cx="972273" cy="243776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271450" y="4563620"/>
            <a:ext cx="10165267" cy="1010039"/>
          </a:xfrm>
        </p:spPr>
        <p:txBody>
          <a:bodyPr>
            <a:noAutofit/>
          </a:bodyPr>
          <a:lstStyle>
            <a:lvl1pPr algn="r">
              <a:defRPr sz="6000" b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287417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167" y="5697651"/>
            <a:ext cx="2105222" cy="720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10" y="5835291"/>
            <a:ext cx="1656185" cy="40794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 flipH="1">
            <a:off x="0" y="0"/>
            <a:ext cx="12192000" cy="5111577"/>
          </a:xfrm>
          <a:prstGeom prst="rect">
            <a:avLst/>
          </a:prstGeom>
          <a:solidFill>
            <a:srgbClr val="5C6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8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007778A-ED64-4F9E-9219-CF737CD0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613" y="238125"/>
            <a:ext cx="706437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07125"/>
            <a:ext cx="11347449" cy="849060"/>
          </a:xfrm>
        </p:spPr>
        <p:txBody>
          <a:bodyPr anchor="t"/>
          <a:lstStyle>
            <a:lvl1pPr>
              <a:defRPr>
                <a:solidFill>
                  <a:srgbClr val="5C6D7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is-I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250673" y="1423453"/>
            <a:ext cx="11710667" cy="5236292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is-I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6D88139-E5C3-4416-B8C0-08C4BF951F3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0825" y="6642100"/>
            <a:ext cx="3871913" cy="220663"/>
          </a:xfrm>
        </p:spPr>
        <p:txBody>
          <a:bodyPr/>
          <a:lstStyle>
            <a:lvl1pPr algn="l">
              <a:defRPr sz="900" dirty="0">
                <a:latin typeface="+mj-lt"/>
              </a:defRPr>
            </a:lvl1pPr>
          </a:lstStyle>
          <a:p>
            <a:pPr>
              <a:defRPr/>
            </a:pP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9974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lda\Desktop\landmannalaugar2.jpg">
            <a:extLst>
              <a:ext uri="{FF2B5EF4-FFF2-40B4-BE49-F238E27FC236}">
                <a16:creationId xmlns:a16="http://schemas.microsoft.com/office/drawing/2014/main" id="{6A474503-1094-4EA1-8164-15BB07D1D5E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20598" b="23485"/>
          <a:stretch/>
        </p:blipFill>
        <p:spPr bwMode="auto">
          <a:xfrm>
            <a:off x="0" y="1746422"/>
            <a:ext cx="12192000" cy="511157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99" y="546473"/>
            <a:ext cx="2969741" cy="73149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flipH="1">
            <a:off x="0" y="1746423"/>
            <a:ext cx="12192000" cy="5111577"/>
          </a:xfrm>
          <a:prstGeom prst="rect">
            <a:avLst/>
          </a:prstGeom>
          <a:solidFill>
            <a:srgbClr val="5C6D7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487983"/>
            <a:ext cx="1219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noProof="0" dirty="0">
                <a:solidFill>
                  <a:schemeClr val="bg1"/>
                </a:solidFill>
              </a:rPr>
              <a:t>Verkís Consulting Engineers  |  +354 422 8000  |  verkis.com  |  verkis@verkis.com</a:t>
            </a:r>
          </a:p>
        </p:txBody>
      </p:sp>
    </p:spTree>
    <p:extLst>
      <p:ext uri="{BB962C8B-B14F-4D97-AF65-F5344CB8AC3E}">
        <p14:creationId xmlns:p14="http://schemas.microsoft.com/office/powerpoint/2010/main" val="318036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82097"/>
            <a:ext cx="3710729" cy="3659932"/>
          </a:xfrm>
        </p:spPr>
        <p:txBody>
          <a:bodyPr anchor="t">
            <a:noAutofit/>
          </a:bodyPr>
          <a:lstStyle>
            <a:lvl1pPr>
              <a:defRPr sz="4400">
                <a:solidFill>
                  <a:srgbClr val="5C6D7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250673" y="237996"/>
            <a:ext cx="11710667" cy="23733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3026"/>
            <a:ext cx="410308" cy="1029705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519621" y="2982098"/>
            <a:ext cx="7437427" cy="3554504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0672" y="6642029"/>
            <a:ext cx="3871401" cy="220073"/>
          </a:xfrm>
        </p:spPr>
        <p:txBody>
          <a:bodyPr/>
          <a:lstStyle>
            <a:lvl1pPr algn="l">
              <a:defRPr sz="900">
                <a:latin typeface="+mj-lt"/>
              </a:defRPr>
            </a:lvl1pPr>
          </a:lstStyle>
          <a:p>
            <a:endParaRPr lang="en-US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42" y="6536602"/>
            <a:ext cx="706507" cy="1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9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2547"/>
            <a:ext cx="9420225" cy="732653"/>
          </a:xfrm>
        </p:spPr>
        <p:txBody>
          <a:bodyPr anchor="t">
            <a:noAutofit/>
          </a:bodyPr>
          <a:lstStyle>
            <a:lvl1pPr>
              <a:defRPr sz="4400">
                <a:solidFill>
                  <a:srgbClr val="5C6D7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250673" y="237996"/>
            <a:ext cx="11710667" cy="23733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3026"/>
            <a:ext cx="410308" cy="102970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0672" y="6642029"/>
            <a:ext cx="3871401" cy="220073"/>
          </a:xfrm>
        </p:spPr>
        <p:txBody>
          <a:bodyPr/>
          <a:lstStyle>
            <a:lvl1pPr algn="l">
              <a:defRPr sz="900">
                <a:latin typeface="+mj-lt"/>
              </a:defRPr>
            </a:lvl1pPr>
          </a:lstStyle>
          <a:p>
            <a:endParaRPr lang="en-US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42" y="6536602"/>
            <a:ext cx="706507" cy="174278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1018348" y="4460682"/>
            <a:ext cx="4858578" cy="216447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</a:lstStyle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6106006" y="4460682"/>
            <a:ext cx="4858578" cy="216447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</a:lstStyle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609599" y="3691004"/>
            <a:ext cx="11347449" cy="704181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 marL="914400" indent="0">
              <a:buNone/>
              <a:tabLst/>
              <a:defRPr/>
            </a:lvl3pPr>
            <a:lvl4pPr marL="1371600" indent="0">
              <a:buNone/>
              <a:defRPr/>
            </a:lvl4pPr>
          </a:lstStyle>
          <a:p>
            <a:pPr lvl="2"/>
            <a:r>
              <a:rPr lang="en-US" noProof="0" dirty="0"/>
              <a:t>Third level</a:t>
            </a:r>
          </a:p>
          <a:p>
            <a:pPr lvl="3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158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9600" y="1282824"/>
            <a:ext cx="11347449" cy="506494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0672" y="6642029"/>
            <a:ext cx="3871401" cy="220073"/>
          </a:xfrm>
        </p:spPr>
        <p:txBody>
          <a:bodyPr/>
          <a:lstStyle>
            <a:lvl1pPr algn="l">
              <a:defRPr sz="900">
                <a:latin typeface="+mj-lt"/>
              </a:defRPr>
            </a:lvl1pPr>
          </a:lstStyle>
          <a:p>
            <a:endParaRPr lang="en-US" noProof="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42" y="238265"/>
            <a:ext cx="706507" cy="17427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18279"/>
            <a:ext cx="11347449" cy="774904"/>
          </a:xfrm>
        </p:spPr>
        <p:txBody>
          <a:bodyPr anchor="t">
            <a:noAutofit/>
          </a:bodyPr>
          <a:lstStyle>
            <a:lvl1pPr>
              <a:defRPr sz="4400">
                <a:solidFill>
                  <a:srgbClr val="5C6D7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42734" y="4734025"/>
            <a:ext cx="1212721" cy="30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18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07125"/>
            <a:ext cx="11347449" cy="849060"/>
          </a:xfrm>
        </p:spPr>
        <p:txBody>
          <a:bodyPr anchor="t"/>
          <a:lstStyle>
            <a:lvl1pPr>
              <a:defRPr>
                <a:solidFill>
                  <a:srgbClr val="5C6D7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0672" y="6642029"/>
            <a:ext cx="3871401" cy="220073"/>
          </a:xfrm>
        </p:spPr>
        <p:txBody>
          <a:bodyPr/>
          <a:lstStyle>
            <a:lvl1pPr algn="l">
              <a:defRPr sz="900">
                <a:latin typeface="+mj-lt"/>
              </a:defRPr>
            </a:lvl1pPr>
          </a:lstStyle>
          <a:p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42" y="238265"/>
            <a:ext cx="706507" cy="17427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250673" y="1423453"/>
            <a:ext cx="11710667" cy="5236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662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/>
          </p:nvPr>
        </p:nvSpPr>
        <p:spPr>
          <a:xfrm>
            <a:off x="250673" y="237996"/>
            <a:ext cx="11710667" cy="64217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3997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42" y="238265"/>
            <a:ext cx="706507" cy="174278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09600" y="418279"/>
            <a:ext cx="11347449" cy="774904"/>
          </a:xfrm>
        </p:spPr>
        <p:txBody>
          <a:bodyPr anchor="t">
            <a:noAutofit/>
          </a:bodyPr>
          <a:lstStyle>
            <a:lvl1pPr>
              <a:defRPr sz="4400">
                <a:solidFill>
                  <a:srgbClr val="5C6D7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idx="13"/>
          </p:nvPr>
        </p:nvSpPr>
        <p:spPr>
          <a:xfrm>
            <a:off x="250673" y="1427789"/>
            <a:ext cx="3752615" cy="2263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2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56361" y="3713966"/>
            <a:ext cx="3746926" cy="24108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5pPr marL="1828800" indent="-1828800" algn="ctr">
              <a:buNone/>
              <a:defRPr sz="1400"/>
            </a:lvl5pPr>
          </a:lstStyle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1" hasCustomPrompt="1"/>
          </p:nvPr>
        </p:nvSpPr>
        <p:spPr>
          <a:xfrm>
            <a:off x="4242121" y="3712885"/>
            <a:ext cx="3751250" cy="25025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5pPr marL="1828800" indent="-1828800" algn="ctr">
              <a:buNone/>
              <a:defRPr sz="1400"/>
            </a:lvl5pPr>
          </a:lstStyle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half" idx="22" hasCustomPrompt="1"/>
          </p:nvPr>
        </p:nvSpPr>
        <p:spPr>
          <a:xfrm>
            <a:off x="8219688" y="3711333"/>
            <a:ext cx="3726210" cy="25180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5pPr marL="1828800" indent="-1828800" algn="ctr">
              <a:buNone/>
              <a:defRPr sz="1400"/>
            </a:lvl5pPr>
          </a:lstStyle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idx="25"/>
          </p:nvPr>
        </p:nvSpPr>
        <p:spPr>
          <a:xfrm>
            <a:off x="4240756" y="1437716"/>
            <a:ext cx="3752615" cy="2263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6"/>
          </p:nvPr>
        </p:nvSpPr>
        <p:spPr>
          <a:xfrm>
            <a:off x="8219689" y="1437716"/>
            <a:ext cx="3752615" cy="2263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idx="27"/>
          </p:nvPr>
        </p:nvSpPr>
        <p:spPr>
          <a:xfrm>
            <a:off x="250673" y="4146419"/>
            <a:ext cx="3752615" cy="2263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34" name="Content Placeholder 3"/>
          <p:cNvSpPr>
            <a:spLocks noGrp="1"/>
          </p:cNvSpPr>
          <p:nvPr>
            <p:ph sz="half" idx="28" hasCustomPrompt="1"/>
          </p:nvPr>
        </p:nvSpPr>
        <p:spPr>
          <a:xfrm>
            <a:off x="256361" y="6432596"/>
            <a:ext cx="3746926" cy="24108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5pPr marL="1828800" indent="-1828800" algn="ctr">
              <a:buNone/>
              <a:defRPr sz="1400"/>
            </a:lvl5pPr>
          </a:lstStyle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5" name="Content Placeholder 3"/>
          <p:cNvSpPr>
            <a:spLocks noGrp="1"/>
          </p:cNvSpPr>
          <p:nvPr>
            <p:ph sz="half" idx="29" hasCustomPrompt="1"/>
          </p:nvPr>
        </p:nvSpPr>
        <p:spPr>
          <a:xfrm>
            <a:off x="4242121" y="6431515"/>
            <a:ext cx="3751250" cy="25025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5pPr marL="1828800" indent="-1828800" algn="ctr">
              <a:buNone/>
              <a:defRPr sz="1400"/>
            </a:lvl5pPr>
          </a:lstStyle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 hasCustomPrompt="1"/>
          </p:nvPr>
        </p:nvSpPr>
        <p:spPr>
          <a:xfrm>
            <a:off x="8219688" y="6429963"/>
            <a:ext cx="3726210" cy="25180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5pPr marL="1828800" indent="-1828800" algn="ctr">
              <a:buNone/>
              <a:defRPr sz="1400"/>
            </a:lvl5pPr>
          </a:lstStyle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idx="31"/>
          </p:nvPr>
        </p:nvSpPr>
        <p:spPr>
          <a:xfrm>
            <a:off x="4240756" y="4156346"/>
            <a:ext cx="3752615" cy="2263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idx="32"/>
          </p:nvPr>
        </p:nvSpPr>
        <p:spPr>
          <a:xfrm>
            <a:off x="8219689" y="4156346"/>
            <a:ext cx="3752615" cy="2263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357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42" y="238265"/>
            <a:ext cx="706507" cy="174278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09600" y="418279"/>
            <a:ext cx="11347449" cy="774904"/>
          </a:xfrm>
        </p:spPr>
        <p:txBody>
          <a:bodyPr anchor="t">
            <a:noAutofit/>
          </a:bodyPr>
          <a:lstStyle>
            <a:lvl1pPr>
              <a:defRPr sz="4400">
                <a:solidFill>
                  <a:srgbClr val="5C6D74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7" hasCustomPrompt="1"/>
          </p:nvPr>
        </p:nvSpPr>
        <p:spPr>
          <a:xfrm>
            <a:off x="609600" y="2944017"/>
            <a:ext cx="3393688" cy="3599656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609600" y="1422574"/>
            <a:ext cx="3393687" cy="12920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8" hasCustomPrompt="1"/>
          </p:nvPr>
        </p:nvSpPr>
        <p:spPr>
          <a:xfrm>
            <a:off x="4410075" y="2944017"/>
            <a:ext cx="3393688" cy="3599656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idx="29"/>
          </p:nvPr>
        </p:nvSpPr>
        <p:spPr>
          <a:xfrm>
            <a:off x="4410075" y="1422574"/>
            <a:ext cx="3393687" cy="12920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30" hasCustomPrompt="1"/>
          </p:nvPr>
        </p:nvSpPr>
        <p:spPr>
          <a:xfrm>
            <a:off x="8143875" y="2944017"/>
            <a:ext cx="3393688" cy="3599656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31"/>
          </p:nvPr>
        </p:nvSpPr>
        <p:spPr>
          <a:xfrm>
            <a:off x="8143875" y="1422574"/>
            <a:ext cx="3393687" cy="12920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174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12B7F-96C1-4B32-BA40-8A2A7D60A22A}" type="datetimeFigureOut">
              <a:rPr lang="en-US" noProof="0" smtClean="0"/>
              <a:t>6/24/2020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318E-3E41-40D1-B04E-330697620AC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974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3" r:id="rId2"/>
    <p:sldLayoutId id="2147483657" r:id="rId3"/>
    <p:sldLayoutId id="2147483671" r:id="rId4"/>
    <p:sldLayoutId id="2147483668" r:id="rId5"/>
    <p:sldLayoutId id="2147483650" r:id="rId6"/>
    <p:sldLayoutId id="2147483655" r:id="rId7"/>
    <p:sldLayoutId id="2147483669" r:id="rId8"/>
    <p:sldLayoutId id="2147483670" r:id="rId9"/>
    <p:sldLayoutId id="2147483652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7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C6D7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jpg"/><Relationship Id="rId21" Type="http://schemas.openxmlformats.org/officeDocument/2006/relationships/image" Target="../media/image35.pn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19" Type="http://schemas.openxmlformats.org/officeDocument/2006/relationships/image" Target="../media/image33.png"/><Relationship Id="rId4" Type="http://schemas.openxmlformats.org/officeDocument/2006/relationships/image" Target="../media/image18.gif"/><Relationship Id="rId9" Type="http://schemas.openxmlformats.org/officeDocument/2006/relationships/image" Target="../media/image23.jp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7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569502"/>
            <a:ext cx="12192000" cy="775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Verkís Consulting Engineers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3345366"/>
            <a:ext cx="12192000" cy="26439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700" dirty="0">
                <a:solidFill>
                  <a:schemeClr val="bg1"/>
                </a:solidFill>
              </a:rPr>
              <a:t>Bjarni Freyr Guðmundsson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Business Development</a:t>
            </a:r>
          </a:p>
        </p:txBody>
      </p:sp>
    </p:spTree>
    <p:extLst>
      <p:ext uri="{BB962C8B-B14F-4D97-AF65-F5344CB8AC3E}">
        <p14:creationId xmlns:p14="http://schemas.microsoft.com/office/powerpoint/2010/main" val="3211218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District Heating systems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5"/>
          </p:nvPr>
        </p:nvSpPr>
        <p:spPr/>
        <p:txBody>
          <a:bodyPr>
            <a:noAutofit/>
          </a:bodyPr>
          <a:lstStyle/>
          <a:p>
            <a:r>
              <a:rPr lang="en-US" sz="1300" noProof="0" dirty="0"/>
              <a:t>Reykjavík district heating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1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Nesjavellir</a:t>
            </a:r>
            <a:r>
              <a:rPr lang="en-US" sz="1300" noProof="0" dirty="0"/>
              <a:t> main pipeline hot water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2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Vatnsendi</a:t>
            </a:r>
            <a:r>
              <a:rPr lang="en-US" sz="1300" noProof="0" dirty="0"/>
              <a:t> pumping station</a:t>
            </a:r>
          </a:p>
          <a:p>
            <a:endParaRPr lang="en-US" sz="1300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8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Reykir</a:t>
            </a:r>
            <a:r>
              <a:rPr lang="en-US" sz="1300" noProof="0" dirty="0"/>
              <a:t> main pipeline hot water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9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noProof="0" dirty="0" err="1"/>
              <a:t>Árbær</a:t>
            </a:r>
            <a:r>
              <a:rPr lang="en-US" noProof="0" dirty="0"/>
              <a:t> pumping station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30"/>
          </p:nvPr>
        </p:nvSpPr>
        <p:spPr/>
        <p:txBody>
          <a:bodyPr>
            <a:noAutofit/>
          </a:bodyPr>
          <a:lstStyle/>
          <a:p>
            <a:r>
              <a:rPr lang="en-US" sz="1300" noProof="0" dirty="0"/>
              <a:t>Xiang Yang district heating system</a:t>
            </a: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b="9898"/>
          <a:stretch/>
        </p:blipFill>
        <p:spPr>
          <a:prstGeom prst="rect">
            <a:avLst/>
          </a:prstGeo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b="469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b="469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Picture 3" descr="\\MS-FS1\Myndir\Verkefni\Reykjaaed_hot_water_main-rvk-iceland\drj08.jpg"/>
          <p:cNvPicPr>
            <a:picLocks noGrp="1" noChangeAspect="1" noChangeArrowheads="1"/>
          </p:cNvPicPr>
          <p:nvPr>
            <p:ph type="pic" idx="2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8" b="9748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MS-FS1\Myndir\Verkefni\Hitaveita - Dælustöðin Árbæ\_MG_3371.JPG"/>
          <p:cNvPicPr>
            <a:picLocks noGrp="1" noChangeAspect="1" noChangeArrowheads="1"/>
          </p:cNvPicPr>
          <p:nvPr>
            <p:ph type="pic" idx="3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\\MS-FS1\Myndir\Verkefni\Xianyang_geothermal_district_heating-China\04-2borhole.jpg"/>
          <p:cNvPicPr>
            <a:picLocks noGrp="1" noChangeAspect="1" noChangeArrowheads="1"/>
          </p:cNvPicPr>
          <p:nvPr>
            <p:ph type="pic" idx="3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7" b="9767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444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Schools – Swimming Pools – Sport Centers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5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Hofsós</a:t>
            </a:r>
            <a:r>
              <a:rPr lang="en-US" sz="1300" noProof="0" dirty="0"/>
              <a:t> swimming pool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1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Ingunnarskóli</a:t>
            </a:r>
            <a:r>
              <a:rPr lang="en-US" sz="1300" noProof="0" dirty="0"/>
              <a:t> – Primary School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2"/>
          </p:nvPr>
        </p:nvSpPr>
        <p:spPr/>
        <p:txBody>
          <a:bodyPr>
            <a:noAutofit/>
          </a:bodyPr>
          <a:lstStyle/>
          <a:p>
            <a:r>
              <a:rPr lang="en-US" sz="1300" noProof="0" dirty="0"/>
              <a:t>Blue Lagoon Spa og Health center</a:t>
            </a:r>
          </a:p>
          <a:p>
            <a:endParaRPr lang="en-US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8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Laugardalur</a:t>
            </a:r>
            <a:r>
              <a:rPr lang="en-US" sz="1300" noProof="0" dirty="0"/>
              <a:t> Swim and Sport center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9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Laugar</a:t>
            </a:r>
            <a:r>
              <a:rPr lang="en-US" sz="1300" noProof="0" dirty="0"/>
              <a:t> – Health and Sport Center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30"/>
          </p:nvPr>
        </p:nvSpPr>
        <p:spPr/>
        <p:txBody>
          <a:bodyPr>
            <a:noAutofit/>
          </a:bodyPr>
          <a:lstStyle/>
          <a:p>
            <a:r>
              <a:rPr lang="en-US" sz="1300" noProof="0" dirty="0"/>
              <a:t>Reykjavik University</a:t>
            </a: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 b="4789"/>
          <a:stretch/>
        </p:blipFill>
        <p:spPr>
          <a:prstGeom prst="rect">
            <a:avLst/>
          </a:prstGeom>
        </p:spPr>
      </p:pic>
      <p:pic>
        <p:nvPicPr>
          <p:cNvPr id="16" name="Picture 5" descr="ingunnarskóli"/>
          <p:cNvPicPr>
            <a:picLocks noGrp="1" noChangeAspect="1" noChangeArrowheads="1"/>
          </p:cNvPicPr>
          <p:nvPr>
            <p:ph type="pic" idx="25"/>
          </p:nvPr>
        </p:nvPicPr>
        <p:blipFill rotWithShape="1">
          <a:blip r:embed="rId4" cstate="print"/>
          <a:srcRect t="1061" b="1061"/>
          <a:stretch/>
        </p:blipFill>
        <p:spPr bwMode="auto">
          <a:prstGeom prst="rect">
            <a:avLst/>
          </a:prstGeom>
          <a:solidFill>
            <a:schemeClr val="bg1">
              <a:alpha val="49019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2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4727"/>
          <a:stretch/>
        </p:blipFill>
        <p:spPr>
          <a:prstGeom prst="rect">
            <a:avLst/>
          </a:prstGeom>
        </p:spPr>
      </p:pic>
      <p:pic>
        <p:nvPicPr>
          <p:cNvPr id="18" name="Picture Placeholder 17"/>
          <p:cNvPicPr>
            <a:picLocks noGrp="1" noChangeAspect="1"/>
          </p:cNvPicPr>
          <p:nvPr>
            <p:ph type="pic" idx="27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prstGeom prst="rect">
            <a:avLst/>
          </a:prstGeom>
        </p:spPr>
      </p:pic>
      <p:pic>
        <p:nvPicPr>
          <p:cNvPr id="19" name="Picture 8" descr="laugarnar"/>
          <p:cNvPicPr>
            <a:picLocks noGrp="1" noChangeAspect="1" noChangeArrowheads="1"/>
          </p:cNvPicPr>
          <p:nvPr>
            <p:ph type="pic" idx="31"/>
          </p:nvPr>
        </p:nvPicPr>
        <p:blipFill rotWithShape="1">
          <a:blip r:embed="rId7" cstate="print"/>
          <a:srcRect t="1018" b="1018"/>
          <a:stretch/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Placeholder 19"/>
          <p:cNvPicPr>
            <a:picLocks noGrp="1" noChangeAspect="1"/>
          </p:cNvPicPr>
          <p:nvPr>
            <p:ph type="pic" idx="32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" b="470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99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yndaniÃ°urstaÃ°a fyrir holmen verkÃ­s">
            <a:extLst>
              <a:ext uri="{FF2B5EF4-FFF2-40B4-BE49-F238E27FC236}">
                <a16:creationId xmlns:a16="http://schemas.microsoft.com/office/drawing/2014/main" id="{A079CF7D-53EB-4390-9D99-586135F5C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4"/>
          <a:stretch/>
        </p:blipFill>
        <p:spPr bwMode="auto">
          <a:xfrm>
            <a:off x="296969" y="3143120"/>
            <a:ext cx="4277777" cy="342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verkis.is/media/verkefni/Holmen-sundholl_nytt.jpg">
            <a:extLst>
              <a:ext uri="{FF2B5EF4-FFF2-40B4-BE49-F238E27FC236}">
                <a16:creationId xmlns:a16="http://schemas.microsoft.com/office/drawing/2014/main" id="{2ADE7C9A-2F1C-466B-9A68-A5CF47561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4" b="31059"/>
          <a:stretch/>
        </p:blipFill>
        <p:spPr bwMode="auto">
          <a:xfrm>
            <a:off x="252120" y="215968"/>
            <a:ext cx="11687760" cy="239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29E0BF-5155-4735-A839-B5B53979D4F6}"/>
              </a:ext>
            </a:extLst>
          </p:cNvPr>
          <p:cNvSpPr/>
          <p:nvPr/>
        </p:nvSpPr>
        <p:spPr>
          <a:xfrm>
            <a:off x="247651" y="219074"/>
            <a:ext cx="11687760" cy="2381251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A566388-875D-4F46-BE92-B188AF28E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69" y="237996"/>
            <a:ext cx="597320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C6D7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5C6D74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5C6D74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5C6D74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5C6D74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5C6D74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5C6D74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5C6D74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5C6D74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altLang="is-IS" dirty="0">
                <a:solidFill>
                  <a:schemeClr val="bg1"/>
                </a:solidFill>
              </a:rPr>
              <a:t>Buildings &amp; Facilities</a:t>
            </a:r>
            <a:br>
              <a:rPr lang="en-US" altLang="is-IS" dirty="0">
                <a:solidFill>
                  <a:schemeClr val="bg1"/>
                </a:solidFill>
              </a:rPr>
            </a:br>
            <a:r>
              <a:rPr lang="en-US" altLang="is-IS" sz="2800" dirty="0">
                <a:solidFill>
                  <a:schemeClr val="bg1"/>
                </a:solidFill>
              </a:rPr>
              <a:t>Smart &amp; Sustainable Solutions</a:t>
            </a:r>
            <a:endParaRPr lang="en-US" altLang="is-I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C34075-502C-4622-AAF6-3052D45F51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368" y="1638299"/>
            <a:ext cx="350679" cy="87925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195EF3-EE48-4227-B129-AF1CCFD0DA30}"/>
              </a:ext>
            </a:extLst>
          </p:cNvPr>
          <p:cNvSpPr txBox="1">
            <a:spLocks/>
          </p:cNvSpPr>
          <p:nvPr/>
        </p:nvSpPr>
        <p:spPr bwMode="auto">
          <a:xfrm>
            <a:off x="5194299" y="3012786"/>
            <a:ext cx="6558889" cy="355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C00000"/>
              </a:buClr>
              <a:buFont typeface="Calibri Light" panose="020F030202020403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C00000"/>
              </a:buClr>
              <a:buFont typeface="Calibri Light" panose="020F03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C00000"/>
              </a:buClr>
              <a:buFont typeface="Calibri Light" panose="020F03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C00000"/>
              </a:buClr>
              <a:buFont typeface="Calibri Light" panose="020F030202020403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Holmen swimming pool </a:t>
            </a:r>
          </a:p>
          <a:p>
            <a:r>
              <a:rPr lang="en-US" sz="1800" dirty="0"/>
              <a:t>Building of the year in Norway 2017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rgbClr val="5C6D74"/>
                </a:solidFill>
              </a:rPr>
              <a:t>National Building Forum in Oslo in March 2018</a:t>
            </a:r>
          </a:p>
          <a:p>
            <a:r>
              <a:rPr lang="en-US" sz="1800" dirty="0"/>
              <a:t>Verkis a leading role</a:t>
            </a:r>
            <a:br>
              <a:rPr lang="en-US" dirty="0"/>
            </a:br>
            <a:r>
              <a:rPr lang="en-US" sz="1400" dirty="0">
                <a:solidFill>
                  <a:srgbClr val="5C6D74"/>
                </a:solidFill>
              </a:rPr>
              <a:t>Engineering | Project management | BIM | Supervision | Geotechnical engineering</a:t>
            </a:r>
          </a:p>
          <a:p>
            <a:r>
              <a:rPr lang="en-US" sz="1800" dirty="0"/>
              <a:t>Sustainable design</a:t>
            </a:r>
          </a:p>
          <a:p>
            <a:pPr lvl="1"/>
            <a:r>
              <a:rPr lang="en-US" sz="1400" dirty="0">
                <a:solidFill>
                  <a:srgbClr val="5C6D74"/>
                </a:solidFill>
              </a:rPr>
              <a:t>Swimming facility as a passive-solar-building</a:t>
            </a:r>
          </a:p>
          <a:p>
            <a:pPr lvl="1"/>
            <a:r>
              <a:rPr lang="en-US" sz="1400" dirty="0">
                <a:solidFill>
                  <a:srgbClr val="5C6D74"/>
                </a:solidFill>
              </a:rPr>
              <a:t>650 m² of solar panels installed on the roof and walls of the facility </a:t>
            </a:r>
          </a:p>
          <a:p>
            <a:pPr lvl="1"/>
            <a:r>
              <a:rPr lang="en-US" sz="1400" dirty="0">
                <a:solidFill>
                  <a:srgbClr val="5C6D74"/>
                </a:solidFill>
              </a:rPr>
              <a:t>15 geothermal energy wells (about 200 m deep) for power generation</a:t>
            </a:r>
          </a:p>
          <a:p>
            <a:pPr lvl="1"/>
            <a:r>
              <a:rPr lang="en-US" sz="1400" dirty="0">
                <a:solidFill>
                  <a:srgbClr val="5C6D74"/>
                </a:solidFill>
              </a:rPr>
              <a:t>Use of low carbon concrete</a:t>
            </a:r>
          </a:p>
          <a:p>
            <a:pPr lvl="1"/>
            <a:r>
              <a:rPr lang="en-US" sz="1400" dirty="0">
                <a:solidFill>
                  <a:srgbClr val="5C6D74"/>
                </a:solidFill>
              </a:rPr>
              <a:t>Heat recovery from gray water with heat pumps from ventilation systems</a:t>
            </a:r>
          </a:p>
          <a:p>
            <a:pPr lvl="1"/>
            <a:r>
              <a:rPr lang="en-US" sz="1400" dirty="0">
                <a:solidFill>
                  <a:srgbClr val="5C6D74"/>
                </a:solidFill>
              </a:rPr>
              <a:t>Information about energy consumption and power generation on a screen in the lobby</a:t>
            </a:r>
            <a:endParaRPr lang="en-US" dirty="0">
              <a:solidFill>
                <a:srgbClr val="5C6D74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F6625B-8D4C-4CA6-B87E-B28C4712AE55}"/>
              </a:ext>
            </a:extLst>
          </p:cNvPr>
          <p:cNvSpPr/>
          <p:nvPr/>
        </p:nvSpPr>
        <p:spPr>
          <a:xfrm>
            <a:off x="9843020" y="295274"/>
            <a:ext cx="1972744" cy="22222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E1807D-79BB-4386-96B4-45852033B108}"/>
              </a:ext>
            </a:extLst>
          </p:cNvPr>
          <p:cNvGrpSpPr/>
          <p:nvPr/>
        </p:nvGrpSpPr>
        <p:grpSpPr>
          <a:xfrm>
            <a:off x="9972673" y="345487"/>
            <a:ext cx="1780515" cy="2093641"/>
            <a:chOff x="9460412" y="237996"/>
            <a:chExt cx="2333418" cy="2743778"/>
          </a:xfrm>
        </p:grpSpPr>
        <p:pic>
          <p:nvPicPr>
            <p:cNvPr id="1032" name="Picture 8" descr="https://www.verkis.is/media/frettir/Bygging-arsins-2017.jpg">
              <a:extLst>
                <a:ext uri="{FF2B5EF4-FFF2-40B4-BE49-F238E27FC236}">
                  <a16:creationId xmlns:a16="http://schemas.microsoft.com/office/drawing/2014/main" id="{AF632C5C-6A84-425E-8AF5-6C12937975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0412" y="1435848"/>
              <a:ext cx="2333418" cy="1545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34F18E-EAF9-4436-966E-650AE2557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60412" y="237996"/>
              <a:ext cx="2333418" cy="1103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4878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64CDCD-7A3F-4DB7-BBAC-E3D3812F9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Verkefni erlendis 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5491D93-DCF9-41C1-BD83-EC11F915505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r="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0839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4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50673" y="237996"/>
            <a:ext cx="11706375" cy="2373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Verkís Consulting Engineers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Verkís was formed 2008 by merging of five consulting companies and 2013 one more joint the company.</a:t>
            </a:r>
          </a:p>
          <a:p>
            <a:r>
              <a:rPr lang="en-US" dirty="0"/>
              <a:t>300 employees</a:t>
            </a:r>
          </a:p>
          <a:p>
            <a:r>
              <a:rPr lang="en-US" noProof="0" dirty="0"/>
              <a:t>Turnover 2019: 37 </a:t>
            </a:r>
            <a:r>
              <a:rPr lang="en-US" dirty="0"/>
              <a:t>M</a:t>
            </a:r>
            <a:r>
              <a:rPr lang="en-US" noProof="0" dirty="0"/>
              <a:t>USD</a:t>
            </a:r>
          </a:p>
          <a:p>
            <a:r>
              <a:rPr lang="en-US" noProof="0" dirty="0"/>
              <a:t>Dated back to 1932, being the oldest engineering company in Iceland.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645534" y="488768"/>
            <a:ext cx="8920943" cy="1871853"/>
            <a:chOff x="124035" y="3837607"/>
            <a:chExt cx="9019965" cy="1892630"/>
          </a:xfrm>
        </p:grpSpPr>
        <p:sp>
          <p:nvSpPr>
            <p:cNvPr id="7" name="Right Arrow 6"/>
            <p:cNvSpPr/>
            <p:nvPr/>
          </p:nvSpPr>
          <p:spPr>
            <a:xfrm>
              <a:off x="124035" y="4509120"/>
              <a:ext cx="9019965" cy="648072"/>
            </a:xfrm>
            <a:prstGeom prst="rightArrow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34000">
                  <a:sysClr val="windowText" lastClr="000000">
                    <a:lumMod val="50000"/>
                    <a:lumOff val="50000"/>
                  </a:sysClr>
                </a:gs>
                <a:gs pos="100000">
                  <a:srgbClr val="576972"/>
                </a:gs>
              </a:gsLst>
              <a:lin ang="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4035" y="4694656"/>
              <a:ext cx="88194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rPr>
                <a:t>1932	´40	´50	´60	´70	´80	´90	2000	´10	´20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9308" y="3870253"/>
              <a:ext cx="477091" cy="57606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06488" y="5376294"/>
              <a:ext cx="114428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VST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Founded</a:t>
              </a:r>
              <a:r>
                <a:rPr kumimoji="0" lang="is-I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 1932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35543" y="3851035"/>
              <a:ext cx="18002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RT-Rafagnatækni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Founded</a:t>
              </a:r>
              <a:r>
                <a:rPr kumimoji="0" lang="is-I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 1961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31047" y="5376294"/>
              <a:ext cx="143231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Rafteikning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Founded</a:t>
              </a:r>
              <a:r>
                <a:rPr kumimoji="0" lang="is-I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 1965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0666" y="3837607"/>
              <a:ext cx="114428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Fjarhitun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Founded</a:t>
              </a:r>
              <a:r>
                <a:rPr kumimoji="0" lang="is-I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 1962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95152" y="3843527"/>
              <a:ext cx="122888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Fjölhönnun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Founded</a:t>
              </a:r>
              <a:r>
                <a:rPr kumimoji="0" lang="is-I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 1970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95152" y="5376294"/>
              <a:ext cx="143231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Almenna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Founded</a:t>
              </a:r>
              <a:r>
                <a:rPr kumimoji="0" lang="is-I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 1971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860781" y="4220945"/>
              <a:ext cx="282916" cy="211895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" name="Straight Connector 16"/>
            <p:cNvCxnSpPr/>
            <p:nvPr/>
          </p:nvCxnSpPr>
          <p:spPr>
            <a:xfrm flipV="1">
              <a:off x="3131840" y="4432840"/>
              <a:ext cx="3960440" cy="4272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3193856" y="4220945"/>
              <a:ext cx="218474" cy="161195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" name="Straight Connector 18"/>
            <p:cNvCxnSpPr/>
            <p:nvPr/>
          </p:nvCxnSpPr>
          <p:spPr>
            <a:xfrm>
              <a:off x="3936508" y="4197783"/>
              <a:ext cx="155306" cy="120563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3412330" y="4382140"/>
              <a:ext cx="3598070" cy="0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4091814" y="4318346"/>
              <a:ext cx="2856450" cy="0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Connector 21"/>
            <p:cNvCxnSpPr/>
            <p:nvPr/>
          </p:nvCxnSpPr>
          <p:spPr>
            <a:xfrm>
              <a:off x="6948264" y="4318346"/>
              <a:ext cx="504056" cy="363032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Straight Connector 22"/>
            <p:cNvCxnSpPr/>
            <p:nvPr/>
          </p:nvCxnSpPr>
          <p:spPr>
            <a:xfrm flipV="1">
              <a:off x="206488" y="5170470"/>
              <a:ext cx="292228" cy="223278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Straight Connector 23"/>
            <p:cNvCxnSpPr/>
            <p:nvPr/>
          </p:nvCxnSpPr>
          <p:spPr>
            <a:xfrm>
              <a:off x="498716" y="5170470"/>
              <a:ext cx="6584766" cy="0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/>
            <p:cNvCxnSpPr/>
            <p:nvPr/>
          </p:nvCxnSpPr>
          <p:spPr>
            <a:xfrm>
              <a:off x="3603084" y="5229200"/>
              <a:ext cx="3407316" cy="0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Connector 25"/>
            <p:cNvCxnSpPr/>
            <p:nvPr/>
          </p:nvCxnSpPr>
          <p:spPr>
            <a:xfrm flipV="1">
              <a:off x="4184952" y="5296078"/>
              <a:ext cx="3356191" cy="2359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Straight Connector 26"/>
            <p:cNvCxnSpPr/>
            <p:nvPr/>
          </p:nvCxnSpPr>
          <p:spPr>
            <a:xfrm flipH="1">
              <a:off x="7541143" y="4981386"/>
              <a:ext cx="271217" cy="322563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" name="Straight Connector 27"/>
            <p:cNvCxnSpPr/>
            <p:nvPr/>
          </p:nvCxnSpPr>
          <p:spPr>
            <a:xfrm flipH="1">
              <a:off x="7010401" y="4981386"/>
              <a:ext cx="268987" cy="247814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" name="Straight Connector 28"/>
            <p:cNvCxnSpPr/>
            <p:nvPr/>
          </p:nvCxnSpPr>
          <p:spPr>
            <a:xfrm flipV="1">
              <a:off x="3355828" y="5223571"/>
              <a:ext cx="247143" cy="194633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0" name="Straight Connector 29"/>
            <p:cNvCxnSpPr/>
            <p:nvPr/>
          </p:nvCxnSpPr>
          <p:spPr>
            <a:xfrm flipV="1">
              <a:off x="3982667" y="5290727"/>
              <a:ext cx="204713" cy="156122"/>
            </a:xfrm>
            <a:prstGeom prst="line">
              <a:avLst/>
            </a:prstGeom>
            <a:noFill/>
            <a:ln w="25400" cap="flat" cmpd="sng" algn="ctr">
              <a:solidFill>
                <a:srgbClr val="2E353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477664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Headquarters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4"/>
          </p:nvPr>
        </p:nvSpPr>
        <p:spPr>
          <a:xfrm>
            <a:off x="4519621" y="3105150"/>
            <a:ext cx="7437427" cy="3431451"/>
          </a:xfrm>
        </p:spPr>
        <p:txBody>
          <a:bodyPr>
            <a:normAutofit/>
          </a:bodyPr>
          <a:lstStyle/>
          <a:p>
            <a:r>
              <a:rPr lang="en-US" noProof="0" dirty="0"/>
              <a:t>Ofanleiti 2  - 103 Reykjavík - Iceland</a:t>
            </a:r>
          </a:p>
          <a:p>
            <a:pPr marL="0" indent="0">
              <a:buNone/>
            </a:pPr>
            <a:endParaRPr lang="en-US" noProof="0" dirty="0"/>
          </a:p>
          <a:p>
            <a:r>
              <a:rPr lang="en-US" noProof="0" dirty="0"/>
              <a:t>Branches</a:t>
            </a:r>
            <a:br>
              <a:rPr lang="en-US" noProof="0" dirty="0"/>
            </a:br>
            <a:r>
              <a:rPr lang="en-US" sz="2200" noProof="0" dirty="0" err="1"/>
              <a:t>Akranes</a:t>
            </a:r>
            <a:r>
              <a:rPr lang="en-US" sz="2200" noProof="0" dirty="0"/>
              <a:t> – </a:t>
            </a:r>
            <a:r>
              <a:rPr lang="en-US" sz="2200" noProof="0" dirty="0" err="1"/>
              <a:t>Borgarnes</a:t>
            </a:r>
            <a:r>
              <a:rPr lang="en-US" sz="2200" noProof="0" dirty="0"/>
              <a:t> – </a:t>
            </a:r>
            <a:r>
              <a:rPr lang="en-US" sz="2200" noProof="0" dirty="0" err="1"/>
              <a:t>Stykkishólmur</a:t>
            </a:r>
            <a:r>
              <a:rPr lang="en-US" sz="2200" noProof="0" dirty="0"/>
              <a:t> - </a:t>
            </a:r>
            <a:r>
              <a:rPr lang="en-US" sz="2200" noProof="0" dirty="0" err="1"/>
              <a:t>Patreksfjörður</a:t>
            </a:r>
            <a:r>
              <a:rPr lang="en-US" sz="2200" noProof="0" dirty="0"/>
              <a:t> – </a:t>
            </a:r>
            <a:r>
              <a:rPr lang="en-US" sz="2200" noProof="0" dirty="0" err="1"/>
              <a:t>Ísafjörður</a:t>
            </a:r>
            <a:r>
              <a:rPr lang="en-US" sz="2200" noProof="0" dirty="0"/>
              <a:t> – </a:t>
            </a:r>
            <a:r>
              <a:rPr lang="en-US" sz="2200" noProof="0" dirty="0" err="1"/>
              <a:t>Akureyri</a:t>
            </a:r>
            <a:r>
              <a:rPr lang="en-US" sz="2200" noProof="0" dirty="0"/>
              <a:t> – </a:t>
            </a:r>
            <a:r>
              <a:rPr lang="en-US" sz="2200" noProof="0" dirty="0" err="1"/>
              <a:t>Húsavík</a:t>
            </a:r>
            <a:r>
              <a:rPr lang="en-US" sz="2200" noProof="0" dirty="0"/>
              <a:t> – </a:t>
            </a:r>
            <a:r>
              <a:rPr lang="en-US" sz="2200" noProof="0" dirty="0" err="1"/>
              <a:t>Egilsstaðir</a:t>
            </a:r>
            <a:r>
              <a:rPr lang="en-US" sz="2200" noProof="0" dirty="0"/>
              <a:t> - </a:t>
            </a:r>
            <a:r>
              <a:rPr lang="en-US" sz="2200" noProof="0" dirty="0" err="1"/>
              <a:t>Selfoss</a:t>
            </a:r>
            <a:endParaRPr lang="en-US" sz="2200" noProof="0" dirty="0"/>
          </a:p>
          <a:p>
            <a:r>
              <a:rPr lang="en-US" noProof="0" dirty="0"/>
              <a:t>Verkís abroad</a:t>
            </a:r>
            <a:br>
              <a:rPr lang="en-US" noProof="0" dirty="0"/>
            </a:br>
            <a:r>
              <a:rPr lang="en-US" sz="2200" noProof="0" dirty="0"/>
              <a:t>Norway, Greenland, Georgia, Bulgaria, Poland, Ukraine and Chile</a:t>
            </a:r>
          </a:p>
        </p:txBody>
      </p:sp>
      <p:pic>
        <p:nvPicPr>
          <p:cNvPr id="7" name="Picture Placeholder 12"/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t="34796" b="34796"/>
          <a:stretch/>
        </p:blipFill>
        <p:spPr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9892" r="11802" b="8504"/>
          <a:stretch/>
        </p:blipFill>
        <p:spPr>
          <a:xfrm>
            <a:off x="665901" y="3967106"/>
            <a:ext cx="3168159" cy="19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7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Among our clients</a:t>
            </a:r>
            <a:br>
              <a:rPr lang="en-US" noProof="0" dirty="0"/>
            </a:br>
            <a:r>
              <a:rPr lang="en-US" sz="1800" dirty="0">
                <a:solidFill>
                  <a:schemeClr val="tx1"/>
                </a:solidFill>
              </a:rPr>
              <a:t>Our regular customers are both private companies, municipalities, banks and government organizations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13" name="Picture Placeholder 3"/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1" b="30051"/>
          <a:stretch/>
        </p:blipFill>
        <p:spPr/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FF0FE9C-9FA4-4A35-9F39-138990FAD5BA}"/>
              </a:ext>
            </a:extLst>
          </p:cNvPr>
          <p:cNvGrpSpPr>
            <a:grpSpLocks noChangeAspect="1"/>
          </p:cNvGrpSpPr>
          <p:nvPr/>
        </p:nvGrpSpPr>
        <p:grpSpPr>
          <a:xfrm>
            <a:off x="4090307" y="2788811"/>
            <a:ext cx="8020285" cy="3670811"/>
            <a:chOff x="176187" y="1451288"/>
            <a:chExt cx="11085319" cy="507364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B835070-A838-4AC8-9FCC-9FA9E068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6198" y="3101480"/>
              <a:ext cx="1428750" cy="704850"/>
            </a:xfrm>
            <a:prstGeom prst="rect">
              <a:avLst/>
            </a:prstGeom>
          </p:spPr>
        </p:pic>
        <p:pic>
          <p:nvPicPr>
            <p:cNvPr id="34" name="Picture 33" descr="C:\Users\Helgi.Vignisson\Desktop\GEG V6 Final on White.png">
              <a:extLst>
                <a:ext uri="{FF2B5EF4-FFF2-40B4-BE49-F238E27FC236}">
                  <a16:creationId xmlns:a16="http://schemas.microsoft.com/office/drawing/2014/main" id="{ACF1A4DD-4FE8-40A1-BF75-B12CD71DF280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217" y="2913295"/>
              <a:ext cx="1516380" cy="809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FC905A6-ADC9-44D0-912C-C66FC545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376" y="1883116"/>
              <a:ext cx="1674862" cy="47853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20CD75E-C6BA-4CF8-B557-81A68AE18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994" y="1577689"/>
              <a:ext cx="1449512" cy="88425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574ECD4-1AC8-4FE0-AF8D-D45B4080C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152" y="1652491"/>
              <a:ext cx="3011420" cy="94538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3416563-E788-44CB-A223-D251CA6E3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461" y="1451288"/>
              <a:ext cx="1212683" cy="12126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2C0B49A-C781-4DAE-AF1F-B37AEA9D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" y="2771772"/>
              <a:ext cx="1127052" cy="103455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E304760-653F-49AE-A25F-961EFAD36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186" y="4121833"/>
              <a:ext cx="1604752" cy="93610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5FE056-BFAC-4588-88D4-1BFFA5AF4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1285" y="5522462"/>
              <a:ext cx="2982240" cy="52278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A87CF86-91AD-460D-B33B-55C939BA2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856" y="5522462"/>
              <a:ext cx="2779999" cy="57585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DEDC015-B0F7-4459-A61E-0BCE106FD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87" y="5213740"/>
              <a:ext cx="2141426" cy="115505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D3E0E91-F2F0-4727-AC8E-8428FE5B9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798" y="5057594"/>
              <a:ext cx="1467343" cy="146734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67E8A26-FCF4-41A8-AB6E-B4E769223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1185" y="1574663"/>
              <a:ext cx="965932" cy="96593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22B706A-BF41-45B7-AE61-7CFAC2E13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838" y="4288855"/>
              <a:ext cx="2009775" cy="58102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A854106-EB63-4C4B-91B5-E833D455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997" y="3901109"/>
              <a:ext cx="2755573" cy="137778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452C5E1-C566-4016-B4C9-11DB0BA18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7108" y="4005064"/>
              <a:ext cx="1448813" cy="133920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54126F-E20A-4BBA-A0B5-528B7CC1C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5964" y="2735223"/>
              <a:ext cx="1269841" cy="126984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8333845-3110-474D-8CCE-676130D4F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172" y="2530516"/>
              <a:ext cx="2177375" cy="1409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144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343155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Services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noProof="0" dirty="0"/>
              <a:t>Project Management</a:t>
            </a:r>
          </a:p>
          <a:p>
            <a:r>
              <a:rPr lang="en-US" noProof="0" dirty="0"/>
              <a:t>Project control, risk and cost assessment and planning </a:t>
            </a:r>
          </a:p>
          <a:p>
            <a:r>
              <a:rPr lang="en-US" noProof="0" dirty="0"/>
              <a:t>Feasibility studies and conceptual design </a:t>
            </a:r>
          </a:p>
          <a:p>
            <a:r>
              <a:rPr lang="en-US" noProof="0" dirty="0"/>
              <a:t>Design - Sketch phase, pilot projects, </a:t>
            </a:r>
          </a:p>
          <a:p>
            <a:r>
              <a:rPr lang="en-US" noProof="0" dirty="0"/>
              <a:t>Assessment of environmental impacts </a:t>
            </a:r>
          </a:p>
          <a:p>
            <a:r>
              <a:rPr lang="en-US" noProof="0" dirty="0"/>
              <a:t>Purchasing </a:t>
            </a:r>
          </a:p>
          <a:p>
            <a:r>
              <a:rPr lang="en-US" noProof="0" dirty="0"/>
              <a:t>Management of construction </a:t>
            </a:r>
          </a:p>
          <a:p>
            <a:r>
              <a:rPr lang="en-US" noProof="0" dirty="0"/>
              <a:t>Health, safety and environment </a:t>
            </a:r>
          </a:p>
          <a:p>
            <a:r>
              <a:rPr lang="en-US" noProof="0" dirty="0"/>
              <a:t>Testing and approval</a:t>
            </a:r>
          </a:p>
          <a:p>
            <a:r>
              <a:rPr lang="en-US" dirty="0"/>
              <a:t>Training end education</a:t>
            </a:r>
            <a:endParaRPr lang="en-US" noProof="0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type="pic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2" b="35850"/>
          <a:stretch/>
        </p:blipFill>
        <p:spPr/>
      </p:pic>
    </p:spTree>
    <p:extLst>
      <p:ext uri="{BB962C8B-B14F-4D97-AF65-F5344CB8AC3E}">
        <p14:creationId xmlns:p14="http://schemas.microsoft.com/office/powerpoint/2010/main" val="107679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E30E0134-330C-492A-9B9C-18D9C944815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37298" r="112" b="41865"/>
          <a:stretch/>
        </p:blipFill>
        <p:spPr>
          <a:xfrm>
            <a:off x="0" y="0"/>
            <a:ext cx="12191999" cy="1697524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9D9D88-9B9F-4663-AB34-7CD334371A2F}"/>
              </a:ext>
            </a:extLst>
          </p:cNvPr>
          <p:cNvSpPr/>
          <p:nvPr/>
        </p:nvSpPr>
        <p:spPr>
          <a:xfrm>
            <a:off x="0" y="0"/>
            <a:ext cx="12192000" cy="1697524"/>
          </a:xfrm>
          <a:prstGeom prst="rect">
            <a:avLst/>
          </a:prstGeom>
          <a:solidFill>
            <a:srgbClr val="5C6D7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A4E86F-36C7-4098-8BE1-3DF95901D2AF}"/>
              </a:ext>
            </a:extLst>
          </p:cNvPr>
          <p:cNvSpPr txBox="1">
            <a:spLocks/>
          </p:cNvSpPr>
          <p:nvPr/>
        </p:nvSpPr>
        <p:spPr>
          <a:xfrm>
            <a:off x="120933" y="227905"/>
            <a:ext cx="6625099" cy="105309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C6D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Geothermal Consultants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World leader in Geothermal District Heating Design</a:t>
            </a:r>
          </a:p>
        </p:txBody>
      </p:sp>
      <p:graphicFrame>
        <p:nvGraphicFramePr>
          <p:cNvPr id="44" name="Diagram 43">
            <a:extLst>
              <a:ext uri="{FF2B5EF4-FFF2-40B4-BE49-F238E27FC236}">
                <a16:creationId xmlns:a16="http://schemas.microsoft.com/office/drawing/2014/main" id="{E181044A-F712-4B9B-858D-AE7D9BD5FA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8391437"/>
              </p:ext>
            </p:extLst>
          </p:nvPr>
        </p:nvGraphicFramePr>
        <p:xfrm>
          <a:off x="120932" y="1925429"/>
          <a:ext cx="11766267" cy="4494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9418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Hydropower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5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noProof="0" dirty="0" err="1"/>
              <a:t>Kárahnjúkar</a:t>
            </a:r>
            <a:r>
              <a:rPr lang="en-US" noProof="0" dirty="0"/>
              <a:t>, Iceland – 690 MW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noProof="0" dirty="0" err="1"/>
              <a:t>Blanda</a:t>
            </a:r>
            <a:r>
              <a:rPr lang="en-US" noProof="0" dirty="0"/>
              <a:t>, Iceland  – 150 MW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2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Qorlortorsuaq</a:t>
            </a:r>
            <a:r>
              <a:rPr lang="en-US" sz="1300" noProof="0" dirty="0"/>
              <a:t>, Greenland -  7,6 MW</a:t>
            </a:r>
          </a:p>
          <a:p>
            <a:endParaRPr lang="en-US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8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noProof="0" dirty="0" err="1"/>
              <a:t>Búrfell</a:t>
            </a:r>
            <a:r>
              <a:rPr lang="en-US" noProof="0" dirty="0"/>
              <a:t>, Iceland  – 270 MW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9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noProof="0" dirty="0" err="1"/>
              <a:t>Núpsvirkjun</a:t>
            </a:r>
            <a:r>
              <a:rPr lang="en-US" noProof="0" dirty="0"/>
              <a:t> &amp; </a:t>
            </a:r>
            <a:r>
              <a:rPr lang="en-US" noProof="0" dirty="0" err="1"/>
              <a:t>Hvammsvirkjun</a:t>
            </a:r>
            <a:r>
              <a:rPr lang="en-US" noProof="0" dirty="0"/>
              <a:t>, </a:t>
            </a:r>
            <a:r>
              <a:rPr lang="en-US" noProof="0" dirty="0" err="1"/>
              <a:t>Iceand</a:t>
            </a:r>
            <a:endParaRPr lang="en-US" noProof="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30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Vatnsfellsvirkjun</a:t>
            </a:r>
            <a:r>
              <a:rPr lang="en-US" sz="1300" noProof="0" dirty="0"/>
              <a:t>, Iceland – 90 MW</a:t>
            </a:r>
          </a:p>
        </p:txBody>
      </p:sp>
      <p:pic>
        <p:nvPicPr>
          <p:cNvPr id="15" name="Picture 7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" b="457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2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4759"/>
          <a:stretch/>
        </p:blipFill>
        <p:spPr>
          <a:prstGeom prst="rect">
            <a:avLst/>
          </a:prstGeom>
        </p:spPr>
      </p:pic>
      <p:pic>
        <p:nvPicPr>
          <p:cNvPr id="18" name="Picture Placeholder 17"/>
          <p:cNvPicPr>
            <a:picLocks noGrp="1" noChangeAspect="1"/>
          </p:cNvPicPr>
          <p:nvPr>
            <p:ph type="pic" idx="2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/>
        </p:blipFill>
        <p:spPr>
          <a:prstGeom prst="rect">
            <a:avLst/>
          </a:prstGeom>
        </p:spPr>
      </p:pic>
      <p:pic>
        <p:nvPicPr>
          <p:cNvPr id="19" name="Picture 3" descr="Forsíðumynd-Núpsvirkjun"/>
          <p:cNvPicPr>
            <a:picLocks noGrp="1" noChangeAspect="1" noChangeArrowheads="1"/>
          </p:cNvPicPr>
          <p:nvPr>
            <p:ph type="pic" idx="31"/>
          </p:nvPr>
        </p:nvPicPr>
        <p:blipFill rotWithShape="1">
          <a:blip r:embed="rId6" cstate="print"/>
          <a:srcRect l="10964" r="10964"/>
          <a:stretch/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 descr="H:\9089.000 Útgáfa og kynning annað\Ráðstefnur\IHA Ráðstefna verkfræðistofa\Ljósmyndir\Ljósmyndir Almennu- IHA Ráðstefna\Vatnsfell\04 Vatnsfellsvirkjun.tif"/>
          <p:cNvPicPr>
            <a:picLocks noGrp="1" noChangeAspect="1" noChangeArrowheads="1"/>
          </p:cNvPicPr>
          <p:nvPr>
            <p:ph type="pic" idx="32"/>
          </p:nvPr>
        </p:nvPicPr>
        <p:blipFill rotWithShape="1">
          <a:blip r:embed="rId7" cstate="print"/>
          <a:srcRect l="611" r="611"/>
          <a:stretch/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4602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Geothermal Energy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5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Svartsengi</a:t>
            </a:r>
            <a:endParaRPr lang="en-US" sz="1300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1"/>
          </p:nvPr>
        </p:nvSpPr>
        <p:spPr/>
        <p:txBody>
          <a:bodyPr>
            <a:noAutofit/>
          </a:bodyPr>
          <a:lstStyle/>
          <a:p>
            <a:r>
              <a:rPr lang="en-US" sz="1300" noProof="0" dirty="0"/>
              <a:t>Reykjanes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2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Hellisheiði</a:t>
            </a:r>
            <a:endParaRPr lang="en-US" sz="1300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8"/>
          </p:nvPr>
        </p:nvSpPr>
        <p:spPr/>
        <p:txBody>
          <a:bodyPr>
            <a:noAutofit/>
          </a:bodyPr>
          <a:lstStyle/>
          <a:p>
            <a:r>
              <a:rPr lang="en-US" sz="1300" noProof="0" dirty="0" err="1"/>
              <a:t>Nesjavellir</a:t>
            </a:r>
            <a:endParaRPr lang="en-US" sz="1300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9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noProof="0" dirty="0"/>
              <a:t>Krafla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30"/>
          </p:nvPr>
        </p:nvSpPr>
        <p:spPr/>
        <p:txBody>
          <a:bodyPr>
            <a:noAutofit/>
          </a:bodyPr>
          <a:lstStyle/>
          <a:p>
            <a:r>
              <a:rPr lang="en-US" sz="1300" noProof="0" dirty="0"/>
              <a:t>El Salvador</a:t>
            </a: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" b="4109"/>
          <a:stretch/>
        </p:blipFill>
        <p:spPr>
          <a:prstGeom prst="rect">
            <a:avLst/>
          </a:prstGeo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 b="478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2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b="469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Picture Placeholder 17"/>
          <p:cNvPicPr>
            <a:picLocks noGrp="1" noChangeAspect="1"/>
          </p:cNvPicPr>
          <p:nvPr>
            <p:ph type="pic" idx="2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b="469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Picture Placeholder 18"/>
          <p:cNvPicPr>
            <a:picLocks noGrp="1" noChangeAspect="1"/>
          </p:cNvPicPr>
          <p:nvPr>
            <p:ph type="pic" idx="3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b="469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Picture Placeholder 19"/>
          <p:cNvPicPr>
            <a:picLocks noGrp="1" noChangeAspect="1"/>
          </p:cNvPicPr>
          <p:nvPr>
            <p:ph type="pic" idx="32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 b="976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29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485</Words>
  <Application>Microsoft Office PowerPoint</Application>
  <PresentationFormat>Widescreen</PresentationFormat>
  <Paragraphs>95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Verkís Consulting Engineers</vt:lpstr>
      <vt:lpstr>Headquarters</vt:lpstr>
      <vt:lpstr>Among our clients Our regular customers are both private companies, municipalities, banks and government organizations </vt:lpstr>
      <vt:lpstr>Services</vt:lpstr>
      <vt:lpstr>Services</vt:lpstr>
      <vt:lpstr>PowerPoint Presentation</vt:lpstr>
      <vt:lpstr>Hydropower</vt:lpstr>
      <vt:lpstr>Geothermal Energy</vt:lpstr>
      <vt:lpstr>District Heating systems</vt:lpstr>
      <vt:lpstr>Schools – Swimming Pools – Sport Centers</vt:lpstr>
      <vt:lpstr>PowerPoint Presentation</vt:lpstr>
      <vt:lpstr>Verkefni erlendis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Alda J. Rögnvaldsdóttir</dc:creator>
  <cp:lastModifiedBy>Bjarni Freyr Guðmundsson</cp:lastModifiedBy>
  <cp:revision>86</cp:revision>
  <dcterms:created xsi:type="dcterms:W3CDTF">2016-12-19T14:40:23Z</dcterms:created>
  <dcterms:modified xsi:type="dcterms:W3CDTF">2020-06-24T10:41:28Z</dcterms:modified>
</cp:coreProperties>
</file>

<file path=userCustomization/customUI.xml><?xml version="1.0" encoding="utf-8"?>
<mso:customUI xmlns:mso="http://schemas.microsoft.com/office/2006/01/customui">
  <mso:ribbon>
    <mso:qat>
      <mso:documentControls>
        <mso:control idQ="mso:Spelling" visible="true"/>
      </mso:documentControls>
    </mso:qat>
  </mso:ribbon>
</mso:customUI>
</file>