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7" r:id="rId10"/>
    <p:sldId id="267" r:id="rId11"/>
    <p:sldId id="268" r:id="rId12"/>
    <p:sldId id="269" r:id="rId13"/>
    <p:sldId id="270" r:id="rId14"/>
    <p:sldId id="271" r:id="rId15"/>
    <p:sldId id="276" r:id="rId16"/>
    <p:sldId id="272" r:id="rId17"/>
    <p:sldId id="273" r:id="rId18"/>
    <p:sldId id="274" r:id="rId19"/>
    <p:sldId id="275" r:id="rId20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>
        <p:scale>
          <a:sx n="100" d="100"/>
          <a:sy n="100" d="100"/>
        </p:scale>
        <p:origin x="-9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8F237-59BD-4BCC-B6CE-F560F8E12408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F660-5E8F-42FD-9E30-3D05DF6AD9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6436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3D6D-F198-46F5-8F75-0A016687DB19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2A3E0-5B79-424A-9BE5-38FCFD874F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2979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76872"/>
            <a:ext cx="3456384" cy="3312368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5436096" y="2204864"/>
            <a:ext cx="3240360" cy="3312368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LEJNY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>
            <a:lvl1pPr algn="l">
              <a:buNone/>
              <a:defRPr sz="20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56584"/>
          </a:xfrm>
        </p:spPr>
        <p:txBody>
          <a:bodyPr>
            <a:normAutofit/>
          </a:bodyPr>
          <a:lstStyle>
            <a:lvl1pPr algn="l">
              <a:buNone/>
              <a:defRPr sz="20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>
            <a:lvl1pPr algn="l">
              <a:buNone/>
              <a:defRPr sz="24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700" r:id="rId4"/>
    <p:sldLayoutId id="2147483699" r:id="rId5"/>
    <p:sldLayoutId id="2147483697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4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 smtClean="0"/>
              <a:t>ZAMÓWIENIA W PROJEKTACH REALIZOWANYCH W RAMACH FUNDUSZU AZYLU, MIGRACJI I INTRGRACJI</a:t>
            </a:r>
            <a:endParaRPr lang="pl-P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ZASADA KONKURENCYJNOŚCI</a:t>
            </a:r>
            <a:endParaRPr lang="pl-PL" sz="2000" dirty="0"/>
          </a:p>
        </p:txBody>
      </p:sp>
      <p:sp>
        <p:nvSpPr>
          <p:cNvPr id="4" name="Symbol zastępczy zawartości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6504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None/>
            </a:pPr>
            <a:r>
              <a:rPr lang="pl-PL" b="1" dirty="0" smtClean="0"/>
              <a:t>Co powinno zawierać ogłoszenie oraz zapytanie ofertowe?</a:t>
            </a:r>
          </a:p>
          <a:p>
            <a:pPr marL="514350" indent="-514350">
              <a:spcBef>
                <a:spcPts val="0"/>
              </a:spcBef>
              <a:buNone/>
            </a:pPr>
            <a:endParaRPr lang="pl-PL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Opis przedmiotu zamówienia.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Warunki udziału w postępowaniu.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Kryteria oceny ofert.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Opis sposobu wyboru oferty.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Opis sposobu składania ofert.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Termin na złożenie oferty (nie krótszy niż 7 dni kalendarzowych od dnia upublicznienia ogłoszenia lub przesłania zapytania ofertowego).</a:t>
            </a:r>
            <a:endParaRPr lang="pl-PL" u="sng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pl-PL" dirty="0" smtClean="0"/>
              <a:t>Ogłoszenie powinno być opublikowane na stronie </a:t>
            </a:r>
            <a:r>
              <a:rPr lang="pl-PL" dirty="0" err="1" smtClean="0"/>
              <a:t>www</a:t>
            </a:r>
            <a:r>
              <a:rPr lang="pl-PL" dirty="0" smtClean="0"/>
              <a:t> w sposób umożliwiający zapoznanie z jego treścią, w sposób łatwo dostępny (np. wydzielona zakładka, wyróżniony link, etc.).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b="1" dirty="0" smtClean="0"/>
              <a:t>ZASADA KONKURENCYJNOŚCI</a:t>
            </a:r>
            <a:endParaRPr lang="pl-PL" sz="2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WYBÓR OFERTY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Jeżeli w wyniku zamieszczenia ogłoszenia na stronie </a:t>
            </a:r>
            <a:r>
              <a:rPr lang="pl-PL" dirty="0" err="1" smtClean="0"/>
              <a:t>www</a:t>
            </a:r>
            <a:r>
              <a:rPr lang="pl-PL" dirty="0" smtClean="0"/>
              <a:t> lub innym ogólnie dostępnym miejscu wpłynie tylko 1 oferta – zasada konkurencyjności zostaje zachowana.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Jeżeli w skutek wysłania 3 zapytań ofertowych do potencjalnych wykonawców wpłyną </a:t>
            </a:r>
            <a:r>
              <a:rPr lang="pl-PL" u="sng" dirty="0" smtClean="0"/>
              <a:t>co najmniej </a:t>
            </a:r>
            <a:r>
              <a:rPr lang="pl-PL" dirty="0" smtClean="0"/>
              <a:t>2 ważne oferty – zasada konkurencyjności zostaje spełniona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Beneficjent </a:t>
            </a:r>
            <a:r>
              <a:rPr lang="pl-PL" b="1" dirty="0" smtClean="0"/>
              <a:t>ma obowiązek </a:t>
            </a:r>
            <a:r>
              <a:rPr lang="pl-PL" dirty="0" smtClean="0"/>
              <a:t>dokonać wyboru najkorzystniejszej oferty w oparciu o sposób i kryteria wyboru ustalone w zapytaniu ofertowym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Wybór oferty dokumentowany jest notatką lub protokołem z postępowania </a:t>
            </a:r>
            <a:r>
              <a:rPr lang="pl-PL" b="1" dirty="0" smtClean="0"/>
              <a:t>(*)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Po wyborze wykonawcy zawarta zostaje, </a:t>
            </a:r>
            <a:r>
              <a:rPr lang="pl-PL" dirty="0"/>
              <a:t>c</a:t>
            </a:r>
            <a:r>
              <a:rPr lang="pl-PL" dirty="0" smtClean="0"/>
              <a:t>o do zasady,  pisemna umowa. </a:t>
            </a:r>
          </a:p>
          <a:p>
            <a:pPr>
              <a:buNone/>
            </a:pPr>
            <a:endParaRPr lang="pl-PL" sz="2800" u="sng" dirty="0" smtClean="0"/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Konflikt interesów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b="1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</a:t>
            </a:r>
            <a:endParaRPr lang="pl-PL" sz="2400" dirty="0" smtClean="0"/>
          </a:p>
          <a:p>
            <a:pPr algn="ctr">
              <a:buNone/>
            </a:pPr>
            <a:r>
              <a:rPr lang="pl-PL" dirty="0" smtClean="0"/>
              <a:t>Konflikt interesów to brak bezstronności oraz obiektywności podczas przeprowadzania postępowania na zamówienie.</a:t>
            </a:r>
          </a:p>
          <a:p>
            <a:pPr algn="ctr">
              <a:buNone/>
            </a:pPr>
            <a:r>
              <a:rPr lang="pl-PL" dirty="0" smtClean="0"/>
              <a:t>Konflikt interesów może pojawić się wtedy, gdy osoby uczestniczące w prowadzeniu postępowania lub mogące wpłynąć na wynik tego postępowania mają bezpośrednio lub pośrednio interes finansowy, ekonomiczny lub osobisty (względy rodzinne, emocjonalne, sympatie polityczne, etc.), który może zagrażać bezstronności i niezależności lub gdy w postępowaniu tym osoby te występują jako oferenci. 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b="1" dirty="0" smtClean="0"/>
              <a:t>Konflikt interesów </a:t>
            </a:r>
            <a:endParaRPr lang="pl-PL" sz="2900" b="1" dirty="0"/>
          </a:p>
        </p:txBody>
      </p:sp>
      <p:sp>
        <p:nvSpPr>
          <p:cNvPr id="5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endParaRPr lang="pl-PL" dirty="0" smtClean="0"/>
          </a:p>
          <a:p>
            <a:pPr marL="0" algn="ctr">
              <a:spcBef>
                <a:spcPts val="0"/>
              </a:spcBef>
            </a:pPr>
            <a:r>
              <a:rPr lang="pl-PL" dirty="0" smtClean="0"/>
              <a:t>Beneficjent udzielający zamówienia </a:t>
            </a:r>
            <a:r>
              <a:rPr lang="pl-PL" u="sng" dirty="0" smtClean="0"/>
              <a:t>ma obowiązek podjąć działania </a:t>
            </a:r>
            <a:r>
              <a:rPr lang="pl-PL" dirty="0" smtClean="0"/>
              <a:t>w  celu uniknięcia konfliktu interesów rozumianego jako brak bezstronności oraz obiektywności. Należy obligatoryjnie wyłączyć z postępowania osoby objęte tym konfliktem uczestniczące w udzielaniu zamówienia lub mogące wpłynąć na jego wynik.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DOKUMENTACJA</a:t>
            </a:r>
            <a:endParaRPr lang="pl-PL" sz="2800" b="1" dirty="0"/>
          </a:p>
        </p:txBody>
      </p:sp>
      <p:sp>
        <p:nvSpPr>
          <p:cNvPr id="5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/>
              <a:t>Jak poprawnie udokumentować przeprowadzenie zamówienia? (zasada konkurencyjności)</a:t>
            </a:r>
          </a:p>
          <a:p>
            <a:pPr>
              <a:buNone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Potwierdzenie przesłania zapytań ofertowych do 3 potencjalnych wykonawców wraz z podaniem ich danych (wydruk ze strony </a:t>
            </a:r>
            <a:r>
              <a:rPr lang="pl-PL" dirty="0" err="1" smtClean="0"/>
              <a:t>www</a:t>
            </a:r>
            <a:r>
              <a:rPr lang="pl-PL" dirty="0" smtClean="0"/>
              <a:t> – </a:t>
            </a:r>
            <a:r>
              <a:rPr lang="pl-PL" dirty="0" err="1" smtClean="0"/>
              <a:t>print</a:t>
            </a:r>
            <a:r>
              <a:rPr lang="pl-PL" dirty="0" smtClean="0"/>
              <a:t> </a:t>
            </a:r>
            <a:r>
              <a:rPr lang="pl-PL" dirty="0" err="1" smtClean="0"/>
              <a:t>screen</a:t>
            </a:r>
            <a:r>
              <a:rPr lang="pl-PL" dirty="0" smtClean="0"/>
              <a:t>, wydruk wysłanych maili, potwierdzenie z </a:t>
            </a:r>
            <a:r>
              <a:rPr lang="pl-PL" dirty="0" err="1" smtClean="0"/>
              <a:t>faxu</a:t>
            </a:r>
            <a:r>
              <a:rPr lang="pl-PL" dirty="0" smtClean="0"/>
              <a:t>, etc.).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Kopia przesłanego zapytania ofertowego.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Kopia strony ogłoszenia w prasie (umożliwiająca weryfikację tytułu gazety i daty wydania), </a:t>
            </a:r>
            <a:r>
              <a:rPr lang="pl-PL" dirty="0" err="1" smtClean="0"/>
              <a:t>print</a:t>
            </a:r>
            <a:r>
              <a:rPr lang="pl-PL" dirty="0" smtClean="0"/>
              <a:t> </a:t>
            </a:r>
            <a:r>
              <a:rPr lang="pl-PL" dirty="0" err="1" smtClean="0"/>
              <a:t>screen</a:t>
            </a:r>
            <a:r>
              <a:rPr lang="pl-PL" dirty="0" smtClean="0"/>
              <a:t> ze strony </a:t>
            </a:r>
            <a:r>
              <a:rPr lang="pl-PL" dirty="0" err="1" smtClean="0"/>
              <a:t>www</a:t>
            </a:r>
            <a:r>
              <a:rPr lang="pl-PL" dirty="0" smtClean="0"/>
              <a:t> potwierdzający publikację ogłoszenia.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Kopia zwycięskiej oferty.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Kopia protokołu postępowania.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Kopia podpisanego oświadczenia o braku konfliktu interesów.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Kopia podpisanej umowy.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(*) - NOWOŚĆ</a:t>
            </a:r>
            <a:br>
              <a:rPr lang="pl-PL" sz="2000" b="1" dirty="0" smtClean="0"/>
            </a:br>
            <a:r>
              <a:rPr lang="pl-PL" sz="2000" b="1" dirty="0" smtClean="0"/>
              <a:t>Wzory dokumentów w ramach zasady konkurencyjności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8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pl-PL" dirty="0" smtClean="0"/>
              <a:t>1. Ogłoszenie o zamówieniu / zapytanie ofertowe</a:t>
            </a:r>
          </a:p>
          <a:p>
            <a:pPr marL="457200" indent="-457200" algn="ctr">
              <a:lnSpc>
                <a:spcPct val="150000"/>
              </a:lnSpc>
            </a:pPr>
            <a:r>
              <a:rPr lang="pl-PL" dirty="0" smtClean="0"/>
              <a:t>2. Formularz oferty</a:t>
            </a:r>
          </a:p>
          <a:p>
            <a:pPr marL="457200" indent="-457200" algn="ctr">
              <a:lnSpc>
                <a:spcPct val="150000"/>
              </a:lnSpc>
            </a:pPr>
            <a:r>
              <a:rPr lang="pl-PL" dirty="0" smtClean="0"/>
              <a:t>3. Protokół z postępowania</a:t>
            </a:r>
          </a:p>
          <a:p>
            <a:pPr marL="0" indent="-457200"/>
            <a:r>
              <a:rPr lang="pl-PL" dirty="0" smtClean="0"/>
              <a:t>Ww. wzory dokumentów stanowią załączniki do Podręcznika.</a:t>
            </a:r>
          </a:p>
          <a:p>
            <a:pPr marL="0" indent="-457200"/>
            <a:r>
              <a:rPr lang="pl-PL" dirty="0" smtClean="0"/>
              <a:t>Ich stosowanie przyczyni się do zniwelowania ryzyka błędów w prowadzonym postępowaniu o zamówienie, oraz przyczyni się do jego przejrzystości oraz uporządkowania informacji o postępowaniu.</a:t>
            </a:r>
          </a:p>
          <a:p>
            <a:pPr marL="0" indent="-457200"/>
            <a:r>
              <a:rPr lang="pl-PL" dirty="0" smtClean="0"/>
              <a:t>Ponadto dokumenty te zawierają wskazówki, jak właściwie dokonywać zamówień zgodnie z zasadą konkurencyjności. </a:t>
            </a:r>
          </a:p>
          <a:p>
            <a:pPr marL="0" indent="-457200"/>
            <a:endParaRPr lang="pl-PL" dirty="0" smtClean="0"/>
          </a:p>
          <a:p>
            <a:pPr marL="0" indent="-457200"/>
            <a:r>
              <a:rPr lang="pl-PL" sz="1200" dirty="0" smtClean="0"/>
              <a:t>Wzory ww. dokumentów nie są obowiązkowe. </a:t>
            </a:r>
          </a:p>
          <a:p>
            <a:pPr marL="457200" indent="-457200"/>
            <a:endParaRPr lang="pl-PL" dirty="0" smtClean="0"/>
          </a:p>
          <a:p>
            <a:pPr marL="457200" indent="-457200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WAŻNE WSKAZÓWKI</a:t>
            </a:r>
            <a:endParaRPr lang="pl-PL" sz="2000" b="1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805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Aby przeliczyć wartość zamówienia </a:t>
            </a:r>
            <a:r>
              <a:rPr lang="pl-PL" u="sng" dirty="0" smtClean="0"/>
              <a:t>z PLN na EUR</a:t>
            </a:r>
            <a:r>
              <a:rPr lang="pl-PL" dirty="0" smtClean="0"/>
              <a:t> należy użyć kursu wskazanego w rozporządzeniu Prezesa Rady Ministrów w sprawie średniego kursu złotego w stosunku do euro (…).</a:t>
            </a:r>
          </a:p>
          <a:p>
            <a:pPr>
              <a:buFont typeface="Arial" pitchFamily="34" charset="0"/>
              <a:buChar char="•"/>
            </a:pPr>
            <a:r>
              <a:rPr lang="pl-PL" u="sng" dirty="0" smtClean="0"/>
              <a:t>Wartość netto </a:t>
            </a:r>
            <a:r>
              <a:rPr lang="pl-PL" dirty="0" smtClean="0"/>
              <a:t>przy określaniu wartości zamówienia – należy wziąć pod uwagę status wykonawcy – gdy podmiot jest podatnikiem podatku VAT należy przyjąć kwotę bez podatku (netto), w innym przypadku należy rozumieć tą kwotę wraz z ze wszystkimi innymi podatkami, tj. brutto.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Należy unikać </a:t>
            </a:r>
            <a:r>
              <a:rPr lang="pl-PL" u="sng" dirty="0" smtClean="0"/>
              <a:t>dzielenia zamówień</a:t>
            </a:r>
            <a:r>
              <a:rPr lang="pl-PL" dirty="0" smtClean="0"/>
              <a:t>, które prowadzi do celowego niestosowania przepisów ustawy PZP, i dlatego należy wziąć pod uwagę łączne spełnienie następujących kryteriów, tj. tożsamości przedmiotowej zamówienia (ten sam rodzaj i to samo przeznaczenie), tożsamości czasowej (realizacja w jednym czasie) oraz tożsamości podmiotowej (ten sam wykonawca).</a:t>
            </a:r>
          </a:p>
          <a:p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WAŻNE WSKAZÓWKI c.d.</a:t>
            </a:r>
            <a:endParaRPr lang="pl-PL" sz="2000" b="1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6085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Jeżeli w przypadku wysłania zapytań ofertowych do 3 potencjalnych wykonawców (bez publikacji ogłoszenia na stronie www) Beneficjent otrzyma 1 ważną ofertę, wówczas procedurę należy powtórzyć, poprzez ponowne  wysłanie 3 zapytań ofertowych, w tym do dwóch innych wykonawców, niż ci którzy ofert nie złożyli przy pierwszym „podejściu”.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Wtedy można zawrzeć umowę po otrzymaniu tylko 1 oferty.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Dopuszczalne jest zwiększenie wartości zamówienia do wysokości 50% wartości zamówienia określonej w umowie z wykonawcą (zwiększenie liczby jednostek) – pod warunkiem zastosowania zasady konkurencyjności zamówienia oraz w stosunku do którego zamieszczone zostało ogłoszenie na stronie </a:t>
            </a:r>
            <a:r>
              <a:rPr lang="pl-PL" dirty="0" err="1" smtClean="0"/>
              <a:t>www</a:t>
            </a:r>
            <a:r>
              <a:rPr lang="pl-PL" dirty="0" smtClean="0"/>
              <a:t>. I o ile taka możliwość w obu przypadkach została przewidziana w zapytaniu ofertowym/ogłoszeniu o zamówieniu.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WAŻNE WSKAZÓWKI c.d.</a:t>
            </a:r>
            <a:endParaRPr lang="pl-PL" sz="2000" b="1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0851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     Jeżeli zapytania ofertowe zostały jedynie wysłane </a:t>
            </a:r>
            <a:r>
              <a:rPr lang="pl-PL" dirty="0"/>
              <a:t>do </a:t>
            </a:r>
            <a:r>
              <a:rPr lang="pl-PL" dirty="0" smtClean="0"/>
              <a:t> potencjalnych wykonawców – zwiększenie wartości zamówienia nie może przekroczyć progu 30 000 EUR netto dla łącznej wartości zamówienia pierwotnego wraz z jego zwiększeniem.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Beneficjent powinien zachować dokumenty związane z udzielanym zamówieniem na swojej stronie internetowej co najmniej do czasu zakończenia kontroli zamówienia przez Organ Delegowany (COPE MSW).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Na wezwanie OD Beneficjent jest zobowiązany przesłać w terminie do 14 dni od dnia wezwania lub udostępnić do kontroli dokumenty dotyczące procedur zamówień.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Zatrudnienie osób na umowy cywilnoprawne podlega regułom udzielania zamówień w zależności od wartości.</a:t>
            </a:r>
          </a:p>
          <a:p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txBody>
          <a:bodyPr/>
          <a:lstStyle/>
          <a:p>
            <a:r>
              <a:rPr lang="pl-PL" b="1" dirty="0" smtClean="0"/>
              <a:t>Dziękuję za uwagę.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808312"/>
          </a:xfrm>
        </p:spPr>
        <p:txBody>
          <a:bodyPr/>
          <a:lstStyle/>
          <a:p>
            <a:r>
              <a:rPr lang="pl-PL" dirty="0" smtClean="0"/>
              <a:t>Dominika Rodak</a:t>
            </a:r>
          </a:p>
          <a:p>
            <a:r>
              <a:rPr lang="pl-PL" dirty="0" smtClean="0"/>
              <a:t>Centrum Obsługi Projektów Europejskich</a:t>
            </a:r>
          </a:p>
          <a:p>
            <a:r>
              <a:rPr lang="pl-PL" dirty="0" smtClean="0"/>
              <a:t>MSW</a:t>
            </a:r>
          </a:p>
          <a:p>
            <a:r>
              <a:rPr lang="pl-PL" dirty="0" smtClean="0"/>
              <a:t>Ul. Rakowiecka 2a</a:t>
            </a:r>
          </a:p>
          <a:p>
            <a:r>
              <a:rPr lang="pl-PL" dirty="0" smtClean="0"/>
              <a:t>02-517 Warszawa</a:t>
            </a:r>
          </a:p>
          <a:p>
            <a:r>
              <a:rPr lang="pl-PL" dirty="0" smtClean="0"/>
              <a:t>Email: </a:t>
            </a:r>
            <a:r>
              <a:rPr lang="pl-PL" dirty="0" err="1" smtClean="0"/>
              <a:t>dominika.rodak@copemsw.gov.pl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176464"/>
          </a:xfrm>
        </p:spPr>
        <p:txBody>
          <a:bodyPr wrap="none"/>
          <a:lstStyle/>
          <a:p>
            <a:endParaRPr lang="pl-PL" dirty="0" smtClean="0"/>
          </a:p>
          <a:p>
            <a:pPr marL="457200" indent="-457200" algn="l"/>
            <a:r>
              <a:rPr lang="pl-PL" i="0" dirty="0" smtClean="0"/>
              <a:t>1. Podział Beneficjentów ze względu na procedury </a:t>
            </a:r>
          </a:p>
          <a:p>
            <a:pPr marL="457200" indent="-457200" algn="l"/>
            <a:r>
              <a:rPr lang="pl-PL" i="0" dirty="0" smtClean="0"/>
              <a:t>    udzielania zamówień publicznych.</a:t>
            </a:r>
          </a:p>
          <a:p>
            <a:pPr algn="l"/>
            <a:r>
              <a:rPr lang="pl-PL" i="0" dirty="0" smtClean="0"/>
              <a:t>2. Podział zamówień ze względu na procedury udzielania.</a:t>
            </a:r>
          </a:p>
          <a:p>
            <a:pPr algn="l"/>
            <a:r>
              <a:rPr lang="pl-PL" i="0" dirty="0" smtClean="0"/>
              <a:t>3. Zasada konkurencyjności - zastosowanie.</a:t>
            </a:r>
          </a:p>
          <a:p>
            <a:pPr algn="l"/>
            <a:r>
              <a:rPr lang="pl-PL" i="0" dirty="0" smtClean="0"/>
              <a:t>4. Konflikt interesów.</a:t>
            </a:r>
          </a:p>
          <a:p>
            <a:pPr algn="l"/>
            <a:r>
              <a:rPr lang="pl-PL" i="0" dirty="0" smtClean="0"/>
              <a:t>5. Dokumentacja potwierdzająca postępowanie. </a:t>
            </a:r>
          </a:p>
          <a:p>
            <a:pPr algn="l"/>
            <a:r>
              <a:rPr lang="pl-PL" i="0" dirty="0" smtClean="0"/>
              <a:t>6. Wzory dokumentów wspomagających.</a:t>
            </a:r>
          </a:p>
          <a:p>
            <a:pPr algn="l"/>
            <a:r>
              <a:rPr lang="pl-PL" i="0" dirty="0" smtClean="0"/>
              <a:t>7. Ważne wskazówki.</a:t>
            </a:r>
            <a:endParaRPr lang="pl-PL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Podział Beneficjentów z punktu widzenia procedur udzielania zamówień publicznych</a:t>
            </a:r>
            <a:endParaRPr lang="pl-PL" sz="2400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>
            <a:normAutofit/>
          </a:bodyPr>
          <a:lstStyle/>
          <a:p>
            <a:pPr marL="0">
              <a:buFont typeface="Arial" pitchFamily="34" charset="0"/>
              <a:buChar char="•"/>
            </a:pPr>
            <a:r>
              <a:rPr lang="pl-PL" dirty="0" smtClean="0"/>
              <a:t>Beneficjenci zobowiązani do stosowania ustawy Prawo Zamówień Publicznych, na podstawie art. 3 tej ustawy (jednostki sektora finansów publicznych, tj. urzędy, ministerstwa, uczelnie wyższe, szkoły, etc.).</a:t>
            </a:r>
            <a:endParaRPr lang="pl-PL" dirty="0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Beneficjenci, którzy podmiotowo nie są zobowiązani do stosowania przepisów ustawy PZP (fundacje, stowarzyszenia, towarzystwa, etc.).</a:t>
            </a:r>
            <a:endParaRPr lang="pl-P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dirty="0" smtClean="0"/>
              <a:t>PODZIAŁ ZAMÓWIEŃ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ZAMÓWIENIA </a:t>
            </a:r>
            <a:r>
              <a:rPr lang="pl-PL" sz="2000" b="1" u="sng" dirty="0" smtClean="0"/>
              <a:t>NIE PODLEGAJĄCE </a:t>
            </a:r>
            <a:r>
              <a:rPr lang="pl-PL" sz="2000" b="1" dirty="0" smtClean="0"/>
              <a:t>ŻADNYM PROCEDUROM</a:t>
            </a:r>
            <a:endParaRPr lang="pl-PL" sz="2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924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Zamówienia </a:t>
            </a:r>
            <a:r>
              <a:rPr lang="pl-PL" sz="2000" dirty="0"/>
              <a:t>o wartości do </a:t>
            </a:r>
            <a:r>
              <a:rPr lang="pl-PL" dirty="0" smtClean="0"/>
              <a:t>         </a:t>
            </a:r>
            <a:r>
              <a:rPr lang="pl-PL" sz="2000" dirty="0" smtClean="0"/>
              <a:t>20 </a:t>
            </a:r>
            <a:r>
              <a:rPr lang="pl-PL" sz="2000" dirty="0"/>
              <a:t>000 PLN </a:t>
            </a:r>
            <a:r>
              <a:rPr lang="pl-PL" sz="2000" dirty="0" smtClean="0"/>
              <a:t>netto.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pl-PL" sz="2000" dirty="0"/>
              <a:t>Zamówienia niezależne od wartości, </a:t>
            </a:r>
            <a:r>
              <a:rPr lang="pl-PL" sz="2000" dirty="0" smtClean="0"/>
              <a:t>o </a:t>
            </a:r>
            <a:r>
              <a:rPr lang="pl-PL" sz="2000" dirty="0"/>
              <a:t>których mowa w art. </a:t>
            </a:r>
            <a:r>
              <a:rPr lang="pl-PL" sz="2000" dirty="0" smtClean="0"/>
              <a:t>4 ustawy PZP, z wyłączeniem art.4 </a:t>
            </a:r>
            <a:r>
              <a:rPr lang="pl-PL" dirty="0" err="1" smtClean="0"/>
              <a:t>pkt</a:t>
            </a:r>
            <a:r>
              <a:rPr lang="pl-PL" dirty="0" smtClean="0"/>
              <a:t> </a:t>
            </a:r>
            <a:r>
              <a:rPr lang="pl-PL" dirty="0"/>
              <a:t>1-2, 3 lit. a, b, j, k, l oraz pkt 8 </a:t>
            </a:r>
            <a:r>
              <a:rPr lang="pl-PL" sz="2000" dirty="0" smtClean="0"/>
              <a:t>ustawy PZP. </a:t>
            </a:r>
            <a:endParaRPr lang="pl-PL" sz="20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/>
              <a:t>Zamówienia wobec których występują przesłanki określone w ustawie, uzasadniające zastosowanie trybu zamówienia z wolnej ręki, niezależnie od </a:t>
            </a:r>
            <a:r>
              <a:rPr lang="pl-PL" sz="2000" dirty="0" smtClean="0"/>
              <a:t>wartości.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4644008" y="1412776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Zamówienia dotyczące zatrudnienia personelu, z którym Beneficjent w okresie co najmniej 1 roku przed złożeniem wniosku o dofinansowanie współpracował w sposób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powtarzalny lub ciągły.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Wydatki rozliczane w sposób uproszczony (rozdz. 3 Podręcznika - ryczałt) oraz określone w powszechnie obowiązujących przepisach prawa (diety, leasing, amortyzacja). 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PODZIAŁ ZAMÓWIEŃ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ZAMÓWIENIA </a:t>
            </a:r>
            <a:r>
              <a:rPr lang="pl-PL" sz="2000" b="1" u="sng" dirty="0" smtClean="0"/>
              <a:t>PODLEGAJĄCE</a:t>
            </a:r>
            <a:r>
              <a:rPr lang="pl-PL" sz="2000" b="1" dirty="0" smtClean="0"/>
              <a:t> PROCEDURZE ZGODNIE </a:t>
            </a:r>
            <a:r>
              <a:rPr lang="pl-PL" sz="2000" b="1" u="sng" dirty="0" smtClean="0"/>
              <a:t>Z ZASADĄ KONKURENCYJNOŚCI </a:t>
            </a:r>
            <a:endParaRPr lang="pl-PL" sz="2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2492896"/>
            <a:ext cx="3672408" cy="30529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Dla stosujących PZP - zamówienia, których wartość jest większa niż 20 000 PLN netto, a mniejsza od 30 000 EUR netto (próg określony ustawą PZP).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4067944" y="2132856"/>
            <a:ext cx="4614664" cy="4061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Beneficjenci niezobligowani do stosowania PZP – wszystkie zamówienia, 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których wartość jest większa niż 20 000 PLN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netto.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Jednostki sektora finansów publicznych przy zamówieniach do 30 000 EUR netto mogą stosować zasadę konkurencyjności określoną Podręcznikiem lub własnym regulaminem, o ile nie jest łagodniejszy od zasad Podręcznika.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PODZIAŁ ZAMÓWIEŃ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ZAMÓWIENIA REALIZOWANE ZGODNIE </a:t>
            </a:r>
            <a:r>
              <a:rPr lang="pl-PL" sz="2000" b="1" u="sng" dirty="0" smtClean="0"/>
              <a:t>Z USTAWĄ PZP</a:t>
            </a:r>
            <a:endParaRPr lang="pl-PL" sz="2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Wartość zamówienia przekracza 30 000 EUR netto.</a:t>
            </a: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Beneficjenci zobligowani do stosowania PZP.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Beneficjenci niezobligowani do stosowania PZP, przy zamówieniach o wartości powyżej 30 000 EUR stosują zasadę konkurencyjności określoną w Podręczniku.</a:t>
            </a:r>
            <a:endParaRPr lang="pl-P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ZASADA KONKURENCYJNOŚCI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Dla zamówień o wartości do 20 000 PLN netto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30425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l-PL" dirty="0" smtClean="0"/>
              <a:t>Beneficjenci nie są zobowiązani do stosowania żadnych procedur wyboru wykonawców.</a:t>
            </a:r>
          </a:p>
          <a:p>
            <a:pPr>
              <a:buFont typeface="Arial" pitchFamily="34" charset="0"/>
              <a:buChar char="•"/>
              <a:defRPr/>
            </a:pPr>
            <a:endParaRPr lang="pl-PL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/>
              <a:t>Zamówienie musi być jednakże realizowane zgodnie z zasadą należytego zarządzania finansami oraz racjonalności, opłacalności i efektywności kosztowej (nakład/rezultat) – aby wydatek był </a:t>
            </a:r>
            <a:r>
              <a:rPr lang="pl-PL" dirty="0" err="1" smtClean="0"/>
              <a:t>kwalifikowalny</a:t>
            </a:r>
            <a:r>
              <a:rPr lang="pl-PL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ZASADA KONKURENCYJNOŚCI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Dla zamówień o wartości </a:t>
            </a:r>
            <a:br>
              <a:rPr lang="pl-PL" sz="2000" b="1" dirty="0" smtClean="0"/>
            </a:br>
            <a:r>
              <a:rPr lang="pl-PL" sz="2000" b="1" dirty="0" smtClean="0"/>
              <a:t>od 20 000 PLN netto do 30 000 EUR netto</a:t>
            </a:r>
            <a:endParaRPr lang="pl-PL" sz="2000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endParaRPr lang="pl-PL" sz="22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/>
              <a:t>Przekazanie zapytania ofertowego do co najmniej 3 potencjalnych wykonawców wraz ze wzorem formularza ofertowego </a:t>
            </a:r>
            <a:r>
              <a:rPr lang="pl-PL" b="1" dirty="0" smtClean="0"/>
              <a:t>(*)</a:t>
            </a:r>
            <a:r>
              <a:rPr lang="pl-PL" dirty="0" smtClean="0"/>
              <a:t>.</a:t>
            </a:r>
          </a:p>
          <a:p>
            <a:pPr>
              <a:buNone/>
              <a:defRPr/>
            </a:pPr>
            <a:r>
              <a:rPr lang="pl-PL" b="1" u="sng" dirty="0" smtClean="0"/>
              <a:t>LUB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/>
              <a:t>Zamieszczenie ogłoszenia o zamówieniu na stronie </a:t>
            </a:r>
            <a:r>
              <a:rPr lang="pl-PL" dirty="0" err="1" smtClean="0"/>
              <a:t>www</a:t>
            </a:r>
            <a:r>
              <a:rPr lang="pl-PL" dirty="0" smtClean="0"/>
              <a:t> Beneficjenta, lub na stronie internetowej przeznaczonej do zamieszczania ogłoszeń, w prasie ogólnopolskiej lub lokalnej, wraz z możliwością pobrania wzoru formularza ofertowego.</a:t>
            </a:r>
          </a:p>
          <a:p>
            <a:pPr>
              <a:buNone/>
              <a:defRPr/>
            </a:pPr>
            <a:endParaRPr lang="pl-PL" sz="3300" dirty="0" smtClean="0"/>
          </a:p>
          <a:p>
            <a:pPr>
              <a:defRPr/>
            </a:pP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ZASADA KONKURENCYJNOŚCI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Dla zamówień o wartości </a:t>
            </a:r>
            <a:br>
              <a:rPr lang="pl-PL" sz="2000" b="1" dirty="0" smtClean="0"/>
            </a:br>
            <a:r>
              <a:rPr lang="pl-PL" sz="2000" b="1" dirty="0" smtClean="0"/>
              <a:t>powyżej 30 000 EUR netto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/>
            <a:endParaRPr lang="pl-PL" dirty="0" smtClean="0"/>
          </a:p>
          <a:p>
            <a:pPr marL="0" algn="ctr"/>
            <a:r>
              <a:rPr lang="pl-PL" dirty="0" smtClean="0"/>
              <a:t>Zamówienia o wartości powyżej 30 000 EUR netto, które Beneficjenci zobowiązani do udzielania zamówień zgodnie z ustawą PZP udzielają zgodnie z tą ustawą, zaś pozostali przy zastosowaniu zasady konkurencyjności.</a:t>
            </a:r>
          </a:p>
          <a:p>
            <a:pPr marL="0" algn="ctr"/>
            <a:r>
              <a:rPr lang="pl-PL" dirty="0" smtClean="0"/>
              <a:t> Jednakże dla Beneficjentów nie stosujących ustawy PZP obowiązkiem jest </a:t>
            </a:r>
            <a:r>
              <a:rPr lang="pl-PL" u="sng" dirty="0" smtClean="0"/>
              <a:t>zamieszczenie ogłoszenia o zamówieniu na stronie </a:t>
            </a:r>
            <a:r>
              <a:rPr lang="pl-PL" u="sng" dirty="0" err="1" smtClean="0"/>
              <a:t>www</a:t>
            </a:r>
            <a:r>
              <a:rPr lang="pl-PL" u="sng" dirty="0" smtClean="0"/>
              <a:t> Beneficjenta lub innych portalach, prasie lokalnej, etc.</a:t>
            </a:r>
          </a:p>
          <a:p>
            <a:pPr marL="0" algn="ctr"/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1296</Words>
  <Application>Microsoft Office PowerPoint</Application>
  <PresentationFormat>Pokaz na ekranie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ZAMÓWIENIA W PROJEKTACH REALIZOWANYCH W RAMACH FUNDUSZU AZYLU, MIGRACJI I INTRGRACJI</vt:lpstr>
      <vt:lpstr>Zakres prezentacji</vt:lpstr>
      <vt:lpstr>Podział Beneficjentów z punktu widzenia procedur udzielania zamówień publicznych</vt:lpstr>
      <vt:lpstr>PODZIAŁ ZAMÓWIEŃ  ZAMÓWIENIA NIE PODLEGAJĄCE ŻADNYM PROCEDUROM</vt:lpstr>
      <vt:lpstr>PODZIAŁ ZAMÓWIEŃ  ZAMÓWIENIA PODLEGAJĄCE PROCEDURZE ZGODNIE Z ZASADĄ KONKURENCYJNOŚCI </vt:lpstr>
      <vt:lpstr>PODZIAŁ ZAMÓWIEŃ  ZAMÓWIENIA REALIZOWANE ZGODNIE Z USTAWĄ PZP</vt:lpstr>
      <vt:lpstr>ZASADA KONKURENCYJNOŚCI  Dla zamówień o wartości do 20 000 PLN netto</vt:lpstr>
      <vt:lpstr>ZASADA KONKURENCYJNOŚCI  Dla zamówień o wartości  od 20 000 PLN netto do 30 000 EUR netto</vt:lpstr>
      <vt:lpstr>ZASADA KONKURENCYJNOŚCI  Dla zamówień o wartości  powyżej 30 000 EUR netto</vt:lpstr>
      <vt:lpstr>ZASADA KONKURENCYJNOŚCI</vt:lpstr>
      <vt:lpstr> ZASADA KONKURENCYJNOŚCI</vt:lpstr>
      <vt:lpstr> Konflikt interesów  </vt:lpstr>
      <vt:lpstr>Konflikt interesów </vt:lpstr>
      <vt:lpstr>DOKUMENTACJA</vt:lpstr>
      <vt:lpstr>(*) - NOWOŚĆ Wzory dokumentów w ramach zasady konkurencyjności</vt:lpstr>
      <vt:lpstr>WAŻNE WSKAZÓWKI</vt:lpstr>
      <vt:lpstr>WAŻNE WSKAZÓWKI c.d.</vt:lpstr>
      <vt:lpstr>WAŻNE WSKAZÓWKI c.d.</vt:lpstr>
      <vt:lpstr>Dziękuję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kjozwicka</dc:creator>
  <cp:lastModifiedBy>drodak</cp:lastModifiedBy>
  <cp:revision>96</cp:revision>
  <dcterms:created xsi:type="dcterms:W3CDTF">2015-10-16T13:10:57Z</dcterms:created>
  <dcterms:modified xsi:type="dcterms:W3CDTF">2015-10-29T07:24:07Z</dcterms:modified>
</cp:coreProperties>
</file>