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0A5A12-572E-17CD-2371-8EFD31AA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A925DF-C390-F341-43D9-11E73822F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6D059D-EBA1-C407-6DCF-C6662FA3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AC563F-6328-C269-A422-B065312E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7DB4DA-604D-DFE7-DC61-FA9E2B3A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38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3B1B0-BAB6-96B8-D748-9312792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B501B3-9CE0-5581-3B4A-731B0F782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85BFF3-6DBA-0A15-B4F0-B7C0DACD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DE06F4-B604-6CF1-520D-E312C73E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77257B-39CF-676A-6209-522F8173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53C5BC0-3068-78A0-ECB3-4180B7920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9461BBB-357B-5066-FD1A-1FA34ADB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040ECD-AA54-BC62-F46E-B3CC30CE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B8BAAB-A353-E89C-7101-C7E878D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B16160-3FD8-9D5D-5561-0FF7BBB2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2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02A38-0736-E0F0-204C-B6CE7FBB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B91E30-DA1B-3A4E-3DFA-9E040B4C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F60D5-9764-2F26-4B72-21AC500A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3ECBE4-8006-06FC-FCE6-65ACF54E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DC08A5-BC6B-8A7F-47E4-0BB93ED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6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4E852-9F10-4CD4-2CC3-3FED3FAA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605394-7523-6233-D45D-D77223AF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29B4CF-25BA-67F0-E94F-15CF7BB7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126877-0FA3-6858-5791-90EA0B49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12BC7A-1D15-BD55-BEFD-242D92DF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1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7BFB2-F8FA-1BF7-39D8-18721D73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37D606-AA6D-74EC-0467-A92A90C4C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11558D-D28E-33A6-5347-99C5152C6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4600E3-EE60-F75E-655B-C13C6871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30F53E-CC1E-88EB-5AA8-79C517C3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A13C8A-DEC1-471E-C28F-94F92C06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60D17-86F7-1253-D4F5-2C63CFDA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D30661-CB84-990F-24AD-898272441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919A86-29E2-61F4-48E8-896402663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86E817-A7CB-3906-A1E4-FCDAA0FB9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59E42D2-1B7B-EF00-0360-7CDF64F32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F80DEF-84E7-DC99-69C5-918A0795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DC1CD38-7968-C106-590B-2709819B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E4A7739-0116-23DC-BE3B-C1A921E6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42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80D36-2E42-59AA-2D55-D5ABC13B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4C5873C-26FC-3194-15C4-4216F33F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A594FB1-9F21-CE19-597C-BF2124D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908311-A433-40C5-3FC1-9A3BF15F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C431001-F0C9-C2D7-AA6E-BEF587ED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A7934C0-8BB3-3BD5-77C5-456D31DE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500824-6D7E-8178-99ED-5C45F30C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2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1AB68-C702-0F67-1725-2903EB64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11913-DE2B-6BB9-2873-5D1B7BD5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B9E2B9-7222-90AE-AAC5-54BF0016C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B2A0D9-D648-E030-3F71-44225EA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AEEF1A-AF3E-5E20-B583-626378B5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C12113-6ADA-063F-9F1D-7C6A293B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35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D66AA7-E144-0F36-A665-24654731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FCCD49-3CA6-E364-4973-3837707B0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4FD743-C37D-AA58-A5C6-99F9214AE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16C5F0-4945-C387-0440-48614845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631ACD-619C-2C06-3A4F-BC9FED38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42F9C6-23AF-0A6D-BDD0-7CFC407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9350886-DF41-B8F2-8697-064ABAEE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8B053-E9FC-EA82-E8A2-D1C593EA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864CE3-7C21-18E3-25E9-35BE3795F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CDF1-5FE8-4B3D-BBC5-B201BE5FFA79}" type="datetimeFigureOut">
              <a:rPr lang="pl-PL" smtClean="0"/>
              <a:t>12.05.2022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303836-B337-61EF-2683-FABC9094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64E27A-6E3A-A2FD-F3C1-48B6E4E40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6E5B-7F5B-46C3-8C86-73B36BB63B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66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breastfeeding-a-baby-327920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who.int/health-topics/breastfeeding#tab=tab_1" TargetMode="External"/><Relationship Id="rId3" Type="http://schemas.openxmlformats.org/officeDocument/2006/relationships/hyperlink" Target="https://www.pexels.com/photo/mother-holding-her-baby-3270224/" TargetMode="External"/><Relationship Id="rId7" Type="http://schemas.openxmlformats.org/officeDocument/2006/relationships/hyperlink" Target="https://pl.wikipedia.org/wiki/Plik:Logo_Ministerstwa_Zdrowia.svg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powiatdabrowski.pl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fabiusmaximus.com/2020/02/15/amazing-but-hidden-news-about-coronavirus/" TargetMode="External"/><Relationship Id="rId14" Type="http://schemas.openxmlformats.org/officeDocument/2006/relationships/hyperlink" Target="https://www.gov.pl/web/zdrowie/karmienie-piers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reastfeeding" TargetMode="External"/><Relationship Id="rId2" Type="http://schemas.openxmlformats.org/officeDocument/2006/relationships/image" Target="../media/image2.1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2017/06/27/study-finds-mothers-breastfeed-lower-chance-heart-disease-strok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rimas_m/346763211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reastfeeding-Breastfeeding-Baby-547748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oregon.pressbooks.pub/nutritionscience/chapter/11c-later-infancy-toddlerhoo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aby-baby-eating-tog-messy-child-425202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smiling-baby.jpg.ph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9199&amp;picture=happy-mother-with-bab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wewnątrz, łóżko, leżące, osoba&#10;&#10;Opis wygenerowany automatycznie">
            <a:extLst>
              <a:ext uri="{FF2B5EF4-FFF2-40B4-BE49-F238E27FC236}">
                <a16:creationId xmlns:a16="http://schemas.microsoft.com/office/drawing/2014/main" id="{38888C19-74E6-A39C-827D-748B1ADC1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17" t="9091" r="3294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BBF67C-834F-0B7C-2466-C995BB73B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963814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 dirty="0"/>
              <a:t>Ogólnopolski Tydzień Karmienia Piersią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01BDAE-DE04-5BDD-B313-FA891DB8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9" y="467687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1100" dirty="0"/>
              <a:t>PSSE w Tomaszowie Mazowieckim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18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6916188-78FB-B080-9234-BCD6BE785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65" r="10049" b="3048"/>
          <a:stretch/>
        </p:blipFill>
        <p:spPr>
          <a:xfrm>
            <a:off x="1361440" y="1372510"/>
            <a:ext cx="2031999" cy="2210277"/>
          </a:xfrm>
          <a:prstGeom prst="rect">
            <a:avLst/>
          </a:prstGeom>
        </p:spPr>
      </p:pic>
      <p:sp>
        <p:nvSpPr>
          <p:cNvPr id="32" name="Oval 20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6AFC1C5-0922-2884-878A-3B85D4122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99588" y="2057097"/>
            <a:ext cx="2592823" cy="964205"/>
          </a:xfrm>
          <a:prstGeom prst="rect">
            <a:avLst/>
          </a:prstGeom>
        </p:spPr>
      </p:pic>
      <p:sp>
        <p:nvSpPr>
          <p:cNvPr id="34" name="Oval 2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81C222-B51E-F3F0-A90C-13AF78B6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92668" y="2029832"/>
            <a:ext cx="3036194" cy="89563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F23529F-358C-9CE0-2AF6-B01FA3F6870E}"/>
              </a:ext>
            </a:extLst>
          </p:cNvPr>
          <p:cNvSpPr txBox="1"/>
          <p:nvPr/>
        </p:nvSpPr>
        <p:spPr>
          <a:xfrm>
            <a:off x="10228001" y="6870700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9" tooltip="https://fabiusmaximus.com/2020/02/15/amazing-but-hidden-news-about-coronaviru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21BDF7-5097-B645-E5CC-C2953B1CA6AE}"/>
              </a:ext>
            </a:extLst>
          </p:cNvPr>
          <p:cNvSpPr txBox="1"/>
          <p:nvPr/>
        </p:nvSpPr>
        <p:spPr>
          <a:xfrm>
            <a:off x="7978791" y="6870700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://powiatdabrowski.p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E70EDC-7009-0DB2-B7C4-36D1F1576BED}"/>
              </a:ext>
            </a:extLst>
          </p:cNvPr>
          <p:cNvSpPr txBox="1"/>
          <p:nvPr/>
        </p:nvSpPr>
        <p:spPr>
          <a:xfrm>
            <a:off x="5881867" y="6870700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pl.wikipedia.org/wiki/Plik:Logo_Ministerstwa_Zdrowia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0D2D804-28CE-8513-FC04-EB3622E0DE28}"/>
              </a:ext>
            </a:extLst>
          </p:cNvPr>
          <p:cNvSpPr/>
          <p:nvPr/>
        </p:nvSpPr>
        <p:spPr>
          <a:xfrm>
            <a:off x="0" y="5575610"/>
            <a:ext cx="12192000" cy="53525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2AB1F3-9A9B-C715-8F5B-9DC1D1EE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6" y="5649414"/>
            <a:ext cx="10327839" cy="1682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  "/>
              </a:rPr>
              <a:t>Źródła: </a:t>
            </a:r>
            <a:r>
              <a:rPr lang="pl-PL" sz="1800" dirty="0" err="1">
                <a:solidFill>
                  <a:srgbClr val="0563C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Breastfeeding</a:t>
            </a:r>
            <a:r>
              <a:rPr lang="pl-PL" sz="1800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(who.int)</a:t>
            </a:r>
            <a:r>
              <a:rPr lang="pl-PL" sz="1800" dirty="0">
                <a:solidFill>
                  <a:schemeClr val="bg1"/>
                </a:solidFill>
                <a:latin typeface="Calibri  "/>
              </a:rPr>
              <a:t>, </a:t>
            </a:r>
            <a:r>
              <a:rPr lang="pl-PL" sz="18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Karmienie piersią - Ministerstwo Zdrowia - Portal Gov.pl (www.gov.pl)</a:t>
            </a:r>
            <a:endParaRPr lang="en-US" sz="1800" dirty="0">
              <a:solidFill>
                <a:schemeClr val="bg1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4205250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8465B847-6F93-51E8-B67F-3D9AAE51F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157C59-83E0-AA8C-F4DA-E3C8FFA9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970" y="1316600"/>
            <a:ext cx="4223510" cy="4769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Mleko matki jest idealnym pokarmem dla niemowląt. Jest bezpieczny, czysty i zawiera przeciwciała, które pomagają chronić przed wieloma powszechnymi chorobami wieku dziecięcego. Mleko matki dostarcza całej energii i składników odżywczych, których niemowlę potrzebuje przez pierwsze miesiące życia, i nadal zapewnia do połowy lub więcej potrzeb żywieniowych dziecka w drugiej połowie pierwszego roku i do jednej trzeciej w drugim roku życia.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84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soba, wewnątrz, dziecko&#10;&#10;Opis wygenerowany automatycznie">
            <a:extLst>
              <a:ext uri="{FF2B5EF4-FFF2-40B4-BE49-F238E27FC236}">
                <a16:creationId xmlns:a16="http://schemas.microsoft.com/office/drawing/2014/main" id="{A9B54E37-5055-5408-DF36-D5237C49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04" r="2139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DC4B97-FEFB-AFEF-45E2-4AA2221B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 UNICEF zalecają: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40F825-EDA0-6978-A5F3-A8BE320D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rozpoczęcie karmienia piersią w ciągu 1 godziny od urodzenia,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wyłączne karmienie piersią przez pierwsze 6 miesięcy życia,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6 miesiąca życia dzieci powinny zacząć jeść bezpieczną i odpowiednią żywność uzupełniającą, kontynuując karmienie piersią przez okres do 2 lat.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1B7DD3-D311-D122-D1F0-0A3036C59292}"/>
              </a:ext>
            </a:extLst>
          </p:cNvPr>
          <p:cNvSpPr txBox="1"/>
          <p:nvPr/>
        </p:nvSpPr>
        <p:spPr>
          <a:xfrm>
            <a:off x="7566183" y="6657945"/>
            <a:ext cx="2103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truththeory.com/2017/06/27/study-finds-mothers-breastfeed-lower-chance-heart-disease-stro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dziecko, rozmycie&#10;&#10;Opis wygenerowany automatycznie">
            <a:extLst>
              <a:ext uri="{FF2B5EF4-FFF2-40B4-BE49-F238E27FC236}">
                <a16:creationId xmlns:a16="http://schemas.microsoft.com/office/drawing/2014/main" id="{B64885DC-3F0E-11E4-7D6E-2D9321D0A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9741B-569D-A953-8EB3-6819AAC0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419" y="2100826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Wiele niemowląt i dzieci nie otrzymuje optymalnego karmienia!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około 44% niemowląt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wieku 0-6 miesięcy na całym świecie było karmionych wyłącznie piersią w latach 2015-2020.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DDC9C7-7AA3-B8ED-5105-2EABF82C3810}"/>
              </a:ext>
            </a:extLst>
          </p:cNvPr>
          <p:cNvSpPr txBox="1"/>
          <p:nvPr/>
        </p:nvSpPr>
        <p:spPr>
          <a:xfrm>
            <a:off x="7585419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www.flickr.com/photos/aurimas_m/346763211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9AE22C12-7D6A-F2C7-7F97-32B1004A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58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8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3CBD3A-C665-ED3E-EB0F-F91AE8B4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554" y="365125"/>
            <a:ext cx="4397245" cy="1899912"/>
          </a:xfrm>
        </p:spPr>
        <p:txBody>
          <a:bodyPr>
            <a:normAutofit/>
          </a:bodyPr>
          <a:lstStyle/>
          <a:p>
            <a:r>
              <a:rPr lang="pl-PL" sz="4000" dirty="0"/>
              <a:t>Wyłączne karmienie naturalne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097969-2FFE-59A2-25B0-F75EC37A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0" y="2265037"/>
            <a:ext cx="4942839" cy="459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Wyłączne karmienie piersią przez 6 miesięcy ma wiele zalet dla niemowlęcia i matki.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Najważniejszym z nich jest ochrona przed infekcjami żołądkowo-jelitowymi, które są obserwowane nie tylko w krajach rozwijających się, ale także uprzemysłowionych. 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Wczesne rozpoczęcie karmienia piersią (w ciągu 1 godziny od urodzenia) chroni noworodka przed nabyciem infekcji i zmniejsza śmiertelność noworodków. 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Ryzyko śmiertelności z powodu biegunki i innych zakażeń może wzrosnąć u niemowląt, które są częściowo karmione piersią lub w ogóle nie są karmione piersią.</a:t>
            </a: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9901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E3362A12-2B98-E673-2DCA-6BDC6F802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11B8F3-968F-16C3-BF30-A266DF1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436870" cy="1890395"/>
          </a:xfrm>
        </p:spPr>
        <p:txBody>
          <a:bodyPr>
            <a:normAutofit/>
          </a:bodyPr>
          <a:lstStyle/>
          <a:p>
            <a:r>
              <a:rPr lang="pl-PL" sz="4000" dirty="0"/>
              <a:t>Uzupełniające karmienie naturalne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BAC71-62C8-E011-A3E0-C279A7DE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830" y="2150765"/>
            <a:ext cx="4395885" cy="470722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wieku około 6 miesięcy zapotrzebowanie niemowlęcia na energię i składniki odżywcze zaczyna przekraczać to, co zapewnia mleko matki, a żywność uzupełniająca jest niezbędna do zaspokojenia tych potrzeb. Niemowlę w tym wieku jest również rozwojowo gotowe na inne pokarmy. Jeśli żywność uzupełniająca nie zostanie wprowadzona w wieku około 6 miesięcy lub jeśli zostanie podana niewłaściwie, wzrost niemowlęcia może zostać zaburzony. </a:t>
            </a:r>
            <a:endParaRPr lang="pl-PL" sz="2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0687C2E-B615-9169-8492-02AA52617431}"/>
              </a:ext>
            </a:extLst>
          </p:cNvPr>
          <p:cNvSpPr txBox="1"/>
          <p:nvPr/>
        </p:nvSpPr>
        <p:spPr>
          <a:xfrm>
            <a:off x="7572595" y="6657945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openoregon.pressbooks.pub/nutritionscience/chapter/11c-later-infancy-toddlerhoo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2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trawa, osoba, zewnętrzne, dziecko&#10;&#10;Opis wygenerowany automatycznie">
            <a:extLst>
              <a:ext uri="{FF2B5EF4-FFF2-40B4-BE49-F238E27FC236}">
                <a16:creationId xmlns:a16="http://schemas.microsoft.com/office/drawing/2014/main" id="{66D9E9F2-63DB-52D3-8C9A-15A5DF8E6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992195-7847-71E5-B079-8DF506E0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560" y="81281"/>
            <a:ext cx="5083556" cy="2326639"/>
          </a:xfrm>
        </p:spPr>
        <p:txBody>
          <a:bodyPr>
            <a:norm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Zasadami przewodnimi właściwego żywienia uzupełniającego są: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36712-C036-E8F9-B4A9-CF28AB7F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391" y="1818631"/>
            <a:ext cx="5242560" cy="503935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ontynuuj częste karmienie piersią na żądanie do 2 roku życia lub dłużej,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raktykuj dobrą higienę i właściwe obchodzenie się z żywnością,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aczynaj od 6 miesięcy z niewielkimi ilościami pokarmu i stopniowo zwiększaj ilość wraz z wiekiem dziecka,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stopniowo zwiększaj różnorodność żywności,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zwiększyć liczbę karmień: 2-3 posiłki dziennie dla niemowląt w wieku 6-8 miesięcy i 3-4 posiłki dziennie dla niemowląt w wieku 9-23 miesięcy, z 1-2 dodatkowymi przekąskami w razie potrzeby,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razie potrzeby stosować wzbogacone uzupełniające środki spożywcze lub suplementy witaminowo – mineralne, 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choroby zwiększ spożycie płynów, w tym więcej karmienia piersią, i oferuj miękkie, ulubione potrawy.</a:t>
            </a:r>
          </a:p>
          <a:p>
            <a:pPr marL="0" indent="0">
              <a:buNone/>
            </a:pP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36809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99B0015B-FC52-A245-C863-7184E2610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42" r="244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27C0B3-F03F-7EE8-D761-F935358A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0" y="365125"/>
            <a:ext cx="5140960" cy="1575435"/>
          </a:xfrm>
        </p:spPr>
        <p:txBody>
          <a:bodyPr>
            <a:normAutofit/>
          </a:bodyPr>
          <a:lstStyle/>
          <a:p>
            <a:r>
              <a:rPr lang="pl-PL" sz="3700" dirty="0"/>
              <a:t>Korzyści karmienia naturalnego dla dziecka: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D4A2FF-82C7-32A5-F13C-AEC41CC6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2164080"/>
            <a:ext cx="5332980" cy="447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mleko mamy obniża zachorowalność między innymi na:</a:t>
            </a:r>
          </a:p>
          <a:p>
            <a:r>
              <a:rPr lang="pl-PL" sz="2000" dirty="0"/>
              <a:t>infekcje układu oddechowego, w tym zapalenie płuc,</a:t>
            </a:r>
          </a:p>
          <a:p>
            <a:r>
              <a:rPr lang="pl-PL" sz="2000" dirty="0"/>
              <a:t>zapalenie ucha środkowego,</a:t>
            </a:r>
          </a:p>
          <a:p>
            <a:r>
              <a:rPr lang="pl-PL" sz="2000" dirty="0"/>
              <a:t>biegunkę i infekcje układu pokarmowego,</a:t>
            </a:r>
          </a:p>
          <a:p>
            <a:r>
              <a:rPr lang="pl-PL" sz="2000" dirty="0"/>
              <a:t>w przyszłości zmniejsza ryzyko wystąpienia cukrzycy, otyłości, alergii,</a:t>
            </a:r>
          </a:p>
          <a:p>
            <a:pPr marL="0" indent="0">
              <a:buNone/>
            </a:pPr>
            <a:r>
              <a:rPr lang="pl-PL" sz="2000" dirty="0"/>
              <a:t>białaczki limfatycznej i szpikowej,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wspomaga rozwój mowy,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rzadziej cierpią na nadwagę i otyłość w późniejszych etapach życia.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5489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soba, mały, dziewczynka, zewnętrzne&#10;&#10;Opis wygenerowany automatycznie">
            <a:extLst>
              <a:ext uri="{FF2B5EF4-FFF2-40B4-BE49-F238E27FC236}">
                <a16:creationId xmlns:a16="http://schemas.microsoft.com/office/drawing/2014/main" id="{CEBCA3AD-9C91-AF17-203E-62699DBD6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2663E0-A257-4BB4-0FC4-DFC9AAA8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4"/>
            <a:ext cx="4657341" cy="1920875"/>
          </a:xfrm>
        </p:spPr>
        <p:txBody>
          <a:bodyPr>
            <a:normAutofit/>
          </a:bodyPr>
          <a:lstStyle/>
          <a:p>
            <a:r>
              <a:rPr lang="pl-PL" sz="3700" dirty="0"/>
              <a:t>Korzyści karmienia naturalnego dla matek: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76F96F-29E7-0FFA-CE82-663530BD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zmniejszone ryzyko raka piersi, raka jajnika,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krótszy okres krwawienia po porodzie oraz szybsze obkurczanie się mięśnia macicy,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łatwiejszy powrót do figury sprzed ciąży,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mniejsze ryzyko zachorowania na choroby układu krążenia i osteoporozę.</a:t>
            </a:r>
          </a:p>
        </p:txBody>
      </p:sp>
    </p:spTree>
    <p:extLst>
      <p:ext uri="{BB962C8B-B14F-4D97-AF65-F5344CB8AC3E}">
        <p14:creationId xmlns:p14="http://schemas.microsoft.com/office/powerpoint/2010/main" val="2931479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633</Words>
  <Application>Microsoft Office PowerPoint</Application>
  <PresentationFormat>Panoramiczny</PresentationFormat>
  <Paragraphs>46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 </vt:lpstr>
      <vt:lpstr>Calibri Light</vt:lpstr>
      <vt:lpstr>Wingdings</vt:lpstr>
      <vt:lpstr>Motyw pakietu Office</vt:lpstr>
      <vt:lpstr>Ogólnopolski Tydzień Karmienia Piersią</vt:lpstr>
      <vt:lpstr>Prezentacja programu PowerPoint</vt:lpstr>
      <vt:lpstr>WHO i UNICEF zalecają:</vt:lpstr>
      <vt:lpstr>Prezentacja programu PowerPoint</vt:lpstr>
      <vt:lpstr>Wyłączne karmienie naturalne</vt:lpstr>
      <vt:lpstr>Uzupełniające karmienie naturalne</vt:lpstr>
      <vt:lpstr>Zasadami przewodnimi właściwego żywienia uzupełniającego są: </vt:lpstr>
      <vt:lpstr>Korzyści karmienia naturalnego dla dziecka:</vt:lpstr>
      <vt:lpstr>Korzyści karmienia naturalnego dla matek:</vt:lpstr>
      <vt:lpstr>Źródła: Breastfeeding (who.int), Karmienie piersią - Ministerstwo Zdrowia - Portal Gov.pl (www.gov.pl)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Ogólnopolski Tydzień Karmienia Piersią</dc:title>
  <dc:creator>Kinga Kaczmarek</dc:creator>
  <cp:lastModifiedBy>Kinga Kaczmarek</cp:lastModifiedBy>
  <cp:revision>2</cp:revision>
  <dcterms:created xsi:type="dcterms:W3CDTF">2022-05-11T07:57:09Z</dcterms:created>
  <dcterms:modified xsi:type="dcterms:W3CDTF">2022-05-12T09:36:02Z</dcterms:modified>
</cp:coreProperties>
</file>