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7" r:id="rId3"/>
    <p:sldId id="274" r:id="rId4"/>
    <p:sldId id="275" r:id="rId5"/>
    <p:sldId id="276" r:id="rId6"/>
    <p:sldId id="277" r:id="rId7"/>
    <p:sldId id="288" r:id="rId8"/>
    <p:sldId id="290" r:id="rId9"/>
    <p:sldId id="287" r:id="rId10"/>
    <p:sldId id="286" r:id="rId11"/>
    <p:sldId id="285" r:id="rId12"/>
    <p:sldId id="282" r:id="rId13"/>
    <p:sldId id="284" r:id="rId14"/>
    <p:sldId id="257" r:id="rId15"/>
    <p:sldId id="264" r:id="rId16"/>
    <p:sldId id="261" r:id="rId17"/>
    <p:sldId id="265" r:id="rId18"/>
    <p:sldId id="260" r:id="rId19"/>
    <p:sldId id="262" r:id="rId20"/>
    <p:sldId id="272" r:id="rId21"/>
    <p:sldId id="266" r:id="rId22"/>
    <p:sldId id="259" r:id="rId23"/>
    <p:sldId id="268" r:id="rId24"/>
  </p:sldIdLst>
  <p:sldSz cx="9144000" cy="5143500" type="screen16x9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42900" indent="1143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685800" indent="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28700" indent="3429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371600" indent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CF5"/>
    <a:srgbClr val="E8FFFF"/>
    <a:srgbClr val="3A717A"/>
    <a:srgbClr val="5BAAB7"/>
    <a:srgbClr val="A0D4DC"/>
    <a:srgbClr val="9EDBD3"/>
    <a:srgbClr val="90C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5" d="100"/>
          <a:sy n="105" d="100"/>
        </p:scale>
        <p:origin x="23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1AE9B0-1F8A-AD44-B535-E7855186C7E0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FF31D953-2F49-1F43-AB49-58ECEB3864F2}">
      <dgm:prSet phldrT="[Tekst]" custT="1"/>
      <dgm:spPr/>
      <dgm:t>
        <a:bodyPr/>
        <a:lstStyle/>
        <a:p>
          <a:r>
            <a:rPr lang="pl-PL" sz="1200" b="1" dirty="0"/>
            <a:t>UŚWIADAMIANIE POTRZEBY TRANSFORMACJI</a:t>
          </a:r>
        </a:p>
      </dgm:t>
    </dgm:pt>
    <dgm:pt modelId="{4AC3901B-0228-4F45-96E2-D343D7B5726A}" type="parTrans" cxnId="{AE642D66-58BF-E64B-A055-313BB759D43C}">
      <dgm:prSet/>
      <dgm:spPr/>
      <dgm:t>
        <a:bodyPr/>
        <a:lstStyle/>
        <a:p>
          <a:endParaRPr lang="pl-PL"/>
        </a:p>
      </dgm:t>
    </dgm:pt>
    <dgm:pt modelId="{0E9AF34F-F141-FA47-B21A-C563EE2DD26F}" type="sibTrans" cxnId="{AE642D66-58BF-E64B-A055-313BB759D43C}">
      <dgm:prSet/>
      <dgm:spPr/>
      <dgm:t>
        <a:bodyPr/>
        <a:lstStyle/>
        <a:p>
          <a:endParaRPr lang="pl-PL"/>
        </a:p>
      </dgm:t>
    </dgm:pt>
    <dgm:pt modelId="{9D025279-DC6D-C94E-BADD-4E687D4BDEE3}">
      <dgm:prSet phldrT="[Tekst]" custT="1"/>
      <dgm:spPr/>
      <dgm:t>
        <a:bodyPr/>
        <a:lstStyle/>
        <a:p>
          <a:r>
            <a:rPr lang="pl-PL" sz="1200" b="1" dirty="0"/>
            <a:t>PRZYGOTOWANIE KOMPETENCYJNE  DO PRZEPROWADZENIA TRANSFORMACJI</a:t>
          </a:r>
        </a:p>
      </dgm:t>
    </dgm:pt>
    <dgm:pt modelId="{1ECA9810-DB16-EC49-B44B-E5E81344D2F7}" type="parTrans" cxnId="{F8F4915E-7597-2144-BF41-5529A86C0A6E}">
      <dgm:prSet/>
      <dgm:spPr/>
      <dgm:t>
        <a:bodyPr/>
        <a:lstStyle/>
        <a:p>
          <a:endParaRPr lang="pl-PL"/>
        </a:p>
      </dgm:t>
    </dgm:pt>
    <dgm:pt modelId="{80884CDD-2689-8D4A-844D-6B5C7A538E45}" type="sibTrans" cxnId="{F8F4915E-7597-2144-BF41-5529A86C0A6E}">
      <dgm:prSet/>
      <dgm:spPr/>
      <dgm:t>
        <a:bodyPr/>
        <a:lstStyle/>
        <a:p>
          <a:endParaRPr lang="pl-PL"/>
        </a:p>
      </dgm:t>
    </dgm:pt>
    <dgm:pt modelId="{9EA9C862-33B7-4448-9DE3-A772974A4006}">
      <dgm:prSet phldrT="[Tekst]" custT="1"/>
      <dgm:spPr/>
      <dgm:t>
        <a:bodyPr/>
        <a:lstStyle/>
        <a:p>
          <a:r>
            <a:rPr lang="pl-PL" sz="1200" b="1" dirty="0"/>
            <a:t>WSKAZYWANIE SPOSOBU REALIZACJI ZMIANY, INSPIROWANIE, INICJOWANIE</a:t>
          </a:r>
          <a:endParaRPr lang="pl-PL" sz="1200" dirty="0"/>
        </a:p>
      </dgm:t>
    </dgm:pt>
    <dgm:pt modelId="{0683BD0D-3DE5-2A45-82FB-B9921230384B}" type="parTrans" cxnId="{597F3E8C-EE8C-6846-AC0A-9B116A471409}">
      <dgm:prSet/>
      <dgm:spPr/>
      <dgm:t>
        <a:bodyPr/>
        <a:lstStyle/>
        <a:p>
          <a:endParaRPr lang="pl-PL"/>
        </a:p>
      </dgm:t>
    </dgm:pt>
    <dgm:pt modelId="{A190A6DF-7898-0543-9A49-4DD5E7DAFE62}" type="sibTrans" cxnId="{597F3E8C-EE8C-6846-AC0A-9B116A471409}">
      <dgm:prSet/>
      <dgm:spPr/>
      <dgm:t>
        <a:bodyPr/>
        <a:lstStyle/>
        <a:p>
          <a:endParaRPr lang="pl-PL"/>
        </a:p>
      </dgm:t>
    </dgm:pt>
    <dgm:pt modelId="{92757B1E-25EB-5D41-8287-8781E350C232}">
      <dgm:prSet custT="1"/>
      <dgm:spPr/>
      <dgm:t>
        <a:bodyPr/>
        <a:lstStyle/>
        <a:p>
          <a:r>
            <a:rPr lang="pl-PL" sz="1200" b="1" dirty="0">
              <a:solidFill>
                <a:schemeClr val="tx1"/>
              </a:solidFill>
            </a:rPr>
            <a:t>INTEGRACJA  INTERESARIUSZY I ROZWIJANIE EKOSYSTEMU PRZEMYSŁU 4.0</a:t>
          </a:r>
        </a:p>
      </dgm:t>
    </dgm:pt>
    <dgm:pt modelId="{8523EB47-823A-DF4C-B171-A441E9326677}" type="parTrans" cxnId="{84D236E1-8447-7245-B560-FCEBB1456657}">
      <dgm:prSet/>
      <dgm:spPr/>
      <dgm:t>
        <a:bodyPr/>
        <a:lstStyle/>
        <a:p>
          <a:endParaRPr lang="pl-PL"/>
        </a:p>
      </dgm:t>
    </dgm:pt>
    <dgm:pt modelId="{A54E104B-9E70-4344-AF81-92F9D93FE346}" type="sibTrans" cxnId="{84D236E1-8447-7245-B560-FCEBB1456657}">
      <dgm:prSet/>
      <dgm:spPr/>
      <dgm:t>
        <a:bodyPr/>
        <a:lstStyle/>
        <a:p>
          <a:endParaRPr lang="pl-PL"/>
        </a:p>
      </dgm:t>
    </dgm:pt>
    <dgm:pt modelId="{F1A88554-1F49-4B45-A52D-CE0CFB5A1C84}">
      <dgm:prSet custT="1"/>
      <dgm:spPr/>
      <dgm:t>
        <a:bodyPr/>
        <a:lstStyle/>
        <a:p>
          <a:r>
            <a:rPr lang="pl-PL" sz="1200" b="1" dirty="0"/>
            <a:t>POKONYWANIE BARIER NIEPEWNOŚĆI , MINIMALIZACJA RYZYKA  PRZY WDRAŻANIU ROZWIĄZAŃ PRZEZ ŚRODKI I   INSTRUMENTY WSPARCIA</a:t>
          </a:r>
        </a:p>
      </dgm:t>
    </dgm:pt>
    <dgm:pt modelId="{E36AC244-23BA-7541-846E-2FEB0A42FBE4}" type="sibTrans" cxnId="{6FB5C681-B962-3848-85EE-2BC0062C0989}">
      <dgm:prSet/>
      <dgm:spPr/>
      <dgm:t>
        <a:bodyPr/>
        <a:lstStyle/>
        <a:p>
          <a:endParaRPr lang="pl-PL"/>
        </a:p>
      </dgm:t>
    </dgm:pt>
    <dgm:pt modelId="{91064EC8-B1AD-2B40-9A89-623D481BCA5B}" type="parTrans" cxnId="{6FB5C681-B962-3848-85EE-2BC0062C0989}">
      <dgm:prSet/>
      <dgm:spPr/>
      <dgm:t>
        <a:bodyPr/>
        <a:lstStyle/>
        <a:p>
          <a:endParaRPr lang="pl-PL"/>
        </a:p>
      </dgm:t>
    </dgm:pt>
    <dgm:pt modelId="{F59BB3B9-A996-3742-9920-C71B76A0667C}" type="pres">
      <dgm:prSet presAssocID="{DA1AE9B0-1F8A-AD44-B535-E7855186C7E0}" presName="arrowDiagram" presStyleCnt="0">
        <dgm:presLayoutVars>
          <dgm:chMax val="5"/>
          <dgm:dir/>
          <dgm:resizeHandles val="exact"/>
        </dgm:presLayoutVars>
      </dgm:prSet>
      <dgm:spPr/>
    </dgm:pt>
    <dgm:pt modelId="{22189AE8-970B-BE41-B4AB-FC300292AD37}" type="pres">
      <dgm:prSet presAssocID="{DA1AE9B0-1F8A-AD44-B535-E7855186C7E0}" presName="arrow" presStyleLbl="bgShp" presStyleIdx="0" presStyleCnt="1" custScaleX="129055"/>
      <dgm:spPr/>
    </dgm:pt>
    <dgm:pt modelId="{C3EE5548-45C5-4B4C-A456-C1110913E5F1}" type="pres">
      <dgm:prSet presAssocID="{DA1AE9B0-1F8A-AD44-B535-E7855186C7E0}" presName="arrowDiagram5" presStyleCnt="0"/>
      <dgm:spPr/>
    </dgm:pt>
    <dgm:pt modelId="{A240536C-CF07-7E42-B3C2-F917D71E4381}" type="pres">
      <dgm:prSet presAssocID="{FF31D953-2F49-1F43-AB49-58ECEB3864F2}" presName="bullet5a" presStyleLbl="node1" presStyleIdx="0" presStyleCnt="5" custLinFactX="-200000" custLinFactNeighborX="-222341" custLinFactNeighborY="-60335"/>
      <dgm:spPr/>
    </dgm:pt>
    <dgm:pt modelId="{5E6B2094-2824-AE42-93E1-E8FC9C287E75}" type="pres">
      <dgm:prSet presAssocID="{FF31D953-2F49-1F43-AB49-58ECEB3864F2}" presName="textBox5a" presStyleLbl="revTx" presStyleIdx="0" presStyleCnt="5" custScaleX="194784" custScaleY="62058" custLinFactX="-100000" custLinFactNeighborX="-127629" custLinFactNeighborY="-53951">
        <dgm:presLayoutVars>
          <dgm:bulletEnabled val="1"/>
        </dgm:presLayoutVars>
      </dgm:prSet>
      <dgm:spPr/>
    </dgm:pt>
    <dgm:pt modelId="{2E1698D8-2996-D641-A9FF-F286BDEB527C}" type="pres">
      <dgm:prSet presAssocID="{9EA9C862-33B7-4448-9DE3-A772974A4006}" presName="bullet5b" presStyleLbl="node1" presStyleIdx="1" presStyleCnt="5" custLinFactX="-92735" custLinFactNeighborX="-100000"/>
      <dgm:spPr/>
    </dgm:pt>
    <dgm:pt modelId="{3DD6FF35-83AD-1B47-AF99-2C82932A870C}" type="pres">
      <dgm:prSet presAssocID="{9EA9C862-33B7-4448-9DE3-A772974A4006}" presName="textBox5b" presStyleLbl="revTx" presStyleIdx="1" presStyleCnt="5" custScaleX="239430" custScaleY="45506" custLinFactX="-23574" custLinFactNeighborX="-100000" custLinFactNeighborY="-78760">
        <dgm:presLayoutVars>
          <dgm:bulletEnabled val="1"/>
        </dgm:presLayoutVars>
      </dgm:prSet>
      <dgm:spPr/>
    </dgm:pt>
    <dgm:pt modelId="{5E13A04B-26E7-1344-8812-A42BD05CA825}" type="pres">
      <dgm:prSet presAssocID="{9D025279-DC6D-C94E-BADD-4E687D4BDEE3}" presName="bullet5c" presStyleLbl="node1" presStyleIdx="2" presStyleCnt="5" custLinFactNeighborX="-80949" custLinFactNeighborY="11564"/>
      <dgm:spPr/>
    </dgm:pt>
    <dgm:pt modelId="{444D7EFE-B1ED-304D-B211-D4E90CD8007E}" type="pres">
      <dgm:prSet presAssocID="{9D025279-DC6D-C94E-BADD-4E687D4BDEE3}" presName="textBox5c" presStyleLbl="revTx" presStyleIdx="2" presStyleCnt="5" custScaleX="176272" custScaleY="43825" custLinFactNeighborX="-90668" custLinFactNeighborY="-89655">
        <dgm:presLayoutVars>
          <dgm:bulletEnabled val="1"/>
        </dgm:presLayoutVars>
      </dgm:prSet>
      <dgm:spPr/>
    </dgm:pt>
    <dgm:pt modelId="{59A19C35-335B-8740-9033-07BCA65EFDA8}" type="pres">
      <dgm:prSet presAssocID="{F1A88554-1F49-4B45-A52D-CE0CFB5A1C84}" presName="bullet5d" presStyleLbl="node1" presStyleIdx="3" presStyleCnt="5" custLinFactNeighborX="40288"/>
      <dgm:spPr/>
    </dgm:pt>
    <dgm:pt modelId="{430E9094-F151-2F4F-A67B-C5E57F88F4B0}" type="pres">
      <dgm:prSet presAssocID="{F1A88554-1F49-4B45-A52D-CE0CFB5A1C84}" presName="textBox5d" presStyleLbl="revTx" presStyleIdx="3" presStyleCnt="5" custScaleX="178838" custLinFactNeighborX="-15264" custLinFactNeighborY="-43743">
        <dgm:presLayoutVars>
          <dgm:bulletEnabled val="1"/>
        </dgm:presLayoutVars>
      </dgm:prSet>
      <dgm:spPr/>
    </dgm:pt>
    <dgm:pt modelId="{E68D76D1-64F2-4D43-915A-025985D7498F}" type="pres">
      <dgm:prSet presAssocID="{92757B1E-25EB-5D41-8287-8781E350C232}" presName="bullet5e" presStyleLbl="node1" presStyleIdx="4" presStyleCnt="5" custLinFactNeighborX="84315" custLinFactNeighborY="-3513"/>
      <dgm:spPr/>
    </dgm:pt>
    <dgm:pt modelId="{E4156082-1BF5-0246-86DA-665DA1CF8F98}" type="pres">
      <dgm:prSet presAssocID="{92757B1E-25EB-5D41-8287-8781E350C232}" presName="textBox5e" presStyleLbl="revTx" presStyleIdx="4" presStyleCnt="5" custScaleX="167407" custScaleY="31504" custLinFactNeighborX="91414" custLinFactNeighborY="-62723">
        <dgm:presLayoutVars>
          <dgm:bulletEnabled val="1"/>
        </dgm:presLayoutVars>
      </dgm:prSet>
      <dgm:spPr/>
    </dgm:pt>
  </dgm:ptLst>
  <dgm:cxnLst>
    <dgm:cxn modelId="{79D9A704-6C88-9644-9680-5ECEC94091CD}" type="presOf" srcId="{F1A88554-1F49-4B45-A52D-CE0CFB5A1C84}" destId="{430E9094-F151-2F4F-A67B-C5E57F88F4B0}" srcOrd="0" destOrd="0" presId="urn:microsoft.com/office/officeart/2005/8/layout/arrow2"/>
    <dgm:cxn modelId="{6399933B-E84A-844A-BD55-4B4C876D7C18}" type="presOf" srcId="{9EA9C862-33B7-4448-9DE3-A772974A4006}" destId="{3DD6FF35-83AD-1B47-AF99-2C82932A870C}" srcOrd="0" destOrd="0" presId="urn:microsoft.com/office/officeart/2005/8/layout/arrow2"/>
    <dgm:cxn modelId="{F8F4915E-7597-2144-BF41-5529A86C0A6E}" srcId="{DA1AE9B0-1F8A-AD44-B535-E7855186C7E0}" destId="{9D025279-DC6D-C94E-BADD-4E687D4BDEE3}" srcOrd="2" destOrd="0" parTransId="{1ECA9810-DB16-EC49-B44B-E5E81344D2F7}" sibTransId="{80884CDD-2689-8D4A-844D-6B5C7A538E45}"/>
    <dgm:cxn modelId="{AE642D66-58BF-E64B-A055-313BB759D43C}" srcId="{DA1AE9B0-1F8A-AD44-B535-E7855186C7E0}" destId="{FF31D953-2F49-1F43-AB49-58ECEB3864F2}" srcOrd="0" destOrd="0" parTransId="{4AC3901B-0228-4F45-96E2-D343D7B5726A}" sibTransId="{0E9AF34F-F141-FA47-B21A-C563EE2DD26F}"/>
    <dgm:cxn modelId="{4B8EDA77-F567-3A47-B5C3-0BFFCEC818DA}" type="presOf" srcId="{FF31D953-2F49-1F43-AB49-58ECEB3864F2}" destId="{5E6B2094-2824-AE42-93E1-E8FC9C287E75}" srcOrd="0" destOrd="0" presId="urn:microsoft.com/office/officeart/2005/8/layout/arrow2"/>
    <dgm:cxn modelId="{DFA2D57D-FA33-284D-8FEB-819ED6B4330B}" type="presOf" srcId="{DA1AE9B0-1F8A-AD44-B535-E7855186C7E0}" destId="{F59BB3B9-A996-3742-9920-C71B76A0667C}" srcOrd="0" destOrd="0" presId="urn:microsoft.com/office/officeart/2005/8/layout/arrow2"/>
    <dgm:cxn modelId="{6FB5C681-B962-3848-85EE-2BC0062C0989}" srcId="{DA1AE9B0-1F8A-AD44-B535-E7855186C7E0}" destId="{F1A88554-1F49-4B45-A52D-CE0CFB5A1C84}" srcOrd="3" destOrd="0" parTransId="{91064EC8-B1AD-2B40-9A89-623D481BCA5B}" sibTransId="{E36AC244-23BA-7541-846E-2FEB0A42FBE4}"/>
    <dgm:cxn modelId="{597F3E8C-EE8C-6846-AC0A-9B116A471409}" srcId="{DA1AE9B0-1F8A-AD44-B535-E7855186C7E0}" destId="{9EA9C862-33B7-4448-9DE3-A772974A4006}" srcOrd="1" destOrd="0" parTransId="{0683BD0D-3DE5-2A45-82FB-B9921230384B}" sibTransId="{A190A6DF-7898-0543-9A49-4DD5E7DAFE62}"/>
    <dgm:cxn modelId="{FD33D9B7-8EC0-4F4C-A9DA-4CD762148C17}" type="presOf" srcId="{92757B1E-25EB-5D41-8287-8781E350C232}" destId="{E4156082-1BF5-0246-86DA-665DA1CF8F98}" srcOrd="0" destOrd="0" presId="urn:microsoft.com/office/officeart/2005/8/layout/arrow2"/>
    <dgm:cxn modelId="{84D236E1-8447-7245-B560-FCEBB1456657}" srcId="{DA1AE9B0-1F8A-AD44-B535-E7855186C7E0}" destId="{92757B1E-25EB-5D41-8287-8781E350C232}" srcOrd="4" destOrd="0" parTransId="{8523EB47-823A-DF4C-B171-A441E9326677}" sibTransId="{A54E104B-9E70-4344-AF81-92F9D93FE346}"/>
    <dgm:cxn modelId="{BFDF32EF-153F-ED40-B6ED-5194FE142E80}" type="presOf" srcId="{9D025279-DC6D-C94E-BADD-4E687D4BDEE3}" destId="{444D7EFE-B1ED-304D-B211-D4E90CD8007E}" srcOrd="0" destOrd="0" presId="urn:microsoft.com/office/officeart/2005/8/layout/arrow2"/>
    <dgm:cxn modelId="{AF7FA28A-0BFE-234E-9321-D7810807A352}" type="presParOf" srcId="{F59BB3B9-A996-3742-9920-C71B76A0667C}" destId="{22189AE8-970B-BE41-B4AB-FC300292AD37}" srcOrd="0" destOrd="0" presId="urn:microsoft.com/office/officeart/2005/8/layout/arrow2"/>
    <dgm:cxn modelId="{57261FE5-2FFB-DD49-BC6C-44DCEB346DB0}" type="presParOf" srcId="{F59BB3B9-A996-3742-9920-C71B76A0667C}" destId="{C3EE5548-45C5-4B4C-A456-C1110913E5F1}" srcOrd="1" destOrd="0" presId="urn:microsoft.com/office/officeart/2005/8/layout/arrow2"/>
    <dgm:cxn modelId="{24486EBE-E9AD-0A4F-9497-18C6B503BD9E}" type="presParOf" srcId="{C3EE5548-45C5-4B4C-A456-C1110913E5F1}" destId="{A240536C-CF07-7E42-B3C2-F917D71E4381}" srcOrd="0" destOrd="0" presId="urn:microsoft.com/office/officeart/2005/8/layout/arrow2"/>
    <dgm:cxn modelId="{E31FAD6F-B977-5144-8988-269360470238}" type="presParOf" srcId="{C3EE5548-45C5-4B4C-A456-C1110913E5F1}" destId="{5E6B2094-2824-AE42-93E1-E8FC9C287E75}" srcOrd="1" destOrd="0" presId="urn:microsoft.com/office/officeart/2005/8/layout/arrow2"/>
    <dgm:cxn modelId="{E0C4512C-B063-AD4D-B247-7D4F311B91ED}" type="presParOf" srcId="{C3EE5548-45C5-4B4C-A456-C1110913E5F1}" destId="{2E1698D8-2996-D641-A9FF-F286BDEB527C}" srcOrd="2" destOrd="0" presId="urn:microsoft.com/office/officeart/2005/8/layout/arrow2"/>
    <dgm:cxn modelId="{8AC1A49C-A804-5747-A7C9-EFAE468E985F}" type="presParOf" srcId="{C3EE5548-45C5-4B4C-A456-C1110913E5F1}" destId="{3DD6FF35-83AD-1B47-AF99-2C82932A870C}" srcOrd="3" destOrd="0" presId="urn:microsoft.com/office/officeart/2005/8/layout/arrow2"/>
    <dgm:cxn modelId="{44385106-5999-B041-BF11-29A35CD24174}" type="presParOf" srcId="{C3EE5548-45C5-4B4C-A456-C1110913E5F1}" destId="{5E13A04B-26E7-1344-8812-A42BD05CA825}" srcOrd="4" destOrd="0" presId="urn:microsoft.com/office/officeart/2005/8/layout/arrow2"/>
    <dgm:cxn modelId="{563D32B1-037F-0941-AA9F-35E05E770774}" type="presParOf" srcId="{C3EE5548-45C5-4B4C-A456-C1110913E5F1}" destId="{444D7EFE-B1ED-304D-B211-D4E90CD8007E}" srcOrd="5" destOrd="0" presId="urn:microsoft.com/office/officeart/2005/8/layout/arrow2"/>
    <dgm:cxn modelId="{F8697C69-3047-FC49-B006-8CE1F127F27E}" type="presParOf" srcId="{C3EE5548-45C5-4B4C-A456-C1110913E5F1}" destId="{59A19C35-335B-8740-9033-07BCA65EFDA8}" srcOrd="6" destOrd="0" presId="urn:microsoft.com/office/officeart/2005/8/layout/arrow2"/>
    <dgm:cxn modelId="{94E47530-54CC-ED45-96B5-8C34BB38DD7D}" type="presParOf" srcId="{C3EE5548-45C5-4B4C-A456-C1110913E5F1}" destId="{430E9094-F151-2F4F-A67B-C5E57F88F4B0}" srcOrd="7" destOrd="0" presId="urn:microsoft.com/office/officeart/2005/8/layout/arrow2"/>
    <dgm:cxn modelId="{200BCEC3-B5A9-D548-A8A6-00F5F1187602}" type="presParOf" srcId="{C3EE5548-45C5-4B4C-A456-C1110913E5F1}" destId="{E68D76D1-64F2-4D43-915A-025985D7498F}" srcOrd="8" destOrd="0" presId="urn:microsoft.com/office/officeart/2005/8/layout/arrow2"/>
    <dgm:cxn modelId="{64F3E346-7592-3B46-B363-C042676D83F4}" type="presParOf" srcId="{C3EE5548-45C5-4B4C-A456-C1110913E5F1}" destId="{E4156082-1BF5-0246-86DA-665DA1CF8F98}" srcOrd="9" destOrd="0" presId="urn:microsoft.com/office/officeart/2005/8/layout/arrow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89AE8-970B-BE41-B4AB-FC300292AD37}">
      <dsp:nvSpPr>
        <dsp:cNvPr id="0" name=""/>
        <dsp:cNvSpPr/>
      </dsp:nvSpPr>
      <dsp:spPr>
        <a:xfrm>
          <a:off x="764277" y="0"/>
          <a:ext cx="6346202" cy="30734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0536C-CF07-7E42-B3C2-F917D71E4381}">
      <dsp:nvSpPr>
        <dsp:cNvPr id="0" name=""/>
        <dsp:cNvSpPr/>
      </dsp:nvSpPr>
      <dsp:spPr>
        <a:xfrm>
          <a:off x="1485354" y="2217140"/>
          <a:ext cx="113101" cy="113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B2094-2824-AE42-93E1-E8FC9C287E75}">
      <dsp:nvSpPr>
        <dsp:cNvPr id="0" name=""/>
        <dsp:cNvSpPr/>
      </dsp:nvSpPr>
      <dsp:spPr>
        <a:xfrm>
          <a:off x="247934" y="2086062"/>
          <a:ext cx="1254768" cy="453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3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UŚWIADAMIANIE POTRZEBY TRANSFORMACJI</a:t>
          </a:r>
        </a:p>
      </dsp:txBody>
      <dsp:txXfrm>
        <a:off x="247934" y="2086062"/>
        <a:ext cx="1254768" cy="453935"/>
      </dsp:txXfrm>
    </dsp:sp>
    <dsp:sp modelId="{2E1698D8-2996-D641-A9FF-F286BDEB527C}">
      <dsp:nvSpPr>
        <dsp:cNvPr id="0" name=""/>
        <dsp:cNvSpPr/>
      </dsp:nvSpPr>
      <dsp:spPr>
        <a:xfrm>
          <a:off x="2234053" y="1697131"/>
          <a:ext cx="177027" cy="1770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6FF35-83AD-1B47-AF99-2C82932A870C}">
      <dsp:nvSpPr>
        <dsp:cNvPr id="0" name=""/>
        <dsp:cNvSpPr/>
      </dsp:nvSpPr>
      <dsp:spPr>
        <a:xfrm>
          <a:off x="1085953" y="1122284"/>
          <a:ext cx="1954455" cy="58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03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WSKAZYWANIE SPOSOBU REALIZACJI ZMIANY, INSPIROWANIE, INICJOWANIE</a:t>
          </a:r>
          <a:endParaRPr lang="pl-PL" sz="1200" kern="1200" dirty="0"/>
        </a:p>
      </dsp:txBody>
      <dsp:txXfrm>
        <a:off x="1085953" y="1122284"/>
        <a:ext cx="1954455" cy="586005"/>
      </dsp:txXfrm>
    </dsp:sp>
    <dsp:sp modelId="{5E13A04B-26E7-1344-8812-A42BD05CA825}">
      <dsp:nvSpPr>
        <dsp:cNvPr id="0" name=""/>
        <dsp:cNvSpPr/>
      </dsp:nvSpPr>
      <dsp:spPr>
        <a:xfrm>
          <a:off x="3170968" y="1255425"/>
          <a:ext cx="236037" cy="2360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D7EFE-B1ED-304D-B211-D4E90CD8007E}">
      <dsp:nvSpPr>
        <dsp:cNvPr id="0" name=""/>
        <dsp:cNvSpPr/>
      </dsp:nvSpPr>
      <dsp:spPr>
        <a:xfrm>
          <a:off x="2257622" y="282724"/>
          <a:ext cx="1672937" cy="756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71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PRZYGOTOWANIE KOMPETENCYJNE  DO PRZEPROWADZENIA TRANSFORMACJI</a:t>
          </a:r>
        </a:p>
      </dsp:txBody>
      <dsp:txXfrm>
        <a:off x="2257622" y="282724"/>
        <a:ext cx="1672937" cy="756967"/>
      </dsp:txXfrm>
    </dsp:sp>
    <dsp:sp modelId="{59A19C35-335B-8740-9033-07BCA65EFDA8}">
      <dsp:nvSpPr>
        <dsp:cNvPr id="0" name=""/>
        <dsp:cNvSpPr/>
      </dsp:nvSpPr>
      <dsp:spPr>
        <a:xfrm>
          <a:off x="4399512" y="861781"/>
          <a:ext cx="304881" cy="3048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E9094-F151-2F4F-A67B-C5E57F88F4B0}">
      <dsp:nvSpPr>
        <dsp:cNvPr id="0" name=""/>
        <dsp:cNvSpPr/>
      </dsp:nvSpPr>
      <dsp:spPr>
        <a:xfrm>
          <a:off x="3891322" y="113475"/>
          <a:ext cx="1758850" cy="2059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55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POKONYWANIE BARIER NIEPEWNOŚĆI , MINIMALIZACJA RYZYKA  PRZY WDRAŻANIU ROZWIĄZAŃ PRZEZ ŚRODKI I   INSTRUMENTY WSPARCIA</a:t>
          </a:r>
        </a:p>
      </dsp:txBody>
      <dsp:txXfrm>
        <a:off x="3891322" y="113475"/>
        <a:ext cx="1758850" cy="2059178"/>
      </dsp:txXfrm>
    </dsp:sp>
    <dsp:sp modelId="{E68D76D1-64F2-4D43-915A-025985D7498F}">
      <dsp:nvSpPr>
        <dsp:cNvPr id="0" name=""/>
        <dsp:cNvSpPr/>
      </dsp:nvSpPr>
      <dsp:spPr>
        <a:xfrm>
          <a:off x="5545917" y="603491"/>
          <a:ext cx="388477" cy="3884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56082-1BF5-0246-86DA-665DA1CF8F98}">
      <dsp:nvSpPr>
        <dsp:cNvPr id="0" name=""/>
        <dsp:cNvSpPr/>
      </dsp:nvSpPr>
      <dsp:spPr>
        <a:xfrm>
          <a:off x="5980186" y="167266"/>
          <a:ext cx="1646427" cy="712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846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solidFill>
                <a:schemeClr val="tx1"/>
              </a:solidFill>
            </a:rPr>
            <a:t>INTEGRACJA  INTERESARIUSZY I ROZWIJANIE EKOSYSTEMU PRZEMYSŁU 4.0</a:t>
          </a:r>
        </a:p>
      </dsp:txBody>
      <dsp:txXfrm>
        <a:off x="5980186" y="167266"/>
        <a:ext cx="1646427" cy="712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649D2F8-E7DC-874E-8E77-3752E74649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ADC7634-A8A6-324B-8145-587C68D92C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2A26AF3-7063-F64D-828F-C3B5A2D9DF24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707BC13-FDEC-AD4E-B602-7E7BA4B967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1E88D3B-326E-874C-87CC-E841C8A80D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70AC1-606E-164D-B89C-AE59E78DDAF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C3DF763C-D1E2-1641-843D-C7D60ADD63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0516182-8E2E-CC4F-B9C8-85E304E960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4CB13C26-1DC5-A449-9976-2DCAB1EE7EAF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8576FDE0-E69F-E747-8C9B-AB2626BF38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D20DEF1C-0AFF-E74F-AA2F-253FFE5D9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44DB78C-EE5C-D349-8FF5-01E478DECB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760A3B-5575-E44B-9950-32BC82569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758427D-DB3B-0A48-9046-124FEDE6EF2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EAD9E-2F49-8B43-8E45-9F115F7A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BF1E7-0E8D-E140-8960-D4C3AF8E6C8E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D34E-D76C-DB44-8EAC-E6473E8A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A6A7-411D-4242-B657-C774D0AD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3DE65-78E1-3447-BE28-98B19FCAD66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674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7F3FD-FA3D-A04D-A0DE-5AFA40A8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B40EA-0809-D14E-B048-851B77B8F13E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14A2B-0758-234C-A83A-53295860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A398D-592E-0746-9D34-9B161E3E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07A13-6745-2143-8408-3E76E9C4DE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307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CA2F2-FDCE-D349-8408-1E2B8748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F14AB-4BA4-DB45-8D04-3DF721EC8884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20561-232B-0A4A-A23D-7B282A99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B7B1E-2CA3-AF40-84DD-9C960A4C4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22CC6-DA34-384F-93C6-94B835EA4C4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965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44F24-051C-E847-9F39-A2F8EEF58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DC6B3-FD2E-2143-9D36-F59ACCD5DFD3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835CE-A041-304B-88C4-71F2E684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3D51F-3598-6C4E-88A4-6566D2B46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8AFAD-1DCE-5346-A1FE-A44626E439B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534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3E0E0-A0FF-594B-96F3-E84AB468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305BB-FC75-A942-9A83-EA3C56BAA9E0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BEAB-37B1-E740-A83E-B9B15635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4BE0A-BA3D-AD49-8F12-CC139C4E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452B-5AC6-E64B-A2DC-30CE554D0F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795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1C09F2-C3B8-D44B-93BC-15D4DEE3D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45138-0706-7D48-80A0-CA6143EB1486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8B8657-F5CF-4746-ACF6-16B5A2ED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DCC2E9-E798-FD4E-83E7-0035780F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31D36-A145-F543-8FC4-A4A06D95C4C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914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B6AC8ED-D756-3D46-8943-6A97B558B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13896-9075-2E46-8E0B-2AD69F9C6CC3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21DAB9-6B12-1E4D-B811-9D36C732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27E371B-E6D6-864E-95AC-1575A267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95035-295F-B442-82FE-D8C35257EDE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303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2FFEE04-416B-DC4D-90CA-5A41BFD36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6BB4F-E9E7-6547-B1E3-67B527CF3628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5BF524-A152-0740-8600-99508218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0036B7-F882-8347-873D-D35CB8B9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CC943-645B-974C-B856-B56008F77B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5618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8B95552-2700-AE46-A0AB-261B4662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4B4E2-4EA0-4B44-BD5B-261C8E346469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CF8E4E-8532-9745-8A6A-B9245D31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CBC241-FCC3-0543-ACEA-EA25D3F29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03CB0-FA4A-084A-B1CC-DCA22EEB9B1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3504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AB6ED7-DCD2-8941-BA04-5C8497432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54F2D-FF64-4143-BC22-1D06C05E65CE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45B11F-04E3-3A4F-94F2-066DAF4E2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190B72-814E-DC4F-BF9E-DED92D4D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7D78F-7516-4B4D-A2FB-59ACE3A3D9C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71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2975CD-A0AE-1C4F-A7F4-674C78F67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80020-A92F-184D-A321-3B7B14E3B626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79BDB4-406A-7B46-B19B-648B59596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77BC7A-5FA6-F940-84C3-1EA37222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9030D-DDB9-F54A-9CB7-7BBCB25F5D3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00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DEB779B1-713A-804A-8A05-DA9138EA44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E3EDB-4B59-654D-AF90-ECFA74F0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E5BCE-1BAC-D64F-9DEF-DA8DEBB45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4C9AB0-5D0D-6E4D-9418-7064468E5D25}" type="datetimeFigureOut">
              <a:rPr lang="pl-PL"/>
              <a:pPr>
                <a:defRPr/>
              </a:pPr>
              <a:t>21.02.2018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742F0-7692-1945-B55E-49B9BFA9E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5BA9A-0865-8146-9B79-9874C80F5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5B773-2DE8-6248-92E4-EDC428CE811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5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5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5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5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5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5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5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tiff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tiff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tiff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tiff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tiff"/><Relationship Id="rId5" Type="http://schemas.openxmlformats.org/officeDocument/2006/relationships/image" Target="../media/image44.png"/><Relationship Id="rId4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>
            <a:extLst>
              <a:ext uri="{FF2B5EF4-FFF2-40B4-BE49-F238E27FC236}">
                <a16:creationId xmlns:a16="http://schemas.microsoft.com/office/drawing/2014/main" id="{C21D23A7-1A84-0849-A463-B5CC701B7A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/>
          <a:lstStyle/>
          <a:p>
            <a:br>
              <a:rPr lang="pl-PL" dirty="0"/>
            </a:br>
            <a:r>
              <a:rPr lang="pl-PL" sz="2800" b="1" dirty="0"/>
              <a:t>Platforma Przemysłu Przyszłości </a:t>
            </a:r>
            <a:br>
              <a:rPr lang="pl-PL" sz="2800" b="1" dirty="0"/>
            </a:br>
            <a:r>
              <a:rPr lang="pl-PL" sz="2800" b="1" dirty="0"/>
              <a:t>integratorem inicjatyw </a:t>
            </a:r>
            <a:br>
              <a:rPr lang="pl-PL" sz="2800" b="1" dirty="0"/>
            </a:br>
            <a:r>
              <a:rPr lang="pl-PL" sz="2800" b="1" dirty="0"/>
              <a:t>na rzecz Przemysłu 4.0</a:t>
            </a:r>
            <a:endParaRPr lang="pl-PL" altLang="pl-PL" sz="2800" dirty="0"/>
          </a:p>
        </p:txBody>
      </p:sp>
      <p:sp>
        <p:nvSpPr>
          <p:cNvPr id="3075" name="Podtytuł 2">
            <a:extLst>
              <a:ext uri="{FF2B5EF4-FFF2-40B4-BE49-F238E27FC236}">
                <a16:creationId xmlns:a16="http://schemas.microsoft.com/office/drawing/2014/main" id="{82A92D42-B7EF-CF40-B36F-C3F87CA56D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43000" y="2946400"/>
            <a:ext cx="6858000" cy="99695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r>
              <a:rPr lang="pl-PL" altLang="pl-PL" dirty="0"/>
              <a:t>Andrzej Soldaty</a:t>
            </a:r>
          </a:p>
          <a:p>
            <a:r>
              <a:rPr lang="pl-PL" altLang="pl-PL" dirty="0"/>
              <a:t>Lider Projektu „ Platforma Przemysłu Przyszłości”</a:t>
            </a:r>
          </a:p>
          <a:p>
            <a:r>
              <a:rPr lang="pl-PL" altLang="pl-PL" dirty="0"/>
              <a:t>Ministerstwo Przedsiębiorczości i Technologii</a:t>
            </a:r>
          </a:p>
          <a:p>
            <a:r>
              <a:rPr lang="pl-PL" altLang="pl-PL"/>
              <a:t>Warszawa, 21.02.2018</a:t>
            </a:r>
            <a:endParaRPr lang="pl-PL" alt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6208CDB-CBE5-7E48-B5DF-B2B54E1A51B9}"/>
              </a:ext>
            </a:extLst>
          </p:cNvPr>
          <p:cNvSpPr/>
          <p:nvPr/>
        </p:nvSpPr>
        <p:spPr>
          <a:xfrm>
            <a:off x="2590800" y="127000"/>
            <a:ext cx="1574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F019179A-1089-BE4A-83E8-2624269BB92F}"/>
              </a:ext>
            </a:extLst>
          </p:cNvPr>
          <p:cNvSpPr/>
          <p:nvPr/>
        </p:nvSpPr>
        <p:spPr>
          <a:xfrm>
            <a:off x="4709550" y="3522650"/>
            <a:ext cx="3682904" cy="904076"/>
          </a:xfrm>
          <a:prstGeom prst="rect">
            <a:avLst/>
          </a:prstGeom>
          <a:solidFill>
            <a:srgbClr val="A7EC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85671D11-09EF-C748-AA50-D65AA7C6839D}"/>
              </a:ext>
            </a:extLst>
          </p:cNvPr>
          <p:cNvSpPr/>
          <p:nvPr/>
        </p:nvSpPr>
        <p:spPr>
          <a:xfrm>
            <a:off x="5747226" y="3609454"/>
            <a:ext cx="2619611" cy="762001"/>
          </a:xfrm>
          <a:prstGeom prst="rect">
            <a:avLst/>
          </a:prstGeom>
          <a:solidFill>
            <a:srgbClr val="A7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NARZĘDZIA WSPOMAGANIA TRANSFORMACJI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1C155858-823C-0043-B186-A58655B6BA42}"/>
              </a:ext>
            </a:extLst>
          </p:cNvPr>
          <p:cNvSpPr/>
          <p:nvPr/>
        </p:nvSpPr>
        <p:spPr>
          <a:xfrm>
            <a:off x="634231" y="3506890"/>
            <a:ext cx="3682904" cy="904076"/>
          </a:xfrm>
          <a:prstGeom prst="rect">
            <a:avLst/>
          </a:prstGeom>
          <a:solidFill>
            <a:srgbClr val="A7EC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29E58D26-E73D-0C4D-A5E5-F62EE25353BA}"/>
              </a:ext>
            </a:extLst>
          </p:cNvPr>
          <p:cNvSpPr/>
          <p:nvPr/>
        </p:nvSpPr>
        <p:spPr>
          <a:xfrm>
            <a:off x="4683933" y="2403650"/>
            <a:ext cx="3682904" cy="904076"/>
          </a:xfrm>
          <a:prstGeom prst="rect">
            <a:avLst/>
          </a:prstGeom>
          <a:solidFill>
            <a:srgbClr val="A7EC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DE196273-D413-554D-8309-294EA0744E19}"/>
              </a:ext>
            </a:extLst>
          </p:cNvPr>
          <p:cNvSpPr/>
          <p:nvPr/>
        </p:nvSpPr>
        <p:spPr>
          <a:xfrm>
            <a:off x="2581131" y="1275848"/>
            <a:ext cx="3682904" cy="904076"/>
          </a:xfrm>
          <a:prstGeom prst="rect">
            <a:avLst/>
          </a:prstGeom>
          <a:solidFill>
            <a:srgbClr val="A7EC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4EAE541-1842-504D-8A31-817476620798}"/>
              </a:ext>
            </a:extLst>
          </p:cNvPr>
          <p:cNvSpPr txBox="1"/>
          <p:nvPr/>
        </p:nvSpPr>
        <p:spPr>
          <a:xfrm>
            <a:off x="1123710" y="654313"/>
            <a:ext cx="703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INICJATYWY DLA BUDOWANIA EKOSYSTEMU PRZEMYSŁU 4.0 </a:t>
            </a:r>
          </a:p>
          <a:p>
            <a:pPr algn="ctr"/>
            <a:endParaRPr lang="pl-PL" b="1" dirty="0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1594A0B2-D5FC-F243-A82D-07567CDEF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8" y="1352534"/>
            <a:ext cx="1003300" cy="762000"/>
          </a:xfrm>
          <a:prstGeom prst="rect">
            <a:avLst/>
          </a:prstGeom>
          <a:solidFill>
            <a:srgbClr val="A7ECF5"/>
          </a:solidFill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34ABD2E-E2EF-8849-9D92-5B6405B1B72F}"/>
              </a:ext>
            </a:extLst>
          </p:cNvPr>
          <p:cNvSpPr/>
          <p:nvPr/>
        </p:nvSpPr>
        <p:spPr>
          <a:xfrm>
            <a:off x="3747005" y="1362652"/>
            <a:ext cx="2491414" cy="762001"/>
          </a:xfrm>
          <a:prstGeom prst="rect">
            <a:avLst/>
          </a:prstGeom>
          <a:solidFill>
            <a:srgbClr val="A7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FUNDACJA-PLATFORMA    PRZEMYSŁU PRZYSZŁOŚCI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40827173-3051-DA4D-9BD7-6C3A5A47A326}"/>
              </a:ext>
            </a:extLst>
          </p:cNvPr>
          <p:cNvSpPr/>
          <p:nvPr/>
        </p:nvSpPr>
        <p:spPr>
          <a:xfrm>
            <a:off x="5718155" y="2490454"/>
            <a:ext cx="2623066" cy="762001"/>
          </a:xfrm>
          <a:prstGeom prst="rect">
            <a:avLst/>
          </a:prstGeom>
          <a:solidFill>
            <a:srgbClr val="A7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INKUBATORY LIDERÓW PRZEMYSŁU 4.0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CAF03437-0432-F84D-B04E-96762543F059}"/>
              </a:ext>
            </a:extLst>
          </p:cNvPr>
          <p:cNvSpPr/>
          <p:nvPr/>
        </p:nvSpPr>
        <p:spPr>
          <a:xfrm>
            <a:off x="1769528" y="3593694"/>
            <a:ext cx="2521991" cy="762001"/>
          </a:xfrm>
          <a:prstGeom prst="rect">
            <a:avLst/>
          </a:prstGeom>
          <a:solidFill>
            <a:srgbClr val="A7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INSTRUMENTY WSPARCIA TRANSFORMACJI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DE89925A-D35E-A749-9E4C-0D50C2C267FE}"/>
              </a:ext>
            </a:extLst>
          </p:cNvPr>
          <p:cNvSpPr/>
          <p:nvPr/>
        </p:nvSpPr>
        <p:spPr>
          <a:xfrm>
            <a:off x="656393" y="2398412"/>
            <a:ext cx="3682904" cy="904076"/>
          </a:xfrm>
          <a:prstGeom prst="rect">
            <a:avLst/>
          </a:prstGeom>
          <a:solidFill>
            <a:srgbClr val="A7EC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9D2497B9-4B68-0B44-A7C2-EDC192652CE3}"/>
              </a:ext>
            </a:extLst>
          </p:cNvPr>
          <p:cNvSpPr/>
          <p:nvPr/>
        </p:nvSpPr>
        <p:spPr>
          <a:xfrm>
            <a:off x="1668452" y="2488646"/>
            <a:ext cx="2465617" cy="762001"/>
          </a:xfrm>
          <a:prstGeom prst="rect">
            <a:avLst/>
          </a:prstGeom>
          <a:solidFill>
            <a:srgbClr val="A7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CENTRA KOMPETENCJI PRZEMYSŁU 4.0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BD72806A-0FE1-0043-84AE-BB542F4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54" y="2522204"/>
            <a:ext cx="812800" cy="6985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DE1A0932-309E-0B4A-8DF7-A51C35BE6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88" y="3609454"/>
            <a:ext cx="863600" cy="698500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B7ED869F-6F46-7443-9728-18B839F8D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2" y="3616028"/>
            <a:ext cx="889000" cy="685800"/>
          </a:xfrm>
          <a:prstGeom prst="rect">
            <a:avLst/>
          </a:prstGeom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E9BAE56D-9917-EC45-8002-E762E4CA7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4" y="2571196"/>
            <a:ext cx="762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9" grpId="0" animBg="1"/>
      <p:bldP spid="26" grpId="0" animBg="1"/>
      <p:bldP spid="25" grpId="0" animBg="1"/>
      <p:bldP spid="8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4" name="PoleTekstowe 1">
            <a:extLst>
              <a:ext uri="{FF2B5EF4-FFF2-40B4-BE49-F238E27FC236}">
                <a16:creationId xmlns:a16="http://schemas.microsoft.com/office/drawing/2014/main" id="{F885D95E-FAE5-F740-ABEE-D49B26C5523D}"/>
              </a:ext>
            </a:extLst>
          </p:cNvPr>
          <p:cNvSpPr txBox="1"/>
          <p:nvPr/>
        </p:nvSpPr>
        <p:spPr>
          <a:xfrm>
            <a:off x="627423" y="1219199"/>
            <a:ext cx="8184067" cy="3231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l-PL" sz="1000" b="1" dirty="0"/>
          </a:p>
          <a:p>
            <a:r>
              <a:rPr lang="pl-PL" sz="1600" b="1" dirty="0"/>
              <a:t>Założenia:</a:t>
            </a:r>
          </a:p>
          <a:p>
            <a:endParaRPr lang="pl-PL" sz="1600" b="1" dirty="0"/>
          </a:p>
          <a:p>
            <a:pPr marL="342900" indent="-342900">
              <a:buFont typeface="Wingdings" charset="2"/>
              <a:buChar char="Ø"/>
            </a:pPr>
            <a:r>
              <a:rPr lang="pl-PL" sz="1600" b="1" dirty="0"/>
              <a:t>   Fundacja- Platforma Przemysłu Przyszłości  jest   przedsięwzięciem  </a:t>
            </a:r>
            <a:r>
              <a:rPr lang="pl-PL" sz="1600" b="1" dirty="0">
                <a:latin typeface="Calibri" charset="0"/>
              </a:rPr>
              <a:t>dla </a:t>
            </a:r>
            <a:r>
              <a:rPr lang="pl-PL" sz="1600" b="1" dirty="0"/>
              <a:t> stymulowania  rozwoju     konkurencyjności krajowego przemysłu i jego otoczenia       </a:t>
            </a:r>
          </a:p>
          <a:p>
            <a:pPr marL="342900" indent="-342900">
              <a:spcBef>
                <a:spcPts val="1200"/>
              </a:spcBef>
              <a:buFont typeface="Wingdings" charset="2"/>
              <a:buChar char="Ø"/>
            </a:pPr>
            <a:r>
              <a:rPr lang="pl-PL" sz="1600" b="1" dirty="0"/>
              <a:t>   Fundacja Platforma Przemysłu Przyszłości powstaje z inicjatywy </a:t>
            </a:r>
            <a:r>
              <a:rPr lang="pl-PL" sz="1600" b="1" dirty="0">
                <a:latin typeface="Calibri" charset="0"/>
              </a:rPr>
              <a:t>administracji publicznej  przy   wsparciu podmiotów sektora przemysłowego, biznesu i nauki.</a:t>
            </a:r>
            <a:endParaRPr lang="pl-PL" sz="1600" b="1" dirty="0"/>
          </a:p>
          <a:p>
            <a:pPr marL="342900" indent="-342900">
              <a:spcBef>
                <a:spcPts val="1200"/>
              </a:spcBef>
              <a:buFont typeface="Wingdings" charset="2"/>
              <a:buChar char="Ø"/>
            </a:pPr>
            <a:r>
              <a:rPr lang="pl-PL" sz="1600" b="1" dirty="0"/>
              <a:t>   Zadaniem Platformy jest inspirowanie , inicjowanie , wspomaganie działań budujących   i </a:t>
            </a:r>
          </a:p>
          <a:p>
            <a:r>
              <a:rPr lang="pl-PL" sz="1600" b="1" dirty="0"/>
              <a:t>         rozwijających  komponenty tworzące profil konkurencyjnego przemysłu przyszłości oraz </a:t>
            </a:r>
          </a:p>
          <a:p>
            <a:r>
              <a:rPr lang="pl-PL" sz="1600" b="1" dirty="0"/>
              <a:t>        Ich  integrowanie</a:t>
            </a:r>
          </a:p>
          <a:p>
            <a:pPr>
              <a:spcBef>
                <a:spcPts val="1200"/>
              </a:spcBef>
            </a:pPr>
            <a:endParaRPr lang="pl-PL" sz="2000" b="1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4CC2FC3-F91B-924D-8254-D04ED38B1F92}"/>
              </a:ext>
            </a:extLst>
          </p:cNvPr>
          <p:cNvSpPr txBox="1"/>
          <p:nvPr/>
        </p:nvSpPr>
        <p:spPr>
          <a:xfrm>
            <a:off x="1191491" y="647700"/>
            <a:ext cx="676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FUNDACJAPLATFORMA PRZEMYSŁU PRZYSZŁOŚCI</a:t>
            </a:r>
          </a:p>
        </p:txBody>
      </p:sp>
    </p:spTree>
    <p:extLst>
      <p:ext uri="{BB962C8B-B14F-4D97-AF65-F5344CB8AC3E}">
        <p14:creationId xmlns:p14="http://schemas.microsoft.com/office/powerpoint/2010/main" val="2443928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D3C409B-B363-DC42-843C-4F56941D4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23" y="1161830"/>
            <a:ext cx="6958093" cy="337265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83A8A1B-2C71-3346-97E8-CB0D025D1607}"/>
              </a:ext>
            </a:extLst>
          </p:cNvPr>
          <p:cNvSpPr txBox="1"/>
          <p:nvPr/>
        </p:nvSpPr>
        <p:spPr>
          <a:xfrm>
            <a:off x="1425844" y="720099"/>
            <a:ext cx="589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INICJOWANIE  TWORZENIA EKOSYSTEMU PRZEMYSŁU 4.0</a:t>
            </a:r>
          </a:p>
        </p:txBody>
      </p:sp>
    </p:spTree>
    <p:extLst>
      <p:ext uri="{BB962C8B-B14F-4D97-AF65-F5344CB8AC3E}">
        <p14:creationId xmlns:p14="http://schemas.microsoft.com/office/powerpoint/2010/main" val="698146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DFFD450-9FE2-4942-AD18-1EECEB1D0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17" y="1035737"/>
            <a:ext cx="7044195" cy="338541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A7EF556-B52C-F449-9E97-0946D3A52065}"/>
              </a:ext>
            </a:extLst>
          </p:cNvPr>
          <p:cNvSpPr txBox="1"/>
          <p:nvPr/>
        </p:nvSpPr>
        <p:spPr>
          <a:xfrm>
            <a:off x="2014780" y="556312"/>
            <a:ext cx="49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FUNKCJONOWANIE EKOSYSTEMU PRZEMYSŁU 4.0</a:t>
            </a:r>
          </a:p>
        </p:txBody>
      </p:sp>
    </p:spTree>
    <p:extLst>
      <p:ext uri="{BB962C8B-B14F-4D97-AF65-F5344CB8AC3E}">
        <p14:creationId xmlns:p14="http://schemas.microsoft.com/office/powerpoint/2010/main" val="37465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5581FD0-D706-714D-917E-3607A5F78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05" y="914400"/>
            <a:ext cx="3610390" cy="3624775"/>
          </a:xfrm>
          <a:prstGeom prst="rect">
            <a:avLst/>
          </a:prstGeom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DA661A4-A745-E74F-965B-D50C01DBFE6A}"/>
              </a:ext>
            </a:extLst>
          </p:cNvPr>
          <p:cNvSpPr/>
          <p:nvPr/>
        </p:nvSpPr>
        <p:spPr>
          <a:xfrm>
            <a:off x="3711408" y="2028324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BC0B84B-8189-E14D-9CBC-4797426A3EC7}"/>
              </a:ext>
            </a:extLst>
          </p:cNvPr>
          <p:cNvSpPr/>
          <p:nvPr/>
        </p:nvSpPr>
        <p:spPr>
          <a:xfrm>
            <a:off x="3432550" y="2397609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C60BD9F-9A6E-1440-9DA1-16B44875DA2F}"/>
              </a:ext>
            </a:extLst>
          </p:cNvPr>
          <p:cNvSpPr/>
          <p:nvPr/>
        </p:nvSpPr>
        <p:spPr>
          <a:xfrm>
            <a:off x="4810292" y="2625048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ADF71E7-CD57-454A-A5C5-464062E1E9ED}"/>
              </a:ext>
            </a:extLst>
          </p:cNvPr>
          <p:cNvSpPr/>
          <p:nvPr/>
        </p:nvSpPr>
        <p:spPr>
          <a:xfrm>
            <a:off x="4169530" y="2922380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EFA1498-29B5-A246-922D-ECB6F925E20B}"/>
              </a:ext>
            </a:extLst>
          </p:cNvPr>
          <p:cNvSpPr/>
          <p:nvPr/>
        </p:nvSpPr>
        <p:spPr>
          <a:xfrm>
            <a:off x="4549579" y="1704316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81A75F4-E92A-354D-BF42-315C80C4F9C1}"/>
              </a:ext>
            </a:extLst>
          </p:cNvPr>
          <p:cNvSpPr/>
          <p:nvPr/>
        </p:nvSpPr>
        <p:spPr>
          <a:xfrm>
            <a:off x="5268414" y="3222443"/>
            <a:ext cx="932811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0AB40CC-3462-004A-9796-5A28D2489468}"/>
              </a:ext>
            </a:extLst>
          </p:cNvPr>
          <p:cNvSpPr/>
          <p:nvPr/>
        </p:nvSpPr>
        <p:spPr>
          <a:xfrm>
            <a:off x="3432550" y="3051269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34DA281-FB42-FD48-8B56-4CF84088C47A}"/>
              </a:ext>
            </a:extLst>
          </p:cNvPr>
          <p:cNvSpPr/>
          <p:nvPr/>
        </p:nvSpPr>
        <p:spPr>
          <a:xfrm>
            <a:off x="5185377" y="3580746"/>
            <a:ext cx="886560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1D79087-A778-694D-80EC-3BDCEDE1A876}"/>
              </a:ext>
            </a:extLst>
          </p:cNvPr>
          <p:cNvSpPr/>
          <p:nvPr/>
        </p:nvSpPr>
        <p:spPr>
          <a:xfrm>
            <a:off x="3973510" y="1314608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9902CBD-DA57-6042-98C4-E199DAFE9338}"/>
              </a:ext>
            </a:extLst>
          </p:cNvPr>
          <p:cNvSpPr/>
          <p:nvPr/>
        </p:nvSpPr>
        <p:spPr>
          <a:xfrm>
            <a:off x="3312695" y="1305584"/>
            <a:ext cx="656884" cy="28173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B62A9C3-C11E-F843-B077-0D875CFAE2C2}"/>
              </a:ext>
            </a:extLst>
          </p:cNvPr>
          <p:cNvSpPr/>
          <p:nvPr/>
        </p:nvSpPr>
        <p:spPr>
          <a:xfrm>
            <a:off x="3029848" y="2670325"/>
            <a:ext cx="590487" cy="38094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BD46CD2-6A55-384B-AF26-884E8321BDD1}"/>
              </a:ext>
            </a:extLst>
          </p:cNvPr>
          <p:cNvSpPr/>
          <p:nvPr/>
        </p:nvSpPr>
        <p:spPr>
          <a:xfrm>
            <a:off x="4782466" y="3399574"/>
            <a:ext cx="579855" cy="19519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0B8C43BF-C9DB-4F49-BDAD-5C41E9663A08}"/>
              </a:ext>
            </a:extLst>
          </p:cNvPr>
          <p:cNvSpPr/>
          <p:nvPr/>
        </p:nvSpPr>
        <p:spPr>
          <a:xfrm>
            <a:off x="5398146" y="2107374"/>
            <a:ext cx="803079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4D45C35-3DE4-B245-8D0E-03EA8C56D0B0}"/>
              </a:ext>
            </a:extLst>
          </p:cNvPr>
          <p:cNvSpPr/>
          <p:nvPr/>
        </p:nvSpPr>
        <p:spPr>
          <a:xfrm>
            <a:off x="3969579" y="3461796"/>
            <a:ext cx="606017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987431F-4C18-8747-BE6B-E6150D010A71}"/>
              </a:ext>
            </a:extLst>
          </p:cNvPr>
          <p:cNvSpPr/>
          <p:nvPr/>
        </p:nvSpPr>
        <p:spPr>
          <a:xfrm>
            <a:off x="3012727" y="1659039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3CAE7F3F-D046-034C-85AC-C0432E13779E}"/>
              </a:ext>
            </a:extLst>
          </p:cNvPr>
          <p:cNvSpPr/>
          <p:nvPr/>
        </p:nvSpPr>
        <p:spPr>
          <a:xfrm>
            <a:off x="4255361" y="3608093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4467D6C7-D0FB-4B46-8CE4-091571FE8883}"/>
              </a:ext>
            </a:extLst>
          </p:cNvPr>
          <p:cNvSpPr/>
          <p:nvPr/>
        </p:nvSpPr>
        <p:spPr>
          <a:xfrm>
            <a:off x="4692316" y="4011152"/>
            <a:ext cx="938002" cy="13635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712017C2-FE2D-FE4F-9390-052081AFC589}"/>
              </a:ext>
            </a:extLst>
          </p:cNvPr>
          <p:cNvSpPr/>
          <p:nvPr/>
        </p:nvSpPr>
        <p:spPr>
          <a:xfrm>
            <a:off x="3543732" y="3153234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ierścień 24">
            <a:extLst>
              <a:ext uri="{FF2B5EF4-FFF2-40B4-BE49-F238E27FC236}">
                <a16:creationId xmlns:a16="http://schemas.microsoft.com/office/drawing/2014/main" id="{90C7B8F9-23D0-724A-819D-94C3CB6D16BF}"/>
              </a:ext>
            </a:extLst>
          </p:cNvPr>
          <p:cNvSpPr/>
          <p:nvPr/>
        </p:nvSpPr>
        <p:spPr>
          <a:xfrm>
            <a:off x="3461816" y="3065593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641733ED-4F94-7146-A462-FC6D3063F1B4}"/>
              </a:ext>
            </a:extLst>
          </p:cNvPr>
          <p:cNvSpPr/>
          <p:nvPr/>
        </p:nvSpPr>
        <p:spPr>
          <a:xfrm>
            <a:off x="5175297" y="2520432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ierścień 32">
            <a:extLst>
              <a:ext uri="{FF2B5EF4-FFF2-40B4-BE49-F238E27FC236}">
                <a16:creationId xmlns:a16="http://schemas.microsoft.com/office/drawing/2014/main" id="{9D8222F3-56B0-394F-9CD5-5BCA6BDFE6DD}"/>
              </a:ext>
            </a:extLst>
          </p:cNvPr>
          <p:cNvSpPr/>
          <p:nvPr/>
        </p:nvSpPr>
        <p:spPr>
          <a:xfrm>
            <a:off x="5092623" y="2432018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F089A9A8-4B53-FA49-A6E9-DA0A288D0F4B}"/>
              </a:ext>
            </a:extLst>
          </p:cNvPr>
          <p:cNvSpPr/>
          <p:nvPr/>
        </p:nvSpPr>
        <p:spPr>
          <a:xfrm>
            <a:off x="3711408" y="2316814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ierścień 34">
            <a:extLst>
              <a:ext uri="{FF2B5EF4-FFF2-40B4-BE49-F238E27FC236}">
                <a16:creationId xmlns:a16="http://schemas.microsoft.com/office/drawing/2014/main" id="{0BF769EE-5451-9A4B-AF1B-689FC9E2AB3B}"/>
              </a:ext>
            </a:extLst>
          </p:cNvPr>
          <p:cNvSpPr/>
          <p:nvPr/>
        </p:nvSpPr>
        <p:spPr>
          <a:xfrm>
            <a:off x="3627032" y="2233291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C915B1AA-071E-6143-B187-C39B44EF663A}"/>
              </a:ext>
            </a:extLst>
          </p:cNvPr>
          <p:cNvSpPr/>
          <p:nvPr/>
        </p:nvSpPr>
        <p:spPr>
          <a:xfrm>
            <a:off x="4406179" y="3563072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ierścień 36">
            <a:extLst>
              <a:ext uri="{FF2B5EF4-FFF2-40B4-BE49-F238E27FC236}">
                <a16:creationId xmlns:a16="http://schemas.microsoft.com/office/drawing/2014/main" id="{57911D0A-775D-7949-9661-0D959CFACBB7}"/>
              </a:ext>
            </a:extLst>
          </p:cNvPr>
          <p:cNvSpPr/>
          <p:nvPr/>
        </p:nvSpPr>
        <p:spPr>
          <a:xfrm>
            <a:off x="4324263" y="3475431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id="{327B6995-2462-4441-9E87-3367C578BB79}"/>
              </a:ext>
            </a:extLst>
          </p:cNvPr>
          <p:cNvSpPr/>
          <p:nvPr/>
        </p:nvSpPr>
        <p:spPr>
          <a:xfrm>
            <a:off x="5725047" y="3073224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ierścień 38">
            <a:extLst>
              <a:ext uri="{FF2B5EF4-FFF2-40B4-BE49-F238E27FC236}">
                <a16:creationId xmlns:a16="http://schemas.microsoft.com/office/drawing/2014/main" id="{17C4517D-FB32-B940-A37E-48F37092BC56}"/>
              </a:ext>
            </a:extLst>
          </p:cNvPr>
          <p:cNvSpPr/>
          <p:nvPr/>
        </p:nvSpPr>
        <p:spPr>
          <a:xfrm>
            <a:off x="5638292" y="2987631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93A106AD-2395-3A49-839C-8404B6E804F9}"/>
              </a:ext>
            </a:extLst>
          </p:cNvPr>
          <p:cNvSpPr/>
          <p:nvPr/>
        </p:nvSpPr>
        <p:spPr>
          <a:xfrm>
            <a:off x="4575171" y="1305680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ierścień 40">
            <a:extLst>
              <a:ext uri="{FF2B5EF4-FFF2-40B4-BE49-F238E27FC236}">
                <a16:creationId xmlns:a16="http://schemas.microsoft.com/office/drawing/2014/main" id="{173B9484-D9F6-F14D-8C50-8CE7646B37B1}"/>
              </a:ext>
            </a:extLst>
          </p:cNvPr>
          <p:cNvSpPr/>
          <p:nvPr/>
        </p:nvSpPr>
        <p:spPr>
          <a:xfrm>
            <a:off x="4493255" y="1218039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2" name="Owal 41">
            <a:extLst>
              <a:ext uri="{FF2B5EF4-FFF2-40B4-BE49-F238E27FC236}">
                <a16:creationId xmlns:a16="http://schemas.microsoft.com/office/drawing/2014/main" id="{CBC374CF-D69E-354F-82DA-02B5583C4A02}"/>
              </a:ext>
            </a:extLst>
          </p:cNvPr>
          <p:cNvSpPr/>
          <p:nvPr/>
        </p:nvSpPr>
        <p:spPr>
          <a:xfrm>
            <a:off x="5546152" y="3795822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ierścień 42">
            <a:extLst>
              <a:ext uri="{FF2B5EF4-FFF2-40B4-BE49-F238E27FC236}">
                <a16:creationId xmlns:a16="http://schemas.microsoft.com/office/drawing/2014/main" id="{77663D8C-0D16-7040-8B60-DF2244CEF31B}"/>
              </a:ext>
            </a:extLst>
          </p:cNvPr>
          <p:cNvSpPr/>
          <p:nvPr/>
        </p:nvSpPr>
        <p:spPr>
          <a:xfrm>
            <a:off x="5456404" y="3705380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4" name="Owal 43">
            <a:extLst>
              <a:ext uri="{FF2B5EF4-FFF2-40B4-BE49-F238E27FC236}">
                <a16:creationId xmlns:a16="http://schemas.microsoft.com/office/drawing/2014/main" id="{B2E5C84C-1F79-F349-B0EA-F146B297384A}"/>
              </a:ext>
            </a:extLst>
          </p:cNvPr>
          <p:cNvSpPr/>
          <p:nvPr/>
        </p:nvSpPr>
        <p:spPr>
          <a:xfrm>
            <a:off x="4810695" y="3867135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ierścień 44">
            <a:extLst>
              <a:ext uri="{FF2B5EF4-FFF2-40B4-BE49-F238E27FC236}">
                <a16:creationId xmlns:a16="http://schemas.microsoft.com/office/drawing/2014/main" id="{54EB6352-7E6F-5F4A-9A88-80A284E4E971}"/>
              </a:ext>
            </a:extLst>
          </p:cNvPr>
          <p:cNvSpPr/>
          <p:nvPr/>
        </p:nvSpPr>
        <p:spPr>
          <a:xfrm>
            <a:off x="4727353" y="3781598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6" name="Owal 45">
            <a:extLst>
              <a:ext uri="{FF2B5EF4-FFF2-40B4-BE49-F238E27FC236}">
                <a16:creationId xmlns:a16="http://schemas.microsoft.com/office/drawing/2014/main" id="{9CCC9149-960C-C143-B22D-C3FE7CF0E5FF}"/>
              </a:ext>
            </a:extLst>
          </p:cNvPr>
          <p:cNvSpPr/>
          <p:nvPr/>
        </p:nvSpPr>
        <p:spPr>
          <a:xfrm>
            <a:off x="3012727" y="1559565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ierścień 46">
            <a:extLst>
              <a:ext uri="{FF2B5EF4-FFF2-40B4-BE49-F238E27FC236}">
                <a16:creationId xmlns:a16="http://schemas.microsoft.com/office/drawing/2014/main" id="{8E9627CA-487D-2A48-B7CE-3E016ABA905D}"/>
              </a:ext>
            </a:extLst>
          </p:cNvPr>
          <p:cNvSpPr/>
          <p:nvPr/>
        </p:nvSpPr>
        <p:spPr>
          <a:xfrm>
            <a:off x="2935193" y="1480860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2" name="Owal 51">
            <a:extLst>
              <a:ext uri="{FF2B5EF4-FFF2-40B4-BE49-F238E27FC236}">
                <a16:creationId xmlns:a16="http://schemas.microsoft.com/office/drawing/2014/main" id="{4BDA6F9E-4747-D442-B650-E1DA7D405463}"/>
              </a:ext>
            </a:extLst>
          </p:cNvPr>
          <p:cNvSpPr/>
          <p:nvPr/>
        </p:nvSpPr>
        <p:spPr>
          <a:xfrm>
            <a:off x="4120897" y="1905718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Pierścień 52">
            <a:extLst>
              <a:ext uri="{FF2B5EF4-FFF2-40B4-BE49-F238E27FC236}">
                <a16:creationId xmlns:a16="http://schemas.microsoft.com/office/drawing/2014/main" id="{5F4ECCB8-4BE5-5345-B612-BC513E4BA41C}"/>
              </a:ext>
            </a:extLst>
          </p:cNvPr>
          <p:cNvSpPr/>
          <p:nvPr/>
        </p:nvSpPr>
        <p:spPr>
          <a:xfrm>
            <a:off x="4037468" y="1814405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8" name="Owal 57">
            <a:extLst>
              <a:ext uri="{FF2B5EF4-FFF2-40B4-BE49-F238E27FC236}">
                <a16:creationId xmlns:a16="http://schemas.microsoft.com/office/drawing/2014/main" id="{4D17AFFB-5CF4-FA45-A40E-8EAE9DF2032D}"/>
              </a:ext>
            </a:extLst>
          </p:cNvPr>
          <p:cNvSpPr/>
          <p:nvPr/>
        </p:nvSpPr>
        <p:spPr>
          <a:xfrm>
            <a:off x="5938095" y="2013001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Pierścień 58">
            <a:extLst>
              <a:ext uri="{FF2B5EF4-FFF2-40B4-BE49-F238E27FC236}">
                <a16:creationId xmlns:a16="http://schemas.microsoft.com/office/drawing/2014/main" id="{EF0267EC-3DD1-BE4D-8C71-F554C20BF95D}"/>
              </a:ext>
            </a:extLst>
          </p:cNvPr>
          <p:cNvSpPr/>
          <p:nvPr/>
        </p:nvSpPr>
        <p:spPr>
          <a:xfrm>
            <a:off x="5843537" y="1925908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02285EC1-E58E-8241-AF1F-88181670C178}"/>
              </a:ext>
            </a:extLst>
          </p:cNvPr>
          <p:cNvSpPr/>
          <p:nvPr/>
        </p:nvSpPr>
        <p:spPr>
          <a:xfrm>
            <a:off x="3187552" y="2505727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Pierścień 60">
            <a:extLst>
              <a:ext uri="{FF2B5EF4-FFF2-40B4-BE49-F238E27FC236}">
                <a16:creationId xmlns:a16="http://schemas.microsoft.com/office/drawing/2014/main" id="{2C3AF036-A441-FA48-A148-7C50EA188DDA}"/>
              </a:ext>
            </a:extLst>
          </p:cNvPr>
          <p:cNvSpPr/>
          <p:nvPr/>
        </p:nvSpPr>
        <p:spPr>
          <a:xfrm>
            <a:off x="3105636" y="2418086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2" name="Owal 61">
            <a:extLst>
              <a:ext uri="{FF2B5EF4-FFF2-40B4-BE49-F238E27FC236}">
                <a16:creationId xmlns:a16="http://schemas.microsoft.com/office/drawing/2014/main" id="{465125D1-BDA0-E247-84AF-56232E08A2F4}"/>
              </a:ext>
            </a:extLst>
          </p:cNvPr>
          <p:cNvSpPr/>
          <p:nvPr/>
        </p:nvSpPr>
        <p:spPr>
          <a:xfrm>
            <a:off x="4595018" y="2782245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Pierścień 62">
            <a:extLst>
              <a:ext uri="{FF2B5EF4-FFF2-40B4-BE49-F238E27FC236}">
                <a16:creationId xmlns:a16="http://schemas.microsoft.com/office/drawing/2014/main" id="{BBB0B6FD-6ECF-C14A-8260-DCA8458E5141}"/>
              </a:ext>
            </a:extLst>
          </p:cNvPr>
          <p:cNvSpPr/>
          <p:nvPr/>
        </p:nvSpPr>
        <p:spPr>
          <a:xfrm>
            <a:off x="4512344" y="2699044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4" name="Pierścień 63">
            <a:extLst>
              <a:ext uri="{FF2B5EF4-FFF2-40B4-BE49-F238E27FC236}">
                <a16:creationId xmlns:a16="http://schemas.microsoft.com/office/drawing/2014/main" id="{9F78413C-81B3-BD48-A444-328FE622418A}"/>
              </a:ext>
            </a:extLst>
          </p:cNvPr>
          <p:cNvSpPr/>
          <p:nvPr/>
        </p:nvSpPr>
        <p:spPr>
          <a:xfrm>
            <a:off x="4991668" y="1499865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5" name="Owal 64">
            <a:extLst>
              <a:ext uri="{FF2B5EF4-FFF2-40B4-BE49-F238E27FC236}">
                <a16:creationId xmlns:a16="http://schemas.microsoft.com/office/drawing/2014/main" id="{D97564E6-3D99-9841-892A-EC4E81AA8E67}"/>
              </a:ext>
            </a:extLst>
          </p:cNvPr>
          <p:cNvSpPr/>
          <p:nvPr/>
        </p:nvSpPr>
        <p:spPr>
          <a:xfrm>
            <a:off x="5074341" y="1596651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Pierścień 65">
            <a:extLst>
              <a:ext uri="{FF2B5EF4-FFF2-40B4-BE49-F238E27FC236}">
                <a16:creationId xmlns:a16="http://schemas.microsoft.com/office/drawing/2014/main" id="{B14E94C3-7011-9245-A580-D770C31BC8DF}"/>
              </a:ext>
            </a:extLst>
          </p:cNvPr>
          <p:cNvSpPr/>
          <p:nvPr/>
        </p:nvSpPr>
        <p:spPr>
          <a:xfrm>
            <a:off x="4951377" y="3196267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7" name="Owal 66">
            <a:extLst>
              <a:ext uri="{FF2B5EF4-FFF2-40B4-BE49-F238E27FC236}">
                <a16:creationId xmlns:a16="http://schemas.microsoft.com/office/drawing/2014/main" id="{533DF050-BB92-EC46-9501-0F827A580876}"/>
              </a:ext>
            </a:extLst>
          </p:cNvPr>
          <p:cNvSpPr/>
          <p:nvPr/>
        </p:nvSpPr>
        <p:spPr>
          <a:xfrm>
            <a:off x="5034051" y="3277599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Owal 67">
            <a:extLst>
              <a:ext uri="{FF2B5EF4-FFF2-40B4-BE49-F238E27FC236}">
                <a16:creationId xmlns:a16="http://schemas.microsoft.com/office/drawing/2014/main" id="{DD08E1A2-985A-DB48-9B39-5C41F211E1AC}"/>
              </a:ext>
            </a:extLst>
          </p:cNvPr>
          <p:cNvSpPr/>
          <p:nvPr/>
        </p:nvSpPr>
        <p:spPr>
          <a:xfrm>
            <a:off x="3585542" y="1257502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id="{E395B612-0D9F-E241-808D-2499DABAA576}"/>
              </a:ext>
            </a:extLst>
          </p:cNvPr>
          <p:cNvSpPr/>
          <p:nvPr/>
        </p:nvSpPr>
        <p:spPr>
          <a:xfrm>
            <a:off x="4074205" y="3347118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0" name="Pierścień 69">
            <a:extLst>
              <a:ext uri="{FF2B5EF4-FFF2-40B4-BE49-F238E27FC236}">
                <a16:creationId xmlns:a16="http://schemas.microsoft.com/office/drawing/2014/main" id="{5F664610-D09E-5B47-B811-0FDEAB65FAFF}"/>
              </a:ext>
            </a:extLst>
          </p:cNvPr>
          <p:cNvSpPr/>
          <p:nvPr/>
        </p:nvSpPr>
        <p:spPr>
          <a:xfrm>
            <a:off x="3498122" y="1177504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1" name="Pierścień 70">
            <a:extLst>
              <a:ext uri="{FF2B5EF4-FFF2-40B4-BE49-F238E27FC236}">
                <a16:creationId xmlns:a16="http://schemas.microsoft.com/office/drawing/2014/main" id="{4884B016-4EA4-D047-A613-FB2B9B72990B}"/>
              </a:ext>
            </a:extLst>
          </p:cNvPr>
          <p:cNvSpPr/>
          <p:nvPr/>
        </p:nvSpPr>
        <p:spPr>
          <a:xfrm>
            <a:off x="3984702" y="3255766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CB51BD2F-F059-914B-86C0-19104F0F754A}"/>
              </a:ext>
            </a:extLst>
          </p:cNvPr>
          <p:cNvSpPr txBox="1"/>
          <p:nvPr/>
        </p:nvSpPr>
        <p:spPr>
          <a:xfrm>
            <a:off x="3096114" y="280667"/>
            <a:ext cx="2832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INICJATYWY NA RZECZ  PRZEMYSŁU 4.0</a:t>
            </a: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B6191EB7-947C-1243-B3F6-F208984B3ED6}"/>
              </a:ext>
            </a:extLst>
          </p:cNvPr>
          <p:cNvSpPr txBox="1"/>
          <p:nvPr/>
        </p:nvSpPr>
        <p:spPr>
          <a:xfrm>
            <a:off x="444500" y="1400129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pl-PL" sz="1600" b="1" dirty="0"/>
              <a:t>Organizacje</a:t>
            </a: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4C252C2B-48BB-D443-80F0-DFD0E43DBB6F}"/>
              </a:ext>
            </a:extLst>
          </p:cNvPr>
          <p:cNvSpPr txBox="1"/>
          <p:nvPr/>
        </p:nvSpPr>
        <p:spPr>
          <a:xfrm>
            <a:off x="441004" y="1962216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pl-PL" sz="1600" b="1" dirty="0"/>
              <a:t>Konferencje, Targi, Kongresy</a:t>
            </a: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BDA2F381-C9D5-AE44-ABED-604A2C6370AE}"/>
              </a:ext>
            </a:extLst>
          </p:cNvPr>
          <p:cNvSpPr txBox="1"/>
          <p:nvPr/>
        </p:nvSpPr>
        <p:spPr>
          <a:xfrm>
            <a:off x="432909" y="279045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pl-PL" sz="1600" b="1" dirty="0"/>
              <a:t>Dedykowane programy studiów 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6935F307-C238-1E45-AB3E-D54172113B55}"/>
              </a:ext>
            </a:extLst>
          </p:cNvPr>
          <p:cNvSpPr txBox="1"/>
          <p:nvPr/>
        </p:nvSpPr>
        <p:spPr>
          <a:xfrm>
            <a:off x="441004" y="3671208"/>
            <a:ext cx="2213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pl-PL" sz="1600" b="1" dirty="0"/>
              <a:t>Specjalizowane laboratoria  dydaktyczne</a:t>
            </a:r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4444356E-C287-454C-B8CB-CD851E82BF0F}"/>
              </a:ext>
            </a:extLst>
          </p:cNvPr>
          <p:cNvSpPr txBox="1"/>
          <p:nvPr/>
        </p:nvSpPr>
        <p:spPr>
          <a:xfrm>
            <a:off x="6734155" y="1489715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pl-PL" sz="1600" b="1" dirty="0"/>
              <a:t>Instalacje demonstracyjne dostawców rozwiązań</a:t>
            </a:r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id="{A8994E35-3E58-934B-A486-BD2151EB9BC6}"/>
              </a:ext>
            </a:extLst>
          </p:cNvPr>
          <p:cNvSpPr txBox="1"/>
          <p:nvPr/>
        </p:nvSpPr>
        <p:spPr>
          <a:xfrm>
            <a:off x="6693877" y="2840684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pl-PL" sz="1600" b="1" dirty="0"/>
              <a:t>Tworzenie Digital </a:t>
            </a:r>
            <a:r>
              <a:rPr lang="pl-PL" sz="1600" b="1" dirty="0" err="1"/>
              <a:t>Innovation</a:t>
            </a:r>
            <a:r>
              <a:rPr lang="pl-PL" sz="1600" b="1" dirty="0"/>
              <a:t> </a:t>
            </a:r>
            <a:r>
              <a:rPr lang="pl-PL" sz="1600" b="1" dirty="0" err="1"/>
              <a:t>Hubs</a:t>
            </a:r>
            <a:r>
              <a:rPr lang="pl-PL" sz="1600" b="1" dirty="0"/>
              <a:t> w Polsce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1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53" grpId="0" animBg="1"/>
      <p:bldP spid="59" grpId="0" animBg="1"/>
      <p:bldP spid="61" grpId="0" animBg="1"/>
      <p:bldP spid="63" grpId="0" animBg="1"/>
      <p:bldP spid="64" grpId="0" animBg="1"/>
      <p:bldP spid="66" grpId="0" animBg="1"/>
      <p:bldP spid="70" grpId="0" animBg="1"/>
      <p:bldP spid="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CB51BD2F-F059-914B-86C0-19104F0F754A}"/>
              </a:ext>
            </a:extLst>
          </p:cNvPr>
          <p:cNvSpPr txBox="1"/>
          <p:nvPr/>
        </p:nvSpPr>
        <p:spPr>
          <a:xfrm>
            <a:off x="2532063" y="621317"/>
            <a:ext cx="417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INICJATYWY NA RZECZ PRZEMYSŁU 4.0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E35FBA-984A-BA48-A7AA-E2103148C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1420169"/>
            <a:ext cx="3149600" cy="70582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0CEDA3A-AB82-9042-B190-8D40E2B8E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94" y="1886963"/>
            <a:ext cx="3344793" cy="92492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027E647-A803-FB46-9D91-086FE3B89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63" y="2811890"/>
            <a:ext cx="889000" cy="1016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78DF194-5C49-9346-91FE-73C966E03F38}"/>
              </a:ext>
            </a:extLst>
          </p:cNvPr>
          <p:cNvSpPr/>
          <p:nvPr/>
        </p:nvSpPr>
        <p:spPr>
          <a:xfrm>
            <a:off x="509879" y="3884425"/>
            <a:ext cx="3399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>
                <a:solidFill>
                  <a:srgbClr val="000000"/>
                </a:solidFill>
                <a:effectLst/>
                <a:latin typeface="Lato"/>
              </a:rPr>
              <a:t>KRAJOWY KLASTER INDUSTRY 4.0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13595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91915F67-8F98-294C-90DE-397044CCD1EB}"/>
              </a:ext>
            </a:extLst>
          </p:cNvPr>
          <p:cNvSpPr/>
          <p:nvPr/>
        </p:nvSpPr>
        <p:spPr>
          <a:xfrm>
            <a:off x="576533" y="1333478"/>
            <a:ext cx="2862406" cy="8556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CB51BD2F-F059-914B-86C0-19104F0F754A}"/>
              </a:ext>
            </a:extLst>
          </p:cNvPr>
          <p:cNvSpPr txBox="1"/>
          <p:nvPr/>
        </p:nvSpPr>
        <p:spPr>
          <a:xfrm>
            <a:off x="2102556" y="683543"/>
            <a:ext cx="460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KONFERENCJE, TARGI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19AB0EA-2974-CE4F-94BF-34B6D7318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9" y="2610575"/>
            <a:ext cx="2377744" cy="9861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F8AFECE-E32F-214E-BB64-12642E9CA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37" y="2846299"/>
            <a:ext cx="1992963" cy="75043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825BA35-08B0-8841-99D8-6FCCE29E8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23" y="3917450"/>
            <a:ext cx="3252787" cy="27881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B3850D2-E763-3C43-9C9C-530CEDF6D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48" y="1346079"/>
            <a:ext cx="3122312" cy="102235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50191566-13BC-CD46-80CF-8E2C06E422A2}"/>
              </a:ext>
            </a:extLst>
          </p:cNvPr>
          <p:cNvSpPr/>
          <p:nvPr/>
        </p:nvSpPr>
        <p:spPr>
          <a:xfrm>
            <a:off x="1152844" y="1333478"/>
            <a:ext cx="18613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i="0" noProof="1">
                <a:solidFill>
                  <a:srgbClr val="000000"/>
                </a:solidFill>
                <a:effectLst/>
                <a:latin typeface="Roboto Slab"/>
              </a:rPr>
              <a:t>Konferencja&amp;Wystawa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F0FCAD6-5F0B-594A-8AFA-A5D4632D0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66" y="1690697"/>
            <a:ext cx="1707379" cy="448923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10CEFFC2-02DA-0841-B1EB-290D5EF447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2" y="3842779"/>
            <a:ext cx="2619055" cy="35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85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CB51BD2F-F059-914B-86C0-19104F0F754A}"/>
              </a:ext>
            </a:extLst>
          </p:cNvPr>
          <p:cNvSpPr txBox="1"/>
          <p:nvPr/>
        </p:nvSpPr>
        <p:spPr>
          <a:xfrm>
            <a:off x="2532064" y="358588"/>
            <a:ext cx="417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KONGRESY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3BFAD7-9416-A64C-82F8-92450E22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63" y="2488162"/>
            <a:ext cx="2703152" cy="19324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37996A4-9E05-C94A-B111-3242359C7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6" y="1184490"/>
            <a:ext cx="1867947" cy="130367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B3FCDAF-30BB-8E43-B7DF-6007E6F66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850" y="1080291"/>
            <a:ext cx="1753514" cy="140281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B5566DD-681A-F948-A2B7-9353FBFEF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05" y="2995913"/>
            <a:ext cx="1778000" cy="91694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3F85E66-6A06-EC45-98CF-9CA330F97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496689"/>
            <a:ext cx="1552805" cy="61171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1487C3F-FC70-9B49-88B4-DA172A988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71" y="1184490"/>
            <a:ext cx="2283461" cy="2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4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CB51BD2F-F059-914B-86C0-19104F0F754A}"/>
              </a:ext>
            </a:extLst>
          </p:cNvPr>
          <p:cNvSpPr txBox="1"/>
          <p:nvPr/>
        </p:nvSpPr>
        <p:spPr>
          <a:xfrm>
            <a:off x="2532064" y="358588"/>
            <a:ext cx="417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DEDYKOWANE PROGRAMY STUDIÓW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0495F375-B1CD-5B4D-9FA2-762FC3A5E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519" y="1119955"/>
            <a:ext cx="2701924" cy="1203827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A2F7C663-7D04-564C-A304-99313DFD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463790"/>
            <a:ext cx="1371419" cy="428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AC4E502-0028-DA4F-A616-F7150499F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9" y="2177921"/>
            <a:ext cx="2828561" cy="2222441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F61A4C3F-FB67-F843-90DB-B07F01F65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885" y="1237834"/>
            <a:ext cx="1239238" cy="620961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46ABC05D-7AF9-B245-B977-80260F231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1875286"/>
            <a:ext cx="2029607" cy="347773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4F014497-4CA1-3741-AAEC-D113A6189A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9" y="2166598"/>
            <a:ext cx="2029607" cy="314367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F2C94C84-DF5B-984E-BB9A-7C27145E3574}"/>
              </a:ext>
            </a:extLst>
          </p:cNvPr>
          <p:cNvSpPr/>
          <p:nvPr/>
        </p:nvSpPr>
        <p:spPr>
          <a:xfrm>
            <a:off x="4474356" y="3555615"/>
            <a:ext cx="26479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b="1" i="0" dirty="0">
                <a:solidFill>
                  <a:srgbClr val="404141"/>
                </a:solidFill>
                <a:effectLst/>
                <a:latin typeface="Georgia" panose="02040502050405020303" pitchFamily="18" charset="0"/>
              </a:rPr>
              <a:t>Studia podyplomowe: </a:t>
            </a:r>
          </a:p>
          <a:p>
            <a:r>
              <a:rPr lang="pl-PL" sz="1050" b="1" i="0" dirty="0" err="1">
                <a:solidFill>
                  <a:srgbClr val="404141"/>
                </a:solidFill>
                <a:effectLst/>
                <a:latin typeface="Georgia" panose="02040502050405020303" pitchFamily="18" charset="0"/>
              </a:rPr>
              <a:t>Industry</a:t>
            </a:r>
            <a:r>
              <a:rPr lang="pl-PL" sz="1050" b="1" i="0" dirty="0">
                <a:solidFill>
                  <a:srgbClr val="404141"/>
                </a:solidFill>
                <a:effectLst/>
                <a:latin typeface="Georgia" panose="02040502050405020303" pitchFamily="18" charset="0"/>
              </a:rPr>
              <a:t> 4.0 - informatyzacja, automatyzacja, wirtualizacja produkcji i logistyki</a:t>
            </a:r>
          </a:p>
        </p:txBody>
      </p:sp>
      <p:pic>
        <p:nvPicPr>
          <p:cNvPr id="51" name="Obraz 50">
            <a:extLst>
              <a:ext uri="{FF2B5EF4-FFF2-40B4-BE49-F238E27FC236}">
                <a16:creationId xmlns:a16="http://schemas.microsoft.com/office/drawing/2014/main" id="{7743942A-5984-4F42-A38C-38C300E5CB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31" y="3555615"/>
            <a:ext cx="672125" cy="540100"/>
          </a:xfrm>
          <a:prstGeom prst="rect">
            <a:avLst/>
          </a:prstGeom>
        </p:spPr>
      </p:pic>
      <p:pic>
        <p:nvPicPr>
          <p:cNvPr id="55" name="Obraz 54">
            <a:extLst>
              <a:ext uri="{FF2B5EF4-FFF2-40B4-BE49-F238E27FC236}">
                <a16:creationId xmlns:a16="http://schemas.microsoft.com/office/drawing/2014/main" id="{A2CC8703-9B96-5D42-AA73-AA1B876621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56" y="2969151"/>
            <a:ext cx="1975825" cy="586464"/>
          </a:xfrm>
          <a:prstGeom prst="rect">
            <a:avLst/>
          </a:prstGeom>
        </p:spPr>
      </p:pic>
      <p:sp>
        <p:nvSpPr>
          <p:cNvPr id="56" name="pole tekstowe 55">
            <a:extLst>
              <a:ext uri="{FF2B5EF4-FFF2-40B4-BE49-F238E27FC236}">
                <a16:creationId xmlns:a16="http://schemas.microsoft.com/office/drawing/2014/main" id="{DD1920F9-F61A-004A-9502-25A40DB1D88F}"/>
              </a:ext>
            </a:extLst>
          </p:cNvPr>
          <p:cNvSpPr txBox="1"/>
          <p:nvPr/>
        </p:nvSpPr>
        <p:spPr>
          <a:xfrm>
            <a:off x="6761839" y="3204915"/>
            <a:ext cx="1325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Partner programu: UIBS </a:t>
            </a:r>
            <a:r>
              <a:rPr lang="pl-PL" sz="1000" dirty="0" err="1"/>
              <a:t>Teamwork</a:t>
            </a:r>
            <a:endParaRPr lang="pl-PL" sz="1000" dirty="0"/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B133C8E2-1EC9-3C41-AC5C-3B6B4C82F9CC}"/>
              </a:ext>
            </a:extLst>
          </p:cNvPr>
          <p:cNvSpPr/>
          <p:nvPr/>
        </p:nvSpPr>
        <p:spPr>
          <a:xfrm>
            <a:off x="4341006" y="2969151"/>
            <a:ext cx="3644900" cy="1346985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498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CB51BD2F-F059-914B-86C0-19104F0F754A}"/>
              </a:ext>
            </a:extLst>
          </p:cNvPr>
          <p:cNvSpPr txBox="1"/>
          <p:nvPr/>
        </p:nvSpPr>
        <p:spPr>
          <a:xfrm>
            <a:off x="2532064" y="358588"/>
            <a:ext cx="493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SPECJALIZOWANE LABORATORIA DYDAKTYCZNE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BD46EE8-C08D-7542-8514-302F1C877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53" y="1155701"/>
            <a:ext cx="3172256" cy="41727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E4F62CA-CDB8-9C44-BC8A-E2472935E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80" y="1806828"/>
            <a:ext cx="2525374" cy="141902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0F17CFF-1453-3442-938A-141D42949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9" y="3068696"/>
            <a:ext cx="1597896" cy="103664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3DF7899-F4F5-5541-A5A9-63E930C99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627" y="3068696"/>
            <a:ext cx="1771650" cy="117371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99F8A43-C098-5A47-9FB4-ED2133A57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27" y="1703099"/>
            <a:ext cx="1574800" cy="91266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2BFA1EC-B609-0D4C-A3EC-AC5DE09225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27" y="1675854"/>
            <a:ext cx="2468473" cy="1680967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CAFCCA8-D752-5C48-B600-00770212EA4C}"/>
              </a:ext>
            </a:extLst>
          </p:cNvPr>
          <p:cNvSpPr txBox="1"/>
          <p:nvPr/>
        </p:nvSpPr>
        <p:spPr>
          <a:xfrm>
            <a:off x="5156200" y="1180849"/>
            <a:ext cx="261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Laboratorium robotyki</a:t>
            </a:r>
          </a:p>
        </p:txBody>
      </p:sp>
    </p:spTree>
    <p:extLst>
      <p:ext uri="{BB962C8B-B14F-4D97-AF65-F5344CB8AC3E}">
        <p14:creationId xmlns:p14="http://schemas.microsoft.com/office/powerpoint/2010/main" val="1439891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C003FE1-B99D-8843-A1DD-87D4FA4D091C}"/>
              </a:ext>
            </a:extLst>
          </p:cNvPr>
          <p:cNvSpPr txBox="1"/>
          <p:nvPr/>
        </p:nvSpPr>
        <p:spPr>
          <a:xfrm>
            <a:off x="2136987" y="647700"/>
            <a:ext cx="471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PRZEMYSŁ 4.0 = ZMIANA PARADYGMATÓW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7B2F02E-13C4-1448-8498-787FD82F7671}"/>
              </a:ext>
            </a:extLst>
          </p:cNvPr>
          <p:cNvSpPr txBox="1"/>
          <p:nvPr/>
        </p:nvSpPr>
        <p:spPr>
          <a:xfrm>
            <a:off x="2812069" y="3147523"/>
            <a:ext cx="403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Parydygmaty</a:t>
            </a:r>
            <a:r>
              <a:rPr lang="pl-PL" b="1" dirty="0"/>
              <a:t> wytwarzania dotyczą: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451A187-4857-4845-BED7-BDA9203E4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83" y="1127125"/>
            <a:ext cx="6076714" cy="326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88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74CB4A5-AC57-6D48-8921-4C5DB5580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82" y="2287878"/>
            <a:ext cx="2813164" cy="187393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6C74D8-12B2-8646-AF2A-925F5D9D567B}"/>
              </a:ext>
            </a:extLst>
          </p:cNvPr>
          <p:cNvSpPr txBox="1"/>
          <p:nvPr/>
        </p:nvSpPr>
        <p:spPr>
          <a:xfrm>
            <a:off x="564630" y="1380063"/>
            <a:ext cx="3401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ABB- Europejskie centrum aplikacji zrobotyzowanych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8E06F12-D231-C149-B9C6-795E73D244DF}"/>
              </a:ext>
            </a:extLst>
          </p:cNvPr>
          <p:cNvSpPr txBox="1"/>
          <p:nvPr/>
        </p:nvSpPr>
        <p:spPr>
          <a:xfrm>
            <a:off x="1468582" y="749248"/>
            <a:ext cx="614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 INSTALACJE DEMONSTRACYJNE DOSTAWCÓW ROZWIAZAŃ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57983AF-8564-CE4A-8470-729645B1B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55" y="2287878"/>
            <a:ext cx="4170795" cy="187393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877FC5D-0A92-3045-AE16-B3DFB1B56D71}"/>
              </a:ext>
            </a:extLst>
          </p:cNvPr>
          <p:cNvSpPr txBox="1"/>
          <p:nvPr/>
        </p:nvSpPr>
        <p:spPr>
          <a:xfrm>
            <a:off x="4268355" y="1380063"/>
            <a:ext cx="4709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Stanowisko wystawowe :Digitalizacja procesu produkcji wg koncepcji INDUSTRY 4.0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6741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CB51BD2F-F059-914B-86C0-19104F0F754A}"/>
              </a:ext>
            </a:extLst>
          </p:cNvPr>
          <p:cNvSpPr txBox="1"/>
          <p:nvPr/>
        </p:nvSpPr>
        <p:spPr>
          <a:xfrm>
            <a:off x="1811627" y="647700"/>
            <a:ext cx="526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TWORZENIE DIGITAL INNOVATION HUBS W POLSCE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1CED81E-8C8C-5540-B10A-A696275A0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27" y="1294031"/>
            <a:ext cx="6101773" cy="32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9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5581FD0-D706-714D-917E-3607A5F78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23" y="969857"/>
            <a:ext cx="3610390" cy="3624775"/>
          </a:xfrm>
          <a:prstGeom prst="rect">
            <a:avLst/>
          </a:prstGeom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DA661A4-A745-E74F-965B-D50C01DBFE6A}"/>
              </a:ext>
            </a:extLst>
          </p:cNvPr>
          <p:cNvSpPr/>
          <p:nvPr/>
        </p:nvSpPr>
        <p:spPr>
          <a:xfrm>
            <a:off x="3711408" y="2028324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BC0B84B-8189-E14D-9CBC-4797426A3EC7}"/>
              </a:ext>
            </a:extLst>
          </p:cNvPr>
          <p:cNvSpPr/>
          <p:nvPr/>
        </p:nvSpPr>
        <p:spPr>
          <a:xfrm>
            <a:off x="3432550" y="2397609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C60BD9F-9A6E-1440-9DA1-16B44875DA2F}"/>
              </a:ext>
            </a:extLst>
          </p:cNvPr>
          <p:cNvSpPr/>
          <p:nvPr/>
        </p:nvSpPr>
        <p:spPr>
          <a:xfrm>
            <a:off x="4810292" y="2625048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ADF71E7-CD57-454A-A5C5-464062E1E9ED}"/>
              </a:ext>
            </a:extLst>
          </p:cNvPr>
          <p:cNvSpPr/>
          <p:nvPr/>
        </p:nvSpPr>
        <p:spPr>
          <a:xfrm>
            <a:off x="4169530" y="2922380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EFA1498-29B5-A246-922D-ECB6F925E20B}"/>
              </a:ext>
            </a:extLst>
          </p:cNvPr>
          <p:cNvSpPr/>
          <p:nvPr/>
        </p:nvSpPr>
        <p:spPr>
          <a:xfrm>
            <a:off x="4549579" y="1704316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81A75F4-E92A-354D-BF42-315C80C4F9C1}"/>
              </a:ext>
            </a:extLst>
          </p:cNvPr>
          <p:cNvSpPr/>
          <p:nvPr/>
        </p:nvSpPr>
        <p:spPr>
          <a:xfrm>
            <a:off x="5268414" y="3240117"/>
            <a:ext cx="891255" cy="25504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0AB40CC-3462-004A-9796-5A28D2489468}"/>
              </a:ext>
            </a:extLst>
          </p:cNvPr>
          <p:cNvSpPr/>
          <p:nvPr/>
        </p:nvSpPr>
        <p:spPr>
          <a:xfrm>
            <a:off x="3432550" y="3087209"/>
            <a:ext cx="899371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34DA281-FB42-FD48-8B56-4CF84088C47A}"/>
              </a:ext>
            </a:extLst>
          </p:cNvPr>
          <p:cNvSpPr/>
          <p:nvPr/>
        </p:nvSpPr>
        <p:spPr>
          <a:xfrm>
            <a:off x="5200708" y="3693365"/>
            <a:ext cx="886560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1D79087-A778-694D-80EC-3BDCEDE1A876}"/>
              </a:ext>
            </a:extLst>
          </p:cNvPr>
          <p:cNvSpPr/>
          <p:nvPr/>
        </p:nvSpPr>
        <p:spPr>
          <a:xfrm>
            <a:off x="3973510" y="1314608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9902CBD-DA57-6042-98C4-E199DAFE9338}"/>
              </a:ext>
            </a:extLst>
          </p:cNvPr>
          <p:cNvSpPr/>
          <p:nvPr/>
        </p:nvSpPr>
        <p:spPr>
          <a:xfrm>
            <a:off x="3312695" y="1305584"/>
            <a:ext cx="656884" cy="28173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B62A9C3-C11E-F843-B077-0D875CFAE2C2}"/>
              </a:ext>
            </a:extLst>
          </p:cNvPr>
          <p:cNvSpPr/>
          <p:nvPr/>
        </p:nvSpPr>
        <p:spPr>
          <a:xfrm>
            <a:off x="3029848" y="2670325"/>
            <a:ext cx="590487" cy="38094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BD46CD2-6A55-384B-AF26-884E8321BDD1}"/>
              </a:ext>
            </a:extLst>
          </p:cNvPr>
          <p:cNvSpPr/>
          <p:nvPr/>
        </p:nvSpPr>
        <p:spPr>
          <a:xfrm>
            <a:off x="4782466" y="3399574"/>
            <a:ext cx="579855" cy="19519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0B8C43BF-C9DB-4F49-BDAD-5C41E9663A08}"/>
              </a:ext>
            </a:extLst>
          </p:cNvPr>
          <p:cNvSpPr/>
          <p:nvPr/>
        </p:nvSpPr>
        <p:spPr>
          <a:xfrm>
            <a:off x="5398146" y="2107374"/>
            <a:ext cx="803079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4D45C35-3DE4-B245-8D0E-03EA8C56D0B0}"/>
              </a:ext>
            </a:extLst>
          </p:cNvPr>
          <p:cNvSpPr/>
          <p:nvPr/>
        </p:nvSpPr>
        <p:spPr>
          <a:xfrm>
            <a:off x="3969579" y="3461796"/>
            <a:ext cx="606017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987431F-4C18-8747-BE6B-E6150D010A71}"/>
              </a:ext>
            </a:extLst>
          </p:cNvPr>
          <p:cNvSpPr/>
          <p:nvPr/>
        </p:nvSpPr>
        <p:spPr>
          <a:xfrm>
            <a:off x="3012727" y="1659039"/>
            <a:ext cx="1098884" cy="27271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3CAE7F3F-D046-034C-85AC-C0432E13779E}"/>
              </a:ext>
            </a:extLst>
          </p:cNvPr>
          <p:cNvSpPr/>
          <p:nvPr/>
        </p:nvSpPr>
        <p:spPr>
          <a:xfrm>
            <a:off x="4225896" y="3644689"/>
            <a:ext cx="956282" cy="28021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4467D6C7-D0FB-4B46-8CE4-091571FE8883}"/>
              </a:ext>
            </a:extLst>
          </p:cNvPr>
          <p:cNvSpPr/>
          <p:nvPr/>
        </p:nvSpPr>
        <p:spPr>
          <a:xfrm>
            <a:off x="4687523" y="3978096"/>
            <a:ext cx="938002" cy="22546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712017C2-FE2D-FE4F-9390-052081AFC589}"/>
              </a:ext>
            </a:extLst>
          </p:cNvPr>
          <p:cNvSpPr/>
          <p:nvPr/>
        </p:nvSpPr>
        <p:spPr>
          <a:xfrm>
            <a:off x="3543732" y="3153234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ierścień 24">
            <a:extLst>
              <a:ext uri="{FF2B5EF4-FFF2-40B4-BE49-F238E27FC236}">
                <a16:creationId xmlns:a16="http://schemas.microsoft.com/office/drawing/2014/main" id="{90C7B8F9-23D0-724A-819D-94C3CB6D16BF}"/>
              </a:ext>
            </a:extLst>
          </p:cNvPr>
          <p:cNvSpPr/>
          <p:nvPr/>
        </p:nvSpPr>
        <p:spPr>
          <a:xfrm>
            <a:off x="3461816" y="3065593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641733ED-4F94-7146-A462-FC6D3063F1B4}"/>
              </a:ext>
            </a:extLst>
          </p:cNvPr>
          <p:cNvSpPr/>
          <p:nvPr/>
        </p:nvSpPr>
        <p:spPr>
          <a:xfrm>
            <a:off x="5175297" y="2520432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ierścień 32">
            <a:extLst>
              <a:ext uri="{FF2B5EF4-FFF2-40B4-BE49-F238E27FC236}">
                <a16:creationId xmlns:a16="http://schemas.microsoft.com/office/drawing/2014/main" id="{9D8222F3-56B0-394F-9CD5-5BCA6BDFE6DD}"/>
              </a:ext>
            </a:extLst>
          </p:cNvPr>
          <p:cNvSpPr/>
          <p:nvPr/>
        </p:nvSpPr>
        <p:spPr>
          <a:xfrm>
            <a:off x="5092623" y="2432018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F089A9A8-4B53-FA49-A6E9-DA0A288D0F4B}"/>
              </a:ext>
            </a:extLst>
          </p:cNvPr>
          <p:cNvSpPr/>
          <p:nvPr/>
        </p:nvSpPr>
        <p:spPr>
          <a:xfrm>
            <a:off x="3711408" y="2316814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ierścień 34">
            <a:extLst>
              <a:ext uri="{FF2B5EF4-FFF2-40B4-BE49-F238E27FC236}">
                <a16:creationId xmlns:a16="http://schemas.microsoft.com/office/drawing/2014/main" id="{0BF769EE-5451-9A4B-AF1B-689FC9E2AB3B}"/>
              </a:ext>
            </a:extLst>
          </p:cNvPr>
          <p:cNvSpPr/>
          <p:nvPr/>
        </p:nvSpPr>
        <p:spPr>
          <a:xfrm>
            <a:off x="3627032" y="2233291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C915B1AA-071E-6143-B187-C39B44EF663A}"/>
              </a:ext>
            </a:extLst>
          </p:cNvPr>
          <p:cNvSpPr/>
          <p:nvPr/>
        </p:nvSpPr>
        <p:spPr>
          <a:xfrm>
            <a:off x="4406179" y="3563072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ierścień 36">
            <a:extLst>
              <a:ext uri="{FF2B5EF4-FFF2-40B4-BE49-F238E27FC236}">
                <a16:creationId xmlns:a16="http://schemas.microsoft.com/office/drawing/2014/main" id="{57911D0A-775D-7949-9661-0D959CFACBB7}"/>
              </a:ext>
            </a:extLst>
          </p:cNvPr>
          <p:cNvSpPr/>
          <p:nvPr/>
        </p:nvSpPr>
        <p:spPr>
          <a:xfrm>
            <a:off x="4324263" y="3475431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id="{327B6995-2462-4441-9E87-3367C578BB79}"/>
              </a:ext>
            </a:extLst>
          </p:cNvPr>
          <p:cNvSpPr/>
          <p:nvPr/>
        </p:nvSpPr>
        <p:spPr>
          <a:xfrm>
            <a:off x="5725047" y="3073224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ierścień 38">
            <a:extLst>
              <a:ext uri="{FF2B5EF4-FFF2-40B4-BE49-F238E27FC236}">
                <a16:creationId xmlns:a16="http://schemas.microsoft.com/office/drawing/2014/main" id="{17C4517D-FB32-B940-A37E-48F37092BC56}"/>
              </a:ext>
            </a:extLst>
          </p:cNvPr>
          <p:cNvSpPr/>
          <p:nvPr/>
        </p:nvSpPr>
        <p:spPr>
          <a:xfrm>
            <a:off x="5638292" y="2987631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93A106AD-2395-3A49-839C-8404B6E804F9}"/>
              </a:ext>
            </a:extLst>
          </p:cNvPr>
          <p:cNvSpPr/>
          <p:nvPr/>
        </p:nvSpPr>
        <p:spPr>
          <a:xfrm>
            <a:off x="4575171" y="1305680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ierścień 40">
            <a:extLst>
              <a:ext uri="{FF2B5EF4-FFF2-40B4-BE49-F238E27FC236}">
                <a16:creationId xmlns:a16="http://schemas.microsoft.com/office/drawing/2014/main" id="{173B9484-D9F6-F14D-8C50-8CE7646B37B1}"/>
              </a:ext>
            </a:extLst>
          </p:cNvPr>
          <p:cNvSpPr/>
          <p:nvPr/>
        </p:nvSpPr>
        <p:spPr>
          <a:xfrm>
            <a:off x="4493255" y="1218039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2" name="Owal 41">
            <a:extLst>
              <a:ext uri="{FF2B5EF4-FFF2-40B4-BE49-F238E27FC236}">
                <a16:creationId xmlns:a16="http://schemas.microsoft.com/office/drawing/2014/main" id="{CBC374CF-D69E-354F-82DA-02B5583C4A02}"/>
              </a:ext>
            </a:extLst>
          </p:cNvPr>
          <p:cNvSpPr/>
          <p:nvPr/>
        </p:nvSpPr>
        <p:spPr>
          <a:xfrm>
            <a:off x="5546152" y="3795822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ierścień 42">
            <a:extLst>
              <a:ext uri="{FF2B5EF4-FFF2-40B4-BE49-F238E27FC236}">
                <a16:creationId xmlns:a16="http://schemas.microsoft.com/office/drawing/2014/main" id="{77663D8C-0D16-7040-8B60-DF2244CEF31B}"/>
              </a:ext>
            </a:extLst>
          </p:cNvPr>
          <p:cNvSpPr/>
          <p:nvPr/>
        </p:nvSpPr>
        <p:spPr>
          <a:xfrm>
            <a:off x="5456404" y="3705380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4" name="Owal 43">
            <a:extLst>
              <a:ext uri="{FF2B5EF4-FFF2-40B4-BE49-F238E27FC236}">
                <a16:creationId xmlns:a16="http://schemas.microsoft.com/office/drawing/2014/main" id="{B2E5C84C-1F79-F349-B0EA-F146B297384A}"/>
              </a:ext>
            </a:extLst>
          </p:cNvPr>
          <p:cNvSpPr/>
          <p:nvPr/>
        </p:nvSpPr>
        <p:spPr>
          <a:xfrm>
            <a:off x="4815942" y="3873539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ierścień 44">
            <a:extLst>
              <a:ext uri="{FF2B5EF4-FFF2-40B4-BE49-F238E27FC236}">
                <a16:creationId xmlns:a16="http://schemas.microsoft.com/office/drawing/2014/main" id="{54EB6352-7E6F-5F4A-9A88-80A284E4E971}"/>
              </a:ext>
            </a:extLst>
          </p:cNvPr>
          <p:cNvSpPr/>
          <p:nvPr/>
        </p:nvSpPr>
        <p:spPr>
          <a:xfrm>
            <a:off x="4727353" y="3781598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6" name="Owal 45">
            <a:extLst>
              <a:ext uri="{FF2B5EF4-FFF2-40B4-BE49-F238E27FC236}">
                <a16:creationId xmlns:a16="http://schemas.microsoft.com/office/drawing/2014/main" id="{9CCC9149-960C-C143-B22D-C3FE7CF0E5FF}"/>
              </a:ext>
            </a:extLst>
          </p:cNvPr>
          <p:cNvSpPr/>
          <p:nvPr/>
        </p:nvSpPr>
        <p:spPr>
          <a:xfrm>
            <a:off x="3012727" y="1559565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ierścień 46">
            <a:extLst>
              <a:ext uri="{FF2B5EF4-FFF2-40B4-BE49-F238E27FC236}">
                <a16:creationId xmlns:a16="http://schemas.microsoft.com/office/drawing/2014/main" id="{8E9627CA-487D-2A48-B7CE-3E016ABA905D}"/>
              </a:ext>
            </a:extLst>
          </p:cNvPr>
          <p:cNvSpPr/>
          <p:nvPr/>
        </p:nvSpPr>
        <p:spPr>
          <a:xfrm>
            <a:off x="2935193" y="1480860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2" name="Owal 51">
            <a:extLst>
              <a:ext uri="{FF2B5EF4-FFF2-40B4-BE49-F238E27FC236}">
                <a16:creationId xmlns:a16="http://schemas.microsoft.com/office/drawing/2014/main" id="{4BDA6F9E-4747-D442-B650-E1DA7D405463}"/>
              </a:ext>
            </a:extLst>
          </p:cNvPr>
          <p:cNvSpPr/>
          <p:nvPr/>
        </p:nvSpPr>
        <p:spPr>
          <a:xfrm>
            <a:off x="4120897" y="1905718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Pierścień 52">
            <a:extLst>
              <a:ext uri="{FF2B5EF4-FFF2-40B4-BE49-F238E27FC236}">
                <a16:creationId xmlns:a16="http://schemas.microsoft.com/office/drawing/2014/main" id="{5F4ECCB8-4BE5-5345-B612-BC513E4BA41C}"/>
              </a:ext>
            </a:extLst>
          </p:cNvPr>
          <p:cNvSpPr/>
          <p:nvPr/>
        </p:nvSpPr>
        <p:spPr>
          <a:xfrm>
            <a:off x="4030626" y="1826814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8" name="Owal 57">
            <a:extLst>
              <a:ext uri="{FF2B5EF4-FFF2-40B4-BE49-F238E27FC236}">
                <a16:creationId xmlns:a16="http://schemas.microsoft.com/office/drawing/2014/main" id="{4D17AFFB-5CF4-FA45-A40E-8EAE9DF2032D}"/>
              </a:ext>
            </a:extLst>
          </p:cNvPr>
          <p:cNvSpPr/>
          <p:nvPr/>
        </p:nvSpPr>
        <p:spPr>
          <a:xfrm>
            <a:off x="5938095" y="2013001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Pierścień 58">
            <a:extLst>
              <a:ext uri="{FF2B5EF4-FFF2-40B4-BE49-F238E27FC236}">
                <a16:creationId xmlns:a16="http://schemas.microsoft.com/office/drawing/2014/main" id="{EF0267EC-3DD1-BE4D-8C71-F554C20BF95D}"/>
              </a:ext>
            </a:extLst>
          </p:cNvPr>
          <p:cNvSpPr/>
          <p:nvPr/>
        </p:nvSpPr>
        <p:spPr>
          <a:xfrm>
            <a:off x="5856693" y="1925908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02285EC1-E58E-8241-AF1F-88181670C178}"/>
              </a:ext>
            </a:extLst>
          </p:cNvPr>
          <p:cNvSpPr/>
          <p:nvPr/>
        </p:nvSpPr>
        <p:spPr>
          <a:xfrm>
            <a:off x="3187552" y="2505727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Pierścień 60">
            <a:extLst>
              <a:ext uri="{FF2B5EF4-FFF2-40B4-BE49-F238E27FC236}">
                <a16:creationId xmlns:a16="http://schemas.microsoft.com/office/drawing/2014/main" id="{2C3AF036-A441-FA48-A148-7C50EA188DDA}"/>
              </a:ext>
            </a:extLst>
          </p:cNvPr>
          <p:cNvSpPr/>
          <p:nvPr/>
        </p:nvSpPr>
        <p:spPr>
          <a:xfrm>
            <a:off x="3105636" y="2418086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2" name="Owal 61">
            <a:extLst>
              <a:ext uri="{FF2B5EF4-FFF2-40B4-BE49-F238E27FC236}">
                <a16:creationId xmlns:a16="http://schemas.microsoft.com/office/drawing/2014/main" id="{465125D1-BDA0-E247-84AF-56232E08A2F4}"/>
              </a:ext>
            </a:extLst>
          </p:cNvPr>
          <p:cNvSpPr/>
          <p:nvPr/>
        </p:nvSpPr>
        <p:spPr>
          <a:xfrm>
            <a:off x="4595018" y="2782245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Pierścień 62">
            <a:extLst>
              <a:ext uri="{FF2B5EF4-FFF2-40B4-BE49-F238E27FC236}">
                <a16:creationId xmlns:a16="http://schemas.microsoft.com/office/drawing/2014/main" id="{BBB0B6FD-6ECF-C14A-8260-DCA8458E5141}"/>
              </a:ext>
            </a:extLst>
          </p:cNvPr>
          <p:cNvSpPr/>
          <p:nvPr/>
        </p:nvSpPr>
        <p:spPr>
          <a:xfrm>
            <a:off x="4512344" y="2699044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4" name="Pierścień 63">
            <a:extLst>
              <a:ext uri="{FF2B5EF4-FFF2-40B4-BE49-F238E27FC236}">
                <a16:creationId xmlns:a16="http://schemas.microsoft.com/office/drawing/2014/main" id="{9F78413C-81B3-BD48-A444-328FE622418A}"/>
              </a:ext>
            </a:extLst>
          </p:cNvPr>
          <p:cNvSpPr/>
          <p:nvPr/>
        </p:nvSpPr>
        <p:spPr>
          <a:xfrm>
            <a:off x="4991668" y="1499865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5" name="Owal 64">
            <a:extLst>
              <a:ext uri="{FF2B5EF4-FFF2-40B4-BE49-F238E27FC236}">
                <a16:creationId xmlns:a16="http://schemas.microsoft.com/office/drawing/2014/main" id="{D97564E6-3D99-9841-892A-EC4E81AA8E67}"/>
              </a:ext>
            </a:extLst>
          </p:cNvPr>
          <p:cNvSpPr/>
          <p:nvPr/>
        </p:nvSpPr>
        <p:spPr>
          <a:xfrm>
            <a:off x="5074341" y="1596651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Pierścień 65">
            <a:extLst>
              <a:ext uri="{FF2B5EF4-FFF2-40B4-BE49-F238E27FC236}">
                <a16:creationId xmlns:a16="http://schemas.microsoft.com/office/drawing/2014/main" id="{B14E94C3-7011-9245-A580-D770C31BC8DF}"/>
              </a:ext>
            </a:extLst>
          </p:cNvPr>
          <p:cNvSpPr/>
          <p:nvPr/>
        </p:nvSpPr>
        <p:spPr>
          <a:xfrm>
            <a:off x="4951377" y="3196267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7" name="Owal 66">
            <a:extLst>
              <a:ext uri="{FF2B5EF4-FFF2-40B4-BE49-F238E27FC236}">
                <a16:creationId xmlns:a16="http://schemas.microsoft.com/office/drawing/2014/main" id="{533DF050-BB92-EC46-9501-0F827A580876}"/>
              </a:ext>
            </a:extLst>
          </p:cNvPr>
          <p:cNvSpPr/>
          <p:nvPr/>
        </p:nvSpPr>
        <p:spPr>
          <a:xfrm>
            <a:off x="5038245" y="3285191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Owal 67">
            <a:extLst>
              <a:ext uri="{FF2B5EF4-FFF2-40B4-BE49-F238E27FC236}">
                <a16:creationId xmlns:a16="http://schemas.microsoft.com/office/drawing/2014/main" id="{DD08E1A2-985A-DB48-9B39-5C41F211E1AC}"/>
              </a:ext>
            </a:extLst>
          </p:cNvPr>
          <p:cNvSpPr/>
          <p:nvPr/>
        </p:nvSpPr>
        <p:spPr>
          <a:xfrm>
            <a:off x="3599332" y="1272383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id="{E395B612-0D9F-E241-808D-2499DABAA576}"/>
              </a:ext>
            </a:extLst>
          </p:cNvPr>
          <p:cNvSpPr/>
          <p:nvPr/>
        </p:nvSpPr>
        <p:spPr>
          <a:xfrm>
            <a:off x="4074205" y="3347118"/>
            <a:ext cx="151690" cy="142627"/>
          </a:xfrm>
          <a:prstGeom prst="ellipse">
            <a:avLst/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0" name="Pierścień 69">
            <a:extLst>
              <a:ext uri="{FF2B5EF4-FFF2-40B4-BE49-F238E27FC236}">
                <a16:creationId xmlns:a16="http://schemas.microsoft.com/office/drawing/2014/main" id="{5F664610-D09E-5B47-B811-0FDEAB65FAFF}"/>
              </a:ext>
            </a:extLst>
          </p:cNvPr>
          <p:cNvSpPr/>
          <p:nvPr/>
        </p:nvSpPr>
        <p:spPr>
          <a:xfrm>
            <a:off x="3498122" y="1177504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1" name="Pierścień 70">
            <a:extLst>
              <a:ext uri="{FF2B5EF4-FFF2-40B4-BE49-F238E27FC236}">
                <a16:creationId xmlns:a16="http://schemas.microsoft.com/office/drawing/2014/main" id="{4884B016-4EA4-D047-A613-FB2B9B72990B}"/>
              </a:ext>
            </a:extLst>
          </p:cNvPr>
          <p:cNvSpPr/>
          <p:nvPr/>
        </p:nvSpPr>
        <p:spPr>
          <a:xfrm>
            <a:off x="3984702" y="3255766"/>
            <a:ext cx="317037" cy="313700"/>
          </a:xfrm>
          <a:prstGeom prst="donut">
            <a:avLst>
              <a:gd name="adj" fmla="val 10975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" name="Pierścień 2">
            <a:extLst>
              <a:ext uri="{FF2B5EF4-FFF2-40B4-BE49-F238E27FC236}">
                <a16:creationId xmlns:a16="http://schemas.microsoft.com/office/drawing/2014/main" id="{4D8DAE88-7C57-0547-B5BD-E8F8E1102896}"/>
              </a:ext>
            </a:extLst>
          </p:cNvPr>
          <p:cNvSpPr/>
          <p:nvPr/>
        </p:nvSpPr>
        <p:spPr>
          <a:xfrm>
            <a:off x="3364589" y="2968531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6" name="Pierścień 55">
            <a:extLst>
              <a:ext uri="{FF2B5EF4-FFF2-40B4-BE49-F238E27FC236}">
                <a16:creationId xmlns:a16="http://schemas.microsoft.com/office/drawing/2014/main" id="{AAB42C15-E35B-C449-8BF5-27BB1ECE34C0}"/>
              </a:ext>
            </a:extLst>
          </p:cNvPr>
          <p:cNvSpPr/>
          <p:nvPr/>
        </p:nvSpPr>
        <p:spPr>
          <a:xfrm>
            <a:off x="3009929" y="2332235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7" name="Pierścień 56">
            <a:extLst>
              <a:ext uri="{FF2B5EF4-FFF2-40B4-BE49-F238E27FC236}">
                <a16:creationId xmlns:a16="http://schemas.microsoft.com/office/drawing/2014/main" id="{AAB924FB-7AFF-4148-8271-7A067214FA31}"/>
              </a:ext>
            </a:extLst>
          </p:cNvPr>
          <p:cNvSpPr/>
          <p:nvPr/>
        </p:nvSpPr>
        <p:spPr>
          <a:xfrm>
            <a:off x="3525200" y="2144589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2" name="Pierścień 71">
            <a:extLst>
              <a:ext uri="{FF2B5EF4-FFF2-40B4-BE49-F238E27FC236}">
                <a16:creationId xmlns:a16="http://schemas.microsoft.com/office/drawing/2014/main" id="{486F7A39-4BD5-CF4B-811B-1072FBEF7E79}"/>
              </a:ext>
            </a:extLst>
          </p:cNvPr>
          <p:cNvSpPr/>
          <p:nvPr/>
        </p:nvSpPr>
        <p:spPr>
          <a:xfrm>
            <a:off x="4410513" y="2611130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3" name="Pierścień 72">
            <a:extLst>
              <a:ext uri="{FF2B5EF4-FFF2-40B4-BE49-F238E27FC236}">
                <a16:creationId xmlns:a16="http://schemas.microsoft.com/office/drawing/2014/main" id="{1C056BD6-8643-1841-B891-FF5C4E0ABE9A}"/>
              </a:ext>
            </a:extLst>
          </p:cNvPr>
          <p:cNvSpPr/>
          <p:nvPr/>
        </p:nvSpPr>
        <p:spPr>
          <a:xfrm>
            <a:off x="3880254" y="3162863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4" name="Pierścień 73">
            <a:extLst>
              <a:ext uri="{FF2B5EF4-FFF2-40B4-BE49-F238E27FC236}">
                <a16:creationId xmlns:a16="http://schemas.microsoft.com/office/drawing/2014/main" id="{890E1229-3FCD-2D41-ABAE-E50A009AC9C0}"/>
              </a:ext>
            </a:extLst>
          </p:cNvPr>
          <p:cNvSpPr/>
          <p:nvPr/>
        </p:nvSpPr>
        <p:spPr>
          <a:xfrm>
            <a:off x="4214396" y="3384240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5" name="Pierścień 74">
            <a:extLst>
              <a:ext uri="{FF2B5EF4-FFF2-40B4-BE49-F238E27FC236}">
                <a16:creationId xmlns:a16="http://schemas.microsoft.com/office/drawing/2014/main" id="{D8B6836D-1A52-6D43-8A63-5049FA15132C}"/>
              </a:ext>
            </a:extLst>
          </p:cNvPr>
          <p:cNvSpPr/>
          <p:nvPr/>
        </p:nvSpPr>
        <p:spPr>
          <a:xfrm>
            <a:off x="4619370" y="3681516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6" name="Pierścień 75">
            <a:extLst>
              <a:ext uri="{FF2B5EF4-FFF2-40B4-BE49-F238E27FC236}">
                <a16:creationId xmlns:a16="http://schemas.microsoft.com/office/drawing/2014/main" id="{CE7E1D91-1404-F04F-9E71-22B15E62F63C}"/>
              </a:ext>
            </a:extLst>
          </p:cNvPr>
          <p:cNvSpPr/>
          <p:nvPr/>
        </p:nvSpPr>
        <p:spPr>
          <a:xfrm>
            <a:off x="5361647" y="3623418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7" name="Pierścień 76">
            <a:extLst>
              <a:ext uri="{FF2B5EF4-FFF2-40B4-BE49-F238E27FC236}">
                <a16:creationId xmlns:a16="http://schemas.microsoft.com/office/drawing/2014/main" id="{F62FB12B-A003-684A-A7A6-BB7CB3F3EA08}"/>
              </a:ext>
            </a:extLst>
          </p:cNvPr>
          <p:cNvSpPr/>
          <p:nvPr/>
        </p:nvSpPr>
        <p:spPr>
          <a:xfrm>
            <a:off x="4848471" y="3109999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8" name="Pierścień 77">
            <a:extLst>
              <a:ext uri="{FF2B5EF4-FFF2-40B4-BE49-F238E27FC236}">
                <a16:creationId xmlns:a16="http://schemas.microsoft.com/office/drawing/2014/main" id="{45B395A0-C315-084F-A758-F2382920E9F5}"/>
              </a:ext>
            </a:extLst>
          </p:cNvPr>
          <p:cNvSpPr/>
          <p:nvPr/>
        </p:nvSpPr>
        <p:spPr>
          <a:xfrm>
            <a:off x="5535487" y="2903360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9" name="Pierścień 78">
            <a:extLst>
              <a:ext uri="{FF2B5EF4-FFF2-40B4-BE49-F238E27FC236}">
                <a16:creationId xmlns:a16="http://schemas.microsoft.com/office/drawing/2014/main" id="{2A393CE1-4F1F-B24E-8746-92FCA38DA259}"/>
              </a:ext>
            </a:extLst>
          </p:cNvPr>
          <p:cNvSpPr/>
          <p:nvPr/>
        </p:nvSpPr>
        <p:spPr>
          <a:xfrm>
            <a:off x="4991668" y="2341408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0" name="Pierścień 79">
            <a:extLst>
              <a:ext uri="{FF2B5EF4-FFF2-40B4-BE49-F238E27FC236}">
                <a16:creationId xmlns:a16="http://schemas.microsoft.com/office/drawing/2014/main" id="{43A8843E-80CB-5D47-B4A3-A328C94F5C24}"/>
              </a:ext>
            </a:extLst>
          </p:cNvPr>
          <p:cNvSpPr/>
          <p:nvPr/>
        </p:nvSpPr>
        <p:spPr>
          <a:xfrm>
            <a:off x="3406109" y="1083784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1" name="Pierścień 80">
            <a:extLst>
              <a:ext uri="{FF2B5EF4-FFF2-40B4-BE49-F238E27FC236}">
                <a16:creationId xmlns:a16="http://schemas.microsoft.com/office/drawing/2014/main" id="{78843774-0A24-A348-AA90-70B1CD9AE037}"/>
              </a:ext>
            </a:extLst>
          </p:cNvPr>
          <p:cNvSpPr/>
          <p:nvPr/>
        </p:nvSpPr>
        <p:spPr>
          <a:xfrm>
            <a:off x="2830933" y="1397763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2" name="Pierścień 81">
            <a:extLst>
              <a:ext uri="{FF2B5EF4-FFF2-40B4-BE49-F238E27FC236}">
                <a16:creationId xmlns:a16="http://schemas.microsoft.com/office/drawing/2014/main" id="{EC9A047E-2262-134B-9BC9-E85E4CFF29C8}"/>
              </a:ext>
            </a:extLst>
          </p:cNvPr>
          <p:cNvSpPr/>
          <p:nvPr/>
        </p:nvSpPr>
        <p:spPr>
          <a:xfrm>
            <a:off x="3924764" y="1729654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3" name="Pierścień 82">
            <a:extLst>
              <a:ext uri="{FF2B5EF4-FFF2-40B4-BE49-F238E27FC236}">
                <a16:creationId xmlns:a16="http://schemas.microsoft.com/office/drawing/2014/main" id="{8BD4A0C8-86ED-2849-B98F-C4E0AE6EF3D3}"/>
              </a:ext>
            </a:extLst>
          </p:cNvPr>
          <p:cNvSpPr/>
          <p:nvPr/>
        </p:nvSpPr>
        <p:spPr>
          <a:xfrm>
            <a:off x="4400557" y="1126397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4" name="Pierścień 83">
            <a:extLst>
              <a:ext uri="{FF2B5EF4-FFF2-40B4-BE49-F238E27FC236}">
                <a16:creationId xmlns:a16="http://schemas.microsoft.com/office/drawing/2014/main" id="{CE384F19-E95A-D34E-85FB-D339376F8E39}"/>
              </a:ext>
            </a:extLst>
          </p:cNvPr>
          <p:cNvSpPr/>
          <p:nvPr/>
        </p:nvSpPr>
        <p:spPr>
          <a:xfrm>
            <a:off x="5752578" y="1833603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5" name="Pierścień 84">
            <a:extLst>
              <a:ext uri="{FF2B5EF4-FFF2-40B4-BE49-F238E27FC236}">
                <a16:creationId xmlns:a16="http://schemas.microsoft.com/office/drawing/2014/main" id="{B77A697E-18AB-8945-8829-549E168BADF3}"/>
              </a:ext>
            </a:extLst>
          </p:cNvPr>
          <p:cNvSpPr/>
          <p:nvPr/>
        </p:nvSpPr>
        <p:spPr>
          <a:xfrm>
            <a:off x="4888691" y="1405072"/>
            <a:ext cx="520700" cy="507823"/>
          </a:xfrm>
          <a:prstGeom prst="donut">
            <a:avLst>
              <a:gd name="adj" fmla="val 9530"/>
            </a:avLst>
          </a:prstGeom>
          <a:solidFill>
            <a:srgbClr val="90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AA6B4B1B-DB17-BB4A-96BC-29FC0671C53C}"/>
              </a:ext>
            </a:extLst>
          </p:cNvPr>
          <p:cNvCxnSpPr>
            <a:stCxn id="52" idx="0"/>
            <a:endCxn id="40" idx="3"/>
          </p:cNvCxnSpPr>
          <p:nvPr/>
        </p:nvCxnSpPr>
        <p:spPr>
          <a:xfrm flipV="1">
            <a:off x="4196742" y="1427420"/>
            <a:ext cx="400643" cy="478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Łącznik prosty 85">
            <a:extLst>
              <a:ext uri="{FF2B5EF4-FFF2-40B4-BE49-F238E27FC236}">
                <a16:creationId xmlns:a16="http://schemas.microsoft.com/office/drawing/2014/main" id="{265E797F-12C2-D842-A63F-65EABD3611F8}"/>
              </a:ext>
            </a:extLst>
          </p:cNvPr>
          <p:cNvCxnSpPr>
            <a:cxnSpLocks/>
            <a:endCxn id="60" idx="5"/>
          </p:cNvCxnSpPr>
          <p:nvPr/>
        </p:nvCxnSpPr>
        <p:spPr>
          <a:xfrm flipH="1" flipV="1">
            <a:off x="3317028" y="2627467"/>
            <a:ext cx="335400" cy="5325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Łącznik prosty 87">
            <a:extLst>
              <a:ext uri="{FF2B5EF4-FFF2-40B4-BE49-F238E27FC236}">
                <a16:creationId xmlns:a16="http://schemas.microsoft.com/office/drawing/2014/main" id="{A9CD4A15-EA4E-B540-9EB2-33DDDD210093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3698343" y="1403048"/>
            <a:ext cx="88910" cy="91376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Łącznik prosty 88">
            <a:extLst>
              <a:ext uri="{FF2B5EF4-FFF2-40B4-BE49-F238E27FC236}">
                <a16:creationId xmlns:a16="http://schemas.microsoft.com/office/drawing/2014/main" id="{22C38E8B-A7C9-A541-85F2-A132C68D8C59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3105740" y="1700613"/>
            <a:ext cx="627882" cy="63708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Łącznik prosty 89">
            <a:extLst>
              <a:ext uri="{FF2B5EF4-FFF2-40B4-BE49-F238E27FC236}">
                <a16:creationId xmlns:a16="http://schemas.microsoft.com/office/drawing/2014/main" id="{47E502AF-2CE2-1B4E-9D0F-EB03452A6F56}"/>
              </a:ext>
            </a:extLst>
          </p:cNvPr>
          <p:cNvCxnSpPr>
            <a:cxnSpLocks/>
            <a:stCxn id="65" idx="6"/>
            <a:endCxn id="58" idx="2"/>
          </p:cNvCxnSpPr>
          <p:nvPr/>
        </p:nvCxnSpPr>
        <p:spPr>
          <a:xfrm>
            <a:off x="5226031" y="1667965"/>
            <a:ext cx="712064" cy="4163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Łącznik prosty 90">
            <a:extLst>
              <a:ext uri="{FF2B5EF4-FFF2-40B4-BE49-F238E27FC236}">
                <a16:creationId xmlns:a16="http://schemas.microsoft.com/office/drawing/2014/main" id="{88D4DF1D-95A5-C145-9C7D-663E9E6E8AF7}"/>
              </a:ext>
            </a:extLst>
          </p:cNvPr>
          <p:cNvCxnSpPr>
            <a:cxnSpLocks/>
            <a:stCxn id="62" idx="1"/>
          </p:cNvCxnSpPr>
          <p:nvPr/>
        </p:nvCxnSpPr>
        <p:spPr>
          <a:xfrm flipH="1" flipV="1">
            <a:off x="4207986" y="2055326"/>
            <a:ext cx="409246" cy="74780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Łącznik prosty 91">
            <a:extLst>
              <a:ext uri="{FF2B5EF4-FFF2-40B4-BE49-F238E27FC236}">
                <a16:creationId xmlns:a16="http://schemas.microsoft.com/office/drawing/2014/main" id="{B8903266-2BA6-C745-8AE0-F23A6F8F0A70}"/>
              </a:ext>
            </a:extLst>
          </p:cNvPr>
          <p:cNvCxnSpPr>
            <a:cxnSpLocks/>
          </p:cNvCxnSpPr>
          <p:nvPr/>
        </p:nvCxnSpPr>
        <p:spPr>
          <a:xfrm flipV="1">
            <a:off x="3652427" y="2546991"/>
            <a:ext cx="133124" cy="61298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Łącznik prosty 92">
            <a:extLst>
              <a:ext uri="{FF2B5EF4-FFF2-40B4-BE49-F238E27FC236}">
                <a16:creationId xmlns:a16="http://schemas.microsoft.com/office/drawing/2014/main" id="{44AD4CE7-7028-D540-830A-0CE1FA974D1A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5154368" y="1785324"/>
            <a:ext cx="96774" cy="7351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Łącznik prosty 93">
            <a:extLst>
              <a:ext uri="{FF2B5EF4-FFF2-40B4-BE49-F238E27FC236}">
                <a16:creationId xmlns:a16="http://schemas.microsoft.com/office/drawing/2014/main" id="{2E1B49D2-EA02-E541-900B-622E6A583EF2}"/>
              </a:ext>
            </a:extLst>
          </p:cNvPr>
          <p:cNvCxnSpPr>
            <a:cxnSpLocks/>
          </p:cNvCxnSpPr>
          <p:nvPr/>
        </p:nvCxnSpPr>
        <p:spPr>
          <a:xfrm flipV="1">
            <a:off x="5649352" y="3228985"/>
            <a:ext cx="138238" cy="55261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Łącznik prosty 96">
            <a:extLst>
              <a:ext uri="{FF2B5EF4-FFF2-40B4-BE49-F238E27FC236}">
                <a16:creationId xmlns:a16="http://schemas.microsoft.com/office/drawing/2014/main" id="{10F15657-A25B-604F-B6C7-35A0CB0B208E}"/>
              </a:ext>
            </a:extLst>
          </p:cNvPr>
          <p:cNvCxnSpPr>
            <a:cxnSpLocks/>
            <a:stCxn id="58" idx="3"/>
          </p:cNvCxnSpPr>
          <p:nvPr/>
        </p:nvCxnSpPr>
        <p:spPr>
          <a:xfrm flipH="1" flipV="1">
            <a:off x="4291085" y="1982663"/>
            <a:ext cx="1669224" cy="1520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Łącznik prosty 98">
            <a:extLst>
              <a:ext uri="{FF2B5EF4-FFF2-40B4-BE49-F238E27FC236}">
                <a16:creationId xmlns:a16="http://schemas.microsoft.com/office/drawing/2014/main" id="{667C408F-9467-A949-A7E6-44B0FDFCB7E7}"/>
              </a:ext>
            </a:extLst>
          </p:cNvPr>
          <p:cNvCxnSpPr>
            <a:cxnSpLocks/>
            <a:stCxn id="69" idx="0"/>
            <a:endCxn id="34" idx="5"/>
          </p:cNvCxnSpPr>
          <p:nvPr/>
        </p:nvCxnSpPr>
        <p:spPr>
          <a:xfrm flipH="1" flipV="1">
            <a:off x="3840884" y="2438554"/>
            <a:ext cx="309166" cy="9085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Łącznik prosty 101">
            <a:extLst>
              <a:ext uri="{FF2B5EF4-FFF2-40B4-BE49-F238E27FC236}">
                <a16:creationId xmlns:a16="http://schemas.microsoft.com/office/drawing/2014/main" id="{3621442C-F239-F54A-A57A-DE2548AFADDD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4891787" y="3453557"/>
            <a:ext cx="183843" cy="4199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Łącznik prosty 103">
            <a:extLst>
              <a:ext uri="{FF2B5EF4-FFF2-40B4-BE49-F238E27FC236}">
                <a16:creationId xmlns:a16="http://schemas.microsoft.com/office/drawing/2014/main" id="{48ABB9BE-02D8-DE40-A159-1232158FCD91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5258023" y="2687792"/>
            <a:ext cx="363974" cy="11080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Łącznik prosty 105">
            <a:extLst>
              <a:ext uri="{FF2B5EF4-FFF2-40B4-BE49-F238E27FC236}">
                <a16:creationId xmlns:a16="http://schemas.microsoft.com/office/drawing/2014/main" id="{A1644404-7AA7-0B43-8285-D33B79D56DB6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575596" y="2699740"/>
            <a:ext cx="650435" cy="89841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Łącznik prosty 107">
            <a:extLst>
              <a:ext uri="{FF2B5EF4-FFF2-40B4-BE49-F238E27FC236}">
                <a16:creationId xmlns:a16="http://schemas.microsoft.com/office/drawing/2014/main" id="{C5FC74B3-0505-0D41-9A49-51F342B860DE}"/>
              </a:ext>
            </a:extLst>
          </p:cNvPr>
          <p:cNvCxnSpPr>
            <a:cxnSpLocks/>
            <a:stCxn id="38" idx="0"/>
            <a:endCxn id="32" idx="5"/>
          </p:cNvCxnSpPr>
          <p:nvPr/>
        </p:nvCxnSpPr>
        <p:spPr>
          <a:xfrm flipH="1" flipV="1">
            <a:off x="5304773" y="2642172"/>
            <a:ext cx="496119" cy="4310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pole tekstowe 111">
            <a:extLst>
              <a:ext uri="{FF2B5EF4-FFF2-40B4-BE49-F238E27FC236}">
                <a16:creationId xmlns:a16="http://schemas.microsoft.com/office/drawing/2014/main" id="{C68AF864-21B3-FE4F-9CD0-4902CDB190B5}"/>
              </a:ext>
            </a:extLst>
          </p:cNvPr>
          <p:cNvSpPr txBox="1"/>
          <p:nvPr/>
        </p:nvSpPr>
        <p:spPr>
          <a:xfrm>
            <a:off x="2864545" y="445464"/>
            <a:ext cx="396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SIEĆ KOMPETENCJI DLA PRZEMYSŁU 4.0</a:t>
            </a:r>
          </a:p>
        </p:txBody>
      </p:sp>
    </p:spTree>
    <p:extLst>
      <p:ext uri="{BB962C8B-B14F-4D97-AF65-F5344CB8AC3E}">
        <p14:creationId xmlns:p14="http://schemas.microsoft.com/office/powerpoint/2010/main" val="17907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53" presetClass="entr" presetSubtype="16" repeatCount="1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3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3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3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3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3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3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3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53" presetClass="entr" presetSubtype="16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53" grpId="0" animBg="1"/>
      <p:bldP spid="53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  <p:bldP spid="64" grpId="0" animBg="1"/>
      <p:bldP spid="64" grpId="1" animBg="1"/>
      <p:bldP spid="66" grpId="0" animBg="1"/>
      <p:bldP spid="66" grpId="1" animBg="1"/>
      <p:bldP spid="70" grpId="0" animBg="1"/>
      <p:bldP spid="70" grpId="1" animBg="1"/>
      <p:bldP spid="71" grpId="0" animBg="1"/>
      <p:bldP spid="71" grpId="1" animBg="1"/>
      <p:bldP spid="3" grpId="1" animBg="1"/>
      <p:bldP spid="56" grpId="0" animBg="1"/>
      <p:bldP spid="56" grpId="1" animBg="1"/>
      <p:bldP spid="57" grpId="0" animBg="1"/>
      <p:bldP spid="57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693D702-AC67-6B43-A79A-EA4BC7E6AEE7}"/>
              </a:ext>
            </a:extLst>
          </p:cNvPr>
          <p:cNvSpPr txBox="1"/>
          <p:nvPr/>
        </p:nvSpPr>
        <p:spPr>
          <a:xfrm>
            <a:off x="2374900" y="2044700"/>
            <a:ext cx="455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DZIĘKUJĘ ZA UWAGĘ </a:t>
            </a:r>
          </a:p>
          <a:p>
            <a:pPr algn="ctr"/>
            <a:r>
              <a:rPr lang="pl-PL" b="1" dirty="0"/>
              <a:t>I ZAPRASZAM DO WSPÓŁDZIAŁANIA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7E61360-F583-2349-9092-002032687BBD}"/>
              </a:ext>
            </a:extLst>
          </p:cNvPr>
          <p:cNvSpPr txBox="1"/>
          <p:nvPr/>
        </p:nvSpPr>
        <p:spPr>
          <a:xfrm>
            <a:off x="2863850" y="30607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andrzej.soldaty@mr.gov.pl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300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E608FC4-D72E-A646-9C8A-8F9C94ACB161}"/>
              </a:ext>
            </a:extLst>
          </p:cNvPr>
          <p:cNvSpPr txBox="1"/>
          <p:nvPr/>
        </p:nvSpPr>
        <p:spPr>
          <a:xfrm>
            <a:off x="2310183" y="647700"/>
            <a:ext cx="437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CZYNNIKI ZMIANY PARADYGMATÓW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D425CBF-B889-8A44-B562-4530FEA72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92" y="1127125"/>
            <a:ext cx="5691468" cy="344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1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E608FC4-D72E-A646-9C8A-8F9C94ACB161}"/>
              </a:ext>
            </a:extLst>
          </p:cNvPr>
          <p:cNvSpPr txBox="1"/>
          <p:nvPr/>
        </p:nvSpPr>
        <p:spPr>
          <a:xfrm>
            <a:off x="2310183" y="647700"/>
            <a:ext cx="480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  PARADYGMAT DOTYCZĄCY PERSONALIZACJI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798FE02-8249-7142-B55A-4944D8122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83" y="1127125"/>
            <a:ext cx="4482526" cy="3443657"/>
          </a:xfrm>
          <a:prstGeom prst="rect">
            <a:avLst/>
          </a:prstGeom>
        </p:spPr>
      </p:pic>
      <p:sp>
        <p:nvSpPr>
          <p:cNvPr id="11" name="PoleTekstowe 4">
            <a:extLst>
              <a:ext uri="{FF2B5EF4-FFF2-40B4-BE49-F238E27FC236}">
                <a16:creationId xmlns:a16="http://schemas.microsoft.com/office/drawing/2014/main" id="{124BD5A7-2091-CD43-B28C-E19D76D4BA4E}"/>
              </a:ext>
            </a:extLst>
          </p:cNvPr>
          <p:cNvSpPr txBox="1"/>
          <p:nvPr/>
        </p:nvSpPr>
        <p:spPr>
          <a:xfrm>
            <a:off x="6699874" y="4223892"/>
            <a:ext cx="1917988" cy="34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27" i="1" noProof="1">
                <a:latin typeface="Arial" charset="0"/>
                <a:ea typeface="Arial" charset="0"/>
                <a:cs typeface="Arial" charset="0"/>
              </a:rPr>
              <a:t>wg. Yoram Koren, The global manufacturing revolution </a:t>
            </a:r>
          </a:p>
        </p:txBody>
      </p:sp>
    </p:spTree>
    <p:extLst>
      <p:ext uri="{BB962C8B-B14F-4D97-AF65-F5344CB8AC3E}">
        <p14:creationId xmlns:p14="http://schemas.microsoft.com/office/powerpoint/2010/main" val="1226215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E608FC4-D72E-A646-9C8A-8F9C94ACB161}"/>
              </a:ext>
            </a:extLst>
          </p:cNvPr>
          <p:cNvSpPr txBox="1"/>
          <p:nvPr/>
        </p:nvSpPr>
        <p:spPr>
          <a:xfrm>
            <a:off x="2310183" y="647700"/>
            <a:ext cx="457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  PARADYGMAT RELACJI CZŁOWIEK -MASZYNA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BC2017F-237F-6046-A1C9-2ED00D16F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36" y="1890038"/>
            <a:ext cx="2895407" cy="207515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4F98A07D-0028-C047-9965-32C09AA37BE7}"/>
              </a:ext>
            </a:extLst>
          </p:cNvPr>
          <p:cNvSpPr/>
          <p:nvPr/>
        </p:nvSpPr>
        <p:spPr>
          <a:xfrm>
            <a:off x="5463020" y="4062170"/>
            <a:ext cx="35562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i="1" dirty="0">
                <a:solidFill>
                  <a:srgbClr val="434343"/>
                </a:solidFill>
                <a:latin typeface="+mn-lt"/>
              </a:rPr>
              <a:t>Centrum logistyczne </a:t>
            </a:r>
            <a:r>
              <a:rPr lang="pl-PL" sz="900" i="1" dirty="0" err="1">
                <a:solidFill>
                  <a:srgbClr val="434343"/>
                </a:solidFill>
                <a:latin typeface="+mn-lt"/>
              </a:rPr>
              <a:t>Ocado</a:t>
            </a:r>
            <a:r>
              <a:rPr lang="pl-PL" sz="900" i="1" dirty="0">
                <a:solidFill>
                  <a:srgbClr val="434343"/>
                </a:solidFill>
                <a:latin typeface="+mn-lt"/>
              </a:rPr>
              <a:t> CFC (fot. mat. prasowe </a:t>
            </a:r>
            <a:r>
              <a:rPr lang="pl-PL" sz="900" i="1" dirty="0" err="1">
                <a:solidFill>
                  <a:srgbClr val="434343"/>
                </a:solidFill>
                <a:latin typeface="+mn-lt"/>
              </a:rPr>
              <a:t>Ocado</a:t>
            </a:r>
            <a:r>
              <a:rPr lang="pl-PL" sz="900" dirty="0">
                <a:solidFill>
                  <a:srgbClr val="434343"/>
                </a:solidFill>
                <a:latin typeface="+mn-lt"/>
              </a:rPr>
              <a:t>)</a:t>
            </a:r>
            <a:endParaRPr lang="pl-PL" sz="900" dirty="0">
              <a:latin typeface="+mn-lt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51E2DC7-64C9-1E42-BF1A-3EAF6F788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" y="1866156"/>
            <a:ext cx="3124777" cy="208633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A19AFAC-6074-C844-8EBA-50956AE20965}"/>
              </a:ext>
            </a:extLst>
          </p:cNvPr>
          <p:cNvSpPr txBox="1"/>
          <p:nvPr/>
        </p:nvSpPr>
        <p:spPr>
          <a:xfrm>
            <a:off x="1238679" y="1311791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Człowiek obsługuje maszynę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DD74F9-2CC9-6F45-B2A7-767A91E19931}"/>
              </a:ext>
            </a:extLst>
          </p:cNvPr>
          <p:cNvSpPr txBox="1"/>
          <p:nvPr/>
        </p:nvSpPr>
        <p:spPr>
          <a:xfrm>
            <a:off x="5120576" y="1335909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Robot obsługuje człowieka </a:t>
            </a:r>
          </a:p>
        </p:txBody>
      </p:sp>
    </p:spTree>
    <p:extLst>
      <p:ext uri="{BB962C8B-B14F-4D97-AF65-F5344CB8AC3E}">
        <p14:creationId xmlns:p14="http://schemas.microsoft.com/office/powerpoint/2010/main" val="3371228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Obraz 106">
            <a:extLst>
              <a:ext uri="{FF2B5EF4-FFF2-40B4-BE49-F238E27FC236}">
                <a16:creationId xmlns:a16="http://schemas.microsoft.com/office/drawing/2014/main" id="{AF6FF9A1-B799-604E-9A6E-67E0DB1FE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03" y="2708617"/>
            <a:ext cx="411962" cy="341340"/>
          </a:xfrm>
          <a:prstGeom prst="rect">
            <a:avLst/>
          </a:prstGeom>
        </p:spPr>
      </p:pic>
      <p:pic>
        <p:nvPicPr>
          <p:cNvPr id="108" name="Obraz 107">
            <a:extLst>
              <a:ext uri="{FF2B5EF4-FFF2-40B4-BE49-F238E27FC236}">
                <a16:creationId xmlns:a16="http://schemas.microsoft.com/office/drawing/2014/main" id="{33A0412C-9ABB-6246-A2B4-01292A6EA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12" y="3385029"/>
            <a:ext cx="411962" cy="341340"/>
          </a:xfrm>
          <a:prstGeom prst="rect">
            <a:avLst/>
          </a:prstGeom>
        </p:spPr>
      </p:pic>
      <p:pic>
        <p:nvPicPr>
          <p:cNvPr id="109" name="Obraz 108">
            <a:extLst>
              <a:ext uri="{FF2B5EF4-FFF2-40B4-BE49-F238E27FC236}">
                <a16:creationId xmlns:a16="http://schemas.microsoft.com/office/drawing/2014/main" id="{EB5537AA-CCA0-3141-AEC0-D1A998304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32" y="2386222"/>
            <a:ext cx="411962" cy="34134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E608FC4-D72E-A646-9C8A-8F9C94ACB161}"/>
              </a:ext>
            </a:extLst>
          </p:cNvPr>
          <p:cNvSpPr txBox="1"/>
          <p:nvPr/>
        </p:nvSpPr>
        <p:spPr>
          <a:xfrm>
            <a:off x="1803401" y="647700"/>
            <a:ext cx="508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  OD ŁAŃCUCHA  WARTOŚĆI  DO  SIECI WARTOŚCI</a:t>
            </a:r>
          </a:p>
        </p:txBody>
      </p:sp>
      <p:sp>
        <p:nvSpPr>
          <p:cNvPr id="11" name="Zaokrąglony prostokąt 10">
            <a:extLst>
              <a:ext uri="{FF2B5EF4-FFF2-40B4-BE49-F238E27FC236}">
                <a16:creationId xmlns:a16="http://schemas.microsoft.com/office/drawing/2014/main" id="{898DAAFF-9902-DD49-B32C-F9FB697ED1D7}"/>
              </a:ext>
            </a:extLst>
          </p:cNvPr>
          <p:cNvSpPr/>
          <p:nvPr/>
        </p:nvSpPr>
        <p:spPr>
          <a:xfrm>
            <a:off x="2902691" y="1516325"/>
            <a:ext cx="1219200" cy="628335"/>
          </a:xfrm>
          <a:prstGeom prst="roundRect">
            <a:avLst/>
          </a:prstGeom>
          <a:solidFill>
            <a:srgbClr val="A0D4DC"/>
          </a:solidFill>
          <a:scene3d>
            <a:camera prst="orthographicFront"/>
            <a:lightRig rig="threePt" dir="t"/>
          </a:scene3d>
          <a:sp3d extrusionH="12700">
            <a:bevelT w="127000" h="127000" prst="coolSlant"/>
            <a:bevelB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</a:rPr>
              <a:t>Producent podzespołów</a:t>
            </a:r>
          </a:p>
        </p:txBody>
      </p:sp>
      <p:sp>
        <p:nvSpPr>
          <p:cNvPr id="23" name="Strzałka w prawo 22">
            <a:extLst>
              <a:ext uri="{FF2B5EF4-FFF2-40B4-BE49-F238E27FC236}">
                <a16:creationId xmlns:a16="http://schemas.microsoft.com/office/drawing/2014/main" id="{997037EA-D1A8-BD48-8188-028ECFD32A0D}"/>
              </a:ext>
            </a:extLst>
          </p:cNvPr>
          <p:cNvSpPr/>
          <p:nvPr/>
        </p:nvSpPr>
        <p:spPr>
          <a:xfrm>
            <a:off x="2028939" y="1786952"/>
            <a:ext cx="835758" cy="198405"/>
          </a:xfrm>
          <a:prstGeom prst="rightArrow">
            <a:avLst/>
          </a:prstGeom>
          <a:solidFill>
            <a:srgbClr val="3A71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prawo 23">
            <a:extLst>
              <a:ext uri="{FF2B5EF4-FFF2-40B4-BE49-F238E27FC236}">
                <a16:creationId xmlns:a16="http://schemas.microsoft.com/office/drawing/2014/main" id="{CB6FB93E-EB9C-9F46-8F70-2875B51D4AA7}"/>
              </a:ext>
            </a:extLst>
          </p:cNvPr>
          <p:cNvSpPr/>
          <p:nvPr/>
        </p:nvSpPr>
        <p:spPr>
          <a:xfrm>
            <a:off x="4121778" y="1776296"/>
            <a:ext cx="835758" cy="198405"/>
          </a:xfrm>
          <a:prstGeom prst="rightArrow">
            <a:avLst/>
          </a:prstGeom>
          <a:solidFill>
            <a:srgbClr val="3A71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prawo 24">
            <a:extLst>
              <a:ext uri="{FF2B5EF4-FFF2-40B4-BE49-F238E27FC236}">
                <a16:creationId xmlns:a16="http://schemas.microsoft.com/office/drawing/2014/main" id="{07E44EAE-4572-9D4A-8AA1-2DDBF7FAE5C2}"/>
              </a:ext>
            </a:extLst>
          </p:cNvPr>
          <p:cNvSpPr/>
          <p:nvPr/>
        </p:nvSpPr>
        <p:spPr>
          <a:xfrm>
            <a:off x="6190456" y="1767310"/>
            <a:ext cx="835758" cy="198405"/>
          </a:xfrm>
          <a:prstGeom prst="rightArrow">
            <a:avLst/>
          </a:prstGeom>
          <a:solidFill>
            <a:srgbClr val="3A71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Zwój pionowy 25">
            <a:extLst>
              <a:ext uri="{FF2B5EF4-FFF2-40B4-BE49-F238E27FC236}">
                <a16:creationId xmlns:a16="http://schemas.microsoft.com/office/drawing/2014/main" id="{00072E9A-CE3E-DF4A-8E14-407BC906849E}"/>
              </a:ext>
            </a:extLst>
          </p:cNvPr>
          <p:cNvSpPr/>
          <p:nvPr/>
        </p:nvSpPr>
        <p:spPr>
          <a:xfrm rot="10800000" flipH="1">
            <a:off x="2345754" y="1277467"/>
            <a:ext cx="350207" cy="333333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Gwiazda 12-ramienna 26">
            <a:extLst>
              <a:ext uri="{FF2B5EF4-FFF2-40B4-BE49-F238E27FC236}">
                <a16:creationId xmlns:a16="http://schemas.microsoft.com/office/drawing/2014/main" id="{95818397-D7A3-DB4E-A98F-386CF4807C2D}"/>
              </a:ext>
            </a:extLst>
          </p:cNvPr>
          <p:cNvSpPr/>
          <p:nvPr/>
        </p:nvSpPr>
        <p:spPr>
          <a:xfrm>
            <a:off x="2446705" y="1462354"/>
            <a:ext cx="171379" cy="144016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9AAC3114-4FD5-5742-B6DF-F381BDD167F2}"/>
              </a:ext>
            </a:extLst>
          </p:cNvPr>
          <p:cNvCxnSpPr>
            <a:cxnSpLocks/>
          </p:cNvCxnSpPr>
          <p:nvPr/>
        </p:nvCxnSpPr>
        <p:spPr>
          <a:xfrm>
            <a:off x="2404536" y="1285581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>
            <a:extLst>
              <a:ext uri="{FF2B5EF4-FFF2-40B4-BE49-F238E27FC236}">
                <a16:creationId xmlns:a16="http://schemas.microsoft.com/office/drawing/2014/main" id="{2957A96E-8F8C-A94E-A758-E9A7B6CDA821}"/>
              </a:ext>
            </a:extLst>
          </p:cNvPr>
          <p:cNvCxnSpPr>
            <a:cxnSpLocks/>
          </p:cNvCxnSpPr>
          <p:nvPr/>
        </p:nvCxnSpPr>
        <p:spPr>
          <a:xfrm>
            <a:off x="2404536" y="1331743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31">
            <a:extLst>
              <a:ext uri="{FF2B5EF4-FFF2-40B4-BE49-F238E27FC236}">
                <a16:creationId xmlns:a16="http://schemas.microsoft.com/office/drawing/2014/main" id="{571B7F57-6531-C347-B2F6-CF806F66C57D}"/>
              </a:ext>
            </a:extLst>
          </p:cNvPr>
          <p:cNvCxnSpPr>
            <a:cxnSpLocks/>
          </p:cNvCxnSpPr>
          <p:nvPr/>
        </p:nvCxnSpPr>
        <p:spPr>
          <a:xfrm>
            <a:off x="2404536" y="1377907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30A7E652-232C-7147-94BC-086111300DAD}"/>
              </a:ext>
            </a:extLst>
          </p:cNvPr>
          <p:cNvCxnSpPr>
            <a:cxnSpLocks/>
          </p:cNvCxnSpPr>
          <p:nvPr/>
        </p:nvCxnSpPr>
        <p:spPr>
          <a:xfrm>
            <a:off x="2404536" y="1422804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wój pionowy 34">
            <a:extLst>
              <a:ext uri="{FF2B5EF4-FFF2-40B4-BE49-F238E27FC236}">
                <a16:creationId xmlns:a16="http://schemas.microsoft.com/office/drawing/2014/main" id="{F575F89B-453A-604A-A256-15C922319C93}"/>
              </a:ext>
            </a:extLst>
          </p:cNvPr>
          <p:cNvSpPr/>
          <p:nvPr/>
        </p:nvSpPr>
        <p:spPr>
          <a:xfrm rot="10800000" flipH="1">
            <a:off x="4406498" y="1285580"/>
            <a:ext cx="352866" cy="362004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Gwiazda 12-ramienna 35">
            <a:extLst>
              <a:ext uri="{FF2B5EF4-FFF2-40B4-BE49-F238E27FC236}">
                <a16:creationId xmlns:a16="http://schemas.microsoft.com/office/drawing/2014/main" id="{BD23871B-00BE-7B48-8B50-8C6DECAE222B}"/>
              </a:ext>
            </a:extLst>
          </p:cNvPr>
          <p:cNvSpPr/>
          <p:nvPr/>
        </p:nvSpPr>
        <p:spPr>
          <a:xfrm>
            <a:off x="4510107" y="1499138"/>
            <a:ext cx="171379" cy="144016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CBC32AA9-231A-6C45-A53E-F8981A1F6B56}"/>
              </a:ext>
            </a:extLst>
          </p:cNvPr>
          <p:cNvCxnSpPr>
            <a:cxnSpLocks/>
          </p:cNvCxnSpPr>
          <p:nvPr/>
        </p:nvCxnSpPr>
        <p:spPr>
          <a:xfrm>
            <a:off x="4461405" y="1322365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6376C36C-05F6-4343-B9F7-96A6BED25396}"/>
              </a:ext>
            </a:extLst>
          </p:cNvPr>
          <p:cNvCxnSpPr>
            <a:cxnSpLocks/>
          </p:cNvCxnSpPr>
          <p:nvPr/>
        </p:nvCxnSpPr>
        <p:spPr>
          <a:xfrm>
            <a:off x="4461405" y="1368527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5F978FBF-7522-2D4E-BF89-4E45509D2700}"/>
              </a:ext>
            </a:extLst>
          </p:cNvPr>
          <p:cNvCxnSpPr>
            <a:cxnSpLocks/>
          </p:cNvCxnSpPr>
          <p:nvPr/>
        </p:nvCxnSpPr>
        <p:spPr>
          <a:xfrm>
            <a:off x="4461405" y="1414691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39">
            <a:extLst>
              <a:ext uri="{FF2B5EF4-FFF2-40B4-BE49-F238E27FC236}">
                <a16:creationId xmlns:a16="http://schemas.microsoft.com/office/drawing/2014/main" id="{9B02319F-ABDF-084C-A8BA-41AF629ABE46}"/>
              </a:ext>
            </a:extLst>
          </p:cNvPr>
          <p:cNvCxnSpPr>
            <a:cxnSpLocks/>
          </p:cNvCxnSpPr>
          <p:nvPr/>
        </p:nvCxnSpPr>
        <p:spPr>
          <a:xfrm>
            <a:off x="4461405" y="1459588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wój pionowy 40">
            <a:extLst>
              <a:ext uri="{FF2B5EF4-FFF2-40B4-BE49-F238E27FC236}">
                <a16:creationId xmlns:a16="http://schemas.microsoft.com/office/drawing/2014/main" id="{7B416AC9-363A-8747-86F6-AD5E0CAEC845}"/>
              </a:ext>
            </a:extLst>
          </p:cNvPr>
          <p:cNvSpPr/>
          <p:nvPr/>
        </p:nvSpPr>
        <p:spPr>
          <a:xfrm rot="10800000" flipH="1">
            <a:off x="6402348" y="1277464"/>
            <a:ext cx="357681" cy="325221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Gwiazda 12-ramienna 41">
            <a:extLst>
              <a:ext uri="{FF2B5EF4-FFF2-40B4-BE49-F238E27FC236}">
                <a16:creationId xmlns:a16="http://schemas.microsoft.com/office/drawing/2014/main" id="{C167408B-AFFB-094A-ADBD-FB5B85930A1C}"/>
              </a:ext>
            </a:extLst>
          </p:cNvPr>
          <p:cNvSpPr/>
          <p:nvPr/>
        </p:nvSpPr>
        <p:spPr>
          <a:xfrm>
            <a:off x="6540522" y="1454241"/>
            <a:ext cx="171379" cy="144016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id="{1EBFA9A2-7678-CF48-B2A9-020E2541720E}"/>
              </a:ext>
            </a:extLst>
          </p:cNvPr>
          <p:cNvCxnSpPr>
            <a:cxnSpLocks/>
          </p:cNvCxnSpPr>
          <p:nvPr/>
        </p:nvCxnSpPr>
        <p:spPr>
          <a:xfrm>
            <a:off x="6439572" y="1277468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43">
            <a:extLst>
              <a:ext uri="{FF2B5EF4-FFF2-40B4-BE49-F238E27FC236}">
                <a16:creationId xmlns:a16="http://schemas.microsoft.com/office/drawing/2014/main" id="{8B2DA5A2-96D6-A14D-BA07-1FCA884F770B}"/>
              </a:ext>
            </a:extLst>
          </p:cNvPr>
          <p:cNvCxnSpPr>
            <a:cxnSpLocks/>
          </p:cNvCxnSpPr>
          <p:nvPr/>
        </p:nvCxnSpPr>
        <p:spPr>
          <a:xfrm>
            <a:off x="6439572" y="1323630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1F7C6427-64C9-954A-B56F-3FEBA49BC444}"/>
              </a:ext>
            </a:extLst>
          </p:cNvPr>
          <p:cNvCxnSpPr>
            <a:cxnSpLocks/>
          </p:cNvCxnSpPr>
          <p:nvPr/>
        </p:nvCxnSpPr>
        <p:spPr>
          <a:xfrm>
            <a:off x="6439572" y="1369794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F4ECC3BD-D188-3C41-842C-A490D9DA5803}"/>
              </a:ext>
            </a:extLst>
          </p:cNvPr>
          <p:cNvCxnSpPr>
            <a:cxnSpLocks/>
          </p:cNvCxnSpPr>
          <p:nvPr/>
        </p:nvCxnSpPr>
        <p:spPr>
          <a:xfrm>
            <a:off x="6439572" y="1414691"/>
            <a:ext cx="21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aokrąglony prostokąt 46">
            <a:extLst>
              <a:ext uri="{FF2B5EF4-FFF2-40B4-BE49-F238E27FC236}">
                <a16:creationId xmlns:a16="http://schemas.microsoft.com/office/drawing/2014/main" id="{8D69EF17-701C-AB43-94BE-3EA5678A6CF6}"/>
              </a:ext>
            </a:extLst>
          </p:cNvPr>
          <p:cNvSpPr/>
          <p:nvPr/>
        </p:nvSpPr>
        <p:spPr>
          <a:xfrm>
            <a:off x="803049" y="1516325"/>
            <a:ext cx="1219200" cy="628335"/>
          </a:xfrm>
          <a:prstGeom prst="roundRect">
            <a:avLst/>
          </a:prstGeom>
          <a:solidFill>
            <a:srgbClr val="A0D4DC"/>
          </a:solidFill>
          <a:scene3d>
            <a:camera prst="orthographicFront"/>
            <a:lightRig rig="threePt" dir="t"/>
          </a:scene3d>
          <a:sp3d extrusionH="12700">
            <a:bevelT w="127000" h="127000" prst="coolSlant"/>
            <a:bevelB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</a:rPr>
              <a:t>Dostawca surowców</a:t>
            </a:r>
          </a:p>
        </p:txBody>
      </p:sp>
      <p:sp>
        <p:nvSpPr>
          <p:cNvPr id="48" name="Zaokrąglony prostokąt 47">
            <a:extLst>
              <a:ext uri="{FF2B5EF4-FFF2-40B4-BE49-F238E27FC236}">
                <a16:creationId xmlns:a16="http://schemas.microsoft.com/office/drawing/2014/main" id="{AC0646EE-5E35-ED4E-BCBE-83063767F978}"/>
              </a:ext>
            </a:extLst>
          </p:cNvPr>
          <p:cNvSpPr/>
          <p:nvPr/>
        </p:nvSpPr>
        <p:spPr>
          <a:xfrm>
            <a:off x="4971256" y="1516325"/>
            <a:ext cx="1219200" cy="628335"/>
          </a:xfrm>
          <a:prstGeom prst="roundRect">
            <a:avLst/>
          </a:prstGeom>
          <a:solidFill>
            <a:srgbClr val="A0D4DC"/>
          </a:solidFill>
          <a:scene3d>
            <a:camera prst="orthographicFront"/>
            <a:lightRig rig="threePt" dir="t"/>
          </a:scene3d>
          <a:sp3d extrusionH="12700">
            <a:bevelT w="127000" h="127000" prst="coolSlant"/>
            <a:bevelB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</a:rPr>
              <a:t>Producent podzespołów</a:t>
            </a:r>
          </a:p>
        </p:txBody>
      </p:sp>
      <p:sp>
        <p:nvSpPr>
          <p:cNvPr id="51" name="Zaokrąglony prostokąt 50">
            <a:extLst>
              <a:ext uri="{FF2B5EF4-FFF2-40B4-BE49-F238E27FC236}">
                <a16:creationId xmlns:a16="http://schemas.microsoft.com/office/drawing/2014/main" id="{74F89D92-BC65-C545-88AE-7D5EE5679470}"/>
              </a:ext>
            </a:extLst>
          </p:cNvPr>
          <p:cNvSpPr/>
          <p:nvPr/>
        </p:nvSpPr>
        <p:spPr>
          <a:xfrm>
            <a:off x="7039036" y="1516325"/>
            <a:ext cx="1219200" cy="628335"/>
          </a:xfrm>
          <a:prstGeom prst="roundRect">
            <a:avLst/>
          </a:prstGeom>
          <a:solidFill>
            <a:srgbClr val="A0D4DC"/>
          </a:solidFill>
          <a:scene3d>
            <a:camera prst="orthographicFront"/>
            <a:lightRig rig="threePt" dir="t"/>
          </a:scene3d>
          <a:sp3d extrusionH="12700">
            <a:bevelT w="127000" h="127000" prst="coolSlant"/>
            <a:bevelB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</a:rPr>
              <a:t>Producent podzespołów</a:t>
            </a:r>
          </a:p>
        </p:txBody>
      </p:sp>
      <p:sp>
        <p:nvSpPr>
          <p:cNvPr id="66" name="Owal 65">
            <a:extLst>
              <a:ext uri="{FF2B5EF4-FFF2-40B4-BE49-F238E27FC236}">
                <a16:creationId xmlns:a16="http://schemas.microsoft.com/office/drawing/2014/main" id="{2E9BC16C-98AD-E846-B6C9-77EAB4AD19AC}"/>
              </a:ext>
            </a:extLst>
          </p:cNvPr>
          <p:cNvSpPr/>
          <p:nvPr/>
        </p:nvSpPr>
        <p:spPr>
          <a:xfrm>
            <a:off x="1445627" y="2998129"/>
            <a:ext cx="1250334" cy="5429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0" dirty="0"/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A501A830-2043-6848-B167-5B9F9620B95C}"/>
              </a:ext>
            </a:extLst>
          </p:cNvPr>
          <p:cNvSpPr txBox="1"/>
          <p:nvPr/>
        </p:nvSpPr>
        <p:spPr>
          <a:xfrm>
            <a:off x="1432201" y="3045998"/>
            <a:ext cx="125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Kompetencja A</a:t>
            </a:r>
            <a:r>
              <a:rPr lang="pl-PL" b="1" dirty="0"/>
              <a:t> </a:t>
            </a:r>
          </a:p>
        </p:txBody>
      </p:sp>
      <p:sp>
        <p:nvSpPr>
          <p:cNvPr id="70" name="Owal 69">
            <a:extLst>
              <a:ext uri="{FF2B5EF4-FFF2-40B4-BE49-F238E27FC236}">
                <a16:creationId xmlns:a16="http://schemas.microsoft.com/office/drawing/2014/main" id="{A81F7165-5EA8-0F4A-BAF3-7EBE9222CFB1}"/>
              </a:ext>
            </a:extLst>
          </p:cNvPr>
          <p:cNvSpPr/>
          <p:nvPr/>
        </p:nvSpPr>
        <p:spPr>
          <a:xfrm>
            <a:off x="2359180" y="3708101"/>
            <a:ext cx="1250334" cy="5429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0" dirty="0"/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E2ECB961-7C1A-0548-A8FD-C55CB5DB908A}"/>
              </a:ext>
            </a:extLst>
          </p:cNvPr>
          <p:cNvSpPr txBox="1"/>
          <p:nvPr/>
        </p:nvSpPr>
        <p:spPr>
          <a:xfrm>
            <a:off x="2345754" y="3755970"/>
            <a:ext cx="125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Kompetencja B</a:t>
            </a:r>
            <a:r>
              <a:rPr lang="pl-PL" b="1" dirty="0"/>
              <a:t> </a:t>
            </a:r>
          </a:p>
        </p:txBody>
      </p:sp>
      <p:sp>
        <p:nvSpPr>
          <p:cNvPr id="72" name="Owal 71">
            <a:extLst>
              <a:ext uri="{FF2B5EF4-FFF2-40B4-BE49-F238E27FC236}">
                <a16:creationId xmlns:a16="http://schemas.microsoft.com/office/drawing/2014/main" id="{8874D6CE-6A4B-004E-8B31-3E9E83C2B3C4}"/>
              </a:ext>
            </a:extLst>
          </p:cNvPr>
          <p:cNvSpPr/>
          <p:nvPr/>
        </p:nvSpPr>
        <p:spPr>
          <a:xfrm>
            <a:off x="3211071" y="2690378"/>
            <a:ext cx="1250334" cy="5429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0" dirty="0"/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5B582104-529D-2D49-9E83-D7A3E110DD03}"/>
              </a:ext>
            </a:extLst>
          </p:cNvPr>
          <p:cNvSpPr txBox="1"/>
          <p:nvPr/>
        </p:nvSpPr>
        <p:spPr>
          <a:xfrm>
            <a:off x="3197645" y="2738247"/>
            <a:ext cx="125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Kompetencja C</a:t>
            </a:r>
            <a:r>
              <a:rPr lang="pl-PL" b="1" dirty="0"/>
              <a:t> </a:t>
            </a:r>
          </a:p>
        </p:txBody>
      </p:sp>
      <p:sp>
        <p:nvSpPr>
          <p:cNvPr id="74" name="Owal 73">
            <a:extLst>
              <a:ext uri="{FF2B5EF4-FFF2-40B4-BE49-F238E27FC236}">
                <a16:creationId xmlns:a16="http://schemas.microsoft.com/office/drawing/2014/main" id="{69844F49-D990-1D47-A982-2A7793AAD97A}"/>
              </a:ext>
            </a:extLst>
          </p:cNvPr>
          <p:cNvSpPr/>
          <p:nvPr/>
        </p:nvSpPr>
        <p:spPr>
          <a:xfrm>
            <a:off x="4406498" y="3658916"/>
            <a:ext cx="1250334" cy="5429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0" dirty="0"/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56617E35-2E30-A34B-908E-1A228D17F11A}"/>
              </a:ext>
            </a:extLst>
          </p:cNvPr>
          <p:cNvSpPr txBox="1"/>
          <p:nvPr/>
        </p:nvSpPr>
        <p:spPr>
          <a:xfrm>
            <a:off x="4393072" y="3706785"/>
            <a:ext cx="125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Kompetencja D</a:t>
            </a:r>
            <a:r>
              <a:rPr lang="pl-PL" b="1" dirty="0"/>
              <a:t> </a:t>
            </a:r>
          </a:p>
        </p:txBody>
      </p:sp>
      <p:sp>
        <p:nvSpPr>
          <p:cNvPr id="76" name="Owal 75">
            <a:extLst>
              <a:ext uri="{FF2B5EF4-FFF2-40B4-BE49-F238E27FC236}">
                <a16:creationId xmlns:a16="http://schemas.microsoft.com/office/drawing/2014/main" id="{BA6E5886-448B-C749-B852-A082844FD208}"/>
              </a:ext>
            </a:extLst>
          </p:cNvPr>
          <p:cNvSpPr/>
          <p:nvPr/>
        </p:nvSpPr>
        <p:spPr>
          <a:xfrm>
            <a:off x="5140235" y="2873778"/>
            <a:ext cx="1250334" cy="5429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0" dirty="0"/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CE1C9864-A5FD-5D4E-8749-F72B8F139DE3}"/>
              </a:ext>
            </a:extLst>
          </p:cNvPr>
          <p:cNvSpPr txBox="1"/>
          <p:nvPr/>
        </p:nvSpPr>
        <p:spPr>
          <a:xfrm>
            <a:off x="5175812" y="2948924"/>
            <a:ext cx="125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Kompetencja E</a:t>
            </a:r>
            <a:r>
              <a:rPr lang="pl-PL" b="1" dirty="0"/>
              <a:t> </a:t>
            </a:r>
          </a:p>
        </p:txBody>
      </p:sp>
      <p:sp>
        <p:nvSpPr>
          <p:cNvPr id="78" name="Owal 77">
            <a:extLst>
              <a:ext uri="{FF2B5EF4-FFF2-40B4-BE49-F238E27FC236}">
                <a16:creationId xmlns:a16="http://schemas.microsoft.com/office/drawing/2014/main" id="{C57B2975-769B-1E48-84A1-BCA6424A4D47}"/>
              </a:ext>
            </a:extLst>
          </p:cNvPr>
          <p:cNvSpPr/>
          <p:nvPr/>
        </p:nvSpPr>
        <p:spPr>
          <a:xfrm>
            <a:off x="6259727" y="3802681"/>
            <a:ext cx="1250334" cy="5429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0" dirty="0"/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095538A5-C82D-0747-A7DF-0458C36DA9E2}"/>
              </a:ext>
            </a:extLst>
          </p:cNvPr>
          <p:cNvSpPr txBox="1"/>
          <p:nvPr/>
        </p:nvSpPr>
        <p:spPr>
          <a:xfrm>
            <a:off x="6246301" y="3850550"/>
            <a:ext cx="125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Kompetencja F</a:t>
            </a:r>
            <a:r>
              <a:rPr lang="pl-PL" b="1" dirty="0"/>
              <a:t> </a:t>
            </a:r>
          </a:p>
        </p:txBody>
      </p:sp>
      <p:sp>
        <p:nvSpPr>
          <p:cNvPr id="80" name="Owal 79">
            <a:extLst>
              <a:ext uri="{FF2B5EF4-FFF2-40B4-BE49-F238E27FC236}">
                <a16:creationId xmlns:a16="http://schemas.microsoft.com/office/drawing/2014/main" id="{A412944E-F622-614C-BBCC-3141DB2C7B43}"/>
              </a:ext>
            </a:extLst>
          </p:cNvPr>
          <p:cNvSpPr/>
          <p:nvPr/>
        </p:nvSpPr>
        <p:spPr>
          <a:xfrm>
            <a:off x="7137732" y="2836116"/>
            <a:ext cx="1250334" cy="5538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0" dirty="0"/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91C4BE84-A265-634F-BDA1-10F5FF9BAFBA}"/>
              </a:ext>
            </a:extLst>
          </p:cNvPr>
          <p:cNvSpPr txBox="1"/>
          <p:nvPr/>
        </p:nvSpPr>
        <p:spPr>
          <a:xfrm>
            <a:off x="7173310" y="2997653"/>
            <a:ext cx="1250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Kompetencja G</a:t>
            </a:r>
            <a:endParaRPr lang="pl-PL" b="1" dirty="0"/>
          </a:p>
        </p:txBody>
      </p:sp>
      <p:cxnSp>
        <p:nvCxnSpPr>
          <p:cNvPr id="85" name="Łącznik prosty ze strzałką 84">
            <a:extLst>
              <a:ext uri="{FF2B5EF4-FFF2-40B4-BE49-F238E27FC236}">
                <a16:creationId xmlns:a16="http://schemas.microsoft.com/office/drawing/2014/main" id="{D270DA3F-56E3-9343-9A9E-720085000094}"/>
              </a:ext>
            </a:extLst>
          </p:cNvPr>
          <p:cNvCxnSpPr>
            <a:stCxn id="71" idx="3"/>
            <a:endCxn id="77" idx="1"/>
          </p:cNvCxnSpPr>
          <p:nvPr/>
        </p:nvCxnSpPr>
        <p:spPr>
          <a:xfrm flipV="1">
            <a:off x="3596089" y="3133590"/>
            <a:ext cx="1579723" cy="807046"/>
          </a:xfrm>
          <a:prstGeom prst="straightConnector1">
            <a:avLst/>
          </a:prstGeom>
          <a:ln w="73025">
            <a:solidFill>
              <a:schemeClr val="accent1"/>
            </a:solidFill>
            <a:prstDash val="sysDash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y ze strzałką 85">
            <a:extLst>
              <a:ext uri="{FF2B5EF4-FFF2-40B4-BE49-F238E27FC236}">
                <a16:creationId xmlns:a16="http://schemas.microsoft.com/office/drawing/2014/main" id="{3EC683C2-65BE-A241-A228-5AA03AE1A32B}"/>
              </a:ext>
            </a:extLst>
          </p:cNvPr>
          <p:cNvCxnSpPr>
            <a:cxnSpLocks/>
            <a:endCxn id="75" idx="1"/>
          </p:cNvCxnSpPr>
          <p:nvPr/>
        </p:nvCxnSpPr>
        <p:spPr>
          <a:xfrm>
            <a:off x="2710436" y="3291573"/>
            <a:ext cx="1682636" cy="599878"/>
          </a:xfrm>
          <a:prstGeom prst="straightConnector1">
            <a:avLst/>
          </a:prstGeom>
          <a:ln w="73025">
            <a:solidFill>
              <a:schemeClr val="accent1"/>
            </a:solidFill>
            <a:prstDash val="sysDash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Łącznik prosty ze strzałką 87">
            <a:extLst>
              <a:ext uri="{FF2B5EF4-FFF2-40B4-BE49-F238E27FC236}">
                <a16:creationId xmlns:a16="http://schemas.microsoft.com/office/drawing/2014/main" id="{A234C07E-A341-8C49-A741-E6DE698E3792}"/>
              </a:ext>
            </a:extLst>
          </p:cNvPr>
          <p:cNvCxnSpPr/>
          <p:nvPr/>
        </p:nvCxnSpPr>
        <p:spPr>
          <a:xfrm flipV="1">
            <a:off x="5668654" y="3084405"/>
            <a:ext cx="1579723" cy="807046"/>
          </a:xfrm>
          <a:prstGeom prst="straightConnector1">
            <a:avLst/>
          </a:prstGeom>
          <a:ln w="73025">
            <a:solidFill>
              <a:schemeClr val="accent1"/>
            </a:solidFill>
            <a:prstDash val="sysDash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Łącznik prosty ze strzałką 88">
            <a:extLst>
              <a:ext uri="{FF2B5EF4-FFF2-40B4-BE49-F238E27FC236}">
                <a16:creationId xmlns:a16="http://schemas.microsoft.com/office/drawing/2014/main" id="{8E787241-7795-DE42-A216-78BF8B6B1AAF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4474390" y="2997653"/>
            <a:ext cx="701422" cy="135937"/>
          </a:xfrm>
          <a:prstGeom prst="straightConnector1">
            <a:avLst/>
          </a:prstGeom>
          <a:ln w="73025">
            <a:solidFill>
              <a:schemeClr val="accent1"/>
            </a:solidFill>
            <a:prstDash val="sysDash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Łącznik prosty ze strzałką 90">
            <a:extLst>
              <a:ext uri="{FF2B5EF4-FFF2-40B4-BE49-F238E27FC236}">
                <a16:creationId xmlns:a16="http://schemas.microsoft.com/office/drawing/2014/main" id="{D6971D50-8476-B440-8023-5BC6863A9C7D}"/>
              </a:ext>
            </a:extLst>
          </p:cNvPr>
          <p:cNvCxnSpPr>
            <a:cxnSpLocks/>
          </p:cNvCxnSpPr>
          <p:nvPr/>
        </p:nvCxnSpPr>
        <p:spPr>
          <a:xfrm>
            <a:off x="2127198" y="3507593"/>
            <a:ext cx="260486" cy="426856"/>
          </a:xfrm>
          <a:prstGeom prst="straightConnector1">
            <a:avLst/>
          </a:prstGeom>
          <a:ln w="73025">
            <a:solidFill>
              <a:schemeClr val="accent1"/>
            </a:solidFill>
            <a:prstDash val="sysDash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Łącznik prosty ze strzałką 93">
            <a:extLst>
              <a:ext uri="{FF2B5EF4-FFF2-40B4-BE49-F238E27FC236}">
                <a16:creationId xmlns:a16="http://schemas.microsoft.com/office/drawing/2014/main" id="{E91CEC49-43D3-E540-A0F5-0EC1FAAFA0A7}"/>
              </a:ext>
            </a:extLst>
          </p:cNvPr>
          <p:cNvCxnSpPr>
            <a:cxnSpLocks/>
            <a:stCxn id="69" idx="3"/>
            <a:endCxn id="73" idx="1"/>
          </p:cNvCxnSpPr>
          <p:nvPr/>
        </p:nvCxnSpPr>
        <p:spPr>
          <a:xfrm flipV="1">
            <a:off x="2682536" y="2922913"/>
            <a:ext cx="515109" cy="307751"/>
          </a:xfrm>
          <a:prstGeom prst="straightConnector1">
            <a:avLst/>
          </a:prstGeom>
          <a:ln w="73025">
            <a:solidFill>
              <a:schemeClr val="accent1"/>
            </a:solidFill>
            <a:prstDash val="sysDash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Łącznik prosty ze strzałką 96">
            <a:extLst>
              <a:ext uri="{FF2B5EF4-FFF2-40B4-BE49-F238E27FC236}">
                <a16:creationId xmlns:a16="http://schemas.microsoft.com/office/drawing/2014/main" id="{E2F2C41B-84CA-9B48-9DC7-F7ACCA34D9E5}"/>
              </a:ext>
            </a:extLst>
          </p:cNvPr>
          <p:cNvCxnSpPr>
            <a:cxnSpLocks/>
            <a:endCxn id="78" idx="0"/>
          </p:cNvCxnSpPr>
          <p:nvPr/>
        </p:nvCxnSpPr>
        <p:spPr>
          <a:xfrm>
            <a:off x="3799082" y="3254464"/>
            <a:ext cx="3085812" cy="548217"/>
          </a:xfrm>
          <a:prstGeom prst="straightConnector1">
            <a:avLst/>
          </a:prstGeom>
          <a:ln w="73025">
            <a:solidFill>
              <a:schemeClr val="accent1"/>
            </a:solidFill>
            <a:prstDash val="sysDash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Łącznik prosty ze strzałką 98">
            <a:extLst>
              <a:ext uri="{FF2B5EF4-FFF2-40B4-BE49-F238E27FC236}">
                <a16:creationId xmlns:a16="http://schemas.microsoft.com/office/drawing/2014/main" id="{5AFAE9DD-8363-5741-84DC-FA8F8344D782}"/>
              </a:ext>
            </a:extLst>
          </p:cNvPr>
          <p:cNvCxnSpPr>
            <a:cxnSpLocks/>
            <a:stCxn id="77" idx="3"/>
            <a:endCxn id="80" idx="2"/>
          </p:cNvCxnSpPr>
          <p:nvPr/>
        </p:nvCxnSpPr>
        <p:spPr>
          <a:xfrm flipV="1">
            <a:off x="6426147" y="3113025"/>
            <a:ext cx="711585" cy="20565"/>
          </a:xfrm>
          <a:prstGeom prst="straightConnector1">
            <a:avLst/>
          </a:prstGeom>
          <a:ln w="73025">
            <a:solidFill>
              <a:schemeClr val="accent1"/>
            </a:solidFill>
            <a:prstDash val="sysDash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Obraz 110">
            <a:extLst>
              <a:ext uri="{FF2B5EF4-FFF2-40B4-BE49-F238E27FC236}">
                <a16:creationId xmlns:a16="http://schemas.microsoft.com/office/drawing/2014/main" id="{8A49BE70-4B61-224E-8AC8-69DBEE029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3778" y="2524637"/>
            <a:ext cx="432955" cy="358734"/>
          </a:xfrm>
          <a:prstGeom prst="rect">
            <a:avLst/>
          </a:prstGeom>
        </p:spPr>
      </p:pic>
      <p:pic>
        <p:nvPicPr>
          <p:cNvPr id="112" name="Obraz 111">
            <a:extLst>
              <a:ext uri="{FF2B5EF4-FFF2-40B4-BE49-F238E27FC236}">
                <a16:creationId xmlns:a16="http://schemas.microsoft.com/office/drawing/2014/main" id="{1C9EB106-0ED2-CA42-921C-BD6FD41D0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852">
            <a:off x="7794981" y="2485478"/>
            <a:ext cx="411962" cy="341340"/>
          </a:xfrm>
          <a:prstGeom prst="rect">
            <a:avLst/>
          </a:prstGeom>
        </p:spPr>
      </p:pic>
      <p:pic>
        <p:nvPicPr>
          <p:cNvPr id="113" name="Obraz 112">
            <a:extLst>
              <a:ext uri="{FF2B5EF4-FFF2-40B4-BE49-F238E27FC236}">
                <a16:creationId xmlns:a16="http://schemas.microsoft.com/office/drawing/2014/main" id="{7925AF3A-F8B7-284C-8992-093FD620F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015">
            <a:off x="6967328" y="3447345"/>
            <a:ext cx="411962" cy="341340"/>
          </a:xfrm>
          <a:prstGeom prst="rect">
            <a:avLst/>
          </a:prstGeom>
        </p:spPr>
      </p:pic>
      <p:pic>
        <p:nvPicPr>
          <p:cNvPr id="114" name="Obraz 113">
            <a:extLst>
              <a:ext uri="{FF2B5EF4-FFF2-40B4-BE49-F238E27FC236}">
                <a16:creationId xmlns:a16="http://schemas.microsoft.com/office/drawing/2014/main" id="{4CB85E99-1E4D-2E4D-8B20-1FC8784B9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174">
            <a:off x="4749658" y="3311585"/>
            <a:ext cx="411962" cy="3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80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71BC3E4-199D-674D-9522-4C004726BA09}"/>
              </a:ext>
            </a:extLst>
          </p:cNvPr>
          <p:cNvSpPr txBox="1"/>
          <p:nvPr/>
        </p:nvSpPr>
        <p:spPr>
          <a:xfrm>
            <a:off x="749300" y="647700"/>
            <a:ext cx="7607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PRZEMYSŁ 4.0 = WIĘKSZA PRODUKTYWNOŚC KAPITAŁU  ZAANGAŻOWANEGO</a:t>
            </a:r>
          </a:p>
        </p:txBody>
      </p:sp>
      <p:sp>
        <p:nvSpPr>
          <p:cNvPr id="7" name="PoleTekstowe 3">
            <a:extLst>
              <a:ext uri="{FF2B5EF4-FFF2-40B4-BE49-F238E27FC236}">
                <a16:creationId xmlns:a16="http://schemas.microsoft.com/office/drawing/2014/main" id="{9D9662EE-31A5-1043-BEA8-67587E66F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9847" y="4050468"/>
            <a:ext cx="21380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x-none" sz="1000" i="1" dirty="0" err="1">
                <a:latin typeface="Arial" charset="0"/>
              </a:rPr>
              <a:t>Żródło</a:t>
            </a:r>
            <a:r>
              <a:rPr lang="pl-PL" altLang="x-none" sz="1000" i="1" dirty="0">
                <a:latin typeface="Arial" charset="0"/>
              </a:rPr>
              <a:t>: Roland Berger</a:t>
            </a:r>
          </a:p>
        </p:txBody>
      </p:sp>
      <p:pic>
        <p:nvPicPr>
          <p:cNvPr id="8" name="Obraz 13">
            <a:extLst>
              <a:ext uri="{FF2B5EF4-FFF2-40B4-BE49-F238E27FC236}">
                <a16:creationId xmlns:a16="http://schemas.microsoft.com/office/drawing/2014/main" id="{6B6B1601-0B38-0641-BB0E-AF9D40279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393242"/>
            <a:ext cx="3189274" cy="26572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E37F1C7-5B73-DB43-A4C2-5EF339A60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72" y="1402352"/>
            <a:ext cx="3054950" cy="26481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49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" name="Zaokrąglony prostokąt 5">
            <a:extLst>
              <a:ext uri="{FF2B5EF4-FFF2-40B4-BE49-F238E27FC236}">
                <a16:creationId xmlns:a16="http://schemas.microsoft.com/office/drawing/2014/main" id="{42C2492E-932D-AA4D-B281-67E7EE3B1E37}"/>
              </a:ext>
            </a:extLst>
          </p:cNvPr>
          <p:cNvSpPr/>
          <p:nvPr/>
        </p:nvSpPr>
        <p:spPr>
          <a:xfrm>
            <a:off x="7380248" y="1951377"/>
            <a:ext cx="1220140" cy="685976"/>
          </a:xfrm>
          <a:prstGeom prst="roundRect">
            <a:avLst/>
          </a:prstGeom>
          <a:solidFill>
            <a:srgbClr val="59D3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l-PL" altLang="x-none" sz="1200" dirty="0"/>
              <a:t>Oferta: Funkcjonalność wyrobu</a:t>
            </a:r>
          </a:p>
        </p:txBody>
      </p:sp>
      <p:sp>
        <p:nvSpPr>
          <p:cNvPr id="7" name="Zaokrąglony prostokąt 6">
            <a:extLst>
              <a:ext uri="{FF2B5EF4-FFF2-40B4-BE49-F238E27FC236}">
                <a16:creationId xmlns:a16="http://schemas.microsoft.com/office/drawing/2014/main" id="{C53EA794-6B44-244B-A16A-4636F29D5E04}"/>
              </a:ext>
            </a:extLst>
          </p:cNvPr>
          <p:cNvSpPr/>
          <p:nvPr/>
        </p:nvSpPr>
        <p:spPr>
          <a:xfrm>
            <a:off x="7320618" y="3171581"/>
            <a:ext cx="1299612" cy="641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l-PL" altLang="x-none" sz="1200">
                <a:solidFill>
                  <a:srgbClr val="FFFFFF"/>
                </a:solidFill>
              </a:rPr>
              <a:t>Oferta : Wyrób</a:t>
            </a:r>
          </a:p>
        </p:txBody>
      </p:sp>
      <p:sp>
        <p:nvSpPr>
          <p:cNvPr id="8" name="Strzałka w lewo 7">
            <a:extLst>
              <a:ext uri="{FF2B5EF4-FFF2-40B4-BE49-F238E27FC236}">
                <a16:creationId xmlns:a16="http://schemas.microsoft.com/office/drawing/2014/main" id="{BCB5BF8C-B902-D042-949A-5A092AAE95D1}"/>
              </a:ext>
            </a:extLst>
          </p:cNvPr>
          <p:cNvSpPr/>
          <p:nvPr/>
        </p:nvSpPr>
        <p:spPr>
          <a:xfrm>
            <a:off x="6787456" y="2139492"/>
            <a:ext cx="325438" cy="247650"/>
          </a:xfrm>
          <a:prstGeom prst="leftArrow">
            <a:avLst/>
          </a:prstGeom>
          <a:solidFill>
            <a:srgbClr val="59D3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9" name="Strzałka w lewo 8">
            <a:extLst>
              <a:ext uri="{FF2B5EF4-FFF2-40B4-BE49-F238E27FC236}">
                <a16:creationId xmlns:a16="http://schemas.microsoft.com/office/drawing/2014/main" id="{87B654EA-4095-AE4E-B821-B595825B6815}"/>
              </a:ext>
            </a:extLst>
          </p:cNvPr>
          <p:cNvSpPr/>
          <p:nvPr/>
        </p:nvSpPr>
        <p:spPr>
          <a:xfrm>
            <a:off x="6796981" y="3473258"/>
            <a:ext cx="315913" cy="2444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10" name="Strzałka w górę 9">
            <a:extLst>
              <a:ext uri="{FF2B5EF4-FFF2-40B4-BE49-F238E27FC236}">
                <a16:creationId xmlns:a16="http://schemas.microsoft.com/office/drawing/2014/main" id="{09AD1245-F3A4-AE4D-9902-716FAA6EEE40}"/>
              </a:ext>
            </a:extLst>
          </p:cNvPr>
          <p:cNvSpPr/>
          <p:nvPr/>
        </p:nvSpPr>
        <p:spPr>
          <a:xfrm flipH="1">
            <a:off x="7821326" y="2760720"/>
            <a:ext cx="337983" cy="350837"/>
          </a:xfrm>
          <a:prstGeom prst="upArrow">
            <a:avLst/>
          </a:prstGeom>
          <a:solidFill>
            <a:srgbClr val="59D3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x-none" altLang="x-none">
              <a:solidFill>
                <a:srgbClr val="FFFFFF"/>
              </a:solidFill>
            </a:endParaRPr>
          </a:p>
        </p:txBody>
      </p:sp>
      <p:pic>
        <p:nvPicPr>
          <p:cNvPr id="11" name="Obraz 14">
            <a:extLst>
              <a:ext uri="{FF2B5EF4-FFF2-40B4-BE49-F238E27FC236}">
                <a16:creationId xmlns:a16="http://schemas.microsoft.com/office/drawing/2014/main" id="{82FD4EAC-485C-B343-916A-662282CCA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1434314"/>
            <a:ext cx="4159249" cy="26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aokrąglony prostokąt 11">
            <a:extLst>
              <a:ext uri="{FF2B5EF4-FFF2-40B4-BE49-F238E27FC236}">
                <a16:creationId xmlns:a16="http://schemas.microsoft.com/office/drawing/2014/main" id="{9DE9D842-2058-5A4F-AA2A-80AEB78B803B}"/>
              </a:ext>
            </a:extLst>
          </p:cNvPr>
          <p:cNvSpPr/>
          <p:nvPr/>
        </p:nvSpPr>
        <p:spPr>
          <a:xfrm>
            <a:off x="641626" y="1922799"/>
            <a:ext cx="1259784" cy="681037"/>
          </a:xfrm>
          <a:prstGeom prst="roundRect">
            <a:avLst/>
          </a:prstGeom>
          <a:solidFill>
            <a:srgbClr val="59D3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l-PL" altLang="x-none" sz="1200" dirty="0"/>
              <a:t>Oferta: Wyrób z własnym </a:t>
            </a:r>
          </a:p>
          <a:p>
            <a:pPr algn="ctr" eaLnBrk="1" hangingPunct="1"/>
            <a:r>
              <a:rPr lang="pl-PL" altLang="x-none" sz="1200" dirty="0"/>
              <a:t>know-how </a:t>
            </a:r>
          </a:p>
        </p:txBody>
      </p:sp>
      <p:sp>
        <p:nvSpPr>
          <p:cNvPr id="13" name="Zaokrąglony prostokąt 12">
            <a:extLst>
              <a:ext uri="{FF2B5EF4-FFF2-40B4-BE49-F238E27FC236}">
                <a16:creationId xmlns:a16="http://schemas.microsoft.com/office/drawing/2014/main" id="{9CF04C00-8307-094A-9BF2-ED191E4BA8CF}"/>
              </a:ext>
            </a:extLst>
          </p:cNvPr>
          <p:cNvSpPr/>
          <p:nvPr/>
        </p:nvSpPr>
        <p:spPr>
          <a:xfrm>
            <a:off x="646733" y="3275615"/>
            <a:ext cx="123756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/>
              <a:t>Oferta : Wyrób z obcym know-how</a:t>
            </a:r>
          </a:p>
        </p:txBody>
      </p:sp>
      <p:sp>
        <p:nvSpPr>
          <p:cNvPr id="14" name="Strzałka w lewo 13">
            <a:extLst>
              <a:ext uri="{FF2B5EF4-FFF2-40B4-BE49-F238E27FC236}">
                <a16:creationId xmlns:a16="http://schemas.microsoft.com/office/drawing/2014/main" id="{22BEF991-F477-9C43-A18F-01BE5CE096E0}"/>
              </a:ext>
            </a:extLst>
          </p:cNvPr>
          <p:cNvSpPr/>
          <p:nvPr/>
        </p:nvSpPr>
        <p:spPr>
          <a:xfrm rot="10800000">
            <a:off x="2074061" y="3473257"/>
            <a:ext cx="317500" cy="2444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15" name="Strzałka w lewo 14">
            <a:extLst>
              <a:ext uri="{FF2B5EF4-FFF2-40B4-BE49-F238E27FC236}">
                <a16:creationId xmlns:a16="http://schemas.microsoft.com/office/drawing/2014/main" id="{AE48293D-64D5-7943-B8CA-7E677B9C6259}"/>
              </a:ext>
            </a:extLst>
          </p:cNvPr>
          <p:cNvSpPr/>
          <p:nvPr/>
        </p:nvSpPr>
        <p:spPr>
          <a:xfrm rot="10800000">
            <a:off x="2024796" y="2139492"/>
            <a:ext cx="317500" cy="244475"/>
          </a:xfrm>
          <a:prstGeom prst="leftArrow">
            <a:avLst/>
          </a:prstGeom>
          <a:solidFill>
            <a:srgbClr val="59D3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16" name="Strzałka w górę 15">
            <a:extLst>
              <a:ext uri="{FF2B5EF4-FFF2-40B4-BE49-F238E27FC236}">
                <a16:creationId xmlns:a16="http://schemas.microsoft.com/office/drawing/2014/main" id="{4DD2B56A-90F7-1C45-9D08-5D7960FBE66F}"/>
              </a:ext>
            </a:extLst>
          </p:cNvPr>
          <p:cNvSpPr/>
          <p:nvPr/>
        </p:nvSpPr>
        <p:spPr>
          <a:xfrm flipH="1">
            <a:off x="1111365" y="2760721"/>
            <a:ext cx="366277" cy="286295"/>
          </a:xfrm>
          <a:prstGeom prst="upArrow">
            <a:avLst/>
          </a:prstGeom>
          <a:solidFill>
            <a:srgbClr val="59D3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3E3C6D0-3182-234C-9FEB-8206DBE396EA}"/>
              </a:ext>
            </a:extLst>
          </p:cNvPr>
          <p:cNvSpPr txBox="1"/>
          <p:nvPr/>
        </p:nvSpPr>
        <p:spPr>
          <a:xfrm>
            <a:off x="1464667" y="787983"/>
            <a:ext cx="662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PRZEMYSŁ 4.0 =  LEPSZE POZYCJONOWANIE W GLOBALNYCH ŁAŃCUCHACH WARTOŚCI </a:t>
            </a:r>
          </a:p>
        </p:txBody>
      </p:sp>
    </p:spTree>
    <p:extLst>
      <p:ext uri="{BB962C8B-B14F-4D97-AF65-F5344CB8AC3E}">
        <p14:creationId xmlns:p14="http://schemas.microsoft.com/office/powerpoint/2010/main" val="13963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F64647-BAD7-9E4B-8585-28B2C4FFC13A}"/>
              </a:ext>
            </a:extLst>
          </p:cNvPr>
          <p:cNvSpPr/>
          <p:nvPr/>
        </p:nvSpPr>
        <p:spPr>
          <a:xfrm>
            <a:off x="2532063" y="168275"/>
            <a:ext cx="1728787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FA157AD-FCB1-9242-A2BA-23F9D5992C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3837418"/>
              </p:ext>
            </p:extLst>
          </p:nvPr>
        </p:nvGraphicFramePr>
        <p:xfrm>
          <a:off x="641445" y="1130300"/>
          <a:ext cx="7874758" cy="307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9356E574-583B-5E42-8B71-EB2AA8607832}"/>
              </a:ext>
            </a:extLst>
          </p:cNvPr>
          <p:cNvSpPr txBox="1"/>
          <p:nvPr/>
        </p:nvSpPr>
        <p:spPr>
          <a:xfrm>
            <a:off x="1171433" y="683294"/>
            <a:ext cx="680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 KSZTAŁTOWANIE KRAJOWEGO EKOSYSTEMU PRZEMYSŁU 4.0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EB7F3826-BE55-BF49-9BBD-1656FD0176C6}"/>
              </a:ext>
            </a:extLst>
          </p:cNvPr>
          <p:cNvCxnSpPr>
            <a:cxnSpLocks/>
          </p:cNvCxnSpPr>
          <p:nvPr/>
        </p:nvCxnSpPr>
        <p:spPr>
          <a:xfrm>
            <a:off x="724517" y="4203700"/>
            <a:ext cx="7451677" cy="0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70372B-1AB0-AF47-B31A-E5B95B0338DF}"/>
              </a:ext>
            </a:extLst>
          </p:cNvPr>
          <p:cNvSpPr txBox="1"/>
          <p:nvPr/>
        </p:nvSpPr>
        <p:spPr>
          <a:xfrm>
            <a:off x="3734739" y="3810179"/>
            <a:ext cx="290697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b="1" dirty="0"/>
              <a:t>TECHNIKA, ORGANIZACJA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8592EBDB-18F2-3A4C-91BC-2E20FE77F856}"/>
              </a:ext>
            </a:extLst>
          </p:cNvPr>
          <p:cNvCxnSpPr>
            <a:cxnSpLocks/>
          </p:cNvCxnSpPr>
          <p:nvPr/>
        </p:nvCxnSpPr>
        <p:spPr>
          <a:xfrm flipV="1">
            <a:off x="764275" y="1052626"/>
            <a:ext cx="0" cy="3287362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1AA7EC9-2A7D-A343-8934-94EF5C171CB1}"/>
              </a:ext>
            </a:extLst>
          </p:cNvPr>
          <p:cNvSpPr txBox="1"/>
          <p:nvPr/>
        </p:nvSpPr>
        <p:spPr>
          <a:xfrm>
            <a:off x="267319" y="1487088"/>
            <a:ext cx="143301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b="1" dirty="0"/>
              <a:t>ŚWIADOMOŚĆ, KULTURA</a:t>
            </a:r>
          </a:p>
        </p:txBody>
      </p:sp>
    </p:spTree>
    <p:extLst>
      <p:ext uri="{BB962C8B-B14F-4D97-AF65-F5344CB8AC3E}">
        <p14:creationId xmlns:p14="http://schemas.microsoft.com/office/powerpoint/2010/main" val="126245259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4967</TotalTime>
  <Words>396</Words>
  <Application>Microsoft Office PowerPoint</Application>
  <PresentationFormat>On-screen Show (16:9)</PresentationFormat>
  <Paragraphs>85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Lato</vt:lpstr>
      <vt:lpstr>Roboto Slab</vt:lpstr>
      <vt:lpstr>Wingdings</vt:lpstr>
      <vt:lpstr>Motyw pakietu Office</vt:lpstr>
      <vt:lpstr> Platforma Przemysłu Przyszłości  integratorem inicjatyw  na rzecz Przemysłu 4.0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Ola H.</dc:creator>
  <cp:keywords/>
  <dc:description/>
  <cp:lastModifiedBy>Krzysztof Palczewski</cp:lastModifiedBy>
  <cp:revision>107</cp:revision>
  <dcterms:created xsi:type="dcterms:W3CDTF">2018-02-15T08:58:50Z</dcterms:created>
  <dcterms:modified xsi:type="dcterms:W3CDTF">2018-02-21T08:31:33Z</dcterms:modified>
  <cp:category/>
</cp:coreProperties>
</file>