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92BAD-3EB2-4E3F-9ACF-5C9400B0A7FB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22848-BE85-407C-8E3B-3C78FF9779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63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22848-BE85-407C-8E3B-3C78FF97795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2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20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36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83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61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6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64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0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6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95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B6AF-66FE-4FC7-B053-DC6591285F31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F981-3E04-4A1A-A32F-120B2AA65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33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41286" y="2145136"/>
            <a:ext cx="11509428" cy="2567727"/>
          </a:xfrm>
        </p:spPr>
        <p:txBody>
          <a:bodyPr>
            <a:normAutofit fontScale="90000"/>
          </a:bodyPr>
          <a:lstStyle/>
          <a:p>
            <a:r>
              <a:rPr lang="pl-PL" sz="7300" b="1" dirty="0">
                <a:solidFill>
                  <a:schemeClr val="bg1"/>
                </a:solidFill>
              </a:rPr>
              <a:t>Rządowy Fundusz Rozwoju Dróg</a:t>
            </a:r>
            <a:br>
              <a:rPr lang="pl-PL" sz="7300" b="1" dirty="0"/>
            </a:br>
            <a:br>
              <a:rPr lang="pl-PL" sz="2700" dirty="0"/>
            </a:br>
            <a:r>
              <a:rPr lang="pl-PL" sz="4400" dirty="0">
                <a:solidFill>
                  <a:schemeClr val="bg1"/>
                </a:solidFill>
              </a:rPr>
              <a:t>OGŁOSZENIE WYNIKÓW NABORU</a:t>
            </a:r>
            <a:br>
              <a:rPr lang="pl-PL" sz="4400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edycja 2023</a:t>
            </a:r>
            <a:endParaRPr lang="pl-PL" sz="44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6125782"/>
            <a:ext cx="9144000" cy="3191954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Lublin 2023</a:t>
            </a:r>
          </a:p>
        </p:txBody>
      </p:sp>
    </p:spTree>
    <p:extLst>
      <p:ext uri="{BB962C8B-B14F-4D97-AF65-F5344CB8AC3E}">
        <p14:creationId xmlns:p14="http://schemas.microsoft.com/office/powerpoint/2010/main" val="288094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6755" y="1594158"/>
            <a:ext cx="11520948" cy="755751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Rządowy Fundusz Rozwoju Dróg </a:t>
            </a:r>
            <a:endParaRPr lang="pl-PL" sz="40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4465" y="2713705"/>
            <a:ext cx="11533238" cy="103238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Wartość dofinansowania na zadania powiatowe i gminne </a:t>
            </a:r>
            <a:r>
              <a:rPr lang="pl-PL" b="1" dirty="0">
                <a:solidFill>
                  <a:schemeClr val="bg1"/>
                </a:solidFill>
              </a:rPr>
              <a:t>271,5 mln zł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r>
              <a:rPr lang="pl-PL" dirty="0">
                <a:solidFill>
                  <a:schemeClr val="bg1"/>
                </a:solidFill>
              </a:rPr>
              <a:t>Wartość dofinansowania na zadania miejskie </a:t>
            </a:r>
            <a:r>
              <a:rPr lang="pl-PL" b="1" dirty="0">
                <a:solidFill>
                  <a:schemeClr val="bg1"/>
                </a:solidFill>
              </a:rPr>
              <a:t>30 mln zł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AC8AEF6-6A89-4933-8CD3-0FF785C6B2C9}"/>
              </a:ext>
            </a:extLst>
          </p:cNvPr>
          <p:cNvSpPr/>
          <p:nvPr/>
        </p:nvSpPr>
        <p:spPr>
          <a:xfrm>
            <a:off x="786581" y="4070555"/>
            <a:ext cx="103730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pl-PL" sz="3600" dirty="0">
                <a:solidFill>
                  <a:schemeClr val="bg1"/>
                </a:solidFill>
              </a:rPr>
              <a:t>Łączna wartość dofinansowania w roku 2023 </a:t>
            </a:r>
            <a:br>
              <a:rPr lang="pl-PL" sz="3600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dla województwa lubelskiego </a:t>
            </a:r>
            <a:br>
              <a:rPr lang="pl-PL" sz="4800" dirty="0">
                <a:solidFill>
                  <a:schemeClr val="bg1"/>
                </a:solidFill>
              </a:rPr>
            </a:br>
            <a:r>
              <a:rPr lang="pl-PL" sz="6000" b="1" dirty="0">
                <a:solidFill>
                  <a:schemeClr val="bg1"/>
                </a:solidFill>
              </a:rPr>
              <a:t>301,5 mln zł</a:t>
            </a:r>
            <a:r>
              <a:rPr lang="pl-PL" sz="6000" dirty="0">
                <a:solidFill>
                  <a:schemeClr val="bg1"/>
                </a:solidFill>
              </a:rPr>
              <a:t>. </a:t>
            </a:r>
            <a:endParaRPr lang="pl-P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7930" y="2913642"/>
            <a:ext cx="11536139" cy="1030715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Dziękujemy za uwagę</a:t>
            </a:r>
            <a:endParaRPr lang="pl-PL" sz="44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6125782"/>
            <a:ext cx="9144000" cy="3191954"/>
          </a:xfrm>
        </p:spPr>
        <p:txBody>
          <a:bodyPr/>
          <a:lstStyle/>
          <a:p>
            <a:r>
              <a:rPr lang="pl-P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80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4465" y="1582995"/>
            <a:ext cx="11523406" cy="776748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Cele programu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961" y="2607289"/>
            <a:ext cx="11513574" cy="3866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przyspieszenie powstawania nowoczesnej i bezpiecznej infrastruktury drogowej na szczeblu lokalnym – stanowi ważny element prawidłowego funkcjonowania i rozwoju gospodarki oraz przyczynia się do poprawy poziomu życia obywateli;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poprawienie bezpieczeństwa ruchu drogowego;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poprawienie parametrów technicznych lokalnej sieci drogowej;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poprawienie oraz zwiększenie atrakcyjności i dostępności terenów inwestycyjnych.</a:t>
            </a:r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297" y="1533832"/>
            <a:ext cx="11543071" cy="7964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800" b="1" dirty="0">
                <a:solidFill>
                  <a:schemeClr val="bg1"/>
                </a:solidFill>
              </a:rPr>
              <a:t>Rządowy Fundusz Rozwoju Dróg 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4297" y="3429000"/>
            <a:ext cx="11523406" cy="287347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 ramach programu zrealizowano inwestycje o długości ponad </a:t>
            </a:r>
            <a:r>
              <a:rPr lang="pl-PL" b="1" dirty="0">
                <a:solidFill>
                  <a:schemeClr val="bg1"/>
                </a:solidFill>
              </a:rPr>
              <a:t>18 tys. km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Wartość dofinansowania w latach </a:t>
            </a:r>
            <a:r>
              <a:rPr lang="pl-PL" b="1" dirty="0">
                <a:solidFill>
                  <a:schemeClr val="bg1"/>
                </a:solidFill>
              </a:rPr>
              <a:t>2019 – 2022</a:t>
            </a:r>
            <a:r>
              <a:rPr lang="pl-PL" dirty="0">
                <a:solidFill>
                  <a:schemeClr val="bg1"/>
                </a:solidFill>
              </a:rPr>
              <a:t> wyniosła ponad </a:t>
            </a:r>
            <a:r>
              <a:rPr lang="pl-PL" b="1" dirty="0">
                <a:solidFill>
                  <a:schemeClr val="bg1"/>
                </a:solidFill>
              </a:rPr>
              <a:t>13 mld zł</a:t>
            </a:r>
            <a:r>
              <a:rPr lang="pl-PL" dirty="0">
                <a:solidFill>
                  <a:schemeClr val="bg1"/>
                </a:solidFill>
              </a:rPr>
              <a:t>,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a po uwzględnieniu planu na </a:t>
            </a:r>
            <a:r>
              <a:rPr lang="pl-PL" b="1" dirty="0">
                <a:solidFill>
                  <a:schemeClr val="bg1"/>
                </a:solidFill>
              </a:rPr>
              <a:t>2023</a:t>
            </a:r>
            <a:r>
              <a:rPr lang="pl-PL" dirty="0">
                <a:solidFill>
                  <a:schemeClr val="bg1"/>
                </a:solidFill>
              </a:rPr>
              <a:t> wyniesie </a:t>
            </a:r>
            <a:r>
              <a:rPr lang="pl-PL" b="1" dirty="0">
                <a:solidFill>
                  <a:schemeClr val="bg1"/>
                </a:solidFill>
              </a:rPr>
              <a:t>15,3 mld zł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Liczba zrealizowanych zadań ponad </a:t>
            </a:r>
            <a:r>
              <a:rPr lang="pl-PL" b="1" dirty="0">
                <a:solidFill>
                  <a:schemeClr val="bg1"/>
                </a:solidFill>
              </a:rPr>
              <a:t>12 tys.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DB574D1-071C-4FCA-9C25-9921270E9113}"/>
              </a:ext>
            </a:extLst>
          </p:cNvPr>
          <p:cNvSpPr/>
          <p:nvPr/>
        </p:nvSpPr>
        <p:spPr>
          <a:xfrm>
            <a:off x="341112" y="2310275"/>
            <a:ext cx="7514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(podsumowanie realizacji programu od roku 2019)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717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45194" y="255639"/>
            <a:ext cx="6693309" cy="1444882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Podział środków w ramach Rządowego Funduszu Rozwoju Dróg od 2019 r. do 2023 r.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732582"/>
              </p:ext>
            </p:extLst>
          </p:nvPr>
        </p:nvGraphicFramePr>
        <p:xfrm>
          <a:off x="346585" y="1730477"/>
          <a:ext cx="11501286" cy="473865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14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WOJEWÓDZTWO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ŁĄCZNA LICZBA WYKONANYCH ZADAŃ</a:t>
                      </a:r>
                      <a:endParaRPr lang="pl-PL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LICZBA WYBUDOWANYCH LUB WYREMONTOWANYCH</a:t>
                      </a:r>
                      <a:b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DRÓG POWIATOWYCH</a:t>
                      </a:r>
                      <a:endParaRPr lang="pl-PL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LICZBA WYBUDOWANYCH LUB WYREMONTOWANYCH DRÓG GMINNYCH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ŁĄCZNA LICZBA WYBUDOWANYCH LUB WYREMONTOWANYCH DRÓG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ŁĄCZNA KWOTA WSPARCIA 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Dolnośląskie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722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378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425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803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798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Kujawsko - pomorskie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1090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541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984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1 525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873 mln zł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Lubelskie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1384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1622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1172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2 794 km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1,56 mld zł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Lubuskie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414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219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254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473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472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Łódzkie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949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543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826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1 367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852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Małopolskie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1180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686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759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1 445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1,14 mld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Mazowieckie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1024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984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818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1 801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1,75 mld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Opolskie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346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140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179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318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330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Podkarpackie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891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607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738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1 345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1,04 mld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Podlaskie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1314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1072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1162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2 235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1,17 mld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Pomorskie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783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611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701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1 312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777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Śląskie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633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441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390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831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844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Świętokrzyskie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1050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638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645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1 283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824 mln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Warmińsko - mazurskie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1159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1025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841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1 866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989 mln zł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Wielkopolskie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937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676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630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1 306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1,33 mld zł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Zachodniopomorskie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437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334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245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579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590 mln zł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58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6587" y="1612491"/>
            <a:ext cx="11511115" cy="766916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Rządowy Fundusz Rozwoju Dróg 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4129" y="3429000"/>
            <a:ext cx="11503742" cy="189096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 ramach programu planowane są do realizacji inwestycje o długości ponad </a:t>
            </a:r>
            <a:r>
              <a:rPr lang="pl-PL" b="1" dirty="0">
                <a:solidFill>
                  <a:schemeClr val="bg1"/>
                </a:solidFill>
              </a:rPr>
              <a:t>2,8 tys. km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Wartość dofinansowania w roku </a:t>
            </a:r>
            <a:r>
              <a:rPr lang="pl-PL" b="1" dirty="0">
                <a:solidFill>
                  <a:schemeClr val="bg1"/>
                </a:solidFill>
              </a:rPr>
              <a:t>2023</a:t>
            </a:r>
            <a:r>
              <a:rPr lang="pl-PL" dirty="0">
                <a:solidFill>
                  <a:schemeClr val="bg1"/>
                </a:solidFill>
              </a:rPr>
              <a:t> wyniesie </a:t>
            </a:r>
            <a:r>
              <a:rPr lang="pl-PL" b="1" dirty="0">
                <a:solidFill>
                  <a:schemeClr val="bg1"/>
                </a:solidFill>
              </a:rPr>
              <a:t>2,6 mld zł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Liczba zadań planowanych do realizacji </a:t>
            </a:r>
            <a:r>
              <a:rPr lang="pl-PL" b="1" dirty="0">
                <a:solidFill>
                  <a:schemeClr val="bg1"/>
                </a:solidFill>
              </a:rPr>
              <a:t>1780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BF12D9A-D60F-43F1-B6D0-EDCA2D7CEA6E}"/>
              </a:ext>
            </a:extLst>
          </p:cNvPr>
          <p:cNvSpPr/>
          <p:nvPr/>
        </p:nvSpPr>
        <p:spPr>
          <a:xfrm>
            <a:off x="346751" y="2320101"/>
            <a:ext cx="4627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(wyniki naboru 2023 w Polsce)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8412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9381" y="1425677"/>
            <a:ext cx="11533238" cy="1120417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Rządowy Fundusz Rozwoju Dróg 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4297" y="3429000"/>
            <a:ext cx="11533238" cy="201878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 ramach programu planowane są do realizacji inwestycje o długości ponad </a:t>
            </a:r>
            <a:r>
              <a:rPr lang="pl-PL" b="1" dirty="0">
                <a:solidFill>
                  <a:schemeClr val="bg1"/>
                </a:solidFill>
              </a:rPr>
              <a:t>265 km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Wartość dofinansowania w roku </a:t>
            </a:r>
            <a:r>
              <a:rPr lang="pl-PL" b="1" dirty="0">
                <a:solidFill>
                  <a:schemeClr val="bg1"/>
                </a:solidFill>
              </a:rPr>
              <a:t>2023</a:t>
            </a:r>
            <a:r>
              <a:rPr lang="pl-PL" dirty="0">
                <a:solidFill>
                  <a:schemeClr val="bg1"/>
                </a:solidFill>
              </a:rPr>
              <a:t> wyniesie </a:t>
            </a:r>
            <a:r>
              <a:rPr lang="pl-PL" b="1" dirty="0">
                <a:solidFill>
                  <a:schemeClr val="bg1"/>
                </a:solidFill>
              </a:rPr>
              <a:t>271,5 mln zł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chemeClr val="bg1"/>
                </a:solidFill>
              </a:rPr>
              <a:t>Liczba zadań planowanych do realizacji </a:t>
            </a:r>
            <a:r>
              <a:rPr lang="pl-PL" b="1" dirty="0">
                <a:solidFill>
                  <a:schemeClr val="bg1"/>
                </a:solidFill>
              </a:rPr>
              <a:t>115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4A65BAD-38B3-4B18-9914-DCD4A8C9EF0A}"/>
              </a:ext>
            </a:extLst>
          </p:cNvPr>
          <p:cNvSpPr/>
          <p:nvPr/>
        </p:nvSpPr>
        <p:spPr>
          <a:xfrm>
            <a:off x="343152" y="2329936"/>
            <a:ext cx="6774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(wyniki naboru 2023 województwo lubelskie)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354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42736" y="306132"/>
            <a:ext cx="5653550" cy="1325563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Podział środków w ramach Rządowego Funduszu Rozwoju Dróg w 2023 r.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862422"/>
              </p:ext>
            </p:extLst>
          </p:nvPr>
        </p:nvGraphicFramePr>
        <p:xfrm>
          <a:off x="344130" y="1792224"/>
          <a:ext cx="11513573" cy="474573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7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2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WOJEWÓDZTWO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LICZBA ZADAŃ, KTÓRE UZYSKAJĄ WSPARCIE</a:t>
                      </a:r>
                      <a:endParaRPr lang="pl-PL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LICZBA ZADAŃ DOT.</a:t>
                      </a:r>
                      <a:b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DRÓG POWIATOWYCH, KTÓRE UZYSKAJĄ WSPARCIE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LICZBA ZADAŃ DOT. DRÓG GMINNYCH, KTÓRE UZYSKAJĄ WSPARCIE</a:t>
                      </a:r>
                      <a:endParaRPr lang="pl-PL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effectLst/>
                        </a:rPr>
                        <a:t>ŁĄCZNA LICZBA DRÓG, KTÓRE ZOSTANĄ WYBUDOWANE LUB WYREMONTOWANE</a:t>
                      </a:r>
                      <a:endParaRPr lang="pl-PL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LIMIT NA DOFINANSOWANIE ZADAŃ WYNIESIE W MLN 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dolnośląskie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107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144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kujawsko - pomorskie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139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195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146,2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lubelskie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265 km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271,5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lubuskie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71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85,7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łódzkie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266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153,3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małopolskie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169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125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218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191,7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mazowieckie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38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142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299,5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opolskie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31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55,5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podkarpackie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79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185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181,4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podlaskie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164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282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201,1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pomorskie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116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192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131,9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śląskie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87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56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128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139,1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świętokrzyskie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104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63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127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141,2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warmińsko - mazurskie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152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55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97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305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169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wielkopolskie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150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108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184 km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>
                          <a:solidFill>
                            <a:schemeClr val="bg1"/>
                          </a:solidFill>
                          <a:effectLst/>
                        </a:rPr>
                        <a:t>233,3 </a:t>
                      </a:r>
                      <a:endParaRPr lang="pl-PL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zachodniopomorskie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47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71 km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</a:rPr>
                        <a:t>102,2 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0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1564" y="1956619"/>
            <a:ext cx="11548872" cy="2259747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Rządowy Fundusz Rozwoju Dróg</a:t>
            </a:r>
            <a:br>
              <a:rPr lang="pl-PL" sz="7300" b="1" dirty="0">
                <a:solidFill>
                  <a:schemeClr val="bg1"/>
                </a:solidFill>
              </a:rPr>
            </a:br>
            <a:br>
              <a:rPr lang="pl-PL" sz="1800" dirty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>zadania miejskie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6125782"/>
            <a:ext cx="9144000" cy="3191954"/>
          </a:xfrm>
        </p:spPr>
        <p:txBody>
          <a:bodyPr/>
          <a:lstStyle/>
          <a:p>
            <a:r>
              <a:rPr lang="pl-P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9185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0442" y="1279524"/>
            <a:ext cx="11511116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Rządowy Fundusz Rozwoju Dróg 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9213" y="3153697"/>
            <a:ext cx="11513574" cy="34830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Wartość dofinansowania wyniesie </a:t>
            </a:r>
            <a:r>
              <a:rPr lang="pl-PL" b="1" dirty="0">
                <a:solidFill>
                  <a:schemeClr val="bg1"/>
                </a:solidFill>
              </a:rPr>
              <a:t>383,3 mln zł</a:t>
            </a:r>
            <a:r>
              <a:rPr lang="pl-PL" dirty="0">
                <a:solidFill>
                  <a:schemeClr val="bg1"/>
                </a:solidFill>
              </a:rPr>
              <a:t> ;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Liczba zadań planowanych do realizacji </a:t>
            </a:r>
            <a:r>
              <a:rPr lang="pl-PL" b="1" dirty="0">
                <a:solidFill>
                  <a:schemeClr val="bg1"/>
                </a:solidFill>
              </a:rPr>
              <a:t>18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>
                <a:solidFill>
                  <a:schemeClr val="bg1"/>
                </a:solidFill>
              </a:rPr>
              <a:t>W ramach programu dofinansowanie otrzyma </a:t>
            </a:r>
            <a:r>
              <a:rPr lang="pl-PL" b="1" dirty="0">
                <a:solidFill>
                  <a:schemeClr val="bg1"/>
                </a:solidFill>
              </a:rPr>
              <a:t>Miasto Lublin</a:t>
            </a:r>
            <a:r>
              <a:rPr lang="pl-PL" dirty="0">
                <a:solidFill>
                  <a:schemeClr val="bg1"/>
                </a:solidFill>
              </a:rPr>
              <a:t> na zadanie „</a:t>
            </a:r>
            <a:r>
              <a:rPr lang="pl-PL" i="1" dirty="0">
                <a:solidFill>
                  <a:schemeClr val="bg1"/>
                </a:solidFill>
              </a:rPr>
              <a:t>Dostępne, funkcjonalne i bezpieczne drogi w Lublinie</a:t>
            </a:r>
            <a:r>
              <a:rPr lang="pl-PL" dirty="0">
                <a:solidFill>
                  <a:schemeClr val="bg1"/>
                </a:solidFill>
              </a:rPr>
              <a:t>” o wartości </a:t>
            </a:r>
            <a:r>
              <a:rPr lang="pl-PL" b="1" dirty="0">
                <a:solidFill>
                  <a:schemeClr val="bg1"/>
                </a:solidFill>
              </a:rPr>
              <a:t>30 mln zł.</a:t>
            </a:r>
            <a:r>
              <a:rPr lang="pl-PL" dirty="0">
                <a:solidFill>
                  <a:schemeClr val="bg1"/>
                </a:solidFill>
              </a:rPr>
              <a:t>, które zostaną przeznaczone na: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przedłużenie ul. Węglarza;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rozbudowa ul. Wallenroda.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2CCE276-C8ED-4638-A5AD-B3726D088B34}"/>
              </a:ext>
            </a:extLst>
          </p:cNvPr>
          <p:cNvSpPr/>
          <p:nvPr/>
        </p:nvSpPr>
        <p:spPr>
          <a:xfrm>
            <a:off x="346207" y="2320100"/>
            <a:ext cx="2791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(zadania miejskie)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32143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697</Words>
  <Application>Microsoft Office PowerPoint</Application>
  <PresentationFormat>Panoramiczny</PresentationFormat>
  <Paragraphs>244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Rządowy Fundusz Rozwoju Dróg  OGŁOSZENIE WYNIKÓW NABORU edycja 2023</vt:lpstr>
      <vt:lpstr>Cele programu</vt:lpstr>
      <vt:lpstr>Rządowy Fundusz Rozwoju Dróg </vt:lpstr>
      <vt:lpstr>Podział środków w ramach Rządowego Funduszu Rozwoju Dróg od 2019 r. do 2023 r.</vt:lpstr>
      <vt:lpstr>Rządowy Fundusz Rozwoju Dróg </vt:lpstr>
      <vt:lpstr>Rządowy Fundusz Rozwoju Dróg </vt:lpstr>
      <vt:lpstr>Podział środków w ramach Rządowego Funduszu Rozwoju Dróg w 2023 r.</vt:lpstr>
      <vt:lpstr>Rządowy Fundusz Rozwoju Dróg  zadania miejskie</vt:lpstr>
      <vt:lpstr>Rządowy Fundusz Rozwoju Dróg </vt:lpstr>
      <vt:lpstr>Rządowy Fundusz Rozwoju Dróg 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Rządowy Fundusz Rozwoju Dróg  ogłoszenie wyników naboru  (edycja 2023)</dc:title>
  <dc:creator>ppaszko</dc:creator>
  <cp:lastModifiedBy>Edyta Kowalczyk</cp:lastModifiedBy>
  <cp:revision>14</cp:revision>
  <cp:lastPrinted>2023-02-07T07:09:43Z</cp:lastPrinted>
  <dcterms:created xsi:type="dcterms:W3CDTF">2023-02-06T20:58:45Z</dcterms:created>
  <dcterms:modified xsi:type="dcterms:W3CDTF">2023-02-07T07:31:35Z</dcterms:modified>
</cp:coreProperties>
</file>