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54"/>
  </p:notesMasterIdLst>
  <p:handoutMasterIdLst>
    <p:handoutMasterId r:id="rId55"/>
  </p:handoutMasterIdLst>
  <p:sldIdLst>
    <p:sldId id="1339" r:id="rId3"/>
    <p:sldId id="1462" r:id="rId4"/>
    <p:sldId id="1463" r:id="rId5"/>
    <p:sldId id="1464" r:id="rId6"/>
    <p:sldId id="1521" r:id="rId7"/>
    <p:sldId id="1465" r:id="rId8"/>
    <p:sldId id="1338" r:id="rId9"/>
    <p:sldId id="1470" r:id="rId10"/>
    <p:sldId id="1471" r:id="rId11"/>
    <p:sldId id="1472" r:id="rId12"/>
    <p:sldId id="1473" r:id="rId13"/>
    <p:sldId id="1474" r:id="rId14"/>
    <p:sldId id="1475" r:id="rId15"/>
    <p:sldId id="1477" r:id="rId16"/>
    <p:sldId id="1476" r:id="rId17"/>
    <p:sldId id="1478" r:id="rId18"/>
    <p:sldId id="1480" r:id="rId19"/>
    <p:sldId id="1481" r:id="rId20"/>
    <p:sldId id="1482" r:id="rId21"/>
    <p:sldId id="1483" r:id="rId22"/>
    <p:sldId id="1484" r:id="rId23"/>
    <p:sldId id="1485" r:id="rId24"/>
    <p:sldId id="1486" r:id="rId25"/>
    <p:sldId id="1488" r:id="rId26"/>
    <p:sldId id="1489" r:id="rId27"/>
    <p:sldId id="1487" r:id="rId28"/>
    <p:sldId id="1492" r:id="rId29"/>
    <p:sldId id="1494" r:id="rId30"/>
    <p:sldId id="1490" r:id="rId31"/>
    <p:sldId id="1491" r:id="rId32"/>
    <p:sldId id="870" r:id="rId33"/>
    <p:sldId id="1496" r:id="rId34"/>
    <p:sldId id="1497" r:id="rId35"/>
    <p:sldId id="1498" r:id="rId36"/>
    <p:sldId id="1499" r:id="rId37"/>
    <p:sldId id="1500" r:id="rId38"/>
    <p:sldId id="1501" r:id="rId39"/>
    <p:sldId id="1495" r:id="rId40"/>
    <p:sldId id="1503" r:id="rId41"/>
    <p:sldId id="1504" r:id="rId42"/>
    <p:sldId id="1502" r:id="rId43"/>
    <p:sldId id="1509" r:id="rId44"/>
    <p:sldId id="1510" r:id="rId45"/>
    <p:sldId id="1516" r:id="rId46"/>
    <p:sldId id="1508" r:id="rId47"/>
    <p:sldId id="1517" r:id="rId48"/>
    <p:sldId id="1519" r:id="rId49"/>
    <p:sldId id="1520" r:id="rId50"/>
    <p:sldId id="1518" r:id="rId51"/>
    <p:sldId id="871" r:id="rId52"/>
    <p:sldId id="1524" r:id="rId5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15A"/>
    <a:srgbClr val="0F539D"/>
    <a:srgbClr val="77320F"/>
    <a:srgbClr val="1D6F17"/>
    <a:srgbClr val="1B676B"/>
    <a:srgbClr val="008000"/>
    <a:srgbClr val="245C8D"/>
    <a:srgbClr val="C12607"/>
    <a:srgbClr val="B12307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4083" autoAdjust="0"/>
  </p:normalViewPr>
  <p:slideViewPr>
    <p:cSldViewPr snapToGrid="0">
      <p:cViewPr varScale="1">
        <p:scale>
          <a:sx n="76" d="100"/>
          <a:sy n="76" d="100"/>
        </p:scale>
        <p:origin x="62" y="2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np. korzystają z różnych technologii asystujących, potrafią obsługiwać te technologie na różnym poziomie.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9260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637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846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678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948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166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59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2C4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  <p:pic>
        <p:nvPicPr>
          <p:cNvPr id="7" name="Obraz 6" descr="napis MC nad białoczerwoną belką " title="logo skrócone ministerstwa cyfryzacji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237061"/>
            <a:ext cx="923290" cy="92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2C4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293842"/>
            <a:ext cx="685800" cy="423334"/>
          </a:xfrm>
          <a:prstGeom prst="rect">
            <a:avLst/>
          </a:prstGeom>
          <a:solidFill>
            <a:srgbClr val="2C4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2C415A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automatycznie-testowac-dostepnosc-cyfrowa-aplikacji-mobilnych" TargetMode="External"/><Relationship Id="rId2" Type="http://schemas.openxmlformats.org/officeDocument/2006/relationships/hyperlink" Target="https://www.gov.pl/web/dostepnosc-cyfrowa/jak-automatycznie-testowac-dostepnosc-cyfrowa-stron-internetowy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pl/web/dostepnosc-cyfrowa/jak-badac-dostepnosc-cyfrowa-z-uzyciem-technologii-asystujacych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wykonac-badanie-uzytecznosci-z-osobami-z-niepelnosprawnosciami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kprm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authors/iconixar" TargetMode="External"/><Relationship Id="rId2" Type="http://schemas.openxmlformats.org/officeDocument/2006/relationships/hyperlink" Target="https://www.freepik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aticon.com/authors/monki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3138737"/>
            <a:ext cx="10425490" cy="92331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dirty="0">
                <a:latin typeface="Lato Black" panose="020F0A02020204030203" pitchFamily="34" charset="-18"/>
              </a:rPr>
              <a:t>PODSUMOWANIE</a:t>
            </a:r>
            <a:endParaRPr lang="pl-PL" b="1" dirty="0">
              <a:latin typeface="Lato Black" panose="020F0A02020204030203" pitchFamily="34" charset="-18"/>
            </a:endParaRP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9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8506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Prawo wymaga dostępności cyfrowej, ale uwzględnia różne sytuacje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5579981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200" dirty="0"/>
              <a:t>Podmiot publiczny odpowiada tylko za to, co posiada, finansuje i publikuje.</a:t>
            </a:r>
          </a:p>
          <a:p>
            <a:r>
              <a:rPr lang="pl-PL" sz="2200" dirty="0"/>
              <a:t>W określonych sytuacjach zapewnienie dostępności cyfrowej może wiązać się </a:t>
            </a:r>
            <a:br>
              <a:rPr lang="pl-PL" sz="2200" dirty="0"/>
            </a:br>
            <a:r>
              <a:rPr lang="pl-PL" sz="2200" dirty="0"/>
              <a:t>z nadmiernymi kosztami, których podmiot nie może ponieść w danym momencie.</a:t>
            </a:r>
          </a:p>
        </p:txBody>
      </p:sp>
      <p:pic>
        <p:nvPicPr>
          <p:cNvPr id="3" name="Obraz 2" descr="Wykrzykni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646" y="2215376"/>
            <a:ext cx="2951356" cy="295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97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 dostępności cyfrowej ważny jest kontekst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Ten sam rodzaj błędu czasem jest kluczowy, a czasem nieistotny: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brak tekstu alternatywnego dla logotypu — brak tekstów alternatywnych dla obrazu na stronie muzeum;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brak napisów w reklamie — brak napisów </a:t>
            </a:r>
            <a:br>
              <a:rPr lang="pl-PL" sz="2200" dirty="0"/>
            </a:br>
            <a:r>
              <a:rPr lang="pl-PL" sz="2200" dirty="0"/>
              <a:t>w filmie instruktażowym;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brak obsługi za pomocą klawiatury funkcji </a:t>
            </a:r>
            <a:r>
              <a:rPr lang="pl-PL" sz="2200" b="1" dirty="0"/>
              <a:t>oceń stronę</a:t>
            </a:r>
            <a:r>
              <a:rPr lang="pl-PL" sz="2200" dirty="0"/>
              <a:t> — brak obsługi za pomocą klawiatury </a:t>
            </a:r>
            <a:r>
              <a:rPr lang="pl-PL" sz="2200" b="1" dirty="0"/>
              <a:t>menu głównego</a:t>
            </a:r>
            <a:r>
              <a:rPr lang="pl-PL" sz="2200" dirty="0"/>
              <a:t>. </a:t>
            </a:r>
          </a:p>
        </p:txBody>
      </p:sp>
      <p:pic>
        <p:nvPicPr>
          <p:cNvPr id="6" name="Obraz 5" descr="Symboliczna głowa z dokumentem w jej środku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127" y="1981408"/>
            <a:ext cx="3441628" cy="344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7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Wdrażanie dostępności cyfrowej wymaga świadomego określania priorytetów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Każde odstępstwo (nawet minimalne) jest błędem, ale kontekst określa skalę problemu.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Niewielka liczba użytkowników danej opcji czy elementu nie zwalnia z zajmowania się jego dostępnością cyfrową, ale może wpływać na kolejność zajmowania się taki elementem.</a:t>
            </a:r>
          </a:p>
        </p:txBody>
      </p:sp>
      <p:pic>
        <p:nvPicPr>
          <p:cNvPr id="7" name="Obraz 6" descr="3 elementy i strzałku wskazująca przesunięcie ostatniego z nich na począte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127" y="2497666"/>
            <a:ext cx="2560655" cy="256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55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Dziel pracę, koszty i ryzyka na mniejsze części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Nie da się zapewnić dostępności cyfrowej raz </a:t>
            </a:r>
            <a:br>
              <a:rPr lang="pl-PL" sz="2200" dirty="0"/>
            </a:br>
            <a:r>
              <a:rPr lang="pl-PL" sz="2200" dirty="0"/>
              <a:t>a dobrze — to proces.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Wdrażanie dostępności to gra zespołowa — każdy pracownik projektu ma do wykonania jakieś zadanie.</a:t>
            </a:r>
          </a:p>
        </p:txBody>
      </p:sp>
      <p:pic>
        <p:nvPicPr>
          <p:cNvPr id="5" name="Obraz 4" descr="Schody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370" y="2227145"/>
            <a:ext cx="3229518" cy="322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96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Prawo związane z dostępnością cyfrową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357984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Kluczowe akty prawne związane z dostępnością cyfrową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i="1" dirty="0"/>
              <a:t>Ustawa z dnia 4 kwietnia 2019 r. o dostępności cyfrowej stron internetowych </a:t>
            </a:r>
            <a:br>
              <a:rPr lang="pl-PL" sz="2100" i="1" dirty="0"/>
            </a:br>
            <a:r>
              <a:rPr lang="pl-PL" sz="2100" i="1" dirty="0"/>
              <a:t>i aplikacji mobilnych podmiotów publicznych </a:t>
            </a:r>
            <a:r>
              <a:rPr lang="pl-PL" sz="2100" dirty="0"/>
              <a:t>(dalej: ustawa o dostępności cyfrowej);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i="1" dirty="0"/>
              <a:t>Dyrektywa Parlamentu Europejskiego i Rady (UE) 2016/2102 z dnia 26 października 2016 r. w sprawie dostępności stron internetowych i mobilnych aplikacji organów sektora publicznego</a:t>
            </a:r>
            <a:r>
              <a:rPr lang="pl-PL" sz="21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i="1" dirty="0"/>
              <a:t>Rozporządzenie Rady Ministrów z dnia 12 kwietnia 2012 r. w sprawie Krajowych Ram Interoperacyjności, minimalnych wymagań dla rejestrów publicznych i wymiany informacji w postaci elektronicznej oraz minimalnych wymagań dla systemów teleinformatycznych</a:t>
            </a:r>
            <a:r>
              <a:rPr lang="pl-PL" sz="21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i="1" dirty="0"/>
              <a:t>Ustawa z dnia 19 lipca 2019 r. o zapewnianiu dostępności osobom ze szczególnymi potrzebami</a:t>
            </a:r>
            <a:r>
              <a:rPr lang="pl-PL" sz="2100" dirty="0"/>
              <a:t>.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703170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i="1" dirty="0"/>
              <a:t>Ustawa o dostępności cyfrowej </a:t>
            </a:r>
            <a:r>
              <a:rPr lang="pl-PL" dirty="0"/>
              <a:t>— czego dotyczy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określa </a:t>
            </a:r>
            <a:r>
              <a:rPr lang="pl-PL" sz="2100" b="1" dirty="0"/>
              <a:t>wymagania dostępności cyfrowej </a:t>
            </a:r>
            <a:r>
              <a:rPr lang="pl-PL" sz="2100" dirty="0"/>
              <a:t>stron internetowych i aplikacji mobilnych podmiotów publicznych (4 zasady:   postrzegalność, funkcjonalność, zrozumiałość, kompatybilność) i nakłada obowiązek ich spełniania;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wprowadza obowiązek zapewnienia </a:t>
            </a:r>
            <a:r>
              <a:rPr lang="pl-PL" sz="2100" b="1" dirty="0"/>
              <a:t>dostępności cyfrowej treści publikowanych w Internecie </a:t>
            </a:r>
            <a:r>
              <a:rPr lang="pl-PL" sz="2100" dirty="0"/>
              <a:t>przez podmiot publiczny (wszystkich, w tym np. w mediach społecznościowych);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wprowadza obowiązek publikacji </a:t>
            </a:r>
            <a:r>
              <a:rPr lang="pl-PL" sz="2100" b="1" dirty="0"/>
              <a:t>deklaracji dostępności;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ustala zasady </a:t>
            </a:r>
            <a:r>
              <a:rPr lang="pl-PL" sz="2100" b="1" dirty="0"/>
              <a:t>postępowania w wypadku nieprzestrzegania </a:t>
            </a:r>
            <a:r>
              <a:rPr lang="pl-PL" sz="2100" dirty="0"/>
              <a:t>wymagań dostępności cyfrowej;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określa kompetencje ministra ds. informatyzacji w zakresie </a:t>
            </a:r>
            <a:r>
              <a:rPr lang="pl-PL" sz="2100" b="1" dirty="0"/>
              <a:t>monitoringu dostępności cyfrowej</a:t>
            </a:r>
            <a:r>
              <a:rPr lang="pl-PL" sz="2100" dirty="0"/>
              <a:t>.</a:t>
            </a:r>
          </a:p>
          <a:p>
            <a:pPr>
              <a:lnSpc>
                <a:spcPct val="150000"/>
              </a:lnSpc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821655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i="1" dirty="0">
                <a:solidFill>
                  <a:schemeClr val="tx1"/>
                </a:solidFill>
              </a:rPr>
              <a:t>Ustawa o dostępności cyfrowej </a:t>
            </a:r>
            <a:r>
              <a:rPr lang="pl-PL" dirty="0">
                <a:solidFill>
                  <a:schemeClr val="tx1"/>
                </a:solidFill>
              </a:rPr>
              <a:t>— nadmierne koszty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100" dirty="0"/>
              <a:t>Ustawa dopuszcza brak zapewnienia dostępności cyfrowej ze względu na </a:t>
            </a:r>
            <a:r>
              <a:rPr lang="pl-PL" sz="2100" b="1" dirty="0"/>
              <a:t>nadmierne koszty, </a:t>
            </a:r>
            <a:r>
              <a:rPr lang="pl-PL" sz="2100" dirty="0"/>
              <a:t>ale: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zawsze wymagana jest </a:t>
            </a:r>
            <a:r>
              <a:rPr lang="pl-PL" sz="2100" b="1" dirty="0"/>
              <a:t>analiza</a:t>
            </a:r>
            <a:r>
              <a:rPr lang="pl-PL" sz="2100" dirty="0"/>
              <a:t> potwierdzająca nadmierne koszty dostosowania;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nadmierne koszty dostosowania elementu nie zwalniają z zapewniania jego maksymalnie możliwej dostępności cyfrowej;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100" dirty="0"/>
              <a:t>na nadmierne koszty nie mogą powołać się podmioty, których zadaniem publicznym jest prowadzenie działalności na rzecz osób niepełnosprawnych lub osób starszych.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021761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i="1" dirty="0"/>
              <a:t>Ustawa o dostępności cyfrowej </a:t>
            </a:r>
            <a:r>
              <a:rPr lang="pl-PL" dirty="0"/>
              <a:t>— reagowanie na wnioski i skargi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każdy może złożyć </a:t>
            </a:r>
            <a:r>
              <a:rPr lang="pl-PL" sz="2100" b="1" dirty="0"/>
              <a:t>wniosek o zapewnienie dostępności cyfrowej </a:t>
            </a:r>
            <a:r>
              <a:rPr lang="pl-PL" sz="2100" dirty="0"/>
              <a:t>strony internetowej, aplikacji mobilnej lub ich elementów — podmiot ma </a:t>
            </a:r>
            <a:r>
              <a:rPr lang="pl-PL" sz="2100" b="1" dirty="0"/>
              <a:t>7 dni </a:t>
            </a:r>
            <a:r>
              <a:rPr lang="pl-PL" sz="2100" dirty="0"/>
              <a:t>na odpowiedź i dostosowanie (czas na dostosowanie może być wydłużony </a:t>
            </a:r>
            <a:r>
              <a:rPr lang="pl-PL" sz="2100" b="1" dirty="0"/>
              <a:t>do 2 miesięcy</a:t>
            </a:r>
            <a:r>
              <a:rPr lang="pl-PL" sz="2100" dirty="0"/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każdy komu podmiot odmówił zapewnienia dostępności lub zaproponował nieakceptowane przez tę osobę rozwiązanie </a:t>
            </a:r>
            <a:r>
              <a:rPr lang="pl-PL" sz="2100" b="1" dirty="0"/>
              <a:t>może złożyć skargę</a:t>
            </a:r>
            <a:r>
              <a:rPr lang="pl-PL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9440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Zasoby niezbędne do wdrażania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06644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Czym jest dostępność cyfrowa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755151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485900"/>
            <a:ext cx="10277537" cy="4921249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fontAlgn="base"/>
            <a:r>
              <a:rPr lang="pl-PL" sz="2100" b="1" dirty="0"/>
              <a:t>Specjalista do spraw dostępności cyfrowej nie zagwarantuje dostępności cyfrowej w projekcie, jeśli będzie działał sam. </a:t>
            </a:r>
          </a:p>
          <a:p>
            <a:pPr fontAlgn="base"/>
            <a:endParaRPr lang="pl-PL" sz="2100" b="1" dirty="0"/>
          </a:p>
          <a:p>
            <a:pPr fontAlgn="base"/>
            <a:r>
              <a:rPr lang="pl-PL" sz="2100" b="1" dirty="0"/>
              <a:t>Każdy pracownik zaangażowany w projekt, </a:t>
            </a:r>
            <a:r>
              <a:rPr lang="pl-PL" sz="2100" dirty="0"/>
              <a:t>między innymi: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kierownik projektu;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projektant UX;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projektant — grafik;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developer;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redaktor/ twórca treści;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tester;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każdy merytoryczny i administracyjny pracownik — szczególnie jeśli wyniki jego pracy mogą być przekazywane do innych osób.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Kto jest niezbędny do zapewnienia dostępności cyfrowej w projekcie</a:t>
            </a:r>
          </a:p>
        </p:txBody>
      </p:sp>
    </p:spTree>
    <p:extLst>
      <p:ext uri="{BB962C8B-B14F-4D97-AF65-F5344CB8AC3E}">
        <p14:creationId xmlns:p14="http://schemas.microsoft.com/office/powerpoint/2010/main" val="2800725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42447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Szczególnie w projektach: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w których powstaje rozwiązanie cyfrowej, z którego będzie korzystać wiele różnych osób;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których wyniki lub produkty będą wykorzystywane później przez podmioty publiczne;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w których jest wielu podwykonawców.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Nawet jeśli nie zdecydujesz się na taką osobę zawsze wyznacz </a:t>
            </a:r>
            <a:r>
              <a:rPr lang="pl-PL" sz="2100" b="1" dirty="0"/>
              <a:t>lidera dostępności cyfrowej</a:t>
            </a:r>
            <a:r>
              <a:rPr lang="pl-PL" sz="2100" dirty="0"/>
              <a:t> (możesz także samemu realizować tę rolę).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Kiedy decydować się na stałego specjalistę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1768245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4377058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Zabezpiecz wiedzę </a:t>
            </a:r>
            <a:r>
              <a:rPr lang="pl-PL" sz="2100" dirty="0" err="1"/>
              <a:t>dostępnościową</a:t>
            </a:r>
            <a:r>
              <a:rPr lang="pl-PL" sz="2100" dirty="0"/>
              <a:t> zdobywaną w trakcie całego projektu. Twórz: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dokumentację techniczną z opisem kwestii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design system z uwzględnieniem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szablony pism;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wytyczne dotyczące publikowanych treści;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procedury (wewnętrzne i dla klientów zewnętrznych) dedykowane do tematu dostępności, ale też uwzględniaj dostępność w innych procedurach;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archiwum audytów i testów dostępności cyfrowej.</a:t>
            </a:r>
          </a:p>
          <a:p>
            <a:pPr fontAlgn="base"/>
            <a:r>
              <a:rPr lang="pl-PL" sz="2100" dirty="0"/>
              <a:t>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Tworzenie bazy wiedzy </a:t>
            </a:r>
          </a:p>
        </p:txBody>
      </p:sp>
    </p:spTree>
    <p:extLst>
      <p:ext uri="{BB962C8B-B14F-4D97-AF65-F5344CB8AC3E}">
        <p14:creationId xmlns:p14="http://schemas.microsoft.com/office/powerpoint/2010/main" val="2029119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automaty i rozszerzenia do przeglądarek:</a:t>
            </a:r>
          </a:p>
          <a:p>
            <a:pPr marL="1028700" lvl="1" indent="-342900" fontAlgn="base">
              <a:buFont typeface="Lato" panose="020F0502020204030203" pitchFamily="34" charset="-18"/>
              <a:buChar char="-"/>
            </a:pPr>
            <a:r>
              <a:rPr lang="pl-PL" sz="2100" dirty="0">
                <a:hlinkClick r:id="rId2"/>
              </a:rPr>
              <a:t>narzędzia do automatycznej analizy stron internetowych</a:t>
            </a:r>
            <a:r>
              <a:rPr lang="pl-PL" sz="2100" dirty="0"/>
              <a:t>;</a:t>
            </a:r>
          </a:p>
          <a:p>
            <a:pPr marL="1028700" lvl="1" indent="-342900" fontAlgn="base">
              <a:buFont typeface="Lato" panose="020F0502020204030203" pitchFamily="34" charset="-18"/>
              <a:buChar char="-"/>
            </a:pPr>
            <a:r>
              <a:rPr lang="pl-PL" sz="2100" dirty="0">
                <a:hlinkClick r:id="rId3"/>
              </a:rPr>
              <a:t>narzędzia do automatycznej analizy aplikacji mobilnych</a:t>
            </a:r>
            <a:r>
              <a:rPr lang="pl-PL" sz="2100" dirty="0"/>
              <a:t>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>
                <a:hlinkClick r:id="rId4"/>
              </a:rPr>
              <a:t>technologie asystujące </a:t>
            </a:r>
            <a:r>
              <a:rPr lang="pl-PL" sz="2100" dirty="0"/>
              <a:t>, które wykorzystują użytkownicy;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różne urządzenia mobilne, komputery z różnymi systemami operacyjnymi;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popularne przeglądarki internetowe.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Sprzęt i oprogramowanie do testów i badań</a:t>
            </a:r>
          </a:p>
        </p:txBody>
      </p:sp>
    </p:spTree>
    <p:extLst>
      <p:ext uri="{BB962C8B-B14F-4D97-AF65-F5344CB8AC3E}">
        <p14:creationId xmlns:p14="http://schemas.microsoft.com/office/powerpoint/2010/main" val="2749266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3489752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fontAlgn="base"/>
            <a:r>
              <a:rPr lang="pl-PL" sz="2100" b="1" dirty="0"/>
              <a:t>Koszty zapewniania dostępności cyfrowej w projektach są kosztami kwalifikowalnymi.</a:t>
            </a:r>
            <a:endParaRPr lang="pl-PL" sz="2100" dirty="0"/>
          </a:p>
          <a:p>
            <a:pPr fontAlgn="base"/>
            <a:r>
              <a:rPr lang="pl-PL" sz="2100" dirty="0"/>
              <a:t>Pamiętaj: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wymagania prawne to minimum, które trzeba zapewnić. Programy unijne mogą stawiać jednak wyższe wymagania dostępności cyfrowej, niż na przykład </a:t>
            </a:r>
            <a:r>
              <a:rPr lang="pl-PL" sz="2100" i="1" dirty="0"/>
              <a:t>ustawa o dostępności cyfrowej</a:t>
            </a:r>
            <a:r>
              <a:rPr lang="pl-PL" sz="2100" dirty="0"/>
              <a:t>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nieprawidłowości związane z zapewnieniem dostępności cyfrowej związane z realizacją projektów współfinansowanych ze środków UE mogą skutkować uznaniem wydatku za niekwalifikowalny i nałożeniem obowiązku zwrotu kwoty nieprawidłowości.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Kwalifikowalność kosztów</a:t>
            </a:r>
          </a:p>
        </p:txBody>
      </p:sp>
    </p:spTree>
    <p:extLst>
      <p:ext uri="{BB962C8B-B14F-4D97-AF65-F5344CB8AC3E}">
        <p14:creationId xmlns:p14="http://schemas.microsoft.com/office/powerpoint/2010/main" val="2018186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40923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Każde działanie zajmuje określony czas,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dodanie tekstu alternatywnego do zdjęcia zajmie kilka sekund, ale do złożonej infografiki już kilka minut;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dodanie napisów do filmu — w zależności od długości, ale zawsze dłużej niż wrzucenie szybkiego </a:t>
            </a:r>
            <a:r>
              <a:rPr lang="pl-PL" sz="2100" dirty="0" err="1"/>
              <a:t>live’a</a:t>
            </a:r>
            <a:r>
              <a:rPr lang="pl-PL" sz="2100" dirty="0"/>
              <a:t>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test automatyczny razem z analizą wyników zajmie 5 minut, ale badanie eksperckie całego serwisu lub aplikacji wraz z raportem już ok. 7-10 dni;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/>
              <a:t>zweryfikowanie </a:t>
            </a:r>
            <a:r>
              <a:rPr lang="pl-PL" sz="2100" dirty="0"/>
              <a:t>pod kątem dostępności cyfrowej serwisu lub aplikacji to także kilka dni + czas niezbędny na ewentualne poprawki.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Ile trzeba czasu na dostępność cyfrową </a:t>
            </a:r>
          </a:p>
        </p:txBody>
      </p:sp>
    </p:spTree>
    <p:extLst>
      <p:ext uri="{BB962C8B-B14F-4D97-AF65-F5344CB8AC3E}">
        <p14:creationId xmlns:p14="http://schemas.microsoft.com/office/powerpoint/2010/main" val="2133540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Przyjmuje się, że dostępność cyfrowa to (</a:t>
            </a:r>
            <a:r>
              <a:rPr lang="pl-PL" sz="2100" b="1" dirty="0"/>
              <a:t>średnio) kilka procent całego budżetu </a:t>
            </a:r>
            <a:r>
              <a:rPr lang="pl-PL" sz="2100" dirty="0"/>
              <a:t>projektu. </a:t>
            </a:r>
          </a:p>
          <a:p>
            <a:pPr fontAlgn="base"/>
            <a:r>
              <a:rPr lang="pl-PL" sz="2100" dirty="0"/>
              <a:t>W specyficznych projektach koszt może być wyższy,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dostosowanie złożonych multimediów, które są głównym sposobem przekazywania informacji (np. portal z filmami);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konieczność stworzenia dodatkowego modułu płatności on-line, bo żaden </a:t>
            </a:r>
            <a:br>
              <a:rPr lang="pl-PL" sz="2100" dirty="0"/>
            </a:br>
            <a:r>
              <a:rPr lang="pl-PL" sz="2100" dirty="0"/>
              <a:t>z oferowanych na rynku nie jest w pełni dostępny cyfrowo.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Średni koszt wdrożenie dostępności </a:t>
            </a:r>
          </a:p>
        </p:txBody>
      </p:sp>
    </p:spTree>
    <p:extLst>
      <p:ext uri="{BB962C8B-B14F-4D97-AF65-F5344CB8AC3E}">
        <p14:creationId xmlns:p14="http://schemas.microsoft.com/office/powerpoint/2010/main" val="1558084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Organizacja pracy 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21238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  <a:latin typeface="Open Sans" panose="020B0606030504020204" pitchFamily="34" charset="0"/>
              </a:rPr>
              <a:t>Określ zadania, podziel je na działania i wskaż kto może je robić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496574"/>
            <a:ext cx="10560424" cy="51156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Niech decydujące będzie raczej, czy dana osoba: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potrafi to robić?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ma to w zakresie swoich obowiązków?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może się tego nauczyć?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ma czas żeby się tego nauczyć i tym zajmować?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 nie: „dasz radę” lub „no przykro mi, ktoś musi to robić”.</a:t>
            </a:r>
          </a:p>
        </p:txBody>
      </p:sp>
    </p:spTree>
    <p:extLst>
      <p:ext uri="{BB962C8B-B14F-4D97-AF65-F5344CB8AC3E}">
        <p14:creationId xmlns:p14="http://schemas.microsoft.com/office/powerpoint/2010/main" val="1795059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  <a:latin typeface="Open Sans" panose="020B0606030504020204" pitchFamily="34" charset="0"/>
              </a:rPr>
              <a:t>Przypisanie ról do pracowników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Zestawiając role z działaniami i przypisując je do konkretnych osób można stworzyć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macierz RACI.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80642" y="2943229"/>
          <a:ext cx="9545030" cy="32020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9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77787"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Nazwa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działania</a:t>
                      </a:r>
                      <a:r>
                        <a:rPr lang="pl-PL" sz="1700" dirty="0">
                          <a:latin typeface="Lato" panose="020F0502020204030203" pitchFamily="34" charset="-18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1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2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4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787"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Działanie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Odpowiedzialny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Konsultujący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787"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Działanie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(brak zaangażowania)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>
                          <a:latin typeface="Lato" panose="020F0502020204030203" pitchFamily="34" charset="-18"/>
                        </a:rPr>
                        <a:t>(brak zaangażowania)</a:t>
                      </a:r>
                    </a:p>
                    <a:p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Odpowiedzialny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787">
                <a:tc>
                  <a:txBody>
                    <a:bodyPr/>
                    <a:lstStyle/>
                    <a:p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Działanie 3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Odpowiedzialny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Poinformowany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68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Niezbędna dla niektórych, przydatna dla wszystkich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to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cecha rozwiązań cyfrowych (np. stron, aplikacji, systemów), która umożliwia samodzielne korzystanie z nich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przez osoby z niepełnosprawnościami.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Jednocześnie wiele jej elementów jest uniwersalnych (np. kontrast, napisy do filmów)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 poprawiają użyteczność każdemu.</a:t>
            </a:r>
          </a:p>
        </p:txBody>
      </p:sp>
    </p:spTree>
    <p:extLst>
      <p:ext uri="{BB962C8B-B14F-4D97-AF65-F5344CB8AC3E}">
        <p14:creationId xmlns:p14="http://schemas.microsoft.com/office/powerpoint/2010/main" val="4570333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Lato" panose="020F0502020204030203" pitchFamily="34" charset="-18"/>
              </a:rPr>
              <a:t>ARRM</a:t>
            </a:r>
            <a:r>
              <a:rPr lang="pl-PL" sz="2400" dirty="0">
                <a:solidFill>
                  <a:schemeClr val="tx1"/>
                </a:solidFill>
                <a:latin typeface="Lato" panose="020F0502020204030203" pitchFamily="34" charset="-18"/>
              </a:rPr>
              <a:t> w uproszczeniu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875796"/>
            <a:ext cx="10560424" cy="44847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</a:rPr>
              <a:t>Każdy ma swoją rolę i swoją odpowiedzialność. Na przykład, żeby spełnić wymagania WCAG, dotyczące nagłówków: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autorzy treści — są odpowiedzialni za napisanie tekstu nagłówka;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projektanci — są odpowiedzialni za zdefiniowanie wyglądu nagłówków;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deweloperzy — są odpowiedzialni za kodowanie lub oznaczanie nagłówków.</a:t>
            </a: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092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Badanie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Kiedy i do czego warto stosować testy automatyczne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 szybkiej analizy pojedynczych elementów stron lub aplikacji;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pomocne dla developerów do bieżącego testowania, wyszukiwania problemów </a:t>
            </a:r>
            <a:br>
              <a:rPr lang="pl-PL" sz="2100" dirty="0"/>
            </a:br>
            <a:r>
              <a:rPr lang="pl-PL" sz="2100" dirty="0"/>
              <a:t>i testowania wprowadzonych poprawek;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przydatne przy podstawowych testach jakości (</a:t>
            </a:r>
            <a:r>
              <a:rPr lang="pl-PL" sz="2100" dirty="0" err="1"/>
              <a:t>quality</a:t>
            </a:r>
            <a:r>
              <a:rPr lang="pl-PL" sz="2100" dirty="0"/>
              <a:t> </a:t>
            </a:r>
            <a:r>
              <a:rPr lang="pl-PL" sz="2100" dirty="0" err="1"/>
              <a:t>assurance</a:t>
            </a:r>
            <a:r>
              <a:rPr lang="pl-PL" sz="21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946570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Kiedy i do czego warto stosować badanie eksperckie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56092"/>
            <a:ext cx="10277537" cy="4455677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w kluczowych momentach projektu, na przykład: </a:t>
            </a:r>
          </a:p>
          <a:p>
            <a:pPr marL="1028700" lvl="1" indent="-342900">
              <a:lnSpc>
                <a:spcPct val="120000"/>
              </a:lnSpc>
              <a:spcBef>
                <a:spcPts val="1800"/>
              </a:spcBef>
              <a:buFont typeface="Lato" panose="020F0502020204030203" pitchFamily="34" charset="-18"/>
              <a:buChar char="-"/>
            </a:pPr>
            <a:r>
              <a:rPr lang="pl-PL" sz="2100" dirty="0"/>
              <a:t>na początku projektu, jeśli w jego trakcie chcemy zmieniać lub wykorzystywać istniejące rozwiązanie cyfrowe;</a:t>
            </a:r>
          </a:p>
          <a:p>
            <a:pPr marL="1028700" lvl="1" indent="-342900">
              <a:lnSpc>
                <a:spcPct val="120000"/>
              </a:lnSpc>
              <a:spcBef>
                <a:spcPts val="1800"/>
              </a:spcBef>
              <a:buFont typeface="Lato" panose="020F0502020204030203" pitchFamily="34" charset="-18"/>
              <a:buChar char="-"/>
            </a:pPr>
            <a:r>
              <a:rPr lang="pl-PL" sz="2100" dirty="0"/>
              <a:t>przy odbiorze rozwiązań cyfrowych lub ich komponentów od podwykonawcy;</a:t>
            </a:r>
          </a:p>
          <a:p>
            <a:pPr marL="1028700" lvl="1" indent="-342900">
              <a:lnSpc>
                <a:spcPct val="120000"/>
              </a:lnSpc>
              <a:spcBef>
                <a:spcPts val="1800"/>
              </a:spcBef>
              <a:buFont typeface="Lato" panose="020F0502020204030203" pitchFamily="34" charset="-18"/>
              <a:buChar char="-"/>
            </a:pPr>
            <a:r>
              <a:rPr lang="pl-PL" sz="2100" dirty="0"/>
              <a:t>jako podsumowanie wszystkich prac na rzecz dostępności cyfrowej.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Zastosowanie badania eksperckiego wyłącznie na koniec projektu najczęściej nie ma sensu — zabraknie Ci czasu na wdrożenie ewentualnych zmian.</a:t>
            </a:r>
          </a:p>
        </p:txBody>
      </p:sp>
    </p:spTree>
    <p:extLst>
      <p:ext uri="{BB962C8B-B14F-4D97-AF65-F5344CB8AC3E}">
        <p14:creationId xmlns:p14="http://schemas.microsoft.com/office/powerpoint/2010/main" val="19106922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Kiedy i do czego warto stosować listę kontrolną do badania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47302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lista kontrolna może być wykorzystywana w każdym momencie projektu;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pytania z listy możesz przyporządkować do poszczególnych pracowników (zespołów) i wdrożyć je jako element procedur projektowych/procedur jakościowych;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listę kontrolną CRKC możesz wykorzystać jako zakres badania eksperckiego.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2438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Kiedy i do czego warto stosować badanie z użyciem technologii asystujących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82471"/>
            <a:ext cx="10277537" cy="4771816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możliwe dopiero na gotowym (lub niemal gotowym) rozwiązaniu — technologie asystujące bazują na analizie i przetwarzaniu kodu;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 zweryfikowania, czy rozwiązania dedykowane dla tych technologii działają poprawnie — część treści czy sposobów obsługi uaktywnia się dopiero po uruchomieniu np. czytnika ekranu;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przed testami z użytkownikami — szansa na zidentyfikowanie błędów, zanim przekażemy rozwiązanie testerom;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zrozumienie działania tych technologii pomaga w projektowaniu i wdrażaniu </a:t>
            </a:r>
            <a:br>
              <a:rPr lang="pl-PL" sz="2100" dirty="0"/>
            </a:br>
            <a:r>
              <a:rPr lang="pl-PL" sz="2100" dirty="0"/>
              <a:t>(np. wiem, jak czytnik ekranu interpretuje aria-</a:t>
            </a:r>
            <a:r>
              <a:rPr lang="pl-PL" sz="2100" dirty="0" err="1"/>
              <a:t>label</a:t>
            </a:r>
            <a:r>
              <a:rPr lang="pl-PL" sz="2100" dirty="0"/>
              <a:t> i wiem, kiedy jej użyć i jaką powinna mieć treść).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42714234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1097243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Kiedy i do czego warto stosować badanie z użytkownikami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niepełnosprawnościami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4236511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to badanie ma sens po zapewnieniu podstawowej dostępności — tak, aby podstawowe błędy dostępności cyfrowej nie blokowały testerów;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 oceny, czy rozwiązanie działa poprawnie dla użytkowników, a nie tylko, czy spełnia standardy lub wymagania prawne;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 testowania całych scenariuszy, a nie tylko pojedynczych elementów — np. złożenie wniosku: od jego odnalezienia do uzyskania potwierdzenia, że wniosek został przyjęty.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hlinkClick r:id="rId2"/>
              </a:rPr>
              <a:t>Więcej o organizowaniu badań z użytkownikami</a:t>
            </a:r>
            <a:r>
              <a:rPr lang="pl-PL" sz="2100" dirty="0"/>
              <a:t>.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0627223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>
                <a:solidFill>
                  <a:schemeClr val="tx1"/>
                </a:solidFill>
              </a:rPr>
              <a:t>Łącz różne metody badawcze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1" y="1981409"/>
            <a:ext cx="599552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Możesz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zlecić ekspertowi zbadanie czterech najważniejszych lub najbardziej złożonych podstron, a samodzielnie przetestować te prostsze;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zrobić samodzielnie proste testy, ale poszerzyć je o testy z użytkownikami;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zacząć od badania eksperckiego, a potem regularnie robić testy automatyczne.</a:t>
            </a:r>
          </a:p>
        </p:txBody>
      </p:sp>
      <p:pic>
        <p:nvPicPr>
          <p:cNvPr id="5" name="Obraz 4" descr="Dłoń dokładająca ostatni puzzel do układanki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6050" y="2089150"/>
            <a:ext cx="344805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38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Zamówienia publiczne i umowy </a:t>
            </a:r>
          </a:p>
        </p:txBody>
      </p:sp>
    </p:spTree>
    <p:extLst>
      <p:ext uri="{BB962C8B-B14F-4D97-AF65-F5344CB8AC3E}">
        <p14:creationId xmlns:p14="http://schemas.microsoft.com/office/powerpoint/2010/main" val="23440156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Podstawy prawne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zgodnie z art. 100 ust. 1 </a:t>
            </a:r>
            <a:r>
              <a:rPr lang="pl-PL" sz="2100" i="1" dirty="0"/>
              <a:t>ustawy Prawo zamówień publicznych </a:t>
            </a:r>
            <a:r>
              <a:rPr lang="pl-PL" sz="2100" dirty="0"/>
              <a:t>(</a:t>
            </a:r>
            <a:r>
              <a:rPr lang="pl-PL" sz="2100" b="1" dirty="0"/>
              <a:t>PZP</a:t>
            </a:r>
            <a:r>
              <a:rPr lang="pl-PL" sz="2100" dirty="0"/>
              <a:t>) w przypadku zamówień przeznaczonych do użytku osób fizycznych, w tym pracowników zamawiającego, opis przedmiotu zamówienia sporządza się, z uwzględnieniem wymagań w zakresie dostępności dla osób niepełnosprawnych oraz projektowania z przeznaczeniem dla wszystkich użytkowników, chyba że nie jest to uzasadnione charakterem przedmiotu zamówienia.  </a:t>
            </a:r>
            <a:br>
              <a:rPr lang="pl-PL" sz="2100" dirty="0"/>
            </a:br>
            <a:r>
              <a:rPr lang="pl-PL" sz="2100" dirty="0"/>
              <a:t>Jeżeli wymagania, o których mowa w ust. 1, wynikają z aktu prawa Unii Europejskiej, przedmiot zamówienia, w zakresie wymagań dotyczących dostępności dla osób niepełnosprawnych oraz projektowania z przeznaczeniem dla wszystkich użytkowników, opisuje się przez odesłanie do tego aktu (art. 100 ust. 2 PZP).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zgodnie z art. 4 ust. 3 </a:t>
            </a:r>
            <a:r>
              <a:rPr lang="pl-PL" sz="2100" i="1" dirty="0"/>
              <a:t>ustawy o zapewnieniu dostępności osobom ze szczególnymi potrzebami </a:t>
            </a:r>
            <a:r>
              <a:rPr lang="pl-PL" sz="2100" dirty="0"/>
              <a:t>(</a:t>
            </a:r>
            <a:r>
              <a:rPr lang="pl-PL" sz="2100" b="1" dirty="0"/>
              <a:t>UZD</a:t>
            </a:r>
            <a:r>
              <a:rPr lang="pl-PL" sz="2100" dirty="0"/>
              <a:t>) w przypadku zlecania lub powierzania, na podstawie umowy, realizacji zadań publicznych finansowanych z udziałem środków publicznych lub udzielania zamówień publicznych podmiotom innym niż podmioty publiczne, podmiot publiczny jest obowiązany do określenia w treści umowy warunków służących zapewnieniu dostępności osobom ze szczególnymi potrzebami w zakresie tych zadań publicznych lub zamówień publicznych, z uwzględnieniem minimalnych wymagań, o których mowa w art. 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Zgodnie z art. 6 pkt 2 UZD  minimalne wymagania służące zapewnieniu dostępności osobom ze szczególnymi potrzebami obejmują w zakresie dostępności cyfrowej wymagania określone w </a:t>
            </a:r>
            <a:r>
              <a:rPr lang="pl-PL" sz="2100" i="1" dirty="0"/>
              <a:t>ustawie o dostępności cyfrowej  </a:t>
            </a:r>
            <a:r>
              <a:rPr lang="pl-PL" sz="2100" dirty="0"/>
              <a:t>(UDC). </a:t>
            </a:r>
          </a:p>
        </p:txBody>
      </p:sp>
    </p:spTree>
    <p:extLst>
      <p:ext uri="{BB962C8B-B14F-4D97-AF65-F5344CB8AC3E}">
        <p14:creationId xmlns:p14="http://schemas.microsoft.com/office/powerpoint/2010/main" val="223783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Obowiązek i szansa dla podmiotów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Dostępne cyfrowo muszą być między innymi strony internetowe, aplikacje mobilne, systemy teleinformatyczne i wszystkie treści publikowane w Internecie przez podmioty publiczne.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To wyzwanie wdrożeniowe, ale także szansa aby dotrzeć z informacjami i usługami do szerokiej grupy użytkowników, w tym osób z niepełnosprawnościami.</a:t>
            </a:r>
            <a:endParaRPr lang="pl-PL" sz="2100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7296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Klauzule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pl-PL" sz="2100" dirty="0"/>
              <a:t>Odpowiednie klauzule powinny znaleźć się w: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opisach przedmiotu zamówienia;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umowach (w tym w części dotyczącej zapewniania dostępności oraz w części dotyczącej kar umownych). 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7913790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Działania wspierające</a:t>
            </a:r>
          </a:p>
        </p:txBody>
      </p:sp>
    </p:spTree>
    <p:extLst>
      <p:ext uri="{BB962C8B-B14F-4D97-AF65-F5344CB8AC3E}">
        <p14:creationId xmlns:p14="http://schemas.microsoft.com/office/powerpoint/2010/main" val="16564460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Komunikacja wewnętrzna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2094670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pokazuj pracownikom podmiotu, co udało się Wam już zrealizować z zakresu dostępności cyfrowej, a co zaplanowane jest na najbliższy czas;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dostępność cyfrowa nie dzieje się sama i do jej zapewnienia potrzebna jest praca konkretnych osób. Warto o tym przypominać i doceniać zaangażowanych pracowników;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pamiętaj, że dokumenty to też treść;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myśl o mejlach jak o dokumentach lub artykułach;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twórz okazje do komunikacji i szkoleń wewnętrznych (także spotkania on-line) np. w ramach GAAD czyli Global Accessibility </a:t>
            </a:r>
            <a:r>
              <a:rPr lang="pl-PL" sz="2100" dirty="0" err="1"/>
              <a:t>Awareness</a:t>
            </a:r>
            <a:r>
              <a:rPr lang="pl-PL" sz="2100" dirty="0"/>
              <a:t> Day (trzeci czwartek maja).</a:t>
            </a:r>
          </a:p>
        </p:txBody>
      </p:sp>
    </p:spTree>
    <p:extLst>
      <p:ext uri="{BB962C8B-B14F-4D97-AF65-F5344CB8AC3E}">
        <p14:creationId xmlns:p14="http://schemas.microsoft.com/office/powerpoint/2010/main" val="15924883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617458"/>
            <a:ext cx="10560424" cy="683387"/>
          </a:xfrm>
        </p:spPr>
        <p:txBody>
          <a:bodyPr>
            <a:no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Komunikacja na zewnątrz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1920610"/>
            <a:ext cx="10383370" cy="4437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10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Deklaracja dostępności to nie laurka czy certyfikat dostępności, tylko opis aktualnego stanu dostępności podmiotu publicznego dla osób z niepełnosprawnościami. Możesz ją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doskonale</a:t>
            </a:r>
            <a:r>
              <a:rPr lang="pl-PL" dirty="0"/>
              <a:t> wykorzystać do komunikacji z użytkownikami zewnętrznymi.</a:t>
            </a:r>
          </a:p>
          <a:p>
            <a:r>
              <a:rPr lang="pl-PL" dirty="0"/>
              <a:t>Nie ukrywaj błędów dostępności cyfrowej strony czy aplikacji. Opisz je w zrozumiały sposób. Możesz także podać daty, kiedy planujesz ich usunięcie. To pokazuje, że dostępność faktycznie jest procesem, który jest ważny dla podmiotu.</a:t>
            </a:r>
          </a:p>
        </p:txBody>
      </p:sp>
    </p:spTree>
    <p:extLst>
      <p:ext uri="{BB962C8B-B14F-4D97-AF65-F5344CB8AC3E}">
        <p14:creationId xmlns:p14="http://schemas.microsoft.com/office/powerpoint/2010/main" val="20263027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Dostępność cyfrowa nie kończy się wraz z projektem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Pomimo zakończenia projektu i finansowania z nim związanego, podmiot publiczny wciąż odpowiada za dostępność cyfrową rozwiązania stworzonego w ramach projektu, w tym za: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aktualizowanie deklaracji dostępności;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reagowanie na żądania zapewnienia dostępności cyfrowej oraz skargi związane </a:t>
            </a:r>
            <a:br>
              <a:rPr lang="pl-PL" sz="2100" dirty="0"/>
            </a:br>
            <a:r>
              <a:rPr lang="pl-PL" sz="2100" dirty="0"/>
              <a:t>z tym obszarem.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Dostępność cyfrowa nie jest dana raz na zawsze — planując koszty utrzymaniowe rozwiązania cyfrowego pamiętaj zawsze o uwzględnieniu kosztów dostępnościowych.</a:t>
            </a:r>
          </a:p>
        </p:txBody>
      </p:sp>
    </p:spTree>
    <p:extLst>
      <p:ext uri="{BB962C8B-B14F-4D97-AF65-F5344CB8AC3E}">
        <p14:creationId xmlns:p14="http://schemas.microsoft.com/office/powerpoint/2010/main" val="9542877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Techniki przydatne w zarządzaniu dostępnością cyfrową</a:t>
            </a:r>
          </a:p>
        </p:txBody>
      </p:sp>
    </p:spTree>
    <p:extLst>
      <p:ext uri="{BB962C8B-B14F-4D97-AF65-F5344CB8AC3E}">
        <p14:creationId xmlns:p14="http://schemas.microsoft.com/office/powerpoint/2010/main" val="81663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/>
              <a:t>Zarządzanie projektowe — podstawowe terminy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sz="1700" b="1" dirty="0"/>
              <a:t>Projekt</a:t>
            </a:r>
            <a:r>
              <a:rPr lang="pl-PL" sz="1700" dirty="0"/>
              <a:t> — wyodrębnione z działalności stałej zorganizowane przedsięwzięcie ukierunkowane na wprowadzenie zmiany polegającej na stworzeniu w określonym czasie i budżecie unikalnego produktu lub usługi, które spełniają określone wymogi jakościowe i ilościowe.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sz="1700" b="1" dirty="0"/>
              <a:t>Program</a:t>
            </a:r>
            <a:r>
              <a:rPr lang="pl-PL" sz="1700" dirty="0"/>
              <a:t> — przedsięwzięcie, w skład którego wchodzą powiązane ze sobą projekty oraz działania związane z zarządzaniem daną inicjatywą. Celem programu jest osiągnięcie w określonym czasie i budżecie konkretnych rezultatów oraz korzyści (efektu strategicznego stanowiącego synergiczną kumulację rezultatów powstałych z wytworzenia produktów projektów wchodzących w skład programu).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sz="1700" b="1" dirty="0"/>
              <a:t>Portfel</a:t>
            </a:r>
            <a:r>
              <a:rPr lang="pl-PL" sz="1700" dirty="0"/>
              <a:t> — zbiór programów i projektów oraz innych prac wybranych ze względu na określone kryteria, zgrupowanych dla efektywnego i skutecznego zarządzania oraz kontroli. Spojrzenie z perspektywy portfela pozwala na optymalizację i koordynację zachodzących w instytucji zmian. Portfel to narzędzie do optymalnego osiągania celów strategicznych całej organizacji.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sz="1700" b="1" dirty="0"/>
              <a:t>Proces</a:t>
            </a:r>
            <a:r>
              <a:rPr lang="pl-PL" sz="1700" dirty="0"/>
              <a:t> — zbiór powiązanych ze sobą, powtarzalnych, wykonywanych i doskonalonych w sposób ciągły czynności ukierunkowanych na osiągnięcie i dostarczenie powtarzalnych efektów (np. obsługa administracyjna urzędu, prowadzenie usługi konsultacyjnej, udzielanie dotacji).</a:t>
            </a:r>
          </a:p>
        </p:txBody>
      </p:sp>
    </p:spTree>
    <p:extLst>
      <p:ext uri="{BB962C8B-B14F-4D97-AF65-F5344CB8AC3E}">
        <p14:creationId xmlns:p14="http://schemas.microsoft.com/office/powerpoint/2010/main" val="3527666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/>
              <a:t>Zarządzanie projektowe — cykl życia projektu</a:t>
            </a: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Schemat prezentujący cykl życia projektu.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6997" y="1708150"/>
            <a:ext cx="8669288" cy="424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19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/>
              <a:t>Zarządzanie projektowe — popularne techniki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b="1" dirty="0"/>
              <a:t>analiza SWOT </a:t>
            </a:r>
            <a:r>
              <a:rPr lang="pl-PL" sz="1800" dirty="0"/>
              <a:t>— przedstawia silne i słabe strony przedsięwzięcia oraz występujące w jego otoczeniu szanse i zagrożenia;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b="1" dirty="0"/>
              <a:t>wykres Gantta </a:t>
            </a:r>
            <a:r>
              <a:rPr lang="pl-PL" sz="1800" dirty="0"/>
              <a:t>— jest sposobem zilustrowania zadań rozmieszczonych na osi czasu, jest najpopularniejszym sposobem prezentacji harmonogramu projektu, zatem stosuje się go przede wszystkim na etapie planowania;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b="1" dirty="0"/>
              <a:t>WBS</a:t>
            </a:r>
            <a:r>
              <a:rPr lang="pl-PL" sz="1800" dirty="0"/>
              <a:t> — opisuje  strukturę podziału prac (hierarchiczna dekompozycja pracy, która ma zostać wykonana, aby osiągnąć cele projektu i stworzyć wymagane produkty);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b="1" dirty="0" err="1"/>
              <a:t>MoSCoW</a:t>
            </a:r>
            <a:r>
              <a:rPr lang="pl-PL" sz="1800" dirty="0"/>
              <a:t> —popularna technika planowania projektów, która pozwala na określenie priorytetów zadań i celów (w obszarze </a:t>
            </a:r>
            <a:r>
              <a:rPr lang="pl-PL" sz="1800" dirty="0" err="1"/>
              <a:t>Must</a:t>
            </a:r>
            <a:r>
              <a:rPr lang="pl-PL" sz="1800" dirty="0"/>
              <a:t> </a:t>
            </a:r>
            <a:r>
              <a:rPr lang="pl-PL" sz="1800" dirty="0" err="1"/>
              <a:t>have</a:t>
            </a:r>
            <a:r>
              <a:rPr lang="pl-PL" sz="1800" dirty="0"/>
              <a:t> można precyzyjnie określić kwestie związane z dostępnością cyfrową);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b="1" dirty="0"/>
              <a:t>tablica </a:t>
            </a:r>
            <a:r>
              <a:rPr lang="pl-PL" sz="1800" b="1" dirty="0" err="1"/>
              <a:t>kanban</a:t>
            </a:r>
            <a:r>
              <a:rPr lang="pl-PL" sz="1800" b="1" dirty="0"/>
              <a:t> </a:t>
            </a:r>
            <a:r>
              <a:rPr lang="pl-PL" sz="1800" dirty="0"/>
              <a:t>— tablica zadań prezentuje zadania, którymi zajmuje się zespół w danej chwili i którymi zajmie się wkrótce.</a:t>
            </a:r>
          </a:p>
        </p:txBody>
      </p:sp>
    </p:spTree>
    <p:extLst>
      <p:ext uri="{BB962C8B-B14F-4D97-AF65-F5344CB8AC3E}">
        <p14:creationId xmlns:p14="http://schemas.microsoft.com/office/powerpoint/2010/main" val="34718327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/>
              <a:t>Pytania?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90891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Spójność potrzeb, a nie cech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6494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Użytkownicy różnią się między sobą i korzystają z różnych rozwiązań, ale ich potrzeby są podobne.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Także osoby z niepełnosprawnościami różnią się między sobą, ale ich potrzeby skorzystania z informacji czy usługi są takie same jak każdej innej osoby i np. wykorzystują: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czytnik ekranu, monitory brajlowskie — użytkownicy niewidomi;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komunikatory wideo (które umożliwiają swobodną rozmowę w języku migowym),  funkcje tłumacza PJM on-line (do komunikacji z osobami słyszącymi) — użytkownicy głusi.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-  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4720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/>
              <a:t>Źródła grafik użytych w prezentacji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8848"/>
            <a:ext cx="10277537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u="sng" dirty="0" err="1">
                <a:solidFill>
                  <a:srgbClr val="040E17"/>
                </a:solidFill>
                <a:hlinkClick r:id="rId2"/>
              </a:rPr>
              <a:t>Freepik</a:t>
            </a:r>
            <a:r>
              <a:rPr lang="pl-PL" sz="1800" u="sng" dirty="0">
                <a:solidFill>
                  <a:srgbClr val="040E17"/>
                </a:solidFill>
              </a:rPr>
              <a:t> </a:t>
            </a:r>
            <a:r>
              <a:rPr lang="pl-PL" sz="1800" dirty="0"/>
              <a:t>(slajd 10, 11, 13, 14);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u="sng" dirty="0" err="1">
                <a:solidFill>
                  <a:srgbClr val="374957"/>
                </a:solidFill>
                <a:hlinkClick r:id="rId3"/>
              </a:rPr>
              <a:t>Iconixar</a:t>
            </a:r>
            <a:r>
              <a:rPr lang="pl-PL" sz="1800" u="sng" dirty="0">
                <a:solidFill>
                  <a:srgbClr val="374957"/>
                </a:solidFill>
              </a:rPr>
              <a:t> </a:t>
            </a:r>
            <a:r>
              <a:rPr lang="pl-PL" sz="1800" dirty="0"/>
              <a:t>(slajd 12);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 err="1">
                <a:hlinkClick r:id="rId4"/>
              </a:rPr>
              <a:t>monkik</a:t>
            </a:r>
            <a:r>
              <a:rPr lang="pl-PL" sz="1800" dirty="0"/>
              <a:t> (slajd 38).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800" dirty="0"/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23693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Proces, który wymaga zaplanowania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staje się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a nie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jest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. Nie jest tym samym dana raz na zawsze — jeśli nie dba się o nią na co dzień można łatwo obniżyć jej poziom.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dotyczy wielu elementów w projekcie i wymaga zaangażowania wielu osób.</a:t>
            </a:r>
          </a:p>
        </p:txBody>
      </p:sp>
    </p:spTree>
    <p:extLst>
      <p:ext uri="{BB962C8B-B14F-4D97-AF65-F5344CB8AC3E}">
        <p14:creationId xmlns:p14="http://schemas.microsoft.com/office/powerpoint/2010/main" val="293635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Dostępność cyfrowa w projekcie to nie tylko WCAG i ustawa!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72052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Realizacja projektów, także tych informatycznych, to przede wszystkim ludzie. Nie tylko użytkownicy ostateczni, ale także osoby zaangażowane w realizację projektu.</a:t>
            </a:r>
          </a:p>
          <a:p>
            <a:r>
              <a:rPr lang="pl-PL" sz="2100" dirty="0"/>
              <a:t>Myśl o tych wszystkich ludziach i tym, jak możesz im pomóc dzięki dostępności cyfrowej. </a:t>
            </a:r>
          </a:p>
        </p:txBody>
      </p:sp>
    </p:spTree>
    <p:extLst>
      <p:ext uri="{BB962C8B-B14F-4D97-AF65-F5344CB8AC3E}">
        <p14:creationId xmlns:p14="http://schemas.microsoft.com/office/powerpoint/2010/main" val="184403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5 kluczowych kwestii w zarządzaniu dostępnością cyfrową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12108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Dostępność cyfrowa nie jest czarno-biała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20445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200" dirty="0"/>
              <a:t>Rzadko kiedy w rozwiązaniu cyfrowym wszystkie wymagania dostępności cyfrowej są spełnione lub wszystkie są niespełnione. </a:t>
            </a:r>
            <a:r>
              <a:rPr lang="pl-PL" sz="2200" b="1" dirty="0"/>
              <a:t>Najczęściej wymagania te są spełnione na pewnym określonym poziomie</a:t>
            </a:r>
            <a:r>
              <a:rPr lang="pl-PL" sz="2200" dirty="0"/>
              <a:t>. </a:t>
            </a:r>
          </a:p>
          <a:p>
            <a:pPr>
              <a:spcBef>
                <a:spcPts val="1800"/>
              </a:spcBef>
            </a:pPr>
            <a:r>
              <a:rPr lang="pl-PL" sz="2200" dirty="0"/>
              <a:t>Celem jest przesuwanie </a:t>
            </a:r>
            <a:r>
              <a:rPr lang="pl-PL" sz="2200" b="1" dirty="0"/>
              <a:t>suwaka</a:t>
            </a:r>
            <a:r>
              <a:rPr lang="pl-PL" sz="2200" dirty="0"/>
              <a:t> w stronę coraz wyższej dostępności. Bez stałej dbałości o dostępność </a:t>
            </a:r>
            <a:r>
              <a:rPr lang="pl-PL" sz="2200" b="1" dirty="0"/>
              <a:t>suwak</a:t>
            </a:r>
            <a:r>
              <a:rPr lang="pl-PL" sz="2200" dirty="0"/>
              <a:t> sam może się zacząć cofać, np. w związku ze zmianami technologii.</a:t>
            </a:r>
          </a:p>
        </p:txBody>
      </p:sp>
      <p:pic>
        <p:nvPicPr>
          <p:cNvPr id="7" name="Obraz 6" descr="Palec na przycisku, który można przesunąć w lewo lub w prawo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666" y="2182126"/>
            <a:ext cx="2850787" cy="285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2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14472</TotalTime>
  <Words>2314</Words>
  <Application>Microsoft Office PowerPoint</Application>
  <PresentationFormat>Panoramiczny</PresentationFormat>
  <Paragraphs>233</Paragraphs>
  <Slides>51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51</vt:i4>
      </vt:variant>
    </vt:vector>
  </HeadingPairs>
  <TitlesOfParts>
    <vt:vector size="60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Projekt niestandardowy</vt:lpstr>
      <vt:lpstr>PODSUMOWANIE</vt:lpstr>
      <vt:lpstr>Czym jest dostępność cyfrowa</vt:lpstr>
      <vt:lpstr>Niezbędna dla niektórych, przydatna dla wszystkich</vt:lpstr>
      <vt:lpstr>Obowiązek i szansa dla podmiotów publicznych</vt:lpstr>
      <vt:lpstr>Spójność potrzeb, a nie cech</vt:lpstr>
      <vt:lpstr>Proces, który wymaga zaplanowania</vt:lpstr>
      <vt:lpstr>Dostępność cyfrowa w projekcie to nie tylko WCAG i ustawa!</vt:lpstr>
      <vt:lpstr>5 kluczowych kwestii w zarządzaniu dostępnością cyfrową</vt:lpstr>
      <vt:lpstr>Dostępność cyfrowa nie jest czarno-biała</vt:lpstr>
      <vt:lpstr>Prawo wymaga dostępności cyfrowej, ale uwzględnia różne sytuacje</vt:lpstr>
      <vt:lpstr>W dostępności cyfrowej ważny jest kontekst</vt:lpstr>
      <vt:lpstr>Wdrażanie dostępności cyfrowej wymaga świadomego określania priorytetów </vt:lpstr>
      <vt:lpstr>Dziel pracę, koszty i ryzyka na mniejsze części</vt:lpstr>
      <vt:lpstr>Prawo związane z dostępnością cyfrową</vt:lpstr>
      <vt:lpstr>Kluczowe akty prawne związane z dostępnością cyfrową</vt:lpstr>
      <vt:lpstr>Ustawa o dostępności cyfrowej — czego dotyczy</vt:lpstr>
      <vt:lpstr>Ustawa o dostępności cyfrowej — nadmierne koszty</vt:lpstr>
      <vt:lpstr>Ustawa o dostępności cyfrowej — reagowanie na wnioski i skargi</vt:lpstr>
      <vt:lpstr>Zasoby niezbędne do wdrażania dostępności cyfrowej</vt:lpstr>
      <vt:lpstr>Kto jest niezbędny do zapewnienia dostępności cyfrowej w projekcie</vt:lpstr>
      <vt:lpstr>Kiedy decydować się na stałego specjalistę dostępności cyfrowej</vt:lpstr>
      <vt:lpstr>Tworzenie bazy wiedzy </vt:lpstr>
      <vt:lpstr>Sprzęt i oprogramowanie do testów i badań</vt:lpstr>
      <vt:lpstr>Kwalifikowalność kosztów</vt:lpstr>
      <vt:lpstr>Ile trzeba czasu na dostępność cyfrową </vt:lpstr>
      <vt:lpstr>Średni koszt wdrożenie dostępności </vt:lpstr>
      <vt:lpstr>Organizacja pracy </vt:lpstr>
      <vt:lpstr>Określ zadania, podziel je na działania i wskaż kto może je robić</vt:lpstr>
      <vt:lpstr>Przypisanie ról do pracowników</vt:lpstr>
      <vt:lpstr>ARRM w uproszczeniu</vt:lpstr>
      <vt:lpstr>Badanie dostępności cyfrowej</vt:lpstr>
      <vt:lpstr>Kiedy i do czego warto stosować testy automatyczne</vt:lpstr>
      <vt:lpstr>Kiedy i do czego warto stosować badanie eksperckie</vt:lpstr>
      <vt:lpstr>Kiedy i do czego warto stosować listę kontrolną do badania dostępności cyfrowej</vt:lpstr>
      <vt:lpstr>Kiedy i do czego warto stosować badanie z użyciem technologii asystujących</vt:lpstr>
      <vt:lpstr>Kiedy i do czego warto stosować badanie z użytkownikami  z niepełnosprawnościami</vt:lpstr>
      <vt:lpstr>Łącz różne metody badawcze</vt:lpstr>
      <vt:lpstr>Zamówienia publiczne i umowy </vt:lpstr>
      <vt:lpstr>Podstawy prawne</vt:lpstr>
      <vt:lpstr>Klauzule</vt:lpstr>
      <vt:lpstr>Działania wspierające</vt:lpstr>
      <vt:lpstr>Komunikacja wewnętrzna</vt:lpstr>
      <vt:lpstr>Komunikacja na zewnątrz</vt:lpstr>
      <vt:lpstr>Dostępność cyfrowa nie kończy się wraz z projektem</vt:lpstr>
      <vt:lpstr>Techniki przydatne w zarządzaniu dostępnością cyfrową</vt:lpstr>
      <vt:lpstr>Zarządzanie projektowe — podstawowe terminy</vt:lpstr>
      <vt:lpstr>Zarządzanie projektowe — cykl życia projektu</vt:lpstr>
      <vt:lpstr>Zarządzanie projektowe — popularne techniki</vt:lpstr>
      <vt:lpstr>Pytania?</vt:lpstr>
      <vt:lpstr>Dziękuję za uwagę</vt:lpstr>
      <vt:lpstr>Źródła grafik użytych w prezentacji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</dc:title>
  <dc:creator>Krycki Wojciech</dc:creator>
  <cp:lastModifiedBy>Dębska Anna</cp:lastModifiedBy>
  <cp:revision>653</cp:revision>
  <dcterms:created xsi:type="dcterms:W3CDTF">2018-01-11T08:55:36Z</dcterms:created>
  <dcterms:modified xsi:type="dcterms:W3CDTF">2023-10-18T12:52:47Z</dcterms:modified>
</cp:coreProperties>
</file>