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42"/>
  </p:notesMasterIdLst>
  <p:handoutMasterIdLst>
    <p:handoutMasterId r:id="rId43"/>
  </p:handoutMasterIdLst>
  <p:sldIdLst>
    <p:sldId id="286" r:id="rId3"/>
    <p:sldId id="267" r:id="rId4"/>
    <p:sldId id="277" r:id="rId5"/>
    <p:sldId id="287" r:id="rId6"/>
    <p:sldId id="290" r:id="rId7"/>
    <p:sldId id="289" r:id="rId8"/>
    <p:sldId id="288" r:id="rId9"/>
    <p:sldId id="291" r:id="rId10"/>
    <p:sldId id="302" r:id="rId11"/>
    <p:sldId id="314" r:id="rId12"/>
    <p:sldId id="301" r:id="rId13"/>
    <p:sldId id="300" r:id="rId14"/>
    <p:sldId id="299" r:id="rId15"/>
    <p:sldId id="298" r:id="rId16"/>
    <p:sldId id="297" r:id="rId17"/>
    <p:sldId id="296" r:id="rId18"/>
    <p:sldId id="295" r:id="rId19"/>
    <p:sldId id="294" r:id="rId20"/>
    <p:sldId id="293" r:id="rId21"/>
    <p:sldId id="310" r:id="rId22"/>
    <p:sldId id="292" r:id="rId23"/>
    <p:sldId id="304" r:id="rId24"/>
    <p:sldId id="309" r:id="rId25"/>
    <p:sldId id="308" r:id="rId26"/>
    <p:sldId id="307" r:id="rId27"/>
    <p:sldId id="306" r:id="rId28"/>
    <p:sldId id="311" r:id="rId29"/>
    <p:sldId id="312" r:id="rId30"/>
    <p:sldId id="313" r:id="rId31"/>
    <p:sldId id="276" r:id="rId32"/>
    <p:sldId id="305" r:id="rId33"/>
    <p:sldId id="316" r:id="rId34"/>
    <p:sldId id="317" r:id="rId35"/>
    <p:sldId id="318" r:id="rId36"/>
    <p:sldId id="319" r:id="rId37"/>
    <p:sldId id="320" r:id="rId38"/>
    <p:sldId id="315" r:id="rId39"/>
    <p:sldId id="303" r:id="rId40"/>
    <p:sldId id="28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a Joanna" initials="HJ" lastIdx="9" clrIdx="0">
    <p:extLst>
      <p:ext uri="{19B8F6BF-5375-455C-9EA6-DF929625EA0E}">
        <p15:presenceInfo xmlns:p15="http://schemas.microsoft.com/office/powerpoint/2012/main" userId="S-1-5-21-3906529882-2472526378-782400817-3599" providerId="AD"/>
      </p:ext>
    </p:extLst>
  </p:cmAuthor>
  <p:cmAuthor id="2" name="Dominik Wolsak" initials="DW" lastIdx="1" clrIdx="1">
    <p:extLst>
      <p:ext uri="{19B8F6BF-5375-455C-9EA6-DF929625EA0E}">
        <p15:presenceInfo xmlns:p15="http://schemas.microsoft.com/office/powerpoint/2012/main" userId="890ac46c0056e0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A4DEF4"/>
    <a:srgbClr val="A3E5FF"/>
    <a:srgbClr val="114C9C"/>
    <a:srgbClr val="017D96"/>
    <a:srgbClr val="193530"/>
    <a:srgbClr val="EBEEF8"/>
    <a:srgbClr val="026937"/>
    <a:srgbClr val="F0F2FA"/>
    <a:srgbClr val="1A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3"/>
    <p:restoredTop sz="94680"/>
  </p:normalViewPr>
  <p:slideViewPr>
    <p:cSldViewPr snapToGrid="0">
      <p:cViewPr varScale="1">
        <p:scale>
          <a:sx n="105" d="100"/>
          <a:sy n="105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96CF3B0-C5D4-4976-86FA-C812E8F5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947144-B8B8-4A3B-B323-7435133F6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C24A-C4D6-4FA0-8298-47F3E98679CA}" type="datetimeFigureOut">
              <a:rPr lang="pl-PL" smtClean="0"/>
              <a:t>2022-06-21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8E1D64-6D4A-4B03-8B15-090CA1D05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552E50-5AB5-4293-8609-8783C449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4EE-B0EB-4186-AAA7-73E88D6C70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3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AA55-4ECA-41AF-AEE0-578D62CB5406}" type="datetimeFigureOut">
              <a:rPr lang="pl-PL" smtClean="0"/>
              <a:t>2022-06-21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A4A4-B721-4292-A674-4FDA46DB75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4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CA4A4-B721-4292-A674-4FDA46DB758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5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Miejscowość, dzień miesiąc rok</a:t>
            </a:r>
          </a:p>
        </p:txBody>
      </p:sp>
    </p:spTree>
    <p:extLst>
      <p:ext uri="{BB962C8B-B14F-4D97-AF65-F5344CB8AC3E}">
        <p14:creationId xmlns:p14="http://schemas.microsoft.com/office/powerpoint/2010/main" val="110364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448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55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75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9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4402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30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9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9512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9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Miejscowość, dzień miesiąc rok</a:t>
            </a:r>
          </a:p>
        </p:txBody>
      </p:sp>
    </p:spTree>
    <p:extLst>
      <p:ext uri="{BB962C8B-B14F-4D97-AF65-F5344CB8AC3E}">
        <p14:creationId xmlns:p14="http://schemas.microsoft.com/office/powerpoint/2010/main" val="28131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4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57" r:id="rId4"/>
    <p:sldLayoutId id="2147483651" r:id="rId5"/>
    <p:sldLayoutId id="2147483678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430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racjonalna@nfosigw.gov.p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3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5.png"/><Relationship Id="rId7" Type="http://schemas.openxmlformats.org/officeDocument/2006/relationships/image" Target="../media/image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Relationship Id="rId9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98D122-A9CB-4D03-BFEE-7F475489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0764" y="375184"/>
            <a:ext cx="6918796" cy="381276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3200" b="1" dirty="0" smtClean="0"/>
              <a:t>Ciepłownia na odpady – inwestycja bezpieczna i zrównoważona</a:t>
            </a:r>
            <a:br>
              <a:rPr lang="pl-PL" sz="3200" b="1" dirty="0" smtClean="0"/>
            </a:b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>Wniosek o dofinansowanie </a:t>
            </a:r>
            <a:br>
              <a:rPr lang="pl-PL" sz="3200" b="1" dirty="0" smtClean="0"/>
            </a:br>
            <a:r>
              <a:rPr lang="pl-PL" sz="3200" b="1" dirty="0" smtClean="0"/>
              <a:t>ze środków</a:t>
            </a:r>
            <a:r>
              <a:rPr lang="pl-PL" sz="3200" b="1" dirty="0"/>
              <a:t> </a:t>
            </a:r>
            <a:r>
              <a:rPr lang="pl-PL" sz="3200" b="1" dirty="0" smtClean="0"/>
              <a:t>krajowych</a:t>
            </a:r>
            <a:br>
              <a:rPr lang="pl-PL" sz="3200" b="1" dirty="0" smtClean="0"/>
            </a:br>
            <a:r>
              <a:rPr lang="pl-PL" sz="2400" b="1" dirty="0" smtClean="0"/>
              <a:t>Generator wniosków o dofinansowanie</a:t>
            </a:r>
            <a:r>
              <a:rPr lang="pl-PL" sz="3200" b="1" dirty="0" smtClean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3200" b="1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b="0" dirty="0" smtClean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b="0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 smtClean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 smtClean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		</a:t>
            </a:r>
            <a:r>
              <a:rPr lang="pl-PL" sz="1800" b="1" dirty="0" smtClean="0">
                <a:solidFill>
                  <a:schemeClr val="bg1"/>
                </a:solidFill>
              </a:rPr>
              <a:t>Katarzyna Marzantowicz</a:t>
            </a:r>
            <a:br>
              <a:rPr lang="pl-PL" sz="1800" b="1" dirty="0" smtClean="0">
                <a:solidFill>
                  <a:schemeClr val="bg1"/>
                </a:solidFill>
              </a:rPr>
            </a:br>
            <a:r>
              <a:rPr lang="pl-PL" sz="1800" b="1" dirty="0" smtClean="0">
                <a:solidFill>
                  <a:schemeClr val="bg1"/>
                </a:solidFill>
              </a:rPr>
              <a:t>		Kierownik</a:t>
            </a:r>
            <a:br>
              <a:rPr lang="pl-PL" sz="1800" b="1" dirty="0" smtClean="0">
                <a:solidFill>
                  <a:schemeClr val="bg1"/>
                </a:solidFill>
              </a:rPr>
            </a:br>
            <a:r>
              <a:rPr lang="pl-PL" sz="1800" b="1" dirty="0" smtClean="0">
                <a:solidFill>
                  <a:schemeClr val="bg1"/>
                </a:solidFill>
              </a:rPr>
              <a:t>		Wydział Finansowania Krajowego</a:t>
            </a:r>
            <a:br>
              <a:rPr lang="pl-PL" sz="1800" b="1" dirty="0" smtClean="0">
                <a:solidFill>
                  <a:schemeClr val="bg1"/>
                </a:solidFill>
              </a:rPr>
            </a:br>
            <a:r>
              <a:rPr lang="pl-PL" sz="1800" b="1" dirty="0" smtClean="0">
                <a:solidFill>
                  <a:schemeClr val="bg1"/>
                </a:solidFill>
              </a:rPr>
              <a:t>		Departament Ochrony Ziemi</a:t>
            </a:r>
            <a:endParaRPr lang="pl-PL" sz="3200" b="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756210" y="6278137"/>
            <a:ext cx="667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Warszawa, 22 czerwca 2022 r.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Dane o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9302" y="-360429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573025" y="1536508"/>
            <a:ext cx="6678167" cy="4961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</a:rPr>
              <a:t>Termin zakończenia realizacji inwestycji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Clr>
                <a:srgbClr val="000000"/>
              </a:buClr>
            </a:pP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Po zakończeniu realizacji inwestycji, Beneficjent zobowiązany jest przedłożyć NFOŚiGW: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spc="-1" dirty="0">
                <a:solidFill>
                  <a:srgbClr val="000000"/>
                </a:solidFill>
                <a:latin typeface="Calibri"/>
              </a:rPr>
              <a:t>poświadczoną za zgodność z oryginałem kopię protokołu ostatecznego odbioru i przekazania Inwestycji do eksploatacji,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spc="-1" dirty="0">
                <a:solidFill>
                  <a:srgbClr val="000000"/>
                </a:solidFill>
                <a:latin typeface="Calibri"/>
              </a:rPr>
              <a:t>poświadczoną za zgodność z oryginałem kopię pozwolenia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na użytkowanie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albo zgłoszenie o zakończeniu Inwestycji wraz z oświadczeniem inwestora, że właściwy organ administracji architektoniczno-budowlanej lub nadzoru budowlanego nie wniósł sprzeciwu, jeżeli zgodnie z odrębnymi przepisami Inwestycja wymaga pozwolenia na użytkowanie </a:t>
            </a:r>
          </a:p>
          <a:p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 –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w takim przypadku pozwolenie powinno być uzyskane nie później niż w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terminie zakończenia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realizacji Inwestycji,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pl-PL" sz="1400" spc="-1" dirty="0" smtClean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pl-PL" sz="140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/>
          <a:srcRect t="59777" r="67304" b="12408"/>
          <a:stretch/>
        </p:blipFill>
        <p:spPr>
          <a:xfrm>
            <a:off x="6865514" y="4417371"/>
            <a:ext cx="5326485" cy="220485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D22E254-275C-4655-A10B-6F7935F2CC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999" y="1203175"/>
            <a:ext cx="2868619" cy="29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Dane o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854692" y="2862114"/>
            <a:ext cx="9995605" cy="6858000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910" y="3459229"/>
            <a:ext cx="4706007" cy="327705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8"/>
          <a:srcRect t="20173" r="75816"/>
          <a:stretch/>
        </p:blipFill>
        <p:spPr>
          <a:xfrm>
            <a:off x="5835977" y="1531066"/>
            <a:ext cx="6102171" cy="1747043"/>
          </a:xfrm>
          <a:prstGeom prst="rect">
            <a:avLst/>
          </a:prstGeom>
        </p:spPr>
      </p:pic>
      <p:sp>
        <p:nvSpPr>
          <p:cNvPr id="17" name="TextShape 2"/>
          <p:cNvSpPr txBox="1"/>
          <p:nvPr/>
        </p:nvSpPr>
        <p:spPr>
          <a:xfrm>
            <a:off x="228651" y="1549700"/>
            <a:ext cx="5632528" cy="4961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 smtClean="0">
                <a:solidFill>
                  <a:srgbClr val="FF0000"/>
                </a:solidFill>
                <a:latin typeface="Calibri"/>
              </a:rPr>
              <a:t>Efekt rzeczowy</a:t>
            </a:r>
            <a:endParaRPr lang="pl-PL" sz="1400" b="0" strike="noStrike" spc="-1" dirty="0" smtClean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400" b="1" spc="-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Wydajność instalacji odzysku lub unieszkodliwiania odpadów [Mg/rok], Liczba instalacji wytwarzania energii w wysokosprawnej kogeneracji [szt.],</a:t>
            </a:r>
            <a:br>
              <a:rPr lang="pl-PL" sz="1400" b="1" spc="-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</a:br>
            <a:r>
              <a:rPr lang="pl-PL" sz="1400" b="1" spc="-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Dodatkowo zdolność wytwarzania energii elektrycznej i cieplnej w warunkach wysokosprawnej kogeneracji [MW]</a:t>
            </a:r>
            <a:endParaRPr lang="pl-PL" sz="1400" b="1" strike="noStrike" spc="-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Termin </a:t>
            </a:r>
            <a:r>
              <a:rPr lang="pl-PL" sz="1400" b="1" strike="noStrike" spc="-1" dirty="0">
                <a:solidFill>
                  <a:srgbClr val="000000"/>
                </a:solidFill>
                <a:latin typeface="Calibri"/>
              </a:rPr>
              <a:t>osiągnięcia </a:t>
            </a: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efektu</a:t>
            </a:r>
            <a:b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Równoznaczny z terminem zakończenia przedsięwzięcia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Termin potwierdzenia efektu</a:t>
            </a:r>
            <a:r>
              <a:rPr lang="pl-PL" sz="140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pl-PL" sz="1400" spc="-1" dirty="0">
                <a:solidFill>
                  <a:srgbClr val="000000"/>
                </a:solidFill>
                <a:latin typeface="Calibri"/>
              </a:rPr>
            </a:br>
            <a:r>
              <a:rPr lang="pl-PL" sz="1400" strike="noStrike" spc="-1" dirty="0" smtClean="0">
                <a:solidFill>
                  <a:srgbClr val="000000"/>
                </a:solidFill>
                <a:latin typeface="Calibri"/>
              </a:rPr>
              <a:t>Standardowo rekomendujemy 90 dni od zakończenia przedsięwzięcia</a:t>
            </a:r>
            <a:endParaRPr lang="pl-PL" sz="1400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pc="-1" dirty="0">
                <a:solidFill>
                  <a:srgbClr val="FF0000"/>
                </a:solidFill>
                <a:latin typeface="Calibri"/>
              </a:rPr>
              <a:t>Efekt </a:t>
            </a:r>
            <a:r>
              <a:rPr lang="pl-PL" sz="1400" b="1" spc="-1" dirty="0" smtClean="0">
                <a:solidFill>
                  <a:srgbClr val="FF0000"/>
                </a:solidFill>
                <a:latin typeface="Calibri"/>
              </a:rPr>
              <a:t>ekologiczny</a:t>
            </a:r>
            <a:endParaRPr lang="pl-PL" sz="1400" spc="-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400" b="1" spc="-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Ograniczenie masy składowanych odpadów [Mg/rok], </a:t>
            </a:r>
            <a:br>
              <a:rPr lang="pl-PL" sz="1400" b="1" spc="-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</a:br>
            <a:r>
              <a:rPr lang="pl-PL" sz="1400" b="1" spc="-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Zmniejszenie emisji CO</a:t>
            </a:r>
            <a:r>
              <a:rPr lang="pl-PL" sz="1400" b="1" spc="-1" baseline="-25000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2 </a:t>
            </a:r>
            <a:r>
              <a:rPr lang="pl-PL" sz="1400" b="1" spc="-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[Mg/rok]</a:t>
            </a:r>
            <a:endParaRPr lang="pl-PL" sz="1400" b="1" spc="-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pc="-1" dirty="0" smtClean="0">
                <a:solidFill>
                  <a:srgbClr val="000000"/>
                </a:solidFill>
                <a:latin typeface="Calibri"/>
              </a:rPr>
              <a:t>Termin </a:t>
            </a:r>
            <a:r>
              <a:rPr lang="pl-PL" sz="1400" b="1" spc="-1" dirty="0">
                <a:solidFill>
                  <a:srgbClr val="000000"/>
                </a:solidFill>
                <a:latin typeface="Calibri"/>
              </a:rPr>
              <a:t>osiągnięcia </a:t>
            </a:r>
            <a:r>
              <a:rPr lang="pl-PL" sz="1400" b="1" spc="-1" dirty="0" smtClean="0">
                <a:solidFill>
                  <a:srgbClr val="000000"/>
                </a:solidFill>
                <a:latin typeface="Calibri"/>
              </a:rPr>
              <a:t>efektu</a:t>
            </a:r>
            <a:br>
              <a:rPr lang="pl-PL" sz="1400" b="1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Należy podać planowany termin osiągnięcia proponowanych wartości efektu.</a:t>
            </a:r>
            <a:endParaRPr lang="pl-PL" sz="1400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pc="-1" dirty="0">
                <a:solidFill>
                  <a:srgbClr val="000000"/>
                </a:solidFill>
                <a:latin typeface="Calibri"/>
              </a:rPr>
              <a:t>Termin potwierdzenia </a:t>
            </a:r>
            <a:r>
              <a:rPr lang="pl-PL" sz="1400" b="1" spc="-1" dirty="0" smtClean="0">
                <a:solidFill>
                  <a:srgbClr val="000000"/>
                </a:solidFill>
                <a:latin typeface="Calibri"/>
              </a:rPr>
              <a:t>efektu</a:t>
            </a:r>
            <a:r>
              <a:rPr lang="pl-PL" sz="140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pl-PL" sz="1400" spc="-1" dirty="0">
                <a:solidFill>
                  <a:srgbClr val="000000"/>
                </a:solidFill>
                <a:latin typeface="Calibri"/>
              </a:rPr>
            </a:b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Termin </a:t>
            </a:r>
            <a:r>
              <a:rPr lang="pl-PL" sz="1400" spc="-1" dirty="0">
                <a:solidFill>
                  <a:srgbClr val="000000"/>
                </a:solidFill>
                <a:latin typeface="Calibri"/>
              </a:rPr>
              <a:t>potwierdzenia osiągnięcia efektu ekologicznego co do zasady przypada na 90 dni od daty osiągnięcia efektu ekologicznego.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4048496" y="2555343"/>
            <a:ext cx="2047503" cy="2270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3886996" y="4652386"/>
            <a:ext cx="2900914" cy="171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Charakterystyka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235769" y="-158620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616575" y="1259135"/>
            <a:ext cx="10109160" cy="176836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pl-PL" sz="1400" b="1" strike="noStrike" spc="-1" dirty="0">
                <a:solidFill>
                  <a:srgbClr val="000000"/>
                </a:solidFill>
                <a:latin typeface="Calibri"/>
              </a:rPr>
              <a:t>Cel Programu Priorytetowego </a:t>
            </a:r>
            <a:r>
              <a:rPr lang="pl-PL" sz="1400" b="0" strike="noStrike" spc="-1" dirty="0">
                <a:solidFill>
                  <a:srgbClr val="000000"/>
                </a:solidFill>
                <a:latin typeface="Calibri"/>
              </a:rPr>
              <a:t>– pole </a:t>
            </a:r>
            <a:r>
              <a:rPr lang="pl-PL" sz="1400" b="0" strike="noStrike" spc="-1" dirty="0" smtClean="0">
                <a:solidFill>
                  <a:srgbClr val="000000"/>
                </a:solidFill>
                <a:latin typeface="Calibri"/>
              </a:rPr>
              <a:t>wyboru 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Rodzaje Inwestycji </a:t>
            </a:r>
            <a:r>
              <a:rPr lang="pl-PL" sz="1400" b="1" strike="noStrike" spc="-1" dirty="0">
                <a:solidFill>
                  <a:srgbClr val="000000"/>
                </a:solidFill>
                <a:latin typeface="Calibri"/>
              </a:rPr>
              <a:t>w ramach Programu Priorytetowego </a:t>
            </a:r>
            <a:r>
              <a:rPr lang="pl-PL" sz="1400" b="0" strike="noStrike" spc="-1" dirty="0">
                <a:solidFill>
                  <a:srgbClr val="000000"/>
                </a:solidFill>
                <a:latin typeface="Calibri"/>
              </a:rPr>
              <a:t>– pole </a:t>
            </a:r>
            <a:r>
              <a:rPr lang="pl-PL" sz="1400" b="0" strike="noStrike" spc="-1" dirty="0" smtClean="0">
                <a:solidFill>
                  <a:srgbClr val="000000"/>
                </a:solidFill>
                <a:latin typeface="Calibri"/>
              </a:rPr>
              <a:t>wyboru (TAK/NIE)</a:t>
            </a:r>
            <a:endParaRPr lang="pl-PL" sz="1400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/>
          <a:srcRect t="18283" r="59970" b="23470"/>
          <a:stretch/>
        </p:blipFill>
        <p:spPr>
          <a:xfrm>
            <a:off x="412331" y="1863307"/>
            <a:ext cx="7240588" cy="512634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748584" y="2646947"/>
            <a:ext cx="267252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Należy wybrać właściwe</a:t>
            </a:r>
            <a:endParaRPr lang="pl-PL" dirty="0"/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3023622" y="3083462"/>
            <a:ext cx="5622325" cy="27289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4509964" y="5077942"/>
            <a:ext cx="575220" cy="7344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8148850" y="4200779"/>
            <a:ext cx="3441968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Należy opisać zakres rzeczowy</a:t>
            </a:r>
          </a:p>
          <a:p>
            <a:r>
              <a:rPr lang="pl-PL" dirty="0"/>
              <a:t>inwestycji wraz z podaniem </a:t>
            </a:r>
          </a:p>
          <a:p>
            <a:r>
              <a:rPr lang="pl-PL" dirty="0"/>
              <a:t>danych technicznych, jednostek</a:t>
            </a:r>
          </a:p>
          <a:p>
            <a:r>
              <a:rPr lang="pl-PL" dirty="0"/>
              <a:t>miar i ilości planowanych </a:t>
            </a:r>
          </a:p>
          <a:p>
            <a:r>
              <a:rPr lang="pl-PL" dirty="0"/>
              <a:t>elementów do wykonania.</a:t>
            </a:r>
          </a:p>
          <a:p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3536302" y="5445166"/>
            <a:ext cx="4592714" cy="12542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Charakterystyka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124611" y="350160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7"/>
          <a:srcRect l="948" t="15368" r="67579" b="18130"/>
          <a:stretch/>
        </p:blipFill>
        <p:spPr>
          <a:xfrm>
            <a:off x="25799" y="1287194"/>
            <a:ext cx="5692689" cy="557080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96502" y="1901646"/>
            <a:ext cx="5169227" cy="204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96503" y="1727006"/>
            <a:ext cx="5169226" cy="1685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6770014" y="1372585"/>
            <a:ext cx="3352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</a:t>
            </a:r>
            <a:r>
              <a:rPr lang="pl-PL" dirty="0" smtClean="0"/>
              <a:t>oz. 1 – dotyczy rozbudowy </a:t>
            </a:r>
          </a:p>
          <a:p>
            <a:r>
              <a:rPr lang="pl-PL" dirty="0" smtClean="0"/>
              <a:t>lub modernizacji instalacji</a:t>
            </a:r>
          </a:p>
          <a:p>
            <a:endParaRPr lang="pl-PL" dirty="0"/>
          </a:p>
          <a:p>
            <a:r>
              <a:rPr lang="pl-PL" dirty="0"/>
              <a:t>p</a:t>
            </a:r>
            <a:r>
              <a:rPr lang="pl-PL" dirty="0" smtClean="0"/>
              <a:t>oz. 2 - 7 – dotyczą wszystkich</a:t>
            </a:r>
          </a:p>
          <a:p>
            <a:r>
              <a:rPr lang="pl-PL" dirty="0"/>
              <a:t>r</a:t>
            </a:r>
            <a:r>
              <a:rPr lang="pl-PL" dirty="0" smtClean="0"/>
              <a:t>odzajów przedsięwzięć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6770013" y="1389670"/>
            <a:ext cx="3379825" cy="65942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6770013" y="2201825"/>
            <a:ext cx="3379825" cy="720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>
            <a:stCxn id="16" idx="1"/>
          </p:cNvCxnSpPr>
          <p:nvPr/>
        </p:nvCxnSpPr>
        <p:spPr>
          <a:xfrm flipH="1">
            <a:off x="5365730" y="1719382"/>
            <a:ext cx="1404283" cy="1116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endCxn id="13" idx="3"/>
          </p:cNvCxnSpPr>
          <p:nvPr/>
        </p:nvCxnSpPr>
        <p:spPr>
          <a:xfrm flipH="1">
            <a:off x="5365729" y="2515806"/>
            <a:ext cx="1375459" cy="406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6222682" y="3302684"/>
            <a:ext cx="5552551" cy="1803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222682" y="5562600"/>
            <a:ext cx="4572836" cy="991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" name="Łącznik prosty ze strzałką 21"/>
          <p:cNvCxnSpPr/>
          <p:nvPr/>
        </p:nvCxnSpPr>
        <p:spPr>
          <a:xfrm flipH="1">
            <a:off x="4746168" y="3963917"/>
            <a:ext cx="1462648" cy="310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2309067" y="5798085"/>
            <a:ext cx="3885882" cy="406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194949" y="329872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Należy opisać istniejący stan techniczno-technologiczny</a:t>
            </a:r>
          </a:p>
          <a:p>
            <a:r>
              <a:rPr lang="pl-PL" sz="1600" dirty="0"/>
              <a:t>obiektu/instalacji (jeśli inwestycja polega na modernizacji</a:t>
            </a:r>
          </a:p>
          <a:p>
            <a:r>
              <a:rPr lang="pl-PL" sz="1600" dirty="0"/>
              <a:t>lub rozbudowie) podając wielkości charakterystyczne </a:t>
            </a:r>
          </a:p>
          <a:p>
            <a:r>
              <a:rPr lang="pl-PL" sz="1600" dirty="0"/>
              <a:t>procesu technologicznego. Należy opisać jakie problemy</a:t>
            </a:r>
          </a:p>
          <a:p>
            <a:r>
              <a:rPr lang="pl-PL" sz="1600" dirty="0"/>
              <a:t>zostaną rozwiązane bezpośrednio i pośrednio i na ile</a:t>
            </a:r>
          </a:p>
          <a:p>
            <a:r>
              <a:rPr lang="pl-PL" sz="1600" dirty="0"/>
              <a:t>poprawi się stan obecny w związku z realizacją działań</a:t>
            </a:r>
          </a:p>
          <a:p>
            <a:r>
              <a:rPr lang="pl-PL" sz="1600" dirty="0"/>
              <a:t>będących przedmiotem wniosku.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6174348" y="560407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600" dirty="0"/>
              <a:t>▪ gotowość formalno-prawna,</a:t>
            </a:r>
            <a:br>
              <a:rPr lang="pl-PL" sz="1600" dirty="0"/>
            </a:br>
            <a:r>
              <a:rPr lang="pl-PL" sz="1600" dirty="0"/>
              <a:t> ▪ stopień przygotowania inwestycji,</a:t>
            </a:r>
            <a:br>
              <a:rPr lang="pl-PL" sz="1600" dirty="0"/>
            </a:br>
            <a:r>
              <a:rPr lang="pl-PL" sz="1600" dirty="0"/>
              <a:t> ▪ decyzja środowiskowa/ pozwolenie budowlane</a:t>
            </a:r>
          </a:p>
        </p:txBody>
      </p:sp>
    </p:spTree>
    <p:extLst>
      <p:ext uri="{BB962C8B-B14F-4D97-AF65-F5344CB8AC3E}">
        <p14:creationId xmlns:p14="http://schemas.microsoft.com/office/powerpoint/2010/main" val="27993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Zasadność realizacji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814532" y="3543248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465612" y="1704391"/>
            <a:ext cx="10705512" cy="253252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Planowany 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efekt ekologiczny </a:t>
            </a: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inwestycji </a:t>
            </a:r>
            <a:endParaRPr lang="pl-PL" sz="1600" b="1" spc="-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Planowany efekt ekologiczny – wpływ na realizację wskaźników programu priorytetowego</a:t>
            </a:r>
          </a:p>
          <a:p>
            <a:r>
              <a:rPr lang="pl-PL" sz="1600" spc="-1" dirty="0">
                <a:solidFill>
                  <a:srgbClr val="000000"/>
                </a:solidFill>
                <a:latin typeface="Calibri"/>
              </a:rPr>
              <a:t>Efekt ekologiczny powinien być zgodny z programem priorytetowym (realizować wskaźniki), w którym efekt ekologiczny został zdefiniowany jako 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„Ograniczenie masy składowanych odpadów”.</a:t>
            </a:r>
          </a:p>
          <a:p>
            <a:r>
              <a:rPr lang="pl-PL" sz="1600" b="1" i="1" spc="-1" dirty="0">
                <a:solidFill>
                  <a:srgbClr val="000000"/>
                </a:solidFill>
                <a:latin typeface="Calibri"/>
              </a:rPr>
              <a:t>Ograniczenie masy składowanych odpadów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należy rozumieć jako różnicę masy odpadów przyjmowanych i przetwarzanych na instalacji będącej przedmiotem wniosku i masy odpadów wytwarzanych w w/w instalacji i przekazywanych na składowisko (dotyczy odpadów poddanych na składowisku zarówno procesom unieszkodliwienia jak i odzysku).</a:t>
            </a:r>
            <a:endParaRPr lang="pl-PL" sz="1600" b="1" i="1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W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celu umożliwienia weryfikacji wiarygodności założeń i danych w zakresie efektu ekologicznego należy załączyć dokumenty potwierdzające </a:t>
            </a:r>
            <a:r>
              <a:rPr lang="pl-PL" sz="1600" b="1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możliwość uzyskania odpadu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w deklarowanej wielkości przerobu oraz dokumenty potwierdzające</a:t>
            </a:r>
            <a:r>
              <a:rPr lang="pl-PL" sz="1600" b="1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możliwość zbytu (zagospodarowania) wytworzonego produktu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(odpadu) – jeśli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dotyczy.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600" b="1" u="sng" dirty="0"/>
              <a:t>Należy wykazać </a:t>
            </a:r>
            <a:r>
              <a:rPr lang="pl-PL" sz="1600" b="1" u="sng" dirty="0" smtClean="0"/>
              <a:t>spełnienie warunków (opis + obliczenia):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latin typeface="Calibri"/>
              </a:rPr>
              <a:t>W przypadku instalacji, których budowa, rozbudowa lub modernizacja jest przedmiotem wniosku o dofinansowanie, </a:t>
            </a:r>
            <a:r>
              <a:rPr lang="pl-PL" sz="1600" b="1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istnieje infrastruktura pozwalająca na całoroczne wykorzystanie produkowanej energii cieplnej.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latin typeface="Calibri"/>
              </a:rPr>
              <a:t>Po odliczeniu ciepła wykorzystanego na potrzeby własne, </a:t>
            </a:r>
            <a:r>
              <a:rPr lang="pl-PL" sz="1600" b="1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nie mniej niż 70% ciepła użytkowego wytworzonego w jednostce kogeneracji zostanie wprowadzone do publicznej sieci ciepłowniczej.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 Wymóg podlega rozliczeniu w roku kalendarzowym.</a:t>
            </a:r>
          </a:p>
        </p:txBody>
      </p:sp>
      <p:sp>
        <p:nvSpPr>
          <p:cNvPr id="12" name="Nawias klamrowy zamykający 11"/>
          <p:cNvSpPr/>
          <p:nvPr/>
        </p:nvSpPr>
        <p:spPr>
          <a:xfrm>
            <a:off x="8637584" y="1636996"/>
            <a:ext cx="146304" cy="70408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8949759" y="1704391"/>
            <a:ext cx="25426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1600" dirty="0" smtClean="0"/>
              <a:t>Miejsce na dodatkowy</a:t>
            </a:r>
          </a:p>
          <a:p>
            <a:r>
              <a:rPr lang="pl-PL" sz="1600" dirty="0"/>
              <a:t>o</a:t>
            </a:r>
            <a:r>
              <a:rPr lang="pl-PL" sz="1600" dirty="0" smtClean="0"/>
              <a:t>pis efektu ekologicznego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507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Zasadność realizacji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59813" y="1335543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616575" y="1602830"/>
            <a:ext cx="6419273" cy="45580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001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Sposób wyliczenia efektu ekologicznego</a:t>
            </a:r>
            <a:br>
              <a:rPr lang="pl-PL" sz="1600" b="1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Ocenie podlegać będzie poziom ograniczenia ilości odpadów deponowanych na składowisku w ujęciu procentowym – należy wskazać przyjęty sposób wyliczenia efektu ekologicznego.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Przewidywany efekt ekologiczny w innych dziedzinach ochrony środowiska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Należy podać efekty uzyskiwane w innych dziedzinach np.: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w ochronie powietrza – produkcja energii, likwidacja odorów, zmniejszenie: pylenia, hałasu, zagrożenia bakteriologicznego, itp.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latin typeface="Calibri"/>
              </a:rPr>
              <a:t>w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 ochronie wód – likwidacja skażenia wód gruntowych, powierzchniowych, ujęć wody itp.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latin typeface="Calibri"/>
              </a:rPr>
              <a:t>w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 dziedzinie edukacji ekologicznej i ochrony przyrody i krajobrazu.</a:t>
            </a:r>
            <a:endParaRPr lang="pl-PL" sz="16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6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/>
          <a:srcRect l="950" t="31140" r="61042" b="6568"/>
          <a:stretch/>
        </p:blipFill>
        <p:spPr>
          <a:xfrm>
            <a:off x="6697920" y="1602830"/>
            <a:ext cx="5153742" cy="47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-3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Zasadność realizacji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580586" y="1630262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985" y="1750111"/>
            <a:ext cx="5376635" cy="4455486"/>
          </a:xfrm>
          <a:prstGeom prst="rect">
            <a:avLst/>
          </a:prstGeom>
        </p:spPr>
      </p:pic>
      <p:sp>
        <p:nvSpPr>
          <p:cNvPr id="12" name="TextShape 2"/>
          <p:cNvSpPr txBox="1"/>
          <p:nvPr/>
        </p:nvSpPr>
        <p:spPr>
          <a:xfrm>
            <a:off x="312339" y="1489779"/>
            <a:ext cx="6419273" cy="45580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001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Sposób udokumentowania osiągnięcia efektu ekologicznego </a:t>
            </a:r>
            <a:br>
              <a:rPr lang="pl-PL" sz="1600" b="1" spc="-1" dirty="0" smtClean="0">
                <a:solidFill>
                  <a:srgbClr val="000000"/>
                </a:solidFill>
                <a:latin typeface="Calibri"/>
              </a:rPr>
            </a:br>
            <a:endParaRPr lang="pl-PL" sz="1600" b="1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Sposób zagospodarowania odpadów powstających w wyniku realizacji proponowanej inwestycji</a:t>
            </a:r>
          </a:p>
          <a:p>
            <a:pPr>
              <a:lnSpc>
                <a:spcPct val="100000"/>
              </a:lnSpc>
            </a:pP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Należy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określić ilościowo wielkość odpadów wytworzonych w wyniku realizacji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inwestycji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oraz określić sposób ich zagospodarowania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pl-PL" sz="1600" spc="-1" dirty="0">
                <a:solidFill>
                  <a:srgbClr val="000000"/>
                </a:solidFill>
                <a:latin typeface="Calibri"/>
              </a:rPr>
              <a:t>W celu umożliwienia weryfikacji wiarygodności założeń i danych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należy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załączyć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analizę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rynku, z której wynika możliwość </a:t>
            </a:r>
            <a:r>
              <a:rPr lang="pl-PL" sz="1600" u="sng" spc="-1" dirty="0" smtClean="0">
                <a:solidFill>
                  <a:srgbClr val="000000"/>
                </a:solidFill>
                <a:latin typeface="Calibri"/>
              </a:rPr>
              <a:t>zbytu </a:t>
            </a:r>
            <a:r>
              <a:rPr lang="pl-PL" sz="1600" u="sng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pl-PL" sz="1600" u="sng" spc="-1" dirty="0" smtClean="0">
                <a:solidFill>
                  <a:srgbClr val="000000"/>
                </a:solidFill>
                <a:latin typeface="Calibri"/>
              </a:rPr>
              <a:t>zagospodarowania</a:t>
            </a:r>
            <a:r>
              <a:rPr lang="pl-PL" sz="1600" u="sng" spc="-1" dirty="0">
                <a:solidFill>
                  <a:srgbClr val="000000"/>
                </a:solidFill>
                <a:latin typeface="Calibri"/>
              </a:rPr>
              <a:t>) odpadu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 w ilości zadeklarowanej we wniosku, potwierdzoną listami lub przyrzeczeniami podpisania umowy, umowami bądź innymi dokumentami stanowiącymi załączniki do analizy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indent="-342900">
              <a:buFont typeface="+mj-lt"/>
              <a:buAutoNum type="arabicPeriod" startAt="7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Informacja 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o zgodności </a:t>
            </a: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inwestycji 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z WPGO</a:t>
            </a:r>
            <a:br>
              <a:rPr lang="pl-PL" sz="1600" b="1" spc="-1" dirty="0">
                <a:solidFill>
                  <a:srgbClr val="000000"/>
                </a:solidFill>
                <a:latin typeface="Calibri"/>
              </a:rPr>
            </a:b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W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przypadku, kiedy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inwestycja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jest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umieszczona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w planie imiennie, należy podać nazwę dokumentu i rozdział, w którym mowa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o inwestycji </a:t>
            </a:r>
            <a:r>
              <a:rPr lang="pl-PL" sz="1600" spc="-1" dirty="0">
                <a:solidFill>
                  <a:srgbClr val="000000"/>
                </a:solidFill>
                <a:latin typeface="Calibri"/>
              </a:rPr>
              <a:t>oraz adres strony internetowej, na której zamieszczony jest program. W innym przypadku należy podać nazwę dokumentu oraz rozdział, w którym określone są cele, z którymi zgodna jest realizacja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inwestycji.</a:t>
            </a:r>
            <a:endParaRPr lang="pl-PL" sz="1600" spc="-1" dirty="0">
              <a:solidFill>
                <a:srgbClr val="000000"/>
              </a:solidFill>
              <a:latin typeface="Calibri"/>
            </a:endParaRPr>
          </a:p>
          <a:p>
            <a:endParaRPr lang="pl-PL" sz="16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600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3047035" y="1826619"/>
            <a:ext cx="3730752" cy="39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wias klamrowy zamykający 13"/>
          <p:cNvSpPr/>
          <p:nvPr/>
        </p:nvSpPr>
        <p:spPr>
          <a:xfrm>
            <a:off x="10043161" y="1984353"/>
            <a:ext cx="146304" cy="961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0258727" y="2022819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0000"/>
                </a:solidFill>
              </a:rPr>
              <a:t>Należy wybrać 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l</a:t>
            </a:r>
            <a:r>
              <a:rPr lang="pl-PL" sz="1600" dirty="0" smtClean="0">
                <a:solidFill>
                  <a:srgbClr val="FF0000"/>
                </a:solidFill>
              </a:rPr>
              <a:t>ub zaproponować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i</a:t>
            </a:r>
            <a:r>
              <a:rPr lang="pl-PL" sz="1600" dirty="0" smtClean="0">
                <a:solidFill>
                  <a:srgbClr val="FF0000"/>
                </a:solidFill>
              </a:rPr>
              <a:t>nny dokument.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Zasadność realizacji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59813" y="1032304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534510" y="1924550"/>
            <a:ext cx="5507736" cy="45580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001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Ocena poziomu wykorzystania instalacji będącej przedmiotem wniosku</a:t>
            </a:r>
            <a:br>
              <a:rPr lang="pl-PL" sz="1600" b="1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1600" spc="-1" dirty="0">
                <a:solidFill>
                  <a:srgbClr val="000000"/>
                </a:solidFill>
                <a:latin typeface="Calibri"/>
              </a:rPr>
              <a:t>Należy określić procentowy stopień wykorzystania wydajności instalacji w trzecim roku kalendarzowym po roku zakończenia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inwestycji</a:t>
            </a:r>
            <a:endParaRPr lang="pl-PL" sz="1600" spc="-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Zapotrzebowanie na funkcje instalacji będącej przedmiotem wniosku</a:t>
            </a:r>
            <a:br>
              <a:rPr lang="pl-PL" sz="1600" b="1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1600" spc="-1" dirty="0">
                <a:solidFill>
                  <a:srgbClr val="000000"/>
                </a:solidFill>
                <a:latin typeface="Calibri"/>
              </a:rPr>
              <a:t>Zapotrzebowanie na moce przerobowe planowanej instalacji powinna potwierdzać analiza rynku oparta o aktualne i wiarygodne informacje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6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/>
          <a:srcRect t="32814" r="56139"/>
          <a:stretch/>
        </p:blipFill>
        <p:spPr>
          <a:xfrm>
            <a:off x="6042246" y="1834130"/>
            <a:ext cx="5744370" cy="42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Wykonalność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183596" y="2025344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869832" y="1786300"/>
            <a:ext cx="10108440" cy="44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</a:rPr>
              <a:t>Uzasadnienie wyboru przyjętego rozwiązania/ technologii </a:t>
            </a: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(w tym ocena analizy alternatywnych rozwiązań)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Należy opisać alternatywne rozwiązania technologiczne, lokalizacyjne, systemowe zidentyfikowanych problemów, które były lub są rozważane. Należy przedstawić uzasadnienie wyboru konkretnej metody realizacji zadania w oparciu o analizę porównawczą z innymi dostępnymi rozwiązaniami.</a:t>
            </a:r>
            <a:endParaRPr lang="pl-PL" sz="1400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</a:rPr>
              <a:t>2.   Realność </a:t>
            </a:r>
            <a:r>
              <a:rPr lang="pl-PL" sz="1600" b="1" strike="noStrike" spc="-1" dirty="0">
                <a:solidFill>
                  <a:srgbClr val="000000"/>
                </a:solidFill>
                <a:latin typeface="Calibri"/>
              </a:rPr>
              <a:t>wdrożenia przyjętego rozwiązania zgodnie z przedstawionym harmonogramem</a:t>
            </a:r>
            <a:endParaRPr lang="pl-PL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pl-PL" sz="1400" b="0" strike="noStrike" spc="-1" dirty="0" smtClean="0">
                <a:solidFill>
                  <a:srgbClr val="000000"/>
                </a:solidFill>
                <a:latin typeface="Calibri"/>
              </a:rPr>
              <a:t>Terminy realizacji poszczególnych etapów przedsięwzięcia,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Prawo do dysponowania gruntami lub obiektami na cele inwestycji,</a:t>
            </a:r>
            <a:endParaRPr lang="pl-PL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Planowane terminy uzyskania wymaganej dokumentacji technicznej i projektowej, decyzji/ uzgodnień/ pozwoleń administracyjnych.</a:t>
            </a:r>
            <a:endParaRPr lang="pl-PL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AutoNum type="arabicPeriod" startAt="3"/>
            </a:pP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</a:rPr>
              <a:t>Przygotowanie </a:t>
            </a:r>
            <a:r>
              <a:rPr lang="pl-PL" sz="1600" b="1" strike="noStrike" spc="-1" dirty="0">
                <a:solidFill>
                  <a:srgbClr val="000000"/>
                </a:solidFill>
                <a:latin typeface="Calibri"/>
              </a:rPr>
              <a:t>instytucjonalne do wdrożenia przyjętego </a:t>
            </a: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</a:rPr>
              <a:t>rozwiązania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lphaLcParenR"/>
            </a:pPr>
            <a:r>
              <a:rPr lang="pl-PL" sz="1600" b="0" strike="noStrike" spc="-1" dirty="0" smtClean="0">
                <a:solidFill>
                  <a:srgbClr val="000000"/>
                </a:solidFill>
                <a:latin typeface="Calibri"/>
              </a:rPr>
              <a:t>Inwestycje w zakresie ochrony środowiska realizowane i zakończone, a ciągu dwóch ostatnich lat.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lphaLcParenR"/>
            </a:pPr>
            <a:r>
              <a:rPr lang="pl-PL" sz="1600" spc="-1" dirty="0" smtClean="0">
                <a:solidFill>
                  <a:srgbClr val="000000"/>
                </a:solidFill>
                <a:latin typeface="Calibri"/>
              </a:rPr>
              <a:t>Opis doświadczeń wnioskodawcy w zakresie zarządzania inwestycjami o podobnym charakterze.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lphaLcParenR"/>
            </a:pPr>
            <a:r>
              <a:rPr lang="pl-PL" sz="1600" b="0" strike="noStrike" spc="-1" dirty="0" smtClean="0">
                <a:solidFill>
                  <a:srgbClr val="000000"/>
                </a:solidFill>
                <a:latin typeface="Calibri"/>
              </a:rPr>
              <a:t>Struktura instytucjonalna…</a:t>
            </a:r>
            <a:endParaRPr lang="pl-PL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pl-PL" sz="1400" spc="-1" dirty="0">
                <a:solidFill>
                  <a:srgbClr val="000000"/>
                </a:solidFill>
                <a:latin typeface="Calibri"/>
              </a:rPr>
              <a:t>wyodrębnienie zespołu odpowiedzialnego za wdrażanie projektu </a:t>
            </a:r>
            <a:endParaRPr lang="pl-PL" sz="1400" spc="-1" dirty="0" smtClean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kwalifikacje </a:t>
            </a:r>
            <a:r>
              <a:rPr lang="pl-PL" sz="1400" b="0" strike="noStrike" spc="-1" dirty="0">
                <a:solidFill>
                  <a:srgbClr val="000000"/>
                </a:solidFill>
                <a:latin typeface="Calibri"/>
              </a:rPr>
              <a:t>i kompetencje członków </a:t>
            </a:r>
            <a:r>
              <a:rPr lang="pl-PL" sz="1400" b="0" strike="noStrike" spc="-1" dirty="0" smtClean="0">
                <a:solidFill>
                  <a:srgbClr val="000000"/>
                </a:solidFill>
                <a:latin typeface="Calibri"/>
              </a:rPr>
              <a:t>zespołu, podział </a:t>
            </a:r>
            <a:r>
              <a:rPr lang="pl-PL" sz="1400" b="0" strike="noStrike" spc="-1" dirty="0">
                <a:solidFill>
                  <a:srgbClr val="000000"/>
                </a:solidFill>
                <a:latin typeface="Calibri"/>
              </a:rPr>
              <a:t>obowiązków,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pl-PL" sz="1400" b="0" strike="noStrike" spc="-1" dirty="0">
                <a:solidFill>
                  <a:srgbClr val="000000"/>
                </a:solidFill>
                <a:latin typeface="Calibri"/>
              </a:rPr>
              <a:t>metodyka zarządzania przedsięwzięciem,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pl-PL" sz="1400" b="0" strike="noStrike" spc="-1" dirty="0">
                <a:solidFill>
                  <a:srgbClr val="000000"/>
                </a:solidFill>
                <a:latin typeface="Calibri"/>
              </a:rPr>
              <a:t>zaplecze techniczne, istotne dla realizacji projektu.</a:t>
            </a:r>
          </a:p>
        </p:txBody>
      </p:sp>
    </p:spTree>
    <p:extLst>
      <p:ext uri="{BB962C8B-B14F-4D97-AF65-F5344CB8AC3E}">
        <p14:creationId xmlns:p14="http://schemas.microsoft.com/office/powerpoint/2010/main" val="33826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Efektywność kosztowa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16575" y="1019907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616575" y="1834130"/>
            <a:ext cx="10512720" cy="42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</a:rPr>
              <a:t>2. Dodatkowy opis efektu rzeczowego inwestycji</a:t>
            </a:r>
            <a:endParaRPr lang="pl-PL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400" spc="-1" dirty="0">
                <a:solidFill>
                  <a:srgbClr val="000000"/>
                </a:solidFill>
                <a:latin typeface="Calibri"/>
              </a:rPr>
              <a:t>Jeśli poza głównym efektem rzeczowym zostanie osiągnięty dodatkowy efekt, należy w tym punkcie go opisać oraz zaproponować jego wartość</a:t>
            </a: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pl-PL" sz="1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</a:rPr>
              <a:t>3. Niezbędność zakresu inwestycji dla osiągnięcia efektu ekologicznego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400" spc="-1" dirty="0">
                <a:solidFill>
                  <a:srgbClr val="000000"/>
                </a:solidFill>
                <a:latin typeface="Calibri"/>
              </a:rPr>
              <a:t>Należy wykazać, iż zakres rzeczowy jest zgodny z zakresem objętym katalogiem kosztów kwalifikowanych </a:t>
            </a: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oraz jest </a:t>
            </a:r>
            <a:r>
              <a:rPr lang="pl-PL" sz="1400" spc="-1" dirty="0">
                <a:solidFill>
                  <a:srgbClr val="000000"/>
                </a:solidFill>
                <a:latin typeface="Calibri"/>
              </a:rPr>
              <a:t>adekwatny do deklarowanego efektu rzeczowego/ekologicznego, jako kwalifikowane zostały wskazane wyłącznie koszty, które są niezbędne dla osiągnięcia celu programu, efektu rzeczowego oraz efektu ekologicznego i wskaźnika programu.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4</a:t>
            </a:r>
            <a:r>
              <a:rPr lang="pl-PL" sz="1600" b="1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</a:rPr>
              <a:t>Uzasadnienie wysokości kosztów</a:t>
            </a:r>
            <a:endParaRPr lang="pl-PL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600"/>
              </a:spcAft>
            </a:pPr>
            <a:r>
              <a:rPr lang="pl-PL" sz="1400" b="0" strike="noStrike" spc="-1" dirty="0" smtClean="0">
                <a:solidFill>
                  <a:srgbClr val="000000"/>
                </a:solidFill>
                <a:latin typeface="Calibri"/>
              </a:rPr>
              <a:t>Należy przedstawić metodę kalkulacji kosztów inwestycji – w jaki sposób oszacowano koszty? Czy została dokonana analiza rynku? Ile ofert przeanalizowano? </a:t>
            </a: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Czy wysyłano zapytania ofertowe do potencjalnych wykonawców?</a:t>
            </a:r>
          </a:p>
          <a:p>
            <a:pPr>
              <a:spcAft>
                <a:spcPts val="600"/>
              </a:spcAft>
            </a:pPr>
            <a:r>
              <a:rPr lang="pl-PL" sz="1400" b="1" spc="-1" dirty="0">
                <a:solidFill>
                  <a:srgbClr val="C00000"/>
                </a:solidFill>
                <a:latin typeface="Calibri"/>
              </a:rPr>
              <a:t>Należy przedstawić </a:t>
            </a:r>
            <a:r>
              <a:rPr lang="pl-PL" sz="1400" b="1" spc="-1" dirty="0" smtClean="0">
                <a:solidFill>
                  <a:srgbClr val="C00000"/>
                </a:solidFill>
                <a:latin typeface="Calibri"/>
              </a:rPr>
              <a:t>sposób oszacowania wysokości kosztów projektu wraz z przyjętą metodyką kalkulacji kosztów poszczególnych zadań w ramach zakresu rzeczowego przedsięwzięcia. </a:t>
            </a:r>
            <a:r>
              <a:rPr lang="pl-PL" sz="1400" spc="-1" dirty="0" smtClean="0">
                <a:latin typeface="Calibri"/>
              </a:rPr>
              <a:t>(powinno się również wziąć pod uwagę odnotowaną ostatnio dynamikę wzrostu cen paliw, energii i usług aby nie było problemów na etapie realizacji projektu)</a:t>
            </a:r>
          </a:p>
          <a:p>
            <a:pPr>
              <a:spcAft>
                <a:spcPts val="600"/>
              </a:spcAft>
            </a:pPr>
            <a:endParaRPr lang="pl-PL" sz="1400" spc="-1" dirty="0">
              <a:solidFill>
                <a:srgbClr val="000000"/>
              </a:solidFill>
              <a:latin typeface="Calibri"/>
            </a:endParaRPr>
          </a:p>
          <a:p>
            <a:r>
              <a:rPr lang="pl-PL" sz="1400" spc="-1" dirty="0">
                <a:solidFill>
                  <a:srgbClr val="000000"/>
                </a:solidFill>
                <a:latin typeface="Calibri"/>
              </a:rPr>
              <a:t>Ocenie podlega czy zaproponowane koszty kwalifikowania inwestycji wpisują się w katalog kosztów kwalifikowanych.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400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2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70659" y="465391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2" y="346525"/>
            <a:ext cx="8122333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Terminy i sposób składania wniosków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70659" y="1602830"/>
            <a:ext cx="10593775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spc="-1" dirty="0">
                <a:solidFill>
                  <a:srgbClr val="000000"/>
                </a:solidFill>
                <a:latin typeface="Calibri"/>
              </a:rPr>
              <a:t>Wnioski można składać od 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06</a:t>
            </a:r>
            <a:r>
              <a:rPr lang="pt-BR" sz="1600" b="1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12</a:t>
            </a:r>
            <a:r>
              <a:rPr lang="pt-BR" sz="1600" b="1" spc="-1" dirty="0">
                <a:solidFill>
                  <a:srgbClr val="000000"/>
                </a:solidFill>
                <a:latin typeface="Calibri"/>
              </a:rPr>
              <a:t>.20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21</a:t>
            </a:r>
            <a:r>
              <a:rPr lang="pt-BR" sz="1600" b="1" spc="-1" dirty="0">
                <a:solidFill>
                  <a:srgbClr val="000000"/>
                </a:solidFill>
                <a:latin typeface="Calibri"/>
              </a:rPr>
              <a:t> r.</a:t>
            </a:r>
            <a:r>
              <a:rPr lang="pt-BR" sz="1400" spc="-1" dirty="0">
                <a:solidFill>
                  <a:srgbClr val="000000"/>
                </a:solidFill>
                <a:latin typeface="Calibri"/>
              </a:rPr>
              <a:t> do 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30</a:t>
            </a:r>
            <a:r>
              <a:rPr lang="pt-BR" sz="1600" b="1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12</a:t>
            </a:r>
            <a:r>
              <a:rPr lang="pt-BR" sz="1600" b="1" spc="-1" dirty="0">
                <a:solidFill>
                  <a:srgbClr val="000000"/>
                </a:solidFill>
                <a:latin typeface="Calibri"/>
              </a:rPr>
              <a:t>.20</a:t>
            </a:r>
            <a:r>
              <a:rPr lang="pl-PL" sz="1600" b="1" spc="-1" dirty="0">
                <a:solidFill>
                  <a:srgbClr val="000000"/>
                </a:solidFill>
                <a:latin typeface="Calibri"/>
              </a:rPr>
              <a:t>22</a:t>
            </a:r>
            <a:r>
              <a:rPr lang="pt-BR" sz="1600" b="1" spc="-1" dirty="0">
                <a:solidFill>
                  <a:srgbClr val="000000"/>
                </a:solidFill>
                <a:latin typeface="Calibri"/>
              </a:rPr>
              <a:t> r.</a:t>
            </a:r>
            <a:endParaRPr lang="pl-PL" sz="1600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spc="-1" dirty="0">
                <a:solidFill>
                  <a:srgbClr val="000000"/>
                </a:solidFill>
                <a:latin typeface="Calibri"/>
              </a:rPr>
              <a:t>Wnioski należy składać w wersji elektronicznej przez Generator Wniosków o Dofinansowanie („GWD”)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pc="-1" dirty="0">
                <a:solidFill>
                  <a:srgbClr val="8B8B8B"/>
                </a:solidFill>
                <a:latin typeface="Calibri"/>
              </a:rPr>
              <a:t>      </a:t>
            </a:r>
            <a:r>
              <a:rPr lang="en-IE" b="1" u="sng" spc="-1" dirty="0">
                <a:solidFill>
                  <a:srgbClr val="2E75B6"/>
                </a:solidFill>
                <a:latin typeface="Calibri"/>
              </a:rPr>
              <a:t>https://gwd.nfosigw.gov.pl/</a:t>
            </a:r>
            <a:endParaRPr lang="pl-PL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W przypadku braku podpisu elektronicznego, oprócz przesłania wersji elektronicznej należy złożyć wygenerowany przy użyciu GWD: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	- wydruk wniosku, zawierający na pierwszej stronie kod kreskowy,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	- oświadczenia podpisane zgodnie z zasadami reprezentacji wnioskującego,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Wnioski w wersji papierowej można składać: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	- bezpośrednio w kancelarii NFOŚiGW od poniedziałku do piątku w godzinach 7:30 – 15:30 	</a:t>
            </a:r>
            <a:endParaRPr lang="pl-PL" sz="1500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pl-PL" sz="1500" spc="-1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pl-PL" sz="1500" spc="-1" dirty="0">
                <a:solidFill>
                  <a:srgbClr val="000000"/>
                </a:solidFill>
                <a:latin typeface="Calibri"/>
              </a:rPr>
              <a:t>wysyłając drogą pocztową lub kurierem na adres NFOŚiGW z dopiskiem „Racjonalna gospodarka odpadami”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Dla wniosków składanych w formie wydruku przesłanych pocztą lub kurierem </a:t>
            </a:r>
            <a:r>
              <a:rPr lang="pl-PL" sz="1500" b="1" spc="-1" dirty="0">
                <a:solidFill>
                  <a:srgbClr val="FF0000"/>
                </a:solidFill>
                <a:latin typeface="Calibri"/>
              </a:rPr>
              <a:t>za dzień wpływu uważa się dzień wpływu dokumentacji do Kancelarii NFOŚiGW</a:t>
            </a:r>
            <a:r>
              <a:rPr lang="pl-PL" sz="1500" spc="-1" dirty="0">
                <a:solidFill>
                  <a:srgbClr val="FF0000"/>
                </a:solidFill>
                <a:latin typeface="Calibri"/>
              </a:rPr>
              <a:t>.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Wnioski, które wpłyną po terminie zostaną odrzucone. </a:t>
            </a:r>
            <a:endParaRPr lang="pl-PL" sz="1500" spc="-1" dirty="0" smtClean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alt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przypadkach gdy jedno przedsięwzięcie jest realizowane zarówno w ramach umowy pożyczki jak i dotacji,  </a:t>
            </a:r>
            <a:r>
              <a:rPr lang="pl-PL" alt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wymagane jest złożenie oddzielnych wniosków o dofinansowanie w formie dotacji i pożyczki.</a:t>
            </a:r>
            <a:endParaRPr lang="pl-PL" sz="1500" b="1" spc="-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09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Harmonogram rzeczowo-finansowy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814532" y="3543248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66843"/>
            <a:ext cx="11907069" cy="46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Źródła finansowania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106801" y="601413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07" y="1019907"/>
            <a:ext cx="6736660" cy="579522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429768" y="4628456"/>
            <a:ext cx="6254496" cy="146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6734908" y="2415559"/>
            <a:ext cx="52774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tabeli należy wskazać źródła finansowania</a:t>
            </a:r>
          </a:p>
          <a:p>
            <a:r>
              <a:rPr lang="pl-PL" dirty="0" smtClean="0"/>
              <a:t>inwestycji: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Dotacja z NFOŚiGW – </a:t>
            </a:r>
            <a:r>
              <a:rPr lang="pl-PL" sz="1200" dirty="0" smtClean="0"/>
              <a:t>(do 50% kosztów kwalifikowanych, </a:t>
            </a:r>
          </a:p>
          <a:p>
            <a:r>
              <a:rPr lang="pl-PL" sz="1200" dirty="0" smtClean="0"/>
              <a:t>       nie więcej niż 100 mln zł, kwota dotacji nie może przekroczyć kwoty</a:t>
            </a:r>
          </a:p>
          <a:p>
            <a:r>
              <a:rPr lang="pl-PL" sz="1200" dirty="0"/>
              <a:t> </a:t>
            </a:r>
            <a:r>
              <a:rPr lang="pl-PL" sz="1200" dirty="0" smtClean="0"/>
              <a:t>      pożyczki udzielonej przez NFOŚiGW na to samo przedsięwzięcie)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Pożyczka </a:t>
            </a:r>
            <a:r>
              <a:rPr lang="pl-PL" dirty="0"/>
              <a:t>z NFOŚiGW </a:t>
            </a:r>
            <a:r>
              <a:rPr lang="pl-PL" sz="1200" dirty="0"/>
              <a:t>(do </a:t>
            </a:r>
            <a:r>
              <a:rPr lang="pl-PL" sz="1200" dirty="0" smtClean="0"/>
              <a:t>100</a:t>
            </a:r>
            <a:r>
              <a:rPr lang="pl-PL" sz="1200" dirty="0"/>
              <a:t>% kosztów </a:t>
            </a:r>
            <a:r>
              <a:rPr lang="pl-PL" sz="1200" dirty="0" smtClean="0"/>
              <a:t>kwalifikowanych,</a:t>
            </a:r>
          </a:p>
          <a:p>
            <a:r>
              <a:rPr lang="pl-PL" sz="1200" dirty="0"/>
              <a:t> </a:t>
            </a:r>
            <a:r>
              <a:rPr lang="pl-PL" sz="1200" dirty="0" smtClean="0"/>
              <a:t>      nie więcej niż 400 mln zł)</a:t>
            </a:r>
            <a:endParaRPr lang="pl-PL" sz="1200" dirty="0"/>
          </a:p>
          <a:p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6734907" y="2415559"/>
            <a:ext cx="5389685" cy="1818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5074920" y="3564751"/>
            <a:ext cx="1661983" cy="10004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1687082" y="1865376"/>
            <a:ext cx="758993" cy="44256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7088622" y="4654463"/>
            <a:ext cx="5035969" cy="19092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/>
          <p:nvPr/>
        </p:nvCxnSpPr>
        <p:spPr>
          <a:xfrm flipH="1" flipV="1">
            <a:off x="2446076" y="4878458"/>
            <a:ext cx="4642547" cy="11928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29768" y="3275741"/>
            <a:ext cx="6305138" cy="147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4983480" y="2700665"/>
            <a:ext cx="1751427" cy="516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7088622" y="4665150"/>
            <a:ext cx="50359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Należy uzupełnić, jeśli jakieś koszty zostały</a:t>
            </a:r>
          </a:p>
          <a:p>
            <a:r>
              <a:rPr lang="pl-PL" sz="1600" dirty="0"/>
              <a:t>już poniesione. Zgodnie z programem priorytetowym</a:t>
            </a:r>
          </a:p>
          <a:p>
            <a:r>
              <a:rPr lang="pl-PL" sz="1600" dirty="0"/>
              <a:t>– koszty poniesione przed dniem złożenia wniosku </a:t>
            </a:r>
          </a:p>
          <a:p>
            <a:r>
              <a:rPr lang="pl-PL" sz="1600" dirty="0"/>
              <a:t>mogą być kwalifikowane do wysokości </a:t>
            </a:r>
          </a:p>
          <a:p>
            <a:r>
              <a:rPr lang="pl-PL" sz="1600" dirty="0"/>
              <a:t>nieprzekraczającej 20% kosztów kwalifikowanych </a:t>
            </a:r>
          </a:p>
          <a:p>
            <a:r>
              <a:rPr lang="pl-PL" sz="1600" dirty="0"/>
              <a:t>inwestycji, wyłącznie w ramach dofinansowania</a:t>
            </a:r>
          </a:p>
          <a:p>
            <a:r>
              <a:rPr lang="pl-PL" sz="1600" u="sng" dirty="0"/>
              <a:t>w formie pożyczki na warunkach rynkowych</a:t>
            </a:r>
            <a:r>
              <a:rPr lang="pl-P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Harmonogram wypłat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21678" y="643597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6" y="1390733"/>
            <a:ext cx="9506525" cy="2983014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89442" y="3413654"/>
            <a:ext cx="9165453" cy="199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817698" y="4694542"/>
            <a:ext cx="7340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Zgodnie z programem priorytetowym – wypłata transz DOTACJI</a:t>
            </a:r>
          </a:p>
          <a:p>
            <a:r>
              <a:rPr lang="pl-PL" dirty="0"/>
              <a:t>m</a:t>
            </a:r>
            <a:r>
              <a:rPr lang="pl-PL" dirty="0" smtClean="0"/>
              <a:t>oże nastąpić wyłącznie w formie refundacji </a:t>
            </a:r>
          </a:p>
          <a:p>
            <a:r>
              <a:rPr lang="pl-PL" dirty="0" smtClean="0"/>
              <a:t>REFUNDACJA – wypłacana jest na podstawie wystawionych faktur,</a:t>
            </a:r>
          </a:p>
          <a:p>
            <a:r>
              <a:rPr lang="pl-PL" dirty="0" smtClean="0"/>
              <a:t>- nie wymagamy przedstawienia potwierdzenia opłacenia faktury,</a:t>
            </a:r>
          </a:p>
          <a:p>
            <a:r>
              <a:rPr lang="pl-PL" dirty="0" smtClean="0"/>
              <a:t>- faktura może być opłacona po otrzymaniu środków z NFOŚiGW.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780784" y="4681464"/>
            <a:ext cx="7238023" cy="1503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3657600" y="3613126"/>
            <a:ext cx="822960" cy="1059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399796" y="3018742"/>
            <a:ext cx="3494942" cy="1758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8737254" y="1639653"/>
            <a:ext cx="345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Harmonogram wypłat powinien</a:t>
            </a:r>
          </a:p>
          <a:p>
            <a:r>
              <a:rPr lang="pl-PL" dirty="0"/>
              <a:t>k</a:t>
            </a:r>
            <a:r>
              <a:rPr lang="pl-PL" dirty="0" smtClean="0"/>
              <a:t>orespondować z terminami</a:t>
            </a:r>
          </a:p>
          <a:p>
            <a:r>
              <a:rPr lang="pl-PL" dirty="0"/>
              <a:t>r</a:t>
            </a:r>
            <a:r>
              <a:rPr lang="pl-PL" dirty="0" smtClean="0"/>
              <a:t>ealizacji przedsięwzięcia.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8737254" y="1701565"/>
            <a:ext cx="3424077" cy="8153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/>
          <p:nvPr/>
        </p:nvCxnSpPr>
        <p:spPr>
          <a:xfrm flipH="1">
            <a:off x="5931388" y="2167193"/>
            <a:ext cx="2822332" cy="8485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658123" y="3015333"/>
            <a:ext cx="238770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przypadku gdy jedno przedsięwzięcie jest realizowane zarówno w ramach umowy pożyczki jak i dotacji - </a:t>
            </a: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dotacja może zostać wypłacona po wypłacie wszystkich transz pożyczki.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Płatność końcowa: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5%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kwoty udzielonego dofinansowania (łącznie w formie dotacji i pożyczki)  jest dokonywana </a:t>
            </a: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wyłącznie w ramach  dotacji. </a:t>
            </a:r>
            <a:endParaRPr kumimoji="0" lang="pl-PL" altLang="pl-PL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658123" y="3015792"/>
            <a:ext cx="2369754" cy="31080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6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finansowania - dotacja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44002" y="0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704" y="1750111"/>
            <a:ext cx="6498639" cy="48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Warunki finansowania - pożyczka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452576"/>
            <a:ext cx="9995605" cy="6858000"/>
          </a:xfrm>
          <a:prstGeom prst="rect">
            <a:avLst/>
          </a:prstGeom>
          <a:effectLst/>
        </p:spPr>
      </p:pic>
      <p:sp>
        <p:nvSpPr>
          <p:cNvPr id="7" name="pole tekstowe 6"/>
          <p:cNvSpPr txBox="1"/>
          <p:nvPr/>
        </p:nvSpPr>
        <p:spPr>
          <a:xfrm>
            <a:off x="465747" y="1746894"/>
            <a:ext cx="50079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pl-PL" b="1" dirty="0" smtClean="0"/>
              <a:t>Pożyczka na warunkach rynkowych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dirty="0" smtClean="0"/>
              <a:t>(nie stanowi pomocy publicznej)</a:t>
            </a:r>
          </a:p>
          <a:p>
            <a:pPr>
              <a:spcAft>
                <a:spcPts val="600"/>
              </a:spcAft>
            </a:pP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b="1" dirty="0" smtClean="0"/>
              <a:t>Pożyczka preferencyjna:</a:t>
            </a:r>
          </a:p>
          <a:p>
            <a:r>
              <a:rPr lang="pl-PL" b="1" dirty="0"/>
              <a:t> </a:t>
            </a:r>
            <a:r>
              <a:rPr lang="pl-PL" b="1" dirty="0" smtClean="0"/>
              <a:t> </a:t>
            </a:r>
            <a:r>
              <a:rPr lang="pl-PL" dirty="0" smtClean="0"/>
              <a:t>WIBOR 3M nie </a:t>
            </a:r>
            <a:r>
              <a:rPr lang="pl-PL" dirty="0"/>
              <a:t>mniej niż </a:t>
            </a:r>
            <a:r>
              <a:rPr lang="pl-PL" dirty="0" smtClean="0"/>
              <a:t>1,5 </a:t>
            </a:r>
            <a:r>
              <a:rPr lang="pl-PL" dirty="0"/>
              <a:t>% w </a:t>
            </a:r>
            <a:r>
              <a:rPr lang="pl-PL" dirty="0" smtClean="0"/>
              <a:t>skali roku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Okres finansowania </a:t>
            </a:r>
            <a:r>
              <a:rPr lang="pl-PL" dirty="0" smtClean="0"/>
              <a:t>– do 20 lat </a:t>
            </a:r>
          </a:p>
          <a:p>
            <a:endParaRPr lang="pl-PL" dirty="0"/>
          </a:p>
          <a:p>
            <a:r>
              <a:rPr lang="pl-PL" dirty="0" smtClean="0"/>
              <a:t>Karencja w spłacie rat kapitałowych – </a:t>
            </a:r>
            <a:r>
              <a:rPr lang="pl-PL" b="1" dirty="0" smtClean="0"/>
              <a:t>nie dłuższa niż 18 miesięcy</a:t>
            </a:r>
            <a:r>
              <a:rPr lang="pl-PL" dirty="0" smtClean="0"/>
              <a:t> od daty zakończenia realizacji przedsięwzięcia</a:t>
            </a:r>
            <a:endParaRPr lang="pl-PL" dirty="0"/>
          </a:p>
          <a:p>
            <a:endParaRPr lang="pl-PL" b="1" dirty="0" smtClean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3113" y="1366432"/>
            <a:ext cx="5682705" cy="54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Koszty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960836" y="865080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572" y="1157576"/>
            <a:ext cx="4781001" cy="570042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24647" y="1765750"/>
            <a:ext cx="594265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Szare pola uzupełniają się automatycznie na podstawie</a:t>
            </a:r>
          </a:p>
          <a:p>
            <a:r>
              <a:rPr lang="pl-PL" dirty="0"/>
              <a:t>d</a:t>
            </a:r>
            <a:r>
              <a:rPr lang="pl-PL" dirty="0" smtClean="0"/>
              <a:t>anych wprowadzonych do tabeli „Źródła finansowania”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Należy wpisać wnioskowaną kwotę dofinansowania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Należy wskazać jakiego rodzaju koszty będą ponoszone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budynki, lokale, obiekty inżynierii;</a:t>
            </a:r>
          </a:p>
          <a:p>
            <a:pPr marL="285750" indent="-285750">
              <a:buFontTx/>
              <a:buChar char="-"/>
            </a:pPr>
            <a:r>
              <a:rPr lang="pl-PL" dirty="0"/>
              <a:t>u</a:t>
            </a:r>
            <a:r>
              <a:rPr lang="pl-PL" dirty="0" smtClean="0"/>
              <a:t>rządzenia techniczne i maszyny;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16575" y="1765750"/>
            <a:ext cx="5870662" cy="659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87125" y="2891165"/>
            <a:ext cx="5782528" cy="400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687125" y="4007788"/>
            <a:ext cx="5800112" cy="897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/>
          <p:cNvCxnSpPr>
            <a:stCxn id="13" idx="3"/>
          </p:cNvCxnSpPr>
          <p:nvPr/>
        </p:nvCxnSpPr>
        <p:spPr>
          <a:xfrm>
            <a:off x="6487237" y="2095462"/>
            <a:ext cx="3767680" cy="634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6469653" y="3067011"/>
            <a:ext cx="3420207" cy="2549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6487237" y="4083213"/>
            <a:ext cx="1692519" cy="4217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Załączniki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1133712" y="774850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305" y="116417"/>
            <a:ext cx="7383639" cy="674158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782096" y="1953556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Wymagane załączniki</a:t>
            </a:r>
          </a:p>
          <a:p>
            <a:r>
              <a:rPr lang="pl-PL" dirty="0"/>
              <a:t>z</a:t>
            </a:r>
            <a:r>
              <a:rPr lang="pl-PL" dirty="0" smtClean="0"/>
              <a:t>godnie z regulaminem</a:t>
            </a:r>
          </a:p>
          <a:p>
            <a:r>
              <a:rPr lang="pl-PL" dirty="0"/>
              <a:t>n</a:t>
            </a:r>
            <a:r>
              <a:rPr lang="pl-PL" dirty="0" smtClean="0"/>
              <a:t>aboru: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0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Załączniki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1133712" y="774850"/>
            <a:ext cx="9995605" cy="6858000"/>
          </a:xfrm>
          <a:prstGeom prst="rect">
            <a:avLst/>
          </a:prstGeom>
          <a:effectLst/>
        </p:spPr>
      </p:pic>
      <p:sp>
        <p:nvSpPr>
          <p:cNvPr id="13" name="pole tekstowe 12"/>
          <p:cNvSpPr txBox="1"/>
          <p:nvPr/>
        </p:nvSpPr>
        <p:spPr>
          <a:xfrm>
            <a:off x="889971" y="142285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Wymagane załączniki</a:t>
            </a:r>
          </a:p>
          <a:p>
            <a:r>
              <a:rPr lang="pl-PL" dirty="0"/>
              <a:t>z</a:t>
            </a:r>
            <a:r>
              <a:rPr lang="pl-PL" dirty="0" smtClean="0"/>
              <a:t>godnie z regulaminem</a:t>
            </a:r>
          </a:p>
          <a:p>
            <a:r>
              <a:rPr lang="pl-PL" dirty="0"/>
              <a:t>n</a:t>
            </a:r>
            <a:r>
              <a:rPr lang="pl-PL" dirty="0" smtClean="0"/>
              <a:t>aboru:</a:t>
            </a:r>
            <a:endParaRPr lang="pl-PL" dirty="0"/>
          </a:p>
        </p:txBody>
      </p:sp>
      <p:sp>
        <p:nvSpPr>
          <p:cNvPr id="12" name="TextShape 1"/>
          <p:cNvSpPr txBox="1"/>
          <p:nvPr/>
        </p:nvSpPr>
        <p:spPr>
          <a:xfrm>
            <a:off x="1100238" y="723044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endParaRPr lang="pl-P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461" y="1141250"/>
            <a:ext cx="6950645" cy="571675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465612" y="2783543"/>
            <a:ext cx="3602268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W przypadku gdy </a:t>
            </a:r>
            <a:r>
              <a:rPr lang="pl-PL" sz="1600" dirty="0" smtClean="0"/>
              <a:t>przedmiotem</a:t>
            </a:r>
          </a:p>
          <a:p>
            <a:pPr algn="ctr"/>
            <a:r>
              <a:rPr lang="pl-PL" sz="1600" dirty="0" smtClean="0"/>
              <a:t> </a:t>
            </a:r>
            <a:r>
              <a:rPr lang="pl-PL" sz="1600" dirty="0"/>
              <a:t>wniosku jest budowa </a:t>
            </a:r>
            <a:r>
              <a:rPr lang="pl-PL" sz="1600" dirty="0" smtClean="0"/>
              <a:t>nowej</a:t>
            </a:r>
          </a:p>
          <a:p>
            <a:pPr algn="ctr"/>
            <a:r>
              <a:rPr lang="pl-PL" sz="1600" dirty="0" smtClean="0"/>
              <a:t> </a:t>
            </a:r>
            <a:r>
              <a:rPr lang="pl-PL" sz="1600" dirty="0"/>
              <a:t>instalacji dokument </a:t>
            </a:r>
            <a:r>
              <a:rPr lang="pl-PL" sz="1600" dirty="0" smtClean="0"/>
              <a:t>wymagany</a:t>
            </a:r>
          </a:p>
          <a:p>
            <a:pPr algn="ctr"/>
            <a:r>
              <a:rPr lang="pl-PL" sz="1600" dirty="0" smtClean="0"/>
              <a:t> </a:t>
            </a:r>
            <a:r>
              <a:rPr lang="pl-PL" sz="1600" dirty="0"/>
              <a:t>będzie na etapie rozliczenia zadania 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662563" y="1254981"/>
            <a:ext cx="1540222" cy="15299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V="1">
            <a:off x="4067880" y="1808833"/>
            <a:ext cx="1310290" cy="11943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95978" y="4596101"/>
            <a:ext cx="4012164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</a:t>
            </a:r>
            <a:r>
              <a:rPr lang="pl-PL" sz="1400" dirty="0" smtClean="0"/>
              <a:t> </a:t>
            </a:r>
            <a:r>
              <a:rPr lang="pl-PL" sz="1400" dirty="0"/>
              <a:t>przypadku wniosku </a:t>
            </a:r>
            <a:r>
              <a:rPr lang="pl-PL" sz="1400" dirty="0" smtClean="0"/>
              <a:t>dotyczącego inwestycji,</a:t>
            </a:r>
          </a:p>
          <a:p>
            <a:pPr algn="ctr"/>
            <a:r>
              <a:rPr lang="pl-PL" sz="1400" dirty="0" smtClean="0"/>
              <a:t>którego </a:t>
            </a:r>
            <a:r>
              <a:rPr lang="pl-PL" sz="1400" dirty="0"/>
              <a:t>łączna kwota dofinansowania, w </a:t>
            </a:r>
            <a:r>
              <a:rPr lang="pl-PL" sz="1400" dirty="0" smtClean="0"/>
              <a:t>formie</a:t>
            </a:r>
          </a:p>
          <a:p>
            <a:pPr algn="ctr"/>
            <a:r>
              <a:rPr lang="pl-PL" sz="1400" dirty="0" smtClean="0"/>
              <a:t>dotacji </a:t>
            </a:r>
            <a:r>
              <a:rPr lang="pl-PL" sz="1400" dirty="0"/>
              <a:t>i pożyczki,  jest wyższa niż 4 mln zł </a:t>
            </a:r>
            <a:endParaRPr lang="pl-PL" sz="1400" dirty="0" smtClean="0"/>
          </a:p>
          <a:p>
            <a:pPr algn="ctr"/>
            <a:r>
              <a:rPr lang="pl-PL" sz="1400" dirty="0" smtClean="0"/>
              <a:t>obowiązkowym </a:t>
            </a:r>
            <a:r>
              <a:rPr lang="pl-PL" sz="1400" dirty="0"/>
              <a:t>załącznikiem do wniosku o </a:t>
            </a:r>
            <a:endParaRPr lang="pl-PL" sz="1400" dirty="0" smtClean="0"/>
          </a:p>
          <a:p>
            <a:pPr algn="ctr"/>
            <a:r>
              <a:rPr lang="pl-PL" sz="1400" dirty="0" smtClean="0"/>
              <a:t>dofinansowanie </a:t>
            </a:r>
            <a:r>
              <a:rPr lang="pl-PL" sz="1400" dirty="0"/>
              <a:t>jest Studium Wykonalności </a:t>
            </a:r>
            <a:endParaRPr lang="pl-PL" sz="1400" dirty="0" smtClean="0"/>
          </a:p>
          <a:p>
            <a:pPr algn="ctr"/>
            <a:r>
              <a:rPr lang="pl-PL" sz="1400" dirty="0" smtClean="0"/>
              <a:t>wraz </a:t>
            </a:r>
            <a:r>
              <a:rPr lang="pl-PL" sz="1400" dirty="0"/>
              <a:t>z aktywnym modelem finansowym </a:t>
            </a:r>
            <a:endParaRPr lang="pl-PL" sz="1400" dirty="0" smtClean="0"/>
          </a:p>
          <a:p>
            <a:pPr algn="ctr"/>
            <a:r>
              <a:rPr lang="pl-PL" sz="1400" dirty="0" smtClean="0"/>
              <a:t>opracowane </a:t>
            </a:r>
            <a:r>
              <a:rPr lang="pl-PL" sz="1400" dirty="0"/>
              <a:t>wg instrukcji umieszczonej </a:t>
            </a:r>
            <a:endParaRPr lang="pl-PL" sz="1400" dirty="0" smtClean="0"/>
          </a:p>
          <a:p>
            <a:pPr algn="ctr"/>
            <a:r>
              <a:rPr lang="pl-PL" sz="1400" dirty="0" smtClean="0"/>
              <a:t>w </a:t>
            </a:r>
            <a:r>
              <a:rPr lang="pl-PL" sz="1400" dirty="0"/>
              <a:t>generatorze wniosków o dofinansowanie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flipV="1">
            <a:off x="4014856" y="3238668"/>
            <a:ext cx="1328898" cy="1351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4208142" y="4083697"/>
            <a:ext cx="1165392" cy="7799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Załączniki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1133712" y="774850"/>
            <a:ext cx="9995605" cy="6858000"/>
          </a:xfrm>
          <a:prstGeom prst="rect">
            <a:avLst/>
          </a:prstGeom>
          <a:effectLst/>
        </p:spPr>
      </p:pic>
      <p:sp>
        <p:nvSpPr>
          <p:cNvPr id="13" name="pole tekstowe 12"/>
          <p:cNvSpPr txBox="1"/>
          <p:nvPr/>
        </p:nvSpPr>
        <p:spPr>
          <a:xfrm>
            <a:off x="735443" y="1464716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Wymagane załączniki</a:t>
            </a:r>
          </a:p>
          <a:p>
            <a:r>
              <a:rPr lang="pl-PL" dirty="0"/>
              <a:t>z</a:t>
            </a:r>
            <a:r>
              <a:rPr lang="pl-PL" dirty="0" smtClean="0"/>
              <a:t>godnie z regulaminem</a:t>
            </a:r>
          </a:p>
          <a:p>
            <a:r>
              <a:rPr lang="pl-PL" dirty="0"/>
              <a:t>n</a:t>
            </a:r>
            <a:r>
              <a:rPr lang="pl-PL" dirty="0" smtClean="0"/>
              <a:t>aboru: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908" y="1264965"/>
            <a:ext cx="7575391" cy="5563478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474417" y="3111772"/>
            <a:ext cx="3605401" cy="3539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 przypadku projektów realizowanych w formule </a:t>
            </a:r>
            <a:r>
              <a:rPr lang="pl-PL" sz="1400" dirty="0">
                <a:solidFill>
                  <a:srgbClr val="FF0000"/>
                </a:solidFill>
              </a:rPr>
              <a:t>„</a:t>
            </a:r>
            <a:r>
              <a:rPr lang="pl-PL" sz="1400" dirty="0" err="1">
                <a:solidFill>
                  <a:srgbClr val="FF0000"/>
                </a:solidFill>
              </a:rPr>
              <a:t>project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finance</a:t>
            </a:r>
            <a:r>
              <a:rPr lang="pl-PL" sz="1400" dirty="0">
                <a:solidFill>
                  <a:srgbClr val="FF0000"/>
                </a:solidFill>
              </a:rPr>
              <a:t>” </a:t>
            </a:r>
            <a:r>
              <a:rPr lang="pl-PL" sz="1400" dirty="0"/>
              <a:t>wymagane jest uwzględnienie i </a:t>
            </a:r>
            <a:r>
              <a:rPr lang="pl-PL" sz="1400" dirty="0">
                <a:solidFill>
                  <a:srgbClr val="FF0000"/>
                </a:solidFill>
              </a:rPr>
              <a:t>udokumentowanie udziału środków własnych Wnioskodawcy </a:t>
            </a:r>
            <a:r>
              <a:rPr lang="pl-PL" sz="1400" dirty="0" smtClean="0">
                <a:solidFill>
                  <a:srgbClr val="FF0000"/>
                </a:solidFill>
              </a:rPr>
              <a:t/>
            </a:r>
            <a:br>
              <a:rPr lang="pl-PL" sz="1400" dirty="0" smtClean="0">
                <a:solidFill>
                  <a:srgbClr val="FF0000"/>
                </a:solidFill>
              </a:rPr>
            </a:br>
            <a:r>
              <a:rPr lang="pl-PL" sz="1400" dirty="0" smtClean="0"/>
              <a:t>(</a:t>
            </a:r>
            <a:r>
              <a:rPr lang="pl-PL" sz="1400" dirty="0"/>
              <a:t>z zastrzeżeniem, że środki własne nie obejmują: kredytów bankowych, emisji obligacji, pożyczek właścicielskich, pożyczek udzielonych przez inne podmioty itp.) </a:t>
            </a:r>
            <a:r>
              <a:rPr lang="pl-PL" sz="1400" dirty="0">
                <a:solidFill>
                  <a:srgbClr val="FF0000"/>
                </a:solidFill>
              </a:rPr>
              <a:t>w wysokości min. 15% kosztów kwalifikowanych inwestycji</a:t>
            </a:r>
            <a:r>
              <a:rPr lang="pl-PL" sz="1400" dirty="0"/>
              <a:t>, wniesionego w postaci udziału kapitału zakładowego pokrytego wkładem pieniężnym wraz z wymogiem zaangażowania wraz z warunkiem udokumentowania wydatkowania środków własnych w pierwszej kolejności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079818" y="2920482"/>
            <a:ext cx="865406" cy="1247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Załączniki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1133712" y="774850"/>
            <a:ext cx="9995605" cy="6858000"/>
          </a:xfrm>
          <a:prstGeom prst="rect">
            <a:avLst/>
          </a:prstGeom>
          <a:effectLst/>
        </p:spPr>
      </p:pic>
      <p:sp>
        <p:nvSpPr>
          <p:cNvPr id="13" name="pole tekstowe 12"/>
          <p:cNvSpPr txBox="1"/>
          <p:nvPr/>
        </p:nvSpPr>
        <p:spPr>
          <a:xfrm>
            <a:off x="782096" y="1953556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Wymagane załączniki</a:t>
            </a:r>
          </a:p>
          <a:p>
            <a:r>
              <a:rPr lang="pl-PL" dirty="0"/>
              <a:t>z</a:t>
            </a:r>
            <a:r>
              <a:rPr lang="pl-PL" dirty="0" smtClean="0"/>
              <a:t>godnie z regulaminem</a:t>
            </a:r>
          </a:p>
          <a:p>
            <a:r>
              <a:rPr lang="pl-PL" dirty="0"/>
              <a:t>n</a:t>
            </a:r>
            <a:r>
              <a:rPr lang="pl-PL" dirty="0" smtClean="0"/>
              <a:t>aboru: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305" y="1448232"/>
            <a:ext cx="8051420" cy="505410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09076" y="4582092"/>
            <a:ext cx="221246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Nie dotyczy wniosku </a:t>
            </a:r>
            <a:r>
              <a:rPr lang="pl-PL" sz="1600" dirty="0" smtClean="0"/>
              <a:t>o</a:t>
            </a:r>
          </a:p>
          <a:p>
            <a:pPr algn="ctr"/>
            <a:r>
              <a:rPr lang="pl-PL" sz="1600" dirty="0" smtClean="0"/>
              <a:t> </a:t>
            </a:r>
            <a:r>
              <a:rPr lang="pl-PL" sz="1600" dirty="0"/>
              <a:t>pożyczkę na </a:t>
            </a:r>
            <a:endParaRPr lang="pl-PL" sz="1600" dirty="0" smtClean="0"/>
          </a:p>
          <a:p>
            <a:pPr algn="ctr"/>
            <a:r>
              <a:rPr lang="pl-PL" sz="1600" dirty="0" smtClean="0"/>
              <a:t>warunkach </a:t>
            </a:r>
            <a:r>
              <a:rPr lang="pl-PL" sz="1600" dirty="0"/>
              <a:t>rynkowych</a:t>
            </a:r>
          </a:p>
        </p:txBody>
      </p:sp>
      <p:cxnSp>
        <p:nvCxnSpPr>
          <p:cNvPr id="16" name="Łącznik prosty ze strzałką 15"/>
          <p:cNvCxnSpPr>
            <a:stCxn id="15" idx="3"/>
          </p:cNvCxnSpPr>
          <p:nvPr/>
        </p:nvCxnSpPr>
        <p:spPr>
          <a:xfrm>
            <a:off x="3221541" y="4997591"/>
            <a:ext cx="1292855" cy="3160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3221540" y="5107668"/>
            <a:ext cx="1292856" cy="1074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Rejestracja w systemie GWD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814532" y="3543248"/>
            <a:ext cx="9995605" cy="6858000"/>
          </a:xfrm>
          <a:prstGeom prst="rect">
            <a:avLst/>
          </a:prstGeom>
          <a:effectLst/>
        </p:spPr>
      </p:pic>
      <p:pic>
        <p:nvPicPr>
          <p:cNvPr id="12" name="Obraz 5"/>
          <p:cNvPicPr/>
          <p:nvPr/>
        </p:nvPicPr>
        <p:blipFill>
          <a:blip r:embed="rId7"/>
          <a:srcRect t="20262" r="61285" b="44395"/>
          <a:stretch/>
        </p:blipFill>
        <p:spPr>
          <a:xfrm>
            <a:off x="651538" y="1633719"/>
            <a:ext cx="5728320" cy="3082680"/>
          </a:xfrm>
          <a:prstGeom prst="rect">
            <a:avLst/>
          </a:prstGeom>
          <a:ln>
            <a:noFill/>
          </a:ln>
        </p:spPr>
      </p:pic>
      <p:pic>
        <p:nvPicPr>
          <p:cNvPr id="13" name="Obraz 6"/>
          <p:cNvPicPr/>
          <p:nvPr/>
        </p:nvPicPr>
        <p:blipFill>
          <a:blip r:embed="rId8"/>
          <a:srcRect t="19986" r="71719" b="51199"/>
          <a:stretch/>
        </p:blipFill>
        <p:spPr>
          <a:xfrm>
            <a:off x="6438538" y="3408159"/>
            <a:ext cx="5057280" cy="2897640"/>
          </a:xfrm>
          <a:prstGeom prst="rect">
            <a:avLst/>
          </a:prstGeom>
          <a:ln>
            <a:noFill/>
          </a:ln>
        </p:spPr>
      </p:pic>
      <p:sp>
        <p:nvSpPr>
          <p:cNvPr id="14" name="CustomShape 2"/>
          <p:cNvSpPr/>
          <p:nvPr/>
        </p:nvSpPr>
        <p:spPr>
          <a:xfrm>
            <a:off x="1799938" y="2634159"/>
            <a:ext cx="814320" cy="340560"/>
          </a:xfrm>
          <a:prstGeom prst="rect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pole tekstowe 14"/>
          <p:cNvSpPr txBox="1"/>
          <p:nvPr/>
        </p:nvSpPr>
        <p:spPr>
          <a:xfrm>
            <a:off x="6958611" y="1988319"/>
            <a:ext cx="3352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i="1" dirty="0"/>
              <a:t>H</a:t>
            </a:r>
            <a:r>
              <a:rPr lang="pl-PL" i="1" dirty="0" smtClean="0"/>
              <a:t>asło </a:t>
            </a:r>
            <a:r>
              <a:rPr lang="pl-PL" i="1" dirty="0"/>
              <a:t>musi mieć min 8 </a:t>
            </a:r>
            <a:r>
              <a:rPr lang="pl-PL" i="1" dirty="0" smtClean="0"/>
              <a:t>znaków</a:t>
            </a:r>
          </a:p>
          <a:p>
            <a:r>
              <a:rPr lang="pl-PL" i="1" dirty="0" smtClean="0"/>
              <a:t>1 </a:t>
            </a:r>
            <a:r>
              <a:rPr lang="pl-PL" i="1" dirty="0"/>
              <a:t>duża </a:t>
            </a:r>
            <a:r>
              <a:rPr lang="pl-PL" i="1" dirty="0" smtClean="0"/>
              <a:t>litera</a:t>
            </a:r>
          </a:p>
          <a:p>
            <a:r>
              <a:rPr lang="pl-PL" i="1" dirty="0" smtClean="0"/>
              <a:t>1 cyfra</a:t>
            </a:r>
          </a:p>
          <a:p>
            <a:r>
              <a:rPr lang="pl-PL" i="1" dirty="0" smtClean="0"/>
              <a:t>1 </a:t>
            </a:r>
            <a:r>
              <a:rPr lang="pl-PL" i="1" dirty="0"/>
              <a:t>znak specjalny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 flipH="1">
            <a:off x="4594102" y="1988319"/>
            <a:ext cx="2392218" cy="424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897BB7-B7B6-0041-9E61-BF1FDA75D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487384" y="3204243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Ocena wniosków</a:t>
            </a:r>
            <a:endParaRPr lang="pl-PL" sz="48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6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Kryteria oceny wniosków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18901" y="315636"/>
            <a:ext cx="9995605" cy="6858000"/>
          </a:xfrm>
          <a:prstGeom prst="rect">
            <a:avLst/>
          </a:prstGeom>
          <a:effectLst/>
        </p:spPr>
      </p:pic>
      <p:sp>
        <p:nvSpPr>
          <p:cNvPr id="12" name="TextShape 2"/>
          <p:cNvSpPr txBox="1"/>
          <p:nvPr/>
        </p:nvSpPr>
        <p:spPr>
          <a:xfrm>
            <a:off x="465612" y="1799029"/>
            <a:ext cx="10655280" cy="447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dirty="0"/>
              <a:t>Do oceny wniosków złożonych w naborze ciągłym, w ramach programu priorytetowego „Racjonalna gospodarka odpadami” stosuje się następujące kategorie kryteriów wyboru przedsięwzięć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x-none" dirty="0"/>
              <a:t>kryteria dostępu; </a:t>
            </a:r>
            <a:endParaRPr lang="pl-PL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x-none" dirty="0" smtClean="0"/>
              <a:t>kryteria </a:t>
            </a:r>
            <a:r>
              <a:rPr lang="x-none" dirty="0"/>
              <a:t>jakościowe punktowe;</a:t>
            </a:r>
            <a:endParaRPr lang="pl-PL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x-none" dirty="0"/>
              <a:t>kryteria jakościowe dopuszczające</a:t>
            </a:r>
            <a:r>
              <a:rPr lang="x-none" dirty="0" smtClean="0"/>
              <a:t>.</a:t>
            </a:r>
            <a:endParaRPr lang="pl-PL" dirty="0" smtClean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endParaRPr lang="pl-PL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pl-PL" alt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Ocena </a:t>
            </a:r>
            <a:r>
              <a:rPr lang="pl-PL" alt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wniosku 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według kryteriów dostępu </a:t>
            </a:r>
            <a:r>
              <a:rPr lang="pl-PL" alt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dokonywana jest zgodnie z kryteriami dostępu określonymi w programie priorytetowym.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pl-PL" alt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Ocena </a:t>
            </a:r>
            <a:r>
              <a:rPr lang="pl-PL" alt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wniosku na podstawie kryteriów dostępu ma postać „0-1” tzn. „nie spełnia –spełnia”.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pl-PL" alt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Na </a:t>
            </a:r>
            <a:r>
              <a:rPr lang="pl-PL" alt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etapie oceny według kryteriów dostępu możliwe jest jednokrotne uzupełnienie złożonej dokumentacji w terminie do 5 dni roboczych od dnia otrzymania wezwania przez </a:t>
            </a:r>
            <a:r>
              <a:rPr lang="pl-PL" alt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wnioskodawcę. </a:t>
            </a:r>
            <a:endParaRPr lang="pl-PL" altLang="pl-P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Uzupełnienie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składa się przy pomocy GWD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</a:t>
            </a: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Niespełnienie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któregokolwiek z kryteriów dostępu skutkuje odrzuceniem wniosku</a:t>
            </a:r>
          </a:p>
        </p:txBody>
      </p:sp>
    </p:spTree>
    <p:extLst>
      <p:ext uri="{BB962C8B-B14F-4D97-AF65-F5344CB8AC3E}">
        <p14:creationId xmlns:p14="http://schemas.microsoft.com/office/powerpoint/2010/main" val="30365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Kryteria dostępu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87258" y="526131"/>
            <a:ext cx="9995605" cy="6858000"/>
          </a:xfrm>
          <a:prstGeom prst="rect">
            <a:avLst/>
          </a:prstGeom>
          <a:effectLst/>
        </p:spPr>
      </p:pic>
      <p:sp>
        <p:nvSpPr>
          <p:cNvPr id="13" name="Podtytuł 2"/>
          <p:cNvSpPr txBox="1">
            <a:spLocks/>
          </p:cNvSpPr>
          <p:nvPr/>
        </p:nvSpPr>
        <p:spPr>
          <a:xfrm>
            <a:off x="609480" y="1204332"/>
            <a:ext cx="10972440" cy="43774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200" smtClean="0">
              <a:latin typeface="Calibri" panose="020F0502020204030204" pitchFamily="34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2200" smtClean="0">
                <a:latin typeface="Calibri" panose="020F0502020204030204" pitchFamily="34" charset="0"/>
              </a:rPr>
              <a:t>1. Wniosek jest złożony </a:t>
            </a:r>
            <a:r>
              <a:rPr lang="pl-PL" sz="22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w terminie</a:t>
            </a:r>
            <a:r>
              <a:rPr lang="pl-PL" sz="2200" smtClean="0">
                <a:latin typeface="Calibri" panose="020F0502020204030204" pitchFamily="34" charset="0"/>
              </a:rPr>
              <a:t> określonym w regulaminie naboru.	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2200" smtClean="0">
                <a:latin typeface="Calibri" panose="020F0502020204030204" pitchFamily="34" charset="0"/>
              </a:rPr>
              <a:t>2. Wniosek jest złożony </a:t>
            </a:r>
            <a:r>
              <a:rPr lang="pl-PL" sz="22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na obowiązującym formularzu</a:t>
            </a:r>
            <a:r>
              <a:rPr lang="pl-PL" sz="2200" smtClean="0">
                <a:latin typeface="Calibri" panose="020F0502020204030204" pitchFamily="34" charset="0"/>
              </a:rPr>
              <a:t> i w wymaganej formie.	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2200" smtClean="0">
                <a:latin typeface="Calibri" panose="020F0502020204030204" pitchFamily="34" charset="0"/>
              </a:rPr>
              <a:t>3. Wniosek jest </a:t>
            </a:r>
            <a:r>
              <a:rPr lang="pl-PL" sz="22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kompletny i prawidłowo podpisany</a:t>
            </a:r>
            <a:r>
              <a:rPr lang="pl-PL" sz="2200" smtClean="0">
                <a:latin typeface="Calibri" panose="020F0502020204030204" pitchFamily="34" charset="0"/>
              </a:rPr>
              <a:t>, wypełniono wszystkie wymagane pola formularza wniosku oraz dołączono wszystkie wymagane załączniki.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2200" smtClean="0">
                <a:latin typeface="Calibri" panose="020F0502020204030204" pitchFamily="34" charset="0"/>
              </a:rPr>
              <a:t>4.  Wnioskodawca mieści się w katalogu Beneficjentów, określonym w programie priorytetowym.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2200" smtClean="0">
                <a:latin typeface="Calibri" panose="020F0502020204030204" pitchFamily="34" charset="0"/>
              </a:rPr>
              <a:t>5. W ciągu ostatnich 3 lat przed dniem złożenia wniosku NFOŚiGW nie wypowiedział Wnioskodawcy lub nie rozwiązał z nim umowy o dofinansowanie – za wyjątkiem rozwiązania za porozumieniem stron – z przyczyn leżących po stronie Wnioskodawcy.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200" smtClean="0">
                <a:latin typeface="Calibri" panose="020F0502020204030204" pitchFamily="34" charset="0"/>
              </a:rPr>
              <a:t>6. Wnioskodawca wywiązuje się z zobowiązań publicznoprawnych na rzecz NFOŚiGW, właściwych organów, czy też podmiotów.	</a:t>
            </a:r>
            <a:endParaRPr lang="pl-PL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Kryteria dostępu (2)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98196" y="272671"/>
            <a:ext cx="9995605" cy="6858000"/>
          </a:xfrm>
          <a:prstGeom prst="rect">
            <a:avLst/>
          </a:prstGeom>
          <a:effectLst/>
        </p:spPr>
      </p:pic>
      <p:sp>
        <p:nvSpPr>
          <p:cNvPr id="12" name="Podtytuł 2"/>
          <p:cNvSpPr txBox="1">
            <a:spLocks/>
          </p:cNvSpPr>
          <p:nvPr/>
        </p:nvSpPr>
        <p:spPr>
          <a:xfrm>
            <a:off x="523378" y="1602830"/>
            <a:ext cx="10972440" cy="4719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200" smtClean="0">
                <a:latin typeface="Calibri" panose="020F0502020204030204" pitchFamily="34" charset="0"/>
              </a:rPr>
              <a:t>7. Wnioskodawca wywiązuje się z zobowiązań cywilnoprawnych na rzecz NFOŚiGW.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200" smtClean="0">
                <a:latin typeface="Calibri" panose="020F0502020204030204" pitchFamily="34" charset="0"/>
              </a:rPr>
              <a:t>8. </a:t>
            </a:r>
            <a:r>
              <a:rPr lang="pl-PL" sz="22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Cel i rodzaj przedsięwzięcia jest zgodny z programem priorytetowym</a:t>
            </a:r>
            <a:r>
              <a:rPr lang="pl-PL" sz="220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200" smtClean="0">
                <a:latin typeface="Calibri" panose="020F0502020204030204" pitchFamily="34" charset="0"/>
              </a:rPr>
              <a:t>9. Realizacja przedsięwzięcia </a:t>
            </a:r>
            <a:r>
              <a:rPr lang="pl-PL" sz="22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nie została zakończona </a:t>
            </a:r>
            <a:r>
              <a:rPr lang="pl-PL" sz="2200" smtClean="0">
                <a:latin typeface="Calibri" panose="020F0502020204030204" pitchFamily="34" charset="0"/>
              </a:rPr>
              <a:t>przed dniem złożenia wniosku.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200" smtClean="0">
                <a:latin typeface="Calibri" panose="020F0502020204030204" pitchFamily="34" charset="0"/>
              </a:rPr>
              <a:t>10. Okres realizacji przedsięwzięcia i wypłaty dofinansowania są zgodne z programem priorytetowym.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200" smtClean="0">
                <a:latin typeface="Calibri" panose="020F0502020204030204" pitchFamily="34" charset="0"/>
              </a:rPr>
              <a:t>11. </a:t>
            </a:r>
            <a:r>
              <a:rPr lang="pl-PL" sz="22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Forma i intensywność </a:t>
            </a:r>
            <a:r>
              <a:rPr lang="pl-PL" sz="2200" smtClean="0">
                <a:latin typeface="Calibri" panose="020F0502020204030204" pitchFamily="34" charset="0"/>
              </a:rPr>
              <a:t>wnioskowanego dofinansowania jest zgodna z programem priorytetowym.</a:t>
            </a:r>
          </a:p>
          <a:p>
            <a:pPr>
              <a:spcBef>
                <a:spcPts val="600"/>
              </a:spcBef>
            </a:pPr>
            <a:r>
              <a:rPr lang="pl-PL" sz="2200" smtClean="0">
                <a:latin typeface="Calibri" panose="020F0502020204030204" pitchFamily="34" charset="0"/>
              </a:rPr>
              <a:t>12. </a:t>
            </a:r>
            <a:r>
              <a:rPr lang="pl-PL" sz="22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Minimalna wydajność instalacji </a:t>
            </a:r>
            <a:r>
              <a:rPr lang="pl-PL" sz="2200" smtClean="0">
                <a:latin typeface="Calibri" panose="020F0502020204030204" pitchFamily="34" charset="0"/>
              </a:rPr>
              <a:t>– </a:t>
            </a:r>
            <a:r>
              <a:rPr lang="pl-PL" sz="22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 tys. Mg/rok </a:t>
            </a:r>
            <a:r>
              <a:rPr lang="pl-PL" sz="2200" smtClean="0">
                <a:latin typeface="Calibri" panose="020F0502020204030204" pitchFamily="34" charset="0"/>
              </a:rPr>
              <a:t>(paliwa alternatywne poddawane przetworzeniu w instalacji przynajmniej w 70% wagowych wytwarzane będą z odpadów komunalnych lub komunalnych osadów ściekowych)</a:t>
            </a:r>
            <a:endParaRPr lang="pl-PL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Kryteria dostępu (3)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98196" y="272671"/>
            <a:ext cx="9995605" cy="6858000"/>
          </a:xfrm>
          <a:prstGeom prst="rect">
            <a:avLst/>
          </a:prstGeom>
          <a:effectLst/>
        </p:spPr>
      </p:pic>
      <p:sp>
        <p:nvSpPr>
          <p:cNvPr id="2" name="Prostokąt 1"/>
          <p:cNvSpPr/>
          <p:nvPr/>
        </p:nvSpPr>
        <p:spPr>
          <a:xfrm>
            <a:off x="616575" y="2021473"/>
            <a:ext cx="99264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</a:rPr>
              <a:t>13. W przypadku instalacji, których budowa, rozbudowa lub modernizacja jest przedmiotem wniosku o dofinansowanie,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istnieje infrastruktura pozwalająca na całoroczne wykorzystanie produkowanej energii cieplnej</a:t>
            </a:r>
            <a:r>
              <a:rPr lang="pl-PL" dirty="0">
                <a:latin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</a:rPr>
              <a:t>14. Skutkiem przedsięwzięcia, którego przedmiotem </a:t>
            </a:r>
            <a:r>
              <a:rPr lang="pl-PL" u="sng" dirty="0">
                <a:latin typeface="Calibri" panose="020F0502020204030204" pitchFamily="34" charset="0"/>
              </a:rPr>
              <a:t>jest rozbudowa </a:t>
            </a:r>
            <a:r>
              <a:rPr lang="pl-PL" dirty="0">
                <a:latin typeface="Calibri" panose="020F0502020204030204" pitchFamily="34" charset="0"/>
              </a:rPr>
              <a:t>instalacji gospodarowania odpadami będzie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zwiększenie jej wydajności nie mniej niż o 30%.</a:t>
            </a:r>
            <a:b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</a:rPr>
              <a:t>(Nie dotyczy przedsięwzięć realizowanych w ramach Funduszu Modernizacyjnego)</a:t>
            </a:r>
            <a:endParaRPr lang="pl-PL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</a:rPr>
              <a:t>15. Po odliczeniu ciepła wykorzystanego na potrzeby własne,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nie mniej niż 70% ciepła użytkowego wytworzonego w jednostce kogeneracji zostanie wprowadzone do publicznej sieci ciepłowniczej</a:t>
            </a:r>
            <a:r>
              <a:rPr lang="pl-PL" dirty="0">
                <a:latin typeface="Calibri" panose="020F0502020204030204" pitchFamily="34" charset="0"/>
              </a:rPr>
              <a:t>. Wymóg podlega rozliczeniu w roku kalendarzowym.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Kryteria jakościowe 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54588" y="477996"/>
            <a:ext cx="9995605" cy="6858000"/>
          </a:xfrm>
          <a:prstGeom prst="rect">
            <a:avLst/>
          </a:prstGeom>
          <a:effectLst/>
        </p:spPr>
      </p:pic>
      <p:sp>
        <p:nvSpPr>
          <p:cNvPr id="12" name="TextShape 2"/>
          <p:cNvSpPr txBox="1"/>
          <p:nvPr/>
        </p:nvSpPr>
        <p:spPr>
          <a:xfrm>
            <a:off x="465612" y="1633719"/>
            <a:ext cx="10655280" cy="45465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lvl="0"/>
            <a:r>
              <a:rPr lang="pl-PL" sz="2000" dirty="0"/>
              <a:t>Ocena wniosku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według kryteriów jakościowych </a:t>
            </a:r>
            <a:r>
              <a:rPr lang="pl-PL" sz="2000" dirty="0"/>
              <a:t>dokonywana jest zgodnie z kryteriami jakościowymi określonymi w programie priorytetowym, w podziale na</a:t>
            </a:r>
            <a:r>
              <a:rPr lang="pl-PL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ocenę </a:t>
            </a:r>
            <a:r>
              <a:rPr lang="pl-PL" sz="2000" dirty="0" err="1"/>
              <a:t>ekologiczno</a:t>
            </a:r>
            <a:r>
              <a:rPr lang="pl-PL" sz="2000" dirty="0"/>
              <a:t>–techniczną wniosku według kryteriów jakościowych –</a:t>
            </a:r>
            <a:r>
              <a:rPr lang="pl-PL" sz="2000" u="sng" dirty="0"/>
              <a:t> punktowych</a:t>
            </a:r>
            <a:r>
              <a:rPr lang="pl-PL" sz="2000" dirty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/>
              <a:t>ocenę </a:t>
            </a:r>
            <a:r>
              <a:rPr lang="pl-PL" sz="2000" dirty="0" smtClean="0"/>
              <a:t>finansową oraz w </a:t>
            </a:r>
            <a:r>
              <a:rPr lang="pl-PL" sz="2000" dirty="0"/>
              <a:t>zakresie pomocy </a:t>
            </a:r>
            <a:r>
              <a:rPr lang="pl-PL" sz="2000" dirty="0" smtClean="0"/>
              <a:t>według </a:t>
            </a:r>
            <a:r>
              <a:rPr lang="pl-PL" sz="2000" dirty="0"/>
              <a:t>kryteriów jakościowych – </a:t>
            </a:r>
            <a:r>
              <a:rPr lang="pl-PL" sz="2000" u="sng" dirty="0" smtClean="0"/>
              <a:t>dopuszczających.</a:t>
            </a:r>
          </a:p>
          <a:p>
            <a:pPr lvl="1"/>
            <a:endParaRPr lang="pl-PL" sz="20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Na </a:t>
            </a:r>
            <a:r>
              <a:rPr lang="pl-PL" sz="2000" dirty="0"/>
              <a:t>ostateczny wynik oceny w ramach każdego kryterium wpływa iloczyn punktów uzyskanych podczas oceny oraz poszczególnych wag przypisanych danemu kryterium</a:t>
            </a:r>
            <a:r>
              <a:rPr lang="pl-PL" sz="2000" dirty="0" smtClean="0"/>
              <a:t>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Minimalny </a:t>
            </a:r>
            <a:r>
              <a:rPr lang="pl-PL" sz="2000" dirty="0"/>
              <a:t>próg wymagany dla pozytywnej oceny wniosku, wynosi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60 %</a:t>
            </a:r>
            <a:r>
              <a:rPr lang="pl-PL" sz="2000" dirty="0"/>
              <a:t> możliwych do uzyskania punktów w oparciu o kryteria jakościowe punktowe</a:t>
            </a:r>
            <a:r>
              <a:rPr lang="pl-PL" sz="2000" dirty="0" smtClean="0"/>
              <a:t>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C00000"/>
                </a:solidFill>
              </a:rPr>
              <a:t>Jeżeli </a:t>
            </a:r>
            <a:r>
              <a:rPr lang="pl-PL" sz="2000" dirty="0">
                <a:solidFill>
                  <a:srgbClr val="C00000"/>
                </a:solidFill>
              </a:rPr>
              <a:t>wniosek nie spełnia </a:t>
            </a:r>
            <a:r>
              <a:rPr lang="pl-PL" sz="2000" b="1" dirty="0">
                <a:solidFill>
                  <a:srgbClr val="C00000"/>
                </a:solidFill>
              </a:rPr>
              <a:t>któregokolwiek z kryteriów</a:t>
            </a:r>
            <a:r>
              <a:rPr lang="pl-PL" sz="2000" dirty="0">
                <a:solidFill>
                  <a:srgbClr val="C00000"/>
                </a:solidFill>
              </a:rPr>
              <a:t>, </a:t>
            </a:r>
            <a:r>
              <a:rPr lang="pl-PL" sz="2000" b="1" dirty="0" smtClean="0">
                <a:solidFill>
                  <a:srgbClr val="C00000"/>
                </a:solidFill>
              </a:rPr>
              <a:t>którego negatywna ocena </a:t>
            </a:r>
            <a:r>
              <a:rPr lang="pl-PL" sz="2000" b="1" dirty="0">
                <a:solidFill>
                  <a:srgbClr val="C00000"/>
                </a:solidFill>
              </a:rPr>
              <a:t>zgodnie z programem priorytetowym </a:t>
            </a:r>
            <a:r>
              <a:rPr lang="pl-PL" sz="2000" b="1" dirty="0" smtClean="0">
                <a:solidFill>
                  <a:srgbClr val="C00000"/>
                </a:solidFill>
              </a:rPr>
              <a:t>skutkuje </a:t>
            </a:r>
            <a:r>
              <a:rPr lang="pl-PL" sz="2000" b="1" dirty="0">
                <a:solidFill>
                  <a:srgbClr val="C00000"/>
                </a:solidFill>
              </a:rPr>
              <a:t>odrzuceniem </a:t>
            </a:r>
            <a:r>
              <a:rPr lang="pl-PL" sz="2000" b="1" dirty="0" smtClean="0">
                <a:solidFill>
                  <a:srgbClr val="C00000"/>
                </a:solidFill>
              </a:rPr>
              <a:t>wniosku</a:t>
            </a:r>
            <a:r>
              <a:rPr lang="pl-PL" sz="2000" dirty="0">
                <a:solidFill>
                  <a:srgbClr val="C00000"/>
                </a:solidFill>
              </a:rPr>
              <a:t> </a:t>
            </a:r>
            <a:r>
              <a:rPr lang="pl-PL" sz="2000" dirty="0" smtClean="0">
                <a:solidFill>
                  <a:srgbClr val="C00000"/>
                </a:solidFill>
              </a:rPr>
              <a:t>- wniosek </a:t>
            </a:r>
            <a:r>
              <a:rPr lang="pl-PL" sz="2000" dirty="0">
                <a:solidFill>
                  <a:srgbClr val="C00000"/>
                </a:solidFill>
              </a:rPr>
              <a:t>podlega </a:t>
            </a:r>
            <a:r>
              <a:rPr lang="pl-PL" sz="2000" dirty="0" smtClean="0">
                <a:solidFill>
                  <a:srgbClr val="C00000"/>
                </a:solidFill>
              </a:rPr>
              <a:t>odrzuceniu</a:t>
            </a:r>
            <a:endParaRPr lang="pl-PL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Uzupełnienia wniosków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54588" y="477996"/>
            <a:ext cx="9995605" cy="6858000"/>
          </a:xfrm>
          <a:prstGeom prst="rect">
            <a:avLst/>
          </a:prstGeom>
          <a:effectLst/>
        </p:spPr>
      </p:pic>
      <p:sp>
        <p:nvSpPr>
          <p:cNvPr id="13" name="TextShape 2"/>
          <p:cNvSpPr txBox="1"/>
          <p:nvPr/>
        </p:nvSpPr>
        <p:spPr>
          <a:xfrm>
            <a:off x="696164" y="1765190"/>
            <a:ext cx="10655280" cy="447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spcAft>
                <a:spcPts val="1200"/>
              </a:spcAft>
            </a:pPr>
            <a:r>
              <a:rPr lang="pl-PL" dirty="0" smtClean="0"/>
              <a:t>Na etapie oceny: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pl-PL" dirty="0" smtClean="0"/>
              <a:t>wg. kryteriów dostępu – jednokrotnie w terminie 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 dni roboczych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wg. kryteriów jakościowych – jednokrotnie w terminie 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7 dni roboczych</a:t>
            </a:r>
            <a:r>
              <a:rPr lang="pl-PL" dirty="0" smtClean="0"/>
              <a:t>, </a:t>
            </a:r>
          </a:p>
          <a:p>
            <a:endParaRPr lang="pl-PL" dirty="0" smtClean="0"/>
          </a:p>
          <a:p>
            <a:r>
              <a:rPr lang="pl-PL" dirty="0" smtClean="0"/>
              <a:t>z zastrzeżeniem, że na pisemny </a:t>
            </a:r>
            <a:r>
              <a:rPr lang="pl-PL" dirty="0"/>
              <a:t>wniosek wnioskodawcy, termin dostarczenia brakujących dokumentów lub złożenia </a:t>
            </a:r>
            <a:r>
              <a:rPr lang="pl-PL" dirty="0" smtClean="0"/>
              <a:t>wyjaśnień (na etapie oceny wg. kryteriów jakościowych) </a:t>
            </a:r>
            <a:r>
              <a:rPr lang="pl-PL" dirty="0"/>
              <a:t>może być wydłużony o nie więcej niż 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 dni roboczych</a:t>
            </a:r>
            <a:r>
              <a:rPr lang="pl-PL" dirty="0"/>
              <a:t>. 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ED887D8-83F3-4921-B30E-448E6E061A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210" y="4181461"/>
            <a:ext cx="2298782" cy="23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Pomoc techniczna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71429" y="1287194"/>
            <a:ext cx="9995605" cy="6858000"/>
          </a:xfrm>
          <a:prstGeom prst="rect">
            <a:avLst/>
          </a:prstGeom>
          <a:effectLst/>
        </p:spPr>
      </p:pic>
      <p:sp>
        <p:nvSpPr>
          <p:cNvPr id="2" name="Prostokąt 1"/>
          <p:cNvSpPr/>
          <p:nvPr/>
        </p:nvSpPr>
        <p:spPr>
          <a:xfrm>
            <a:off x="465612" y="1750111"/>
            <a:ext cx="90516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pc="-1" dirty="0" smtClean="0">
                <a:solidFill>
                  <a:srgbClr val="8B8B8B"/>
                </a:solidFill>
                <a:latin typeface="Calibri"/>
              </a:rPr>
              <a:t>W przypadku wystąpienia problemów technicznych z Generatorem Wniosków o Dofinansowanie należy je zgłaszać:</a:t>
            </a:r>
            <a:endParaRPr lang="pl-PL" spc="-1" dirty="0" smtClean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8B8B8B"/>
              </a:buClr>
              <a:buFont typeface="Wingdings" charset="2"/>
              <a:buChar char=""/>
            </a:pPr>
            <a:r>
              <a:rPr lang="pl-PL" spc="-1" dirty="0" smtClean="0">
                <a:solidFill>
                  <a:srgbClr val="8B8B8B"/>
                </a:solidFill>
                <a:latin typeface="Calibri"/>
              </a:rPr>
              <a:t>mailowo: </a:t>
            </a:r>
            <a:r>
              <a:rPr lang="pl-PL" b="1" u="sng" spc="-1" dirty="0" smtClean="0">
                <a:solidFill>
                  <a:srgbClr val="2E75B6"/>
                </a:solidFill>
                <a:latin typeface="Calibri"/>
              </a:rPr>
              <a:t>GWD@nfosigw.gov.pl</a:t>
            </a:r>
            <a:r>
              <a:rPr lang="pl-PL" spc="-1" dirty="0" smtClean="0">
                <a:solidFill>
                  <a:srgbClr val="8B8B8B"/>
                </a:solidFill>
                <a:latin typeface="Calibri"/>
              </a:rPr>
              <a:t> </a:t>
            </a:r>
            <a:endParaRPr lang="pl-PL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pc="-1" dirty="0" smtClean="0">
                <a:solidFill>
                  <a:srgbClr val="8B8B8B"/>
                </a:solidFill>
                <a:latin typeface="Calibri"/>
              </a:rPr>
              <a:t>       przesyłając wypełniony formularz zgłoszenia, dostępny pod adresem: </a:t>
            </a:r>
            <a:endParaRPr lang="pl-PL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pc="-1" dirty="0" smtClean="0">
                <a:solidFill>
                  <a:srgbClr val="2E75B6"/>
                </a:solidFill>
                <a:latin typeface="Calibri"/>
              </a:rPr>
              <a:t>       </a:t>
            </a:r>
            <a:r>
              <a:rPr lang="pl-PL" b="1" u="sng" spc="-1" dirty="0" smtClean="0">
                <a:solidFill>
                  <a:srgbClr val="2E75B6"/>
                </a:solidFill>
                <a:latin typeface="Calibri"/>
              </a:rPr>
              <a:t>https://www.gov.pl/web/nfosigw/kontakt5</a:t>
            </a:r>
            <a:endParaRPr lang="pl-PL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0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Pomoc merytoryczna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61925" y="667771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616575" y="1101114"/>
            <a:ext cx="9824380" cy="48144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2000" spc="-1" dirty="0">
                <a:solidFill>
                  <a:srgbClr val="385623"/>
                </a:solidFill>
                <a:latin typeface="Calibri"/>
              </a:rPr>
              <a:t> </a:t>
            </a:r>
            <a:r>
              <a:rPr lang="pl-PL" sz="2000" spc="-1" dirty="0" smtClean="0">
                <a:solidFill>
                  <a:srgbClr val="385623"/>
                </a:solidFill>
                <a:latin typeface="Calibri"/>
              </a:rPr>
              <a:t>      </a:t>
            </a:r>
            <a:r>
              <a:rPr lang="pl-PL" sz="2000" spc="-1" dirty="0" smtClean="0">
                <a:solidFill>
                  <a:srgbClr val="1D6295"/>
                </a:solidFill>
                <a:latin typeface="Calibri"/>
              </a:rPr>
              <a:t>Katarzyna </a:t>
            </a:r>
            <a:r>
              <a:rPr lang="pl-PL" sz="2000" spc="-1" dirty="0">
                <a:solidFill>
                  <a:srgbClr val="1D6295"/>
                </a:solidFill>
                <a:latin typeface="Calibri"/>
              </a:rPr>
              <a:t>Marzantowicz </a:t>
            </a:r>
            <a:r>
              <a:rPr lang="pl-PL" sz="2000" spc="-1" dirty="0">
                <a:latin typeface="Calibri"/>
              </a:rPr>
              <a:t>– kierownik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2000" spc="-1" dirty="0">
                <a:latin typeface="Calibri"/>
              </a:rPr>
              <a:t>       tel. (22) </a:t>
            </a:r>
            <a:r>
              <a:rPr lang="pl-PL" sz="2000" spc="-1" dirty="0" smtClean="0">
                <a:latin typeface="Calibri"/>
              </a:rPr>
              <a:t>45-90-879</a:t>
            </a:r>
            <a:endParaRPr lang="pl-PL" sz="2000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2000" spc="-1" dirty="0">
                <a:latin typeface="Calibri"/>
              </a:rPr>
              <a:t>       e-mail: katarzyna.marzantowicz@nfosigw.gov.pl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2000" b="0" strike="noStrike" spc="-1" dirty="0" smtClean="0">
                <a:solidFill>
                  <a:srgbClr val="385623"/>
                </a:solidFill>
                <a:latin typeface="Calibri"/>
              </a:rPr>
              <a:t> </a:t>
            </a:r>
            <a:endParaRPr lang="pl-PL" sz="2000" spc="-1" dirty="0">
              <a:solidFill>
                <a:srgbClr val="385623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2000" spc="-1" dirty="0" smtClean="0">
                <a:solidFill>
                  <a:srgbClr val="1D6295"/>
                </a:solidFill>
                <a:latin typeface="Calibri"/>
              </a:rPr>
              <a:t>        </a:t>
            </a:r>
            <a:r>
              <a:rPr lang="pl-PL" sz="2000" b="0" strike="noStrike" spc="-1" dirty="0" smtClean="0">
                <a:solidFill>
                  <a:srgbClr val="1D6295"/>
                </a:solidFill>
                <a:latin typeface="Calibri"/>
              </a:rPr>
              <a:t>Joanna Kozłowska-Mikołajczyk </a:t>
            </a:r>
            <a:r>
              <a:rPr lang="pl-PL" sz="2000" b="0" strike="noStrike" spc="-1" dirty="0" smtClean="0">
                <a:latin typeface="Calibri"/>
              </a:rPr>
              <a:t>- koordynator programu priorytetowego</a:t>
            </a:r>
            <a:endParaRPr lang="pl-PL" sz="2000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2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smtClean="0">
                <a:solidFill>
                  <a:srgbClr val="000000"/>
                </a:solidFill>
                <a:latin typeface="Calibri"/>
              </a:rPr>
              <a:t>       Dedykowany adres e-mail:</a:t>
            </a:r>
            <a:r>
              <a:rPr lang="pl-PL" sz="2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u="sng" dirty="0" smtClean="0">
                <a:hlinkClick r:id="rId7"/>
              </a:rPr>
              <a:t>racjonalna@nfosigw.gov.pl</a:t>
            </a:r>
            <a:endParaRPr lang="pl-PL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2000" b="1" strike="noStrike" spc="-1" dirty="0">
                <a:solidFill>
                  <a:srgbClr val="FF0000"/>
                </a:solidFill>
                <a:latin typeface="Calibri"/>
              </a:rPr>
              <a:t>	              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pl-PL" sz="2000" b="1" strike="noStrike" spc="-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5EFCE02-0804-6543-A8A2-06356BC3A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-1863541" y="109611"/>
            <a:ext cx="9995605" cy="6858000"/>
          </a:xfrm>
          <a:prstGeom prst="rect">
            <a:avLst/>
          </a:prstGeom>
          <a:effectLst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97249-AD64-44D7-938D-B0AE302C065D}"/>
              </a:ext>
            </a:extLst>
          </p:cNvPr>
          <p:cNvSpPr txBox="1"/>
          <p:nvPr/>
        </p:nvSpPr>
        <p:spPr>
          <a:xfrm>
            <a:off x="527044" y="742535"/>
            <a:ext cx="98268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Dziękujemy </a:t>
            </a:r>
          </a:p>
          <a:p>
            <a:r>
              <a:rPr lang="pl-PL" sz="60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 uwagę!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311824-FAB4-B044-A3BB-92BBD954F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44" y="4236794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Uprawnienia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98196" y="442309"/>
            <a:ext cx="9995605" cy="6858000"/>
          </a:xfrm>
          <a:prstGeom prst="rect">
            <a:avLst/>
          </a:prstGeom>
          <a:effectLst/>
        </p:spPr>
      </p:pic>
      <p:sp>
        <p:nvSpPr>
          <p:cNvPr id="2" name="Prostokąt 1"/>
          <p:cNvSpPr/>
          <p:nvPr/>
        </p:nvSpPr>
        <p:spPr>
          <a:xfrm>
            <a:off x="801371" y="1472599"/>
            <a:ext cx="8613648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Dla wniosku Użytkownik może mieć przypisane następujące uprawnienia: 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500" b="1" spc="-1" dirty="0">
                <a:solidFill>
                  <a:srgbClr val="000000"/>
                </a:solidFill>
                <a:latin typeface="Calibri"/>
              </a:rPr>
              <a:t>pełne</a:t>
            </a:r>
            <a:r>
              <a:rPr lang="pl-PL" sz="1500" spc="-1" dirty="0">
                <a:solidFill>
                  <a:srgbClr val="000000"/>
                </a:solidFill>
                <a:latin typeface="Calibri"/>
              </a:rPr>
              <a:t> –tworzenie i wypełnianie formularza wniosku, edytowanie danych, zatwierdzanie i drukowanie wniosku,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      przekazywanie wniosku do NFOŚiGW, cofanie do poziomu roboczego, eksportowanie do pliku, usuwanie wniosku. 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500" b="1" spc="-1" dirty="0">
                <a:solidFill>
                  <a:srgbClr val="000000"/>
                </a:solidFill>
                <a:latin typeface="Calibri"/>
              </a:rPr>
              <a:t>do odczytu </a:t>
            </a:r>
            <a:r>
              <a:rPr lang="pl-PL" sz="1500" spc="-1" dirty="0">
                <a:solidFill>
                  <a:srgbClr val="000000"/>
                </a:solidFill>
                <a:latin typeface="Calibri"/>
              </a:rPr>
              <a:t>– przeglądanie wniosku.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1500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Wnioskodawca tworzący nowy wniosek automatycznie posiada do niego pełne uprawnienia.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Każdy użytkownik posiadający pełne uprawnienia do wniosku ma również możliwość: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        - dodania uprawnień do wniosku innym użytkownikom wraz z określeniem poziomu tych uprawnień,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        - wyświetlenia listy użytkowników posiadających uprawnienia do wniosku wraz z informacją o </a:t>
            </a:r>
            <a:r>
              <a:rPr lang="pl-PL" sz="1500" spc="-1" dirty="0" smtClean="0">
                <a:solidFill>
                  <a:srgbClr val="000000"/>
                </a:solidFill>
                <a:latin typeface="Calibri"/>
              </a:rPr>
              <a:t>poziomie </a:t>
            </a:r>
            <a:br>
              <a:rPr lang="pl-PL" sz="1500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1500" spc="-1" dirty="0" smtClean="0">
                <a:solidFill>
                  <a:srgbClr val="000000"/>
                </a:solidFill>
                <a:latin typeface="Calibri"/>
              </a:rPr>
              <a:t>           tych uprawnień.</a:t>
            </a:r>
            <a:endParaRPr lang="pl-PL" sz="15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        - odebrania uprawnień do wniosku,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-PL" sz="1500" spc="-1" dirty="0">
                <a:solidFill>
                  <a:srgbClr val="000000"/>
                </a:solidFill>
                <a:latin typeface="Calibri"/>
              </a:rPr>
              <a:t>        - zmiany poziomu uprawnień do wniosku.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5979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Tworzenie nowego wniosku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98196" y="480008"/>
            <a:ext cx="9995605" cy="6858000"/>
          </a:xfrm>
          <a:prstGeom prst="rect">
            <a:avLst/>
          </a:prstGeom>
          <a:effectLst/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43"/>
            <a:ext cx="12192000" cy="191460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085483" y="1633011"/>
            <a:ext cx="465992" cy="492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601295" y="2125380"/>
            <a:ext cx="1447313" cy="1502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162700" y="371886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Tworzenie</a:t>
            </a:r>
          </a:p>
          <a:p>
            <a:pPr algn="ctr"/>
            <a:r>
              <a:rPr lang="pl-PL" dirty="0" smtClean="0"/>
              <a:t>nowego wniosku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149469" y="3677465"/>
            <a:ext cx="1899139" cy="687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1222131" y="4365191"/>
            <a:ext cx="954141" cy="331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 descr="Wycinek ekranu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 b="5794"/>
          <a:stretch/>
        </p:blipFill>
        <p:spPr>
          <a:xfrm>
            <a:off x="2176272" y="3250148"/>
            <a:ext cx="5847562" cy="29098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Obraz 17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97" y="3677465"/>
            <a:ext cx="4834937" cy="31086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7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8637408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Generator Wniosków o Dofinansowanie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53" y="1171717"/>
            <a:ext cx="11640448" cy="566391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5395675" y="3617232"/>
            <a:ext cx="1661746" cy="63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H="1" flipV="1">
            <a:off x="3388060" y="2522291"/>
            <a:ext cx="2022280" cy="13933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1648451" y="2292787"/>
            <a:ext cx="2456844" cy="241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5411653" y="3625083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Numer naboru</a:t>
            </a:r>
          </a:p>
          <a:p>
            <a:r>
              <a:rPr lang="pl-PL" b="1" dirty="0" smtClean="0"/>
              <a:t>DOTACJA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651866" y="4695065"/>
            <a:ext cx="2910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 prawej stronie znajduje się pomoc kontekstowa zawierająca wyjaśnienia do pól wniosku</a:t>
            </a:r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8094733" y="3377676"/>
            <a:ext cx="1772334" cy="13173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9867067" y="2019699"/>
            <a:ext cx="1902345" cy="4725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5651866" y="4677508"/>
            <a:ext cx="2817879" cy="146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Generator Wniosków o Dofinansowanie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814532" y="3543248"/>
            <a:ext cx="9995605" cy="6858000"/>
          </a:xfrm>
          <a:prstGeom prst="rect">
            <a:avLst/>
          </a:prstGeom>
          <a:effectLst/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152894"/>
            <a:ext cx="11725104" cy="570510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583477" y="2297602"/>
            <a:ext cx="2346989" cy="235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 flipH="1" flipV="1">
            <a:off x="2731127" y="2540721"/>
            <a:ext cx="2511351" cy="1443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5242478" y="4001979"/>
            <a:ext cx="172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Numer naboru</a:t>
            </a:r>
          </a:p>
          <a:p>
            <a:r>
              <a:rPr lang="pl-PL" b="1" dirty="0" smtClean="0"/>
              <a:t>POŻYCZKA</a:t>
            </a:r>
            <a:endParaRPr lang="pl-PL" b="1" dirty="0"/>
          </a:p>
        </p:txBody>
      </p:sp>
      <p:sp>
        <p:nvSpPr>
          <p:cNvPr id="16" name="Prostokąt 15"/>
          <p:cNvSpPr/>
          <p:nvPr/>
        </p:nvSpPr>
        <p:spPr>
          <a:xfrm>
            <a:off x="5249331" y="3983928"/>
            <a:ext cx="1626933" cy="600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9777366" y="2298142"/>
            <a:ext cx="1883177" cy="4451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493376" y="4928041"/>
            <a:ext cx="2849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 prawej stronie znajduje się pomoc kontekstowa zawierająca wyjaśnienia do pól wniosku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5564559" y="4911497"/>
            <a:ext cx="2685730" cy="1493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/>
          <p:cNvCxnSpPr/>
          <p:nvPr/>
        </p:nvCxnSpPr>
        <p:spPr>
          <a:xfrm flipV="1">
            <a:off x="8001000" y="3673063"/>
            <a:ext cx="1643793" cy="1238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Dane wnioskodawcy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933404" y="854912"/>
            <a:ext cx="9995605" cy="6858000"/>
          </a:xfrm>
          <a:prstGeom prst="rect">
            <a:avLst/>
          </a:prstGeom>
          <a:effectLst/>
        </p:spPr>
      </p:pic>
      <p:sp>
        <p:nvSpPr>
          <p:cNvPr id="21" name="TextShape 2"/>
          <p:cNvSpPr txBox="1"/>
          <p:nvPr/>
        </p:nvSpPr>
        <p:spPr>
          <a:xfrm>
            <a:off x="1020372" y="1750111"/>
            <a:ext cx="4525104" cy="44223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Charakterystyka wnioskodawcy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Opis jednostki składającej wniosek, powinien zawierać </a:t>
            </a:r>
            <a:br>
              <a:rPr lang="pl-PL" sz="1400" spc="-1" dirty="0" smtClean="0">
                <a:solidFill>
                  <a:srgbClr val="000000"/>
                </a:solidFill>
                <a:latin typeface="Calibri"/>
              </a:rPr>
            </a:b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również m.in. informacje na temat:</a:t>
            </a:r>
            <a:endParaRPr lang="pl-PL" sz="1400" spc="-1" dirty="0">
              <a:solidFill>
                <a:srgbClr val="000000"/>
              </a:solidFill>
              <a:latin typeface="Calibri"/>
            </a:endParaRPr>
          </a:p>
          <a:p>
            <a:pPr marL="286110" indent="-28575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głównych akcjonariuszy/ udziałowców wraz ze wskazaniem procentowej wartości posiadanych akcji udziałów,</a:t>
            </a:r>
          </a:p>
          <a:p>
            <a:pPr marL="286110" indent="-28575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pl-PL" sz="1400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owiązań kapitałowych z innymi podmiotami.</a:t>
            </a:r>
            <a:br>
              <a:rPr lang="pl-PL" sz="1400" spc="-1" dirty="0" smtClean="0">
                <a:solidFill>
                  <a:srgbClr val="000000"/>
                </a:solidFill>
                <a:latin typeface="Calibri"/>
              </a:rPr>
            </a:br>
            <a:endParaRPr lang="pl-PL" sz="140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 smtClean="0">
                <a:solidFill>
                  <a:srgbClr val="FF0000"/>
                </a:solidFill>
                <a:latin typeface="Calibri"/>
              </a:rPr>
              <a:t>Dane osoby wskazanej do kontaktowania się w sprawach wniosku</a:t>
            </a: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strike="noStrike" spc="-1" dirty="0" smtClean="0">
                <a:solidFill>
                  <a:srgbClr val="000000"/>
                </a:solidFill>
                <a:latin typeface="Calibri"/>
              </a:rPr>
              <a:t>Bardzo ważne jest aby w tym miejscu znalazły się dane osoby, która zna wniosek i będzie się z nią można skontaktować w razie gdyby pojawiły się pytania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7"/>
          <a:srcRect t="19245" r="65218" b="4747"/>
          <a:stretch/>
        </p:blipFill>
        <p:spPr>
          <a:xfrm>
            <a:off x="6684263" y="1287000"/>
            <a:ext cx="5239451" cy="55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766340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Dane o inwestycji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580586" y="918920"/>
            <a:ext cx="9995605" cy="6858000"/>
          </a:xfrm>
          <a:prstGeom prst="rect">
            <a:avLst/>
          </a:prstGeom>
          <a:effectLst/>
        </p:spPr>
      </p:pic>
      <p:sp>
        <p:nvSpPr>
          <p:cNvPr id="7" name="TextShape 2"/>
          <p:cNvSpPr txBox="1"/>
          <p:nvPr/>
        </p:nvSpPr>
        <p:spPr>
          <a:xfrm>
            <a:off x="573025" y="1536508"/>
            <a:ext cx="5729863" cy="4961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>
                <a:solidFill>
                  <a:srgbClr val="000000"/>
                </a:solidFill>
                <a:latin typeface="Calibri"/>
              </a:rPr>
              <a:t>Nazwa </a:t>
            </a: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inwestycji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Tytuł inwestycji – krótki, syntetyczny, charakterystyczny dla inwestycji (miejscowość).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strike="noStrike" spc="-1" dirty="0" smtClean="0">
                <a:solidFill>
                  <a:srgbClr val="000000"/>
                </a:solidFill>
                <a:latin typeface="Calibri"/>
              </a:rPr>
              <a:t>Zamiast: </a:t>
            </a:r>
            <a:r>
              <a:rPr lang="pl-PL" sz="1400" i="1" strike="noStrike" spc="-1" dirty="0" smtClean="0">
                <a:solidFill>
                  <a:srgbClr val="000000"/>
                </a:solidFill>
                <a:latin typeface="Calibri"/>
              </a:rPr>
              <a:t>„Budowa spalarni” </a:t>
            </a:r>
            <a:r>
              <a:rPr lang="pl-PL" sz="1400" strike="noStrike" spc="-1" dirty="0" smtClean="0">
                <a:solidFill>
                  <a:srgbClr val="000000"/>
                </a:solidFill>
                <a:latin typeface="Calibri"/>
              </a:rPr>
              <a:t>Lepiej: </a:t>
            </a:r>
            <a:r>
              <a:rPr lang="pl-PL" sz="1400" i="1" strike="noStrike" spc="-1" dirty="0" smtClean="0">
                <a:solidFill>
                  <a:srgbClr val="000000"/>
                </a:solidFill>
                <a:latin typeface="Calibri"/>
              </a:rPr>
              <a:t>„Budowa instalacji termicznego przekształcania odpadów w miejscowości Warszawa”</a:t>
            </a:r>
            <a:endParaRPr lang="pl-PL" sz="1400" i="1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>
                <a:solidFill>
                  <a:srgbClr val="000000"/>
                </a:solidFill>
                <a:latin typeface="Calibri"/>
              </a:rPr>
              <a:t>Lokalizacja </a:t>
            </a: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inwestycji 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b="0" strike="noStrike" spc="-1" dirty="0" smtClean="0">
                <a:solidFill>
                  <a:srgbClr val="000000"/>
                </a:solidFill>
                <a:latin typeface="Calibri"/>
              </a:rPr>
              <a:t>W polu „Inne informacje uszczegółowiające” należy doprecyzować lokalizację inwestycji (np. </a:t>
            </a: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zasięg oddziaływania instalacji – w zakresie dostaw odpadów, odbioru ciepła)</a:t>
            </a:r>
            <a:endParaRPr lang="pl-PL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>
                <a:solidFill>
                  <a:srgbClr val="000000"/>
                </a:solidFill>
                <a:latin typeface="Calibri"/>
              </a:rPr>
              <a:t>Terminy </a:t>
            </a: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realizacji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Powinny być przemyślane, uwzględniające realny do zrealizowania harmonogram prac.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u="sng" spc="-1" dirty="0" smtClean="0">
                <a:solidFill>
                  <a:srgbClr val="000000"/>
                </a:solidFill>
                <a:latin typeface="Calibri"/>
              </a:rPr>
              <a:t>Zrealizowanie instalacji w terminie pierwotnie wskazanym </a:t>
            </a:r>
            <a:r>
              <a:rPr lang="pl-PL" sz="1400" b="1" u="sng" spc="-1" dirty="0" smtClean="0">
                <a:solidFill>
                  <a:srgbClr val="000000"/>
                </a:solidFill>
                <a:latin typeface="Calibri"/>
              </a:rPr>
              <a:t>w umowie o dofinansowanie</a:t>
            </a:r>
            <a:r>
              <a:rPr lang="pl-PL" sz="1400" u="sng" spc="-1" dirty="0" smtClean="0">
                <a:solidFill>
                  <a:srgbClr val="000000"/>
                </a:solidFill>
                <a:latin typeface="Calibri"/>
              </a:rPr>
              <a:t> jest jednym z warunków umorzenia pożyczki.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1400" b="1" strike="noStrike" spc="-1" dirty="0" smtClean="0">
                <a:solidFill>
                  <a:srgbClr val="000000"/>
                </a:solidFill>
                <a:latin typeface="Calibri"/>
              </a:rPr>
              <a:t>Okres trwałości inwestycji</a:t>
            </a: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pl-PL" sz="1400" b="1" spc="-1" dirty="0" smtClean="0">
                <a:solidFill>
                  <a:srgbClr val="FF0000"/>
                </a:solidFill>
                <a:latin typeface="Calibri"/>
              </a:rPr>
              <a:t>5 </a:t>
            </a:r>
            <a:r>
              <a:rPr lang="pl-PL" sz="1400" b="1" spc="-1" dirty="0">
                <a:solidFill>
                  <a:srgbClr val="FF0000"/>
                </a:solidFill>
                <a:latin typeface="Calibri"/>
              </a:rPr>
              <a:t>lat </a:t>
            </a:r>
            <a:r>
              <a:rPr lang="pl-PL" sz="1400" spc="-1" dirty="0">
                <a:solidFill>
                  <a:srgbClr val="000000"/>
                </a:solidFill>
                <a:latin typeface="Calibri"/>
              </a:rPr>
              <a:t>liczonych od </a:t>
            </a: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roku następującego po roku </a:t>
            </a:r>
            <a:r>
              <a:rPr lang="pl-PL" sz="1400" spc="-1" dirty="0">
                <a:solidFill>
                  <a:srgbClr val="000000"/>
                </a:solidFill>
                <a:latin typeface="Calibri"/>
              </a:rPr>
              <a:t>zaakceptowania przez NFOŚiGW dokumentów potwierdzających osiągnięcie efektu ekologicznego </a:t>
            </a:r>
            <a:r>
              <a:rPr lang="pl-PL" sz="1400" spc="-1" dirty="0" smtClean="0">
                <a:solidFill>
                  <a:srgbClr val="000000"/>
                </a:solidFill>
                <a:latin typeface="Calibri"/>
              </a:rPr>
              <a:t>inwestycji</a:t>
            </a:r>
            <a:endParaRPr lang="pl-PL" sz="1400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pl-PL" sz="140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/>
          <a:srcRect t="17279" r="67304" b="12408"/>
          <a:stretch/>
        </p:blipFill>
        <p:spPr>
          <a:xfrm>
            <a:off x="6684966" y="1287194"/>
            <a:ext cx="5326485" cy="557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D6295"/>
      </a:accent1>
      <a:accent2>
        <a:srgbClr val="1CACE4"/>
      </a:accent2>
      <a:accent3>
        <a:srgbClr val="5BB359"/>
      </a:accent3>
      <a:accent4>
        <a:srgbClr val="EF7327"/>
      </a:accent4>
      <a:accent5>
        <a:srgbClr val="00A000"/>
      </a:accent5>
      <a:accent6>
        <a:srgbClr val="D92E13"/>
      </a:accent6>
      <a:hlink>
        <a:srgbClr val="007DDF"/>
      </a:hlink>
      <a:folHlink>
        <a:srgbClr val="7088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D6295"/>
      </a:accent1>
      <a:accent2>
        <a:srgbClr val="1CACE4"/>
      </a:accent2>
      <a:accent3>
        <a:srgbClr val="5BB359"/>
      </a:accent3>
      <a:accent4>
        <a:srgbClr val="EF7327"/>
      </a:accent4>
      <a:accent5>
        <a:srgbClr val="00A000"/>
      </a:accent5>
      <a:accent6>
        <a:srgbClr val="D92E13"/>
      </a:accent6>
      <a:hlink>
        <a:srgbClr val="007DDF"/>
      </a:hlink>
      <a:folHlink>
        <a:srgbClr val="7088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</a:spPr>
      <a:bodyPr/>
      <a:lstStyle/>
      <a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lt1"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2975</Words>
  <Application>Microsoft Office PowerPoint</Application>
  <PresentationFormat>Panoramiczny</PresentationFormat>
  <Paragraphs>303</Paragraphs>
  <Slides>39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39</vt:i4>
      </vt:variant>
    </vt:vector>
  </HeadingPairs>
  <TitlesOfParts>
    <vt:vector size="48" baseType="lpstr">
      <vt:lpstr>Arial</vt:lpstr>
      <vt:lpstr>Calibri</vt:lpstr>
      <vt:lpstr>Lato</vt:lpstr>
      <vt:lpstr>Raleway Light</vt:lpstr>
      <vt:lpstr>Times New Roman</vt:lpstr>
      <vt:lpstr>Trebuchet MS</vt:lpstr>
      <vt:lpstr>Wingdings</vt:lpstr>
      <vt:lpstr>Office Theme</vt:lpstr>
      <vt:lpstr>1_Office Theme</vt:lpstr>
      <vt:lpstr>Ciepłownia na odpady – inwestycja bezpieczna i zrównoważona  Wniosek o dofinansowanie  ze środków krajowych Generator wniosków o dofinansowanie        Katarzyna Marzantowicz   Kierownik   Wydział Finansowania Krajowego   Departament Ochrony Ziemi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Marzantowicz Katarzyna</cp:lastModifiedBy>
  <cp:revision>1050</cp:revision>
  <dcterms:created xsi:type="dcterms:W3CDTF">2019-07-25T04:51:43Z</dcterms:created>
  <dcterms:modified xsi:type="dcterms:W3CDTF">2022-06-21T14:45:13Z</dcterms:modified>
</cp:coreProperties>
</file>