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  <p:sldMasterId id="2147483674" r:id="rId2"/>
  </p:sldMasterIdLst>
  <p:notesMasterIdLst>
    <p:notesMasterId r:id="rId38"/>
  </p:notesMasterIdLst>
  <p:sldIdLst>
    <p:sldId id="256" r:id="rId3"/>
    <p:sldId id="292" r:id="rId4"/>
    <p:sldId id="258" r:id="rId5"/>
    <p:sldId id="294" r:id="rId6"/>
    <p:sldId id="297" r:id="rId7"/>
    <p:sldId id="298" r:id="rId8"/>
    <p:sldId id="300" r:id="rId9"/>
    <p:sldId id="301" r:id="rId10"/>
    <p:sldId id="302" r:id="rId11"/>
    <p:sldId id="303" r:id="rId12"/>
    <p:sldId id="304" r:id="rId13"/>
    <p:sldId id="307" r:id="rId14"/>
    <p:sldId id="308" r:id="rId15"/>
    <p:sldId id="305" r:id="rId16"/>
    <p:sldId id="306" r:id="rId17"/>
    <p:sldId id="296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9" r:id="rId36"/>
    <p:sldId id="290" r:id="rId37"/>
  </p:sldIdLst>
  <p:sldSz cx="9144000" cy="6858000" type="screen4x3"/>
  <p:notesSz cx="6858000" cy="9144000"/>
  <p:embeddedFontLst>
    <p:embeddedFont>
      <p:font typeface="Arial Black" pitchFamily="34" charset="0"/>
      <p:bold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Verdana" pitchFamily="34" charset="0"/>
      <p:regular r:id="rId44"/>
      <p:bold r:id="rId45"/>
      <p:italic r:id="rId46"/>
      <p:boldItalic r:id="rId47"/>
    </p:embeddedFont>
    <p:embeddedFont>
      <p:font typeface="Lucida Sans Unicode" pitchFamily="34" charset="0"/>
      <p:regular r:id="rId48"/>
    </p:embeddedFont>
    <p:embeddedFont>
      <p:font typeface="Wingdings 3" pitchFamily="18" charset="2"/>
      <p:regular r:id="rId49"/>
    </p:embeddedFont>
    <p:embeddedFont>
      <p:font typeface="Wingdings 2" pitchFamily="18" charset="2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4468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798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5954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1143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153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9613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1590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7965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97837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54185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2984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6135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3631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28351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4568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62463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25898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43552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587354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90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718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150F5D-FDE9-4FC8-888A-4DECEBB80E1E}" type="slidenum">
              <a:rPr lang="pl-PL" altLang="pl-PL">
                <a:latin typeface="Arial" panose="020B0604020202020204" pitchFamily="34" charset="0"/>
              </a:rPr>
              <a:pPr eaLnBrk="1" hangingPunct="1"/>
              <a:t>4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08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8150F5D-FDE9-4FC8-888A-4DECEBB80E1E}" type="slidenum">
              <a:rPr lang="pl-PL" altLang="pl-PL">
                <a:latin typeface="Arial" panose="020B0604020202020204" pitchFamily="34" charset="0"/>
              </a:rPr>
              <a:pPr eaLnBrk="1" hangingPunct="1"/>
              <a:t>5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86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5171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85762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80599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20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75" y="2828599"/>
            <a:ext cx="9144000" cy="155700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TEMAT </a:t>
            </a:r>
            <a:r>
              <a:rPr lang="pl-PL" sz="2880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pl-PL" sz="2880" b="1" i="0" u="none" strike="noStrike" cap="none" dirty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: </a:t>
            </a:r>
          </a:p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 ratowniczy </a:t>
            </a:r>
          </a:p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podręczny sprzęt gaśniczy</a:t>
            </a:r>
          </a:p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436097" y="5504704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FFAB40"/>
              </a:buClr>
              <a:buSzPct val="25000"/>
              <a:buFont typeface="Noto Sans Symbols"/>
              <a:buNone/>
            </a:pPr>
            <a:endParaRPr lang="pl-PL" sz="1800" dirty="0">
              <a:solidFill>
                <a:srgbClr val="F1C23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082051" y="404767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93213" y="2480669"/>
            <a:ext cx="7194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›"/>
            </a:pPr>
            <a:r>
              <a:rPr lang="en-US" altLang="pl-PL" sz="2400" b="1" dirty="0"/>
              <a:t>masa w </a:t>
            </a:r>
            <a:r>
              <a:rPr lang="pl-PL" altLang="pl-PL" sz="2400" b="1" dirty="0" smtClean="0"/>
              <a:t>kilogramach </a:t>
            </a:r>
            <a:r>
              <a:rPr lang="en-US" altLang="pl-PL" sz="2400" b="1" dirty="0" smtClean="0"/>
              <a:t>[kg</a:t>
            </a:r>
            <a:r>
              <a:rPr lang="en-US" altLang="pl-PL" sz="2400" b="1" dirty="0"/>
              <a:t>] </a:t>
            </a:r>
            <a:r>
              <a:rPr lang="en-US" altLang="pl-PL" sz="2400" b="1" dirty="0" err="1"/>
              <a:t>środka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gaśniczego</a:t>
            </a:r>
            <a:r>
              <a:rPr lang="en-US" altLang="pl-PL" sz="2400" b="1" dirty="0"/>
              <a:t> </a:t>
            </a:r>
            <a:r>
              <a:rPr lang="pl-PL" altLang="pl-PL" sz="2400" b="1" dirty="0" smtClean="0"/>
              <a:t>          </a:t>
            </a:r>
            <a:r>
              <a:rPr lang="en-US" altLang="pl-PL" sz="2400" b="1" dirty="0" err="1" smtClean="0"/>
              <a:t>dla</a:t>
            </a:r>
            <a:r>
              <a:rPr lang="en-US" altLang="pl-PL" sz="2400" b="1" dirty="0" smtClean="0"/>
              <a:t> </a:t>
            </a:r>
            <a:r>
              <a:rPr lang="en-US" altLang="pl-PL" sz="2400" b="1" dirty="0" err="1"/>
              <a:t>gaśnic</a:t>
            </a:r>
            <a:r>
              <a:rPr lang="en-US" altLang="pl-PL" sz="2400" b="1" dirty="0"/>
              <a:t>:</a:t>
            </a:r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/>
              <a:t>śniegowych</a:t>
            </a:r>
            <a:endParaRPr lang="en-US" altLang="pl-PL" sz="2400" b="1" dirty="0"/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 smtClean="0"/>
              <a:t>proszkowych</a:t>
            </a:r>
            <a:endParaRPr lang="pl-PL" altLang="pl-PL" sz="2400" b="1" dirty="0" smtClean="0"/>
          </a:p>
          <a:p>
            <a:pPr>
              <a:buSzPct val="150000"/>
            </a:pPr>
            <a:endParaRPr lang="en-US" altLang="pl-PL" sz="2400" b="1" dirty="0"/>
          </a:p>
          <a:p>
            <a:pPr>
              <a:buSzPct val="150000"/>
              <a:buFontTx/>
              <a:buChar char="›"/>
            </a:pPr>
            <a:r>
              <a:rPr lang="en-US" altLang="pl-PL" sz="2400" b="1" dirty="0" err="1"/>
              <a:t>objętość</a:t>
            </a:r>
            <a:r>
              <a:rPr lang="en-US" altLang="pl-PL" sz="2400" b="1" dirty="0"/>
              <a:t> w </a:t>
            </a:r>
            <a:r>
              <a:rPr lang="pl-PL" altLang="pl-PL" sz="2400" b="1" dirty="0" smtClean="0"/>
              <a:t>litrach </a:t>
            </a:r>
            <a:r>
              <a:rPr lang="en-US" altLang="pl-PL" sz="2400" b="1" dirty="0" smtClean="0"/>
              <a:t>[l</a:t>
            </a:r>
            <a:r>
              <a:rPr lang="en-US" altLang="pl-PL" sz="2400" b="1" dirty="0"/>
              <a:t>] </a:t>
            </a:r>
            <a:r>
              <a:rPr lang="en-US" altLang="pl-PL" sz="2400" b="1" dirty="0" err="1"/>
              <a:t>środka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gaśniczego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dla</a:t>
            </a:r>
            <a:r>
              <a:rPr lang="en-US" altLang="pl-PL" sz="2400" b="1" dirty="0"/>
              <a:t> </a:t>
            </a:r>
            <a:r>
              <a:rPr lang="en-US" altLang="pl-PL" sz="2400" b="1" dirty="0" err="1"/>
              <a:t>gaśnic</a:t>
            </a:r>
            <a:r>
              <a:rPr lang="en-US" altLang="pl-PL" sz="2400" b="1" dirty="0"/>
              <a:t>:</a:t>
            </a:r>
          </a:p>
          <a:p>
            <a:pPr>
              <a:buSzPct val="150000"/>
            </a:pPr>
            <a:r>
              <a:rPr lang="en-US" altLang="pl-PL" sz="2400" b="1" dirty="0"/>
              <a:t>   - </a:t>
            </a:r>
            <a:r>
              <a:rPr lang="en-US" altLang="pl-PL" sz="2400" b="1" dirty="0" err="1"/>
              <a:t>pianowych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2241933" y="45724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Podział </a:t>
            </a:r>
            <a:r>
              <a:rPr lang="pl-PL" sz="2400" b="1" dirty="0">
                <a:solidFill>
                  <a:srgbClr val="FF0000"/>
                </a:solidFill>
              </a:rPr>
              <a:t>podręcznego sprzętu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 gaśniczego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93213" y="1795749"/>
            <a:ext cx="2093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 smtClean="0"/>
              <a:t>Wielkości gaśnic:</a:t>
            </a:r>
            <a:endParaRPr lang="pl-PL" sz="1600" b="1" u="sng" dirty="0"/>
          </a:p>
        </p:txBody>
      </p:sp>
    </p:spTree>
    <p:extLst>
      <p:ext uri="{BB962C8B-B14F-4D97-AF65-F5344CB8AC3E}">
        <p14:creationId xmlns="" xmlns:p14="http://schemas.microsoft.com/office/powerpoint/2010/main" val="182616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/>
          <a:srcRect l="31630" t="17582" r="17334" b="13358"/>
          <a:stretch/>
        </p:blipFill>
        <p:spPr>
          <a:xfrm>
            <a:off x="1013552" y="1454158"/>
            <a:ext cx="7315200" cy="540385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313542" y="286438"/>
            <a:ext cx="497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Budowa gaśnic przenośnych i gaśnic przewoźnych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9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37545" t="27041" r="23340" b="18567"/>
          <a:stretch/>
        </p:blipFill>
        <p:spPr>
          <a:xfrm>
            <a:off x="1347037" y="1609228"/>
            <a:ext cx="6574092" cy="514208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182404" y="379348"/>
            <a:ext cx="46778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Budowa gaśnic przenośnych </a:t>
            </a:r>
            <a:r>
              <a:rPr lang="pl-PL" sz="2400" b="1" dirty="0" smtClean="0">
                <a:solidFill>
                  <a:srgbClr val="FF0000"/>
                </a:solidFill>
              </a:rPr>
              <a:t>i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gaśnic </a:t>
            </a:r>
            <a:r>
              <a:rPr lang="pl-PL" sz="2400" b="1" dirty="0">
                <a:solidFill>
                  <a:srgbClr val="FF0000"/>
                </a:solidFill>
              </a:rPr>
              <a:t>przewoźnych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83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/>
          <a:srcRect l="31711" t="21365" r="16593" b="18789"/>
          <a:stretch/>
        </p:blipFill>
        <p:spPr>
          <a:xfrm>
            <a:off x="1084490" y="1718631"/>
            <a:ext cx="7241091" cy="47152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263966" y="379348"/>
            <a:ext cx="512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Budowa gaśnic przenośnych i </a:t>
            </a:r>
          </a:p>
          <a:p>
            <a:pPr algn="ctr"/>
            <a:r>
              <a:rPr lang="pl-PL" sz="2400" b="1" dirty="0">
                <a:solidFill>
                  <a:srgbClr val="FF0000"/>
                </a:solidFill>
              </a:rPr>
              <a:t>gaśnic przewoźnych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4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5" t="17620" r="11027" b="15762"/>
          <a:stretch/>
        </p:blipFill>
        <p:spPr bwMode="auto">
          <a:xfrm>
            <a:off x="470972" y="1608462"/>
            <a:ext cx="3852635" cy="24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11" t="18004" r="10472" b="15991"/>
          <a:stretch/>
        </p:blipFill>
        <p:spPr bwMode="auto">
          <a:xfrm>
            <a:off x="4749183" y="1608462"/>
            <a:ext cx="3861724" cy="24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919" t="17918" r="11258" b="15399"/>
          <a:stretch/>
        </p:blipFill>
        <p:spPr bwMode="auto">
          <a:xfrm>
            <a:off x="470972" y="4219461"/>
            <a:ext cx="3852635" cy="25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72" t="17327" r="11610" b="15548"/>
          <a:stretch/>
        </p:blipFill>
        <p:spPr bwMode="auto">
          <a:xfrm>
            <a:off x="4712486" y="4219461"/>
            <a:ext cx="3898421" cy="25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95814" y="288453"/>
            <a:ext cx="57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Zasady stosowania podręcznego sprzętu gaśniczego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4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31" t="17583" r="11371" b="16303"/>
          <a:stretch/>
        </p:blipFill>
        <p:spPr bwMode="auto">
          <a:xfrm>
            <a:off x="455166" y="1564395"/>
            <a:ext cx="3833871" cy="2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57" t="17582" r="11484" b="16002"/>
          <a:stretch/>
        </p:blipFill>
        <p:spPr bwMode="auto">
          <a:xfrm>
            <a:off x="4737252" y="1564395"/>
            <a:ext cx="3836019" cy="247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58" t="17433" r="11371" b="15851"/>
          <a:stretch/>
        </p:blipFill>
        <p:spPr bwMode="auto">
          <a:xfrm>
            <a:off x="455165" y="4198551"/>
            <a:ext cx="3833871" cy="247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484" t="17734" r="11484" b="16453"/>
          <a:stretch/>
        </p:blipFill>
        <p:spPr bwMode="auto">
          <a:xfrm>
            <a:off x="4735309" y="4198551"/>
            <a:ext cx="3836019" cy="2457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895814" y="288453"/>
            <a:ext cx="570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</a:rPr>
              <a:t>Zasady stosowania podręcznego sprzętu gaśniczego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4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16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82450" y="1659673"/>
            <a:ext cx="803528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 smtClean="0"/>
              <a:t>      </a:t>
            </a:r>
            <a:r>
              <a:rPr lang="pl-PL" altLang="pl-PL" sz="2800" b="1" dirty="0" smtClean="0">
                <a:solidFill>
                  <a:srgbClr val="FF0000"/>
                </a:solidFill>
              </a:rPr>
              <a:t>Sprzęt ratowniczy</a:t>
            </a:r>
            <a:r>
              <a:rPr lang="pl-PL" altLang="pl-PL" sz="2800" dirty="0" smtClean="0">
                <a:solidFill>
                  <a:srgbClr val="FF0000"/>
                </a:solidFill>
              </a:rPr>
              <a:t>-</a:t>
            </a:r>
          </a:p>
          <a:p>
            <a:pPr marL="552450" indent="-552450" algn="just"/>
            <a:r>
              <a:rPr lang="pl-PL" altLang="pl-PL" sz="2800" dirty="0" smtClean="0"/>
              <a:t>      sprzęt </a:t>
            </a:r>
            <a:r>
              <a:rPr lang="pl-PL" altLang="pl-PL" sz="2800" dirty="0"/>
              <a:t>pożarniczy służący do prowadzenia </a:t>
            </a:r>
            <a:r>
              <a:rPr lang="pl-PL" altLang="pl-PL" sz="2800" dirty="0" smtClean="0"/>
              <a:t>akcji ratownictwa </a:t>
            </a:r>
            <a:r>
              <a:rPr lang="pl-PL" altLang="pl-PL" sz="2800" dirty="0"/>
              <a:t>technicznego oraz do ratowania ludzi i dóbr materialnych.</a:t>
            </a:r>
          </a:p>
          <a:p>
            <a:pPr marL="552450" indent="-552450"/>
            <a:endParaRPr lang="pl-PL" altLang="pl-PL" sz="2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8364" y="234405"/>
            <a:ext cx="867997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32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</a:t>
            </a:r>
            <a:r>
              <a:rPr lang="pl-PL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grupy i przeznaczenie poszczególnego sprzętu </a:t>
            </a:r>
            <a:r>
              <a:rPr lang="pl-PL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pożarniczego</a:t>
            </a:r>
            <a:endParaRPr lang="pl-PL" altLang="pl-PL" sz="32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37282" y="3544582"/>
            <a:ext cx="8130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W skład sprzętu ratowniczego wchodzą: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Ratowniczy sprzęt mechaniczny, </a:t>
            </a:r>
            <a:r>
              <a:rPr lang="pl-PL" sz="2000" i="1" dirty="0" smtClean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Ratownicze zestawy hydrauliczne, </a:t>
            </a:r>
            <a:r>
              <a:rPr lang="pl-PL" sz="2000" i="1" dirty="0" smtClean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dirty="0" smtClean="0"/>
              <a:t>Ratownicze zestawy pneumatyczne, </a:t>
            </a:r>
            <a:r>
              <a:rPr lang="pl-PL" sz="2000" i="1" dirty="0" smtClean="0"/>
              <a:t>(temat kolejnych lekcji)</a:t>
            </a:r>
          </a:p>
          <a:p>
            <a:pPr>
              <a:lnSpc>
                <a:spcPct val="150000"/>
              </a:lnSpc>
            </a:pPr>
            <a:r>
              <a:rPr lang="pl-PL" sz="2400" u="sng" dirty="0" smtClean="0"/>
              <a:t>Sprzęt burzący – ogólnego stosowania</a:t>
            </a:r>
            <a:endParaRPr lang="pl-PL" sz="2400" u="sng" dirty="0"/>
          </a:p>
        </p:txBody>
      </p:sp>
    </p:spTree>
    <p:extLst>
      <p:ext uri="{BB962C8B-B14F-4D97-AF65-F5344CB8AC3E}">
        <p14:creationId xmlns="" xmlns:p14="http://schemas.microsoft.com/office/powerpoint/2010/main" val="399342811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5216488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endParaRPr lang="pl-PL" sz="28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Sprzęt </a:t>
            </a: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burzący</a:t>
            </a:r>
            <a:r>
              <a:rPr lang="pl-PL" sz="2400" b="1" dirty="0">
                <a:latin typeface="Arial"/>
                <a:ea typeface="Arial"/>
                <a:cs typeface="Arial"/>
                <a:sym typeface="Arial"/>
              </a:rPr>
              <a:t> wyróżnia prosta konstrukcja oraz fakt, że wykorzystywana jest przy jego użyciu tylko siła ludzkich rąk, ewentualnie efekt działania dźwigni lub bloczków.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17</a:t>
            </a:fld>
            <a:endParaRPr lang="pl-PL"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141" y="2125844"/>
            <a:ext cx="2916844" cy="3294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32012" y="223857"/>
            <a:ext cx="86696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145450" y="1600200"/>
            <a:ext cx="8782200" cy="50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pl-PL" sz="2000" b="1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Służy do:</a:t>
            </a:r>
            <a:endParaRPr lang="pl-PL" sz="20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 smtClean="0">
                <a:latin typeface="Arial"/>
                <a:ea typeface="Arial"/>
                <a:cs typeface="Arial"/>
                <a:sym typeface="Arial"/>
              </a:rPr>
              <a:t>obalania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uszkodzonych w wyniku pożaru, huraganów konstrukcji budowlanych typu: stropy, ściany, kominy </a:t>
            </a:r>
            <a:r>
              <a:rPr lang="pl-PL" sz="1800" b="1" dirty="0" err="1">
                <a:latin typeface="Arial"/>
                <a:ea typeface="Arial"/>
                <a:cs typeface="Arial"/>
                <a:sym typeface="Arial"/>
              </a:rPr>
              <a:t>itp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,.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ułatwiania dostępu do źródeł ognia w przypadku pożarów obiektów drewnianych ocieplonych igliwiem lub wiórami,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odciągania i rozrzucania w celu dokładnego ugaszenia materiałów typu: słoma, siano, tekstylia, makulatura itp.,</a:t>
            </a: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wypierania elementów konstrukcji stalowych, drewnianych w celu zabezpieczenia przed przewróceniem.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18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91069" y="407368"/>
            <a:ext cx="8707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81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 dirty="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bosaki ( podręczne, ciężkie, lekkie, strzechowe, sufitowe)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topory strażackie (lekkie, ciężkie)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łomy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siekierołomy</a:t>
            </a:r>
            <a:endParaRPr lang="pl-PL" sz="20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kotwice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podnośniki zębatkowe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wyciągarki linowe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AutoNum type="alphaLcParenR"/>
            </a:pP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wyciągarki łańcuchowe 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19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772" y="4979908"/>
            <a:ext cx="1707028" cy="17070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181" y="3031529"/>
            <a:ext cx="2048434" cy="1213209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874" y="4104020"/>
            <a:ext cx="1609483" cy="110347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32012" y="497789"/>
            <a:ext cx="863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sprzętu pożarniczego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 smtClean="0"/>
              <a:t>MATERIAŁ NAUCZANIA</a:t>
            </a:r>
            <a:endParaRPr lang="pl-PL" altLang="pl-PL" sz="3600" b="1" dirty="0"/>
          </a:p>
        </p:txBody>
      </p:sp>
      <p:sp>
        <p:nvSpPr>
          <p:cNvPr id="10" name="Symbol zastępczy zawartości 1"/>
          <p:cNvSpPr>
            <a:spLocks noGrp="1"/>
          </p:cNvSpPr>
          <p:nvPr>
            <p:ph type="body" idx="1"/>
          </p:nvPr>
        </p:nvSpPr>
        <p:spPr>
          <a:xfrm>
            <a:off x="597391" y="1820300"/>
            <a:ext cx="8295089" cy="4838407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/>
              <a:t> Podział </a:t>
            </a:r>
            <a:r>
              <a:rPr lang="pl-PL" dirty="0"/>
              <a:t>na grupy i przeznaczenie poszczególnego sprzętu </a:t>
            </a:r>
            <a:r>
              <a:rPr lang="pl-PL" dirty="0" smtClean="0"/>
              <a:t>pożarniczego; </a:t>
            </a:r>
          </a:p>
          <a:p>
            <a:r>
              <a:rPr lang="pl-PL" dirty="0" smtClean="0"/>
              <a:t> Skład </a:t>
            </a:r>
            <a:r>
              <a:rPr lang="pl-PL" dirty="0"/>
              <a:t>poszczególnych grup sprzętu </a:t>
            </a:r>
            <a:r>
              <a:rPr lang="pl-PL" dirty="0" smtClean="0"/>
              <a:t>pożarniczego;</a:t>
            </a:r>
          </a:p>
          <a:p>
            <a:r>
              <a:rPr lang="pl-PL" dirty="0" smtClean="0"/>
              <a:t> </a:t>
            </a:r>
            <a:r>
              <a:rPr lang="pl-PL" dirty="0"/>
              <a:t>Przeznaczenie i podział podręcznego sprzętu </a:t>
            </a:r>
            <a:r>
              <a:rPr lang="pl-PL" dirty="0" smtClean="0"/>
              <a:t>gaśniczego; </a:t>
            </a:r>
          </a:p>
          <a:p>
            <a:r>
              <a:rPr lang="pl-PL" dirty="0"/>
              <a:t> </a:t>
            </a:r>
            <a:r>
              <a:rPr lang="pl-PL" dirty="0" smtClean="0"/>
              <a:t>Rodzaje </a:t>
            </a:r>
            <a:r>
              <a:rPr lang="pl-PL" dirty="0"/>
              <a:t>podręcznego sprzętu </a:t>
            </a:r>
            <a:r>
              <a:rPr lang="pl-PL" dirty="0" smtClean="0"/>
              <a:t>gaśniczego;</a:t>
            </a:r>
          </a:p>
          <a:p>
            <a:r>
              <a:rPr lang="pl-PL" dirty="0" smtClean="0"/>
              <a:t> </a:t>
            </a:r>
            <a:r>
              <a:rPr lang="pl-PL" dirty="0"/>
              <a:t>Podział gaśnic przenośnych i gaśnic </a:t>
            </a:r>
            <a:r>
              <a:rPr lang="pl-PL" dirty="0" smtClean="0"/>
              <a:t>przewoźnych; </a:t>
            </a:r>
          </a:p>
          <a:p>
            <a:r>
              <a:rPr lang="pl-PL" dirty="0" smtClean="0"/>
              <a:t> </a:t>
            </a:r>
            <a:r>
              <a:rPr lang="pl-PL" dirty="0"/>
              <a:t>Budowa gaśnic przenośnych i gaśnic </a:t>
            </a:r>
            <a:r>
              <a:rPr lang="pl-PL" dirty="0" smtClean="0"/>
              <a:t>przewoźnych; </a:t>
            </a:r>
          </a:p>
          <a:p>
            <a:r>
              <a:rPr lang="pl-PL" dirty="0" smtClean="0"/>
              <a:t> </a:t>
            </a:r>
            <a:r>
              <a:rPr lang="pl-PL" dirty="0"/>
              <a:t>Zasady stosowania podręcznego sprzętu </a:t>
            </a:r>
            <a:r>
              <a:rPr lang="pl-PL" dirty="0" smtClean="0"/>
              <a:t>gaśniczego.</a:t>
            </a:r>
            <a:endParaRPr lang="pl-PL" dirty="0"/>
          </a:p>
          <a:p>
            <a:endParaRPr lang="pl-PL" dirty="0"/>
          </a:p>
          <a:p>
            <a:endParaRPr lang="pl-PL" dirty="0" smtClean="0"/>
          </a:p>
          <a:p>
            <a:pPr marL="118872" indent="0" algn="r">
              <a:buNone/>
            </a:pPr>
            <a:r>
              <a:rPr lang="pl-PL" dirty="0" smtClean="0"/>
              <a:t>Czas: 2T</a:t>
            </a:r>
            <a:endParaRPr lang="pl-PL" dirty="0"/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</p:spTree>
    <p:extLst>
      <p:ext uri="{BB962C8B-B14F-4D97-AF65-F5344CB8AC3E}">
        <p14:creationId xmlns="" xmlns:p14="http://schemas.microsoft.com/office/powerpoint/2010/main" val="26596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234950" y="1600200"/>
            <a:ext cx="55380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podręczny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 służy do torowania drogi. Można za jego pomocą wyważyć drzwi, okna, odrywać deski usuwać drobne elementy konstrukcyjne budynku. Bosak w całości odkuty jest ze stali. Zasadniczą jego częścią jest grot i hak. Drugą częścią jest stopka.Jego długość wynosi 1,3m, a masa 5 kg.  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pl-PL"/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601" y="2012377"/>
            <a:ext cx="2746199" cy="40357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04716" y="407368"/>
            <a:ext cx="8761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                   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0" y="958755"/>
            <a:ext cx="5974200" cy="52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SPRZĘT BURZĄCY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ciężki</a:t>
            </a:r>
            <a:r>
              <a:rPr lang="pl-PL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służy głownie do prac na zewnątrz budynku: do zrywania nadpalonych konstrukcji dachowej w domach jednokondygnacyjnych, do zrywania uszkodzonych ścian budynków, usuwania dużych złamanych konarów drzew. </a:t>
            </a: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Jest to stalowy hak z grotem osadzonym na pięciometrowym drzewcu. Obsługiwany jest przez co najmniej 2 osoby. Przy stalowej tulei osadzonej na drzewcu zamocowane jest kółko, do którego można przytwierdzić linę. Lina umożliwia prowadzenie prac burzących przez kilku strażaków. Długość całkowita bosaka wynosi około 5,5m, a masa około 12 </a:t>
            </a:r>
            <a:r>
              <a:rPr lang="pl-PL" sz="1800" b="1" dirty="0" err="1">
                <a:latin typeface="Arial"/>
                <a:ea typeface="Arial"/>
                <a:cs typeface="Arial"/>
                <a:sym typeface="Arial"/>
              </a:rPr>
              <a:t>kg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pl-PL"/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3200" y="1703806"/>
            <a:ext cx="2032974" cy="48578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32012" y="314022"/>
            <a:ext cx="863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48000" cy="327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LEKKI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lekki</a:t>
            </a:r>
            <a:r>
              <a:rPr lang="pl-PL" sz="20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wykorzystywany jest do zrywania nadpalonych przewodów, do wyciągania drobnych elementów ze strefy pożaru oraz prowadzenia lżejszych czynności burzących.</a:t>
            </a:r>
            <a:r>
              <a:rPr lang="pl-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Posiada stalowy hak z grotem, jest krótszy </a:t>
            </a:r>
            <a:r>
              <a:rPr lang="pl-PL" sz="1800" b="1" dirty="0" smtClean="0">
                <a:latin typeface="Arial"/>
                <a:ea typeface="Arial"/>
                <a:cs typeface="Arial"/>
                <a:sym typeface="Arial"/>
              </a:rPr>
              <a:t>od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bosaka ciężkiego i nie posiada kółka do mocowania liny. Długość drzewca wynosi 4 m</a:t>
            </a:r>
            <a:r>
              <a:rPr lang="pl-PL" sz="1800" b="1" dirty="0" smtClean="0">
                <a:latin typeface="Arial"/>
                <a:ea typeface="Arial"/>
                <a:cs typeface="Arial"/>
                <a:sym typeface="Arial"/>
              </a:rPr>
              <a:t>. całkowita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masa około 6 kg, a długość 4,3m. Bosak obsługiwany jest przez jednego strażaka.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22</a:t>
            </a:fld>
            <a:endParaRPr lang="pl-PL"/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820" y="4850041"/>
            <a:ext cx="8283625" cy="1800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8364" y="293792"/>
            <a:ext cx="8693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268500" y="1656150"/>
            <a:ext cx="5090400" cy="5011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SUFITOWY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sufitowy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służy do prac wewnątrz budynku np. do zrywania podsufitki, boazerii, zrywania odsadzonych od ściany przez wodę i temperatury tynków oraz wyburzenia ścian z lekkich konstrukcji gipsowo-kartonowych. </a:t>
            </a:r>
            <a:r>
              <a:rPr lang="pl-PL" sz="1800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 dirty="0">
                <a:latin typeface="Arial"/>
                <a:ea typeface="Arial"/>
                <a:cs typeface="Arial"/>
                <a:sym typeface="Arial"/>
              </a:rPr>
              <a:t>Długość drzewca wynosi ok. 2,5m. Bosak obsługiwany jest przez jednego strażaka.  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pl-PL"/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575" y="2100150"/>
            <a:ext cx="2627799" cy="402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8363" y="350192"/>
            <a:ext cx="8666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134250" y="1600200"/>
            <a:ext cx="8871900" cy="225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BOSAK STRZECHOWY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Bosak strzechowy</a:t>
            </a:r>
            <a:r>
              <a:rPr lang="pl-PL" sz="20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rozrywania strzech, stogów siana i słomy oraz stert materiałów włókienniczych. Jest to stalowy trójzębny hak osadzony na pięciometrowym drzewcu. całkowita masa bosaka wynosi około 8 kg, a długość 5,5 m. Obsługiwany prze co najmniej 2 osoby. </a:t>
            </a:r>
          </a:p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24</a:t>
            </a:fld>
            <a:endParaRPr lang="pl-PL"/>
          </a:p>
        </p:txBody>
      </p:sp>
      <p:pic>
        <p:nvPicPr>
          <p:cNvPr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50" y="4316700"/>
            <a:ext cx="8085049" cy="1745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04716" y="312303"/>
            <a:ext cx="8707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167825" y="1600200"/>
            <a:ext cx="8838300" cy="268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TOPOREK LEKKI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Toporek lekki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drobnych prac burzących, wyrywania kłódek, wycinania otworów w cienkich drzwiach i ścianach gipsowo-kartonowych, zrywania łańcuchów, wybijania szyb w oknach. Stanowi wyposażenie osobiste strażaka. składa się z głowicy i rękojeści. Masa toporka wynosi 2,5 kg.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pl-PL"/>
          </a:p>
        </p:txBody>
      </p:sp>
      <p:pic>
        <p:nvPicPr>
          <p:cNvPr id="356" name="Shape 3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275" y="4186874"/>
            <a:ext cx="2827050" cy="236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925" y="4284900"/>
            <a:ext cx="3150849" cy="2067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5660" y="459719"/>
            <a:ext cx="8652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61575" y="1600200"/>
            <a:ext cx="50019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TOPÓR CIĘŻKI 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Topór ciężki</a:t>
            </a:r>
            <a:r>
              <a:rPr lang="pl-PL"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1800" b="1">
                <a:latin typeface="Arial"/>
                <a:ea typeface="Arial"/>
                <a:cs typeface="Arial"/>
                <a:sym typeface="Arial"/>
              </a:rPr>
              <a:t>służy do wyrąbywania belek konstrukcji drewnianych, wywarzania drzwi, wycinania otworów w pokryciach dachowych. Składa się z głowicy i rękojeści. Długość całkowita wynosi około 100 cm, a masa około 4 kg. Obsługa jeden strażak. </a:t>
            </a:r>
          </a:p>
          <a:p>
            <a:pPr marL="0" lvl="0" indent="-69850" algn="ctr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sz="2800" b="1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pl-PL"/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675" y="2314125"/>
            <a:ext cx="2681724" cy="39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325" y="4724674"/>
            <a:ext cx="3507475" cy="19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59306" y="407368"/>
            <a:ext cx="8652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216950" y="1600200"/>
            <a:ext cx="5447700" cy="505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Łom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służy do podważania i zdejmowania drzwi z zawiasów, urywania łańcuchów, wyginania krat, wybijania otworów dachach, ścianach, drzwiach. Przecięcie w spłaszczonym końcu służy do wyrywania gwoździ. Łom wykonany jest w całości z metalowego pręta o średnicy od 20 do 30 mm. Z jednej strony posiada zaostrzony szpic, z drugiej spłaszczenie z wygięciem pod katem 30 do 45 stopni.</a:t>
            </a:r>
            <a:r>
              <a:rPr lang="pl-PL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27</a:t>
            </a:fld>
            <a:endParaRPr lang="pl-PL"/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350" y="1651687"/>
            <a:ext cx="2804874" cy="234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Shape 3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3350" y="4287950"/>
            <a:ext cx="2804875" cy="22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72954" y="407368"/>
            <a:ext cx="8639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0" y="1095233"/>
            <a:ext cx="5941800" cy="494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 err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  <a:r>
              <a:rPr lang="pl-PL" sz="20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stosuje się go do powiększenia lub wykonywania otworów w ścianach, do wyważania drzwi w budynkach i samochodach. </a:t>
            </a: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Siekierołom</a:t>
            </a: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sklada</a:t>
            </a: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 się z głowicy i rękojeści oraz taśmy poliestrowej, która jest wykorzystywana do transportu narzędzia oraz jako element nośny w niektórych sytuacjach. Głowica zaopatrzona jest z jednej strony w ostrze służące do cięcia prętów stalowych o średnicy do 10 mm, a z drugiej strony w ostry szpic służący do wybijania otworów w ścianach, dachach. Z boku głowicy wykonano spłaszczenie służące do podważania drzwi. </a:t>
            </a: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pl-PL"/>
          </a:p>
        </p:txBody>
      </p:sp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048" y="1256919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7342" y="3412920"/>
            <a:ext cx="2476499" cy="28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8364" y="459719"/>
            <a:ext cx="8652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192850" y="1600200"/>
            <a:ext cx="54009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SIEKIEROŁOM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“Hooligan”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inną odmianą siekierołomu jest urządzenie zwane “hoologan”. Służy do urywania łańcuchów, wyginania krat, wybijania otworów w dachach, ścianach, drzwiach, do podważania drzwi, wyłamywania zamków i drzwi pojazdów samochodowych. Jest to urządzenie łączące ze sobą funkcję topora ciężkiego ., łomu i w/w siekierołomu. Długość urządzenia od 70 do 110 cm, masa około 9 kg. </a:t>
            </a:r>
          </a:p>
        </p:txBody>
      </p:sp>
      <p:sp>
        <p:nvSpPr>
          <p:cNvPr id="395" name="Shape 39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pl-PL"/>
          </a:p>
        </p:txBody>
      </p:sp>
      <p:pic>
        <p:nvPicPr>
          <p:cNvPr id="396" name="Shape 3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200" y="1946701"/>
            <a:ext cx="2930749" cy="41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32012" y="459719"/>
            <a:ext cx="8652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FFC700"/>
              </a:buClr>
              <a:buSzPct val="25000"/>
              <a:buFont typeface="Arial Black"/>
              <a:buNone/>
            </a:pPr>
            <a:r>
              <a:rPr lang="pl-PL" sz="3000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sz="3000" dirty="0">
              <a:solidFill>
                <a:srgbClr val="F1C23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Wstęp	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28766" y="2262100"/>
            <a:ext cx="4998300" cy="39939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pl-PL" sz="2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altLang="pl-PL" sz="2800" b="1" dirty="0"/>
              <a:t>Sprzęt pożarniczy</a:t>
            </a:r>
            <a:r>
              <a:rPr lang="pl-PL" altLang="pl-PL" sz="2800" dirty="0"/>
              <a:t> - </a:t>
            </a:r>
            <a:r>
              <a:rPr lang="pl-PL" altLang="pl-PL" sz="2400" dirty="0"/>
              <a:t>przenośny lub przewoźny specjalny sprzęt służący do gaszenia pożaru, prowadzenia akcji ratowniczych </a:t>
            </a:r>
            <a:r>
              <a:rPr lang="pl-PL" altLang="pl-PL" sz="2400" dirty="0" smtClean="0"/>
              <a:t>oraz </a:t>
            </a:r>
            <a:r>
              <a:rPr lang="pl-PL" altLang="pl-PL" sz="2400" dirty="0"/>
              <a:t>sprzęt ochrony stosowany przez straże pożarne.</a:t>
            </a:r>
            <a:endParaRPr lang="pl-PL" sz="2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3325" y="2262100"/>
            <a:ext cx="3284474" cy="378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180800" y="1600200"/>
            <a:ext cx="56043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PODNOŚNIK ZĘBATKOWY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Podnośnik zębatkowy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służy do podnoszenia zawalonych konstrukcji drewnianych i stalowych lub do wypierania elementów konstrukcji budowlanych, grożących zawaleniem. </a:t>
            </a:r>
          </a:p>
          <a:p>
            <a:pPr marL="0" lvl="0" indent="0" algn="just" rtl="0">
              <a:spcBef>
                <a:spcPts val="0"/>
              </a:spcBef>
              <a:buNone/>
            </a:pP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Wysokość podnoszenia 0-350 mm, udźwig od 15 do 100 kN, długość całkowita od 625 do 800 mm, masa od 13 do 42 kg.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pl-PL"/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6100" y="1600199"/>
            <a:ext cx="2720699" cy="464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45660" y="407368"/>
            <a:ext cx="8652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238561" y="1067937"/>
            <a:ext cx="5411700" cy="518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WYCIĄGARKA LINOWA</a:t>
            </a: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Wyciągarka linowa</a:t>
            </a:r>
            <a:r>
              <a:rPr lang="pl-PL" sz="2000" b="1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służy do przeciągania, obalania drzew, przewróconych w wyniku huraganów oraz do przeciągania naruszonych w wyniku katastrof budowlanych i huraganów konstrukcji stalowych i drewnianych. Udźwig od 16 do 30kN zdolność przeciągania elementów 25 do 50 </a:t>
            </a: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kN</a:t>
            </a: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. Wytrzymałość liny od 70 do 150 </a:t>
            </a: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kN</a:t>
            </a: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.  Masa własna od 17 do 27 </a:t>
            </a:r>
            <a:r>
              <a:rPr lang="pl-PL" sz="2000" b="1" dirty="0" err="1">
                <a:latin typeface="Arial"/>
                <a:ea typeface="Arial"/>
                <a:cs typeface="Arial"/>
                <a:sym typeface="Arial"/>
              </a:rPr>
              <a:t>kg</a:t>
            </a:r>
            <a:r>
              <a:rPr lang="pl-PL" sz="2000" b="1" dirty="0">
                <a:latin typeface="Arial"/>
                <a:ea typeface="Arial"/>
                <a:cs typeface="Arial"/>
                <a:sym typeface="Arial"/>
              </a:rPr>
              <a:t>. Lina o długości od 5 do 20 m.</a:t>
            </a:r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pl-PL"/>
          </a:p>
        </p:txBody>
      </p:sp>
      <p:pic>
        <p:nvPicPr>
          <p:cNvPr id="414" name="Shape 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825" y="2161200"/>
            <a:ext cx="2675974" cy="230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Shape 4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100" y="4606775"/>
            <a:ext cx="3102225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04715" y="365477"/>
            <a:ext cx="8748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96425" y="1600200"/>
            <a:ext cx="4194300" cy="512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algn="ctr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l-PL" sz="2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WYCIĄGARKA ŁAŃCUCHOWA</a:t>
            </a:r>
          </a:p>
          <a:p>
            <a:pPr marL="0" lvl="0" indent="-69850" algn="just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 algn="just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pl-PL" sz="24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Wyciągarki łańcuchowe</a:t>
            </a:r>
            <a:r>
              <a:rPr lang="pl-PL" sz="20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>
                <a:latin typeface="Arial"/>
                <a:ea typeface="Arial"/>
                <a:cs typeface="Arial"/>
                <a:sym typeface="Arial"/>
              </a:rPr>
              <a:t>są identyczne jak linowe. Wysokość podnoszenia lub długość przeciągania zależy od długości zastosowanego łańcucha. Przeważnie stosowane są łańcuchy o długości od 1,5 m do 5 m. Udźwig 0d 10 do 30 kN. Masa 10 kg.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pl-PL"/>
          </a:p>
        </p:txBody>
      </p:sp>
      <p:pic>
        <p:nvPicPr>
          <p:cNvPr id="424" name="Shape 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150" y="2355700"/>
            <a:ext cx="3853649" cy="40322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rostokąt 1"/>
          <p:cNvSpPr/>
          <p:nvPr/>
        </p:nvSpPr>
        <p:spPr>
          <a:xfrm>
            <a:off x="218364" y="407368"/>
            <a:ext cx="8679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sprzętu pożarniczego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33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18365" y="261340"/>
            <a:ext cx="8652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58530" y="1567060"/>
            <a:ext cx="83659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pl-PL" altLang="pl-PL" sz="2000" b="1" dirty="0" smtClean="0">
                <a:solidFill>
                  <a:srgbClr val="FF0000"/>
                </a:solidFill>
              </a:rPr>
              <a:t>POŻARNICZY SPRZĘT TRANSPORTOWY</a:t>
            </a:r>
            <a:r>
              <a:rPr lang="pl-PL" altLang="pl-PL" sz="2000" b="1" dirty="0" smtClean="0"/>
              <a:t>, </a:t>
            </a:r>
            <a:r>
              <a:rPr lang="pl-PL" altLang="pl-PL" sz="2000" b="1" dirty="0"/>
              <a:t>to </a:t>
            </a:r>
            <a:r>
              <a:rPr lang="pl-PL" altLang="pl-PL" sz="2000" b="1" dirty="0" smtClean="0"/>
              <a:t>sprzęt umożliwiający </a:t>
            </a:r>
            <a:r>
              <a:rPr lang="pl-PL" altLang="pl-PL" sz="2000" b="1" dirty="0"/>
              <a:t>przemieszczanie ludzi i sprzętu </a:t>
            </a:r>
            <a:r>
              <a:rPr lang="pl-PL" altLang="pl-PL" sz="2000" b="1" dirty="0" smtClean="0"/>
              <a:t>oraz środków </a:t>
            </a:r>
            <a:r>
              <a:rPr lang="pl-PL" altLang="pl-PL" sz="2000" b="1" dirty="0"/>
              <a:t>gaśniczych na miejsce akcji.</a:t>
            </a:r>
            <a:endParaRPr lang="pl-PL" altLang="pl-PL" sz="2000" dirty="0"/>
          </a:p>
          <a:p>
            <a:pPr eaLnBrk="1" hangingPunct="1"/>
            <a:endParaRPr lang="pl-PL" altLang="pl-PL" dirty="0"/>
          </a:p>
        </p:txBody>
      </p:sp>
      <p:sp>
        <p:nvSpPr>
          <p:cNvPr id="6" name="Prostokąt 5"/>
          <p:cNvSpPr/>
          <p:nvPr/>
        </p:nvSpPr>
        <p:spPr>
          <a:xfrm>
            <a:off x="458530" y="2919352"/>
            <a:ext cx="531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000" b="1" dirty="0">
                <a:solidFill>
                  <a:srgbClr val="FF0000"/>
                </a:solidFill>
              </a:rPr>
              <a:t>Wśród sprzętu transportowego można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wyróżnić:</a:t>
            </a:r>
            <a:endParaRPr lang="pl-PL" altLang="pl-PL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pojazdy drogowe,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pojazdy szynowe,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pożarnicze jednostki pływające,</a:t>
            </a:r>
          </a:p>
          <a:p>
            <a:pPr eaLnBrk="1" hangingPunct="1">
              <a:spcBef>
                <a:spcPct val="50000"/>
              </a:spcBef>
            </a:pPr>
            <a:r>
              <a:rPr lang="pl-PL" altLang="pl-PL" sz="2000" dirty="0"/>
              <a:t>  - samoloty i śmigłowce pożarnicze.</a:t>
            </a:r>
          </a:p>
        </p:txBody>
      </p:sp>
      <p:pic>
        <p:nvPicPr>
          <p:cNvPr id="14" name="Picture 11" descr="merced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5640" y="3433511"/>
            <a:ext cx="1932580" cy="139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167" y="3433511"/>
            <a:ext cx="2091885" cy="13920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930" y="4998800"/>
            <a:ext cx="2120060" cy="146833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34</a:t>
            </a:fld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18364" y="261340"/>
            <a:ext cx="867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32012" y="1410140"/>
            <a:ext cx="87072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b="1" dirty="0" smtClean="0">
                <a:solidFill>
                  <a:srgbClr val="FF0000"/>
                </a:solidFill>
              </a:rPr>
              <a:t>SPECJALISTYCZNY SPRZĘT POŻARNICZY</a:t>
            </a:r>
            <a:r>
              <a:rPr lang="pl-PL" altLang="pl-PL" sz="2000" b="1" dirty="0" smtClean="0">
                <a:solidFill>
                  <a:schemeClr val="tx1"/>
                </a:solidFill>
              </a:rPr>
              <a:t>, </a:t>
            </a:r>
            <a:r>
              <a:rPr lang="pl-PL" altLang="pl-PL" sz="2000" b="1" dirty="0">
                <a:solidFill>
                  <a:schemeClr val="tx1"/>
                </a:solidFill>
              </a:rPr>
              <a:t>to specjalny sprzęt umożliwiający prowadzenie akcji ratowniczo-gaśniczej na lądzie, wodzie i wysokości oraz pozwalający na dokonanie analizy i rozpoznanie zagrożenia występującego w różnych warunkach pracy strażaka.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56351" y="3096301"/>
            <a:ext cx="69461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000" b="1" dirty="0">
                <a:solidFill>
                  <a:srgbClr val="FF0000"/>
                </a:solidFill>
              </a:rPr>
              <a:t>Do specjalistycznego sprzętu pożarniczego zaliczamy: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wysokościowy,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nurkowy,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chemiczny,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ekologiczny,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kontrolno-pomiarowy,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poszukiwawczo-ratowniczy,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łączności,</a:t>
            </a:r>
          </a:p>
          <a:p>
            <a:pPr eaLnBrk="1" hangingPunct="1"/>
            <a:r>
              <a:rPr lang="pl-PL" altLang="pl-PL" sz="2000" dirty="0" smtClean="0"/>
              <a:t>- </a:t>
            </a:r>
            <a:r>
              <a:rPr lang="pl-PL" altLang="pl-PL" sz="2000" dirty="0"/>
              <a:t>sprzęt elektryczny i dielektryczny.</a:t>
            </a:r>
          </a:p>
        </p:txBody>
      </p:sp>
    </p:spTree>
    <p:extLst>
      <p:ext uri="{BB962C8B-B14F-4D97-AF65-F5344CB8AC3E}">
        <p14:creationId xmlns="" xmlns:p14="http://schemas.microsoft.com/office/powerpoint/2010/main" val="28287768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467543" y="1832844"/>
            <a:ext cx="8216267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 smtClean="0">
                <a:latin typeface="Arial"/>
                <a:ea typeface="Arial"/>
                <a:cs typeface="Arial"/>
                <a:sym typeface="Arial"/>
              </a:rPr>
              <a:t>Gil D., Sprzęt ratowniczy. Bydgoszcz 2009.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 D., Sprzęt i środki gaśnicze. Bydgoszcz 2013.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 smtClean="0">
                <a:latin typeface="Arial"/>
                <a:ea typeface="Arial"/>
                <a:cs typeface="Arial"/>
                <a:sym typeface="Arial"/>
              </a:rPr>
              <a:t>PN-EN 3-1:1998 Gaśnice przenośne. Rodzaje czas działania, pożary testowe grupy A i B.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pl-PL" sz="2400" dirty="0" smtClean="0">
                <a:latin typeface="Arial"/>
                <a:ea typeface="Arial"/>
                <a:cs typeface="Arial"/>
                <a:sym typeface="Arial"/>
              </a:rPr>
              <a:t>Katalogi wyrobów firm dostępne na stronach www.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endParaRPr lang="pl-PL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1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92275" y="234405"/>
            <a:ext cx="70620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32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</a:t>
            </a:r>
            <a:r>
              <a:rPr lang="pl-PL" sz="3200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grupy i przeznaczenie poszczególnego sprzętu </a:t>
            </a:r>
            <a:r>
              <a:rPr lang="pl-PL" sz="3200" b="1" dirty="0" smtClean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pożarniczego</a:t>
            </a:r>
            <a:endParaRPr lang="pl-PL" altLang="pl-PL" sz="3200" b="1" i="1" dirty="0">
              <a:latin typeface="Arial" panose="020B0604020202020204" pitchFamily="34" charset="0"/>
            </a:endParaRPr>
          </a:p>
        </p:txBody>
      </p:sp>
      <p:sp>
        <p:nvSpPr>
          <p:cNvPr id="8195" name="pole tekstowe 6"/>
          <p:cNvSpPr txBox="1">
            <a:spLocks noChangeArrowheads="1"/>
          </p:cNvSpPr>
          <p:nvPr/>
        </p:nvSpPr>
        <p:spPr bwMode="auto">
          <a:xfrm>
            <a:off x="2627313" y="1844675"/>
            <a:ext cx="3529012" cy="40011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 dirty="0"/>
              <a:t>   </a:t>
            </a:r>
            <a:r>
              <a:rPr lang="pl-PL" altLang="pl-PL" b="1" dirty="0" smtClean="0"/>
              <a:t>     </a:t>
            </a:r>
            <a:r>
              <a:rPr lang="pl-PL" altLang="pl-PL" sz="2000" b="1" dirty="0" smtClean="0"/>
              <a:t>Sprzęt </a:t>
            </a:r>
            <a:r>
              <a:rPr lang="pl-PL" altLang="pl-PL" sz="2000" b="1" dirty="0"/>
              <a:t>pożarniczy</a:t>
            </a:r>
          </a:p>
        </p:txBody>
      </p:sp>
      <p:sp>
        <p:nvSpPr>
          <p:cNvPr id="8196" name="pole tekstowe 9"/>
          <p:cNvSpPr txBox="1">
            <a:spLocks noChangeArrowheads="1"/>
          </p:cNvSpPr>
          <p:nvPr/>
        </p:nvSpPr>
        <p:spPr bwMode="auto">
          <a:xfrm>
            <a:off x="179388" y="3429000"/>
            <a:ext cx="1512887" cy="95410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 dirty="0" smtClean="0"/>
              <a:t>Uzbrojenie   </a:t>
            </a:r>
            <a:r>
              <a:rPr lang="pl-PL" altLang="pl-PL" sz="1400" b="1" dirty="0" smtClean="0"/>
              <a:t> </a:t>
            </a:r>
            <a:r>
              <a:rPr lang="pl-PL" altLang="pl-PL" sz="1400" b="1" dirty="0"/>
              <a:t>osobiste i ochronne strażaka</a:t>
            </a:r>
            <a:endParaRPr lang="pl-PL" altLang="pl-PL" b="1" dirty="0"/>
          </a:p>
        </p:txBody>
      </p:sp>
      <p:sp>
        <p:nvSpPr>
          <p:cNvPr id="8197" name="pole tekstowe 12"/>
          <p:cNvSpPr txBox="1">
            <a:spLocks noChangeArrowheads="1"/>
          </p:cNvSpPr>
          <p:nvPr/>
        </p:nvSpPr>
        <p:spPr bwMode="auto">
          <a:xfrm>
            <a:off x="1908175" y="3429000"/>
            <a:ext cx="151130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pl-PL" sz="1400" b="1"/>
              <a:t>Sprzęt gaśniczy</a:t>
            </a:r>
          </a:p>
        </p:txBody>
      </p:sp>
      <p:sp>
        <p:nvSpPr>
          <p:cNvPr id="8198" name="pole tekstowe 13"/>
          <p:cNvSpPr txBox="1">
            <a:spLocks noChangeArrowheads="1"/>
          </p:cNvSpPr>
          <p:nvPr/>
        </p:nvSpPr>
        <p:spPr bwMode="auto">
          <a:xfrm>
            <a:off x="3492500" y="3429000"/>
            <a:ext cx="17113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sz="1400" b="1"/>
              <a:t>   Sprzęt ratowniczy</a:t>
            </a:r>
          </a:p>
        </p:txBody>
      </p:sp>
      <p:sp>
        <p:nvSpPr>
          <p:cNvPr id="8199" name="pole tekstowe 14"/>
          <p:cNvSpPr txBox="1">
            <a:spLocks noChangeArrowheads="1"/>
          </p:cNvSpPr>
          <p:nvPr/>
        </p:nvSpPr>
        <p:spPr bwMode="auto">
          <a:xfrm>
            <a:off x="5364163" y="3429000"/>
            <a:ext cx="1728787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pl-PL" altLang="pl-PL" sz="1400" b="1" dirty="0"/>
              <a:t>   Sprzęt transportowy</a:t>
            </a:r>
          </a:p>
        </p:txBody>
      </p:sp>
      <p:sp>
        <p:nvSpPr>
          <p:cNvPr id="8200" name="pole tekstowe 15"/>
          <p:cNvSpPr txBox="1">
            <a:spLocks noChangeArrowheads="1"/>
          </p:cNvSpPr>
          <p:nvPr/>
        </p:nvSpPr>
        <p:spPr bwMode="auto">
          <a:xfrm>
            <a:off x="7235825" y="3429000"/>
            <a:ext cx="1728788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pl-PL" altLang="pl-PL" b="1"/>
              <a:t>  </a:t>
            </a:r>
            <a:r>
              <a:rPr lang="pl-PL" altLang="pl-PL" sz="1400" b="1"/>
              <a:t>Specjalistyczny sprzęt pożarniczy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1042988" y="2924175"/>
            <a:ext cx="6842125" cy="730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 w dół 24"/>
          <p:cNvSpPr/>
          <p:nvPr/>
        </p:nvSpPr>
        <p:spPr>
          <a:xfrm>
            <a:off x="1042988" y="2924175"/>
            <a:ext cx="73025" cy="5048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Strzałka w dół 26"/>
          <p:cNvSpPr/>
          <p:nvPr/>
        </p:nvSpPr>
        <p:spPr>
          <a:xfrm>
            <a:off x="2771775" y="2941504"/>
            <a:ext cx="59560" cy="48749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" name="Strzałka w dół 27"/>
          <p:cNvSpPr/>
          <p:nvPr/>
        </p:nvSpPr>
        <p:spPr>
          <a:xfrm>
            <a:off x="4211638" y="2997200"/>
            <a:ext cx="73025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9" name="Strzałka w dół 28"/>
          <p:cNvSpPr/>
          <p:nvPr/>
        </p:nvSpPr>
        <p:spPr>
          <a:xfrm>
            <a:off x="6084888" y="2997200"/>
            <a:ext cx="71437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" name="Strzałka w dół 29"/>
          <p:cNvSpPr/>
          <p:nvPr/>
        </p:nvSpPr>
        <p:spPr>
          <a:xfrm>
            <a:off x="7812088" y="2997200"/>
            <a:ext cx="73025" cy="431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7" name="Strzałka w dół 46"/>
          <p:cNvSpPr/>
          <p:nvPr/>
        </p:nvSpPr>
        <p:spPr>
          <a:xfrm>
            <a:off x="4211638" y="2317810"/>
            <a:ext cx="73025" cy="60636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518489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1860" y="2886127"/>
            <a:ext cx="71885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pl-PL" altLang="pl-PL" sz="2400" b="1" dirty="0">
                <a:solidFill>
                  <a:srgbClr val="FF0000"/>
                </a:solidFill>
              </a:rPr>
              <a:t>W skład uzbrojenia osobistego wchodzi</a:t>
            </a:r>
            <a:r>
              <a:rPr lang="pl-PL" altLang="pl-PL" sz="2400" dirty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pl-PL" altLang="pl-PL" sz="2400" b="1" dirty="0" smtClean="0"/>
              <a:t>hełm strażacki,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 smtClean="0"/>
              <a:t>pas strażacki,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 err="1" smtClean="0"/>
              <a:t>zatrzaśnik</a:t>
            </a:r>
            <a:r>
              <a:rPr lang="pl-PL" altLang="pl-PL" sz="2400" b="1" dirty="0" smtClean="0"/>
              <a:t>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topór strażacki </a:t>
            </a:r>
            <a:r>
              <a:rPr lang="pl-PL" altLang="pl-PL" sz="2400" b="1" dirty="0" smtClean="0"/>
              <a:t>lekki,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maska do aparatu </a:t>
            </a:r>
            <a:r>
              <a:rPr lang="pl-PL" altLang="pl-PL" sz="2400" b="1" dirty="0" smtClean="0"/>
              <a:t>oddechowego,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ubiór </a:t>
            </a:r>
            <a:r>
              <a:rPr lang="pl-PL" altLang="pl-PL" sz="2400" b="1" dirty="0" smtClean="0"/>
              <a:t>specjalny,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buty i ubranie </a:t>
            </a:r>
            <a:r>
              <a:rPr lang="pl-PL" altLang="pl-PL" sz="2400" b="1" dirty="0" smtClean="0"/>
              <a:t>ognioochronne,</a:t>
            </a:r>
            <a:endParaRPr lang="pl-PL" altLang="pl-PL" sz="2400" b="1" dirty="0"/>
          </a:p>
          <a:p>
            <a:pPr eaLnBrk="1" hangingPunct="1"/>
            <a:r>
              <a:rPr lang="pl-PL" altLang="pl-PL" sz="2400" b="1" dirty="0"/>
              <a:t>sprzęt ochrony </a:t>
            </a:r>
            <a:r>
              <a:rPr lang="pl-PL" altLang="pl-PL" sz="2400" b="1" dirty="0" smtClean="0"/>
              <a:t>układu </a:t>
            </a:r>
            <a:r>
              <a:rPr lang="pl-PL" altLang="pl-PL" sz="2400" b="1" dirty="0" smtClean="0"/>
              <a:t>oddechowego</a:t>
            </a:r>
            <a:endParaRPr lang="pl-PL" alt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561860" y="1570267"/>
            <a:ext cx="7921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 altLang="pl-PL" sz="2400" b="1" dirty="0">
                <a:solidFill>
                  <a:srgbClr val="FF0000"/>
                </a:solidFill>
              </a:rPr>
              <a:t>Uzbrojenie osobiste</a:t>
            </a:r>
            <a:r>
              <a:rPr lang="pl-PL" altLang="pl-PL" sz="2400" dirty="0">
                <a:solidFill>
                  <a:schemeClr val="tx1"/>
                </a:solidFill>
              </a:rPr>
              <a:t> </a:t>
            </a:r>
            <a:r>
              <a:rPr lang="pl-PL" altLang="pl-PL" sz="2400" b="1" dirty="0" smtClean="0">
                <a:solidFill>
                  <a:schemeClr val="tx1"/>
                </a:solidFill>
              </a:rPr>
              <a:t>– jest </a:t>
            </a:r>
            <a:r>
              <a:rPr lang="pl-PL" altLang="pl-PL" sz="2400" b="1" dirty="0">
                <a:solidFill>
                  <a:schemeClr val="tx1"/>
                </a:solidFill>
              </a:rPr>
              <a:t>to sprzęt stanowiący wyposażenie osobiste strażaka lub do ochrony osób w czasie akcji gaśniczej lub ratowniczej</a:t>
            </a:r>
            <a:r>
              <a:rPr lang="pl-PL" altLang="pl-PL" sz="2400" b="1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pl-PL" altLang="pl-PL" sz="2400" b="1" dirty="0">
              <a:solidFill>
                <a:schemeClr val="hlink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83985" y="511658"/>
            <a:ext cx="6672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Skład poszczególnych grup  sprzętu pożarniczego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721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91425" tIns="45700" rIns="91425" bIns="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pl-PL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817085" y="1792470"/>
            <a:ext cx="7555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>
                <a:solidFill>
                  <a:srgbClr val="FF0000"/>
                </a:solidFill>
              </a:rPr>
              <a:t>Sprzęt gaśniczy</a:t>
            </a:r>
            <a:r>
              <a:rPr lang="pl-PL" altLang="pl-PL" sz="2400" dirty="0">
                <a:solidFill>
                  <a:srgbClr val="FF0000"/>
                </a:solidFill>
              </a:rPr>
              <a:t> </a:t>
            </a:r>
            <a:r>
              <a:rPr lang="pl-PL" altLang="pl-PL" sz="2400" dirty="0"/>
              <a:t>– sprzęt pożarniczy służący do dostarczania środków gaśniczych na miejsce pożaru.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817085" y="3367632"/>
            <a:ext cx="7254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2450" indent="-552450"/>
            <a:r>
              <a:rPr lang="pl-PL" altLang="pl-PL" sz="2400" b="1" dirty="0"/>
              <a:t>W skład sprzętu </a:t>
            </a:r>
            <a:r>
              <a:rPr lang="pl-PL" altLang="pl-PL" sz="2400" b="1" dirty="0" smtClean="0"/>
              <a:t> </a:t>
            </a:r>
            <a:r>
              <a:rPr lang="pl-PL" altLang="pl-PL" sz="2400" b="1" dirty="0"/>
              <a:t>gaśniczego wchodzą:</a:t>
            </a:r>
          </a:p>
          <a:p>
            <a:pPr marL="552450" indent="-552450"/>
            <a:endParaRPr lang="pl-PL" altLang="pl-PL" sz="2400" b="1" dirty="0"/>
          </a:p>
          <a:p>
            <a:pPr marL="933450" lvl="1" indent="-476250"/>
            <a:r>
              <a:rPr lang="pl-PL" altLang="pl-PL" sz="2400" dirty="0">
                <a:solidFill>
                  <a:srgbClr val="FF0000"/>
                </a:solidFill>
              </a:rPr>
              <a:t>Sprzęt i armatura </a:t>
            </a:r>
            <a:r>
              <a:rPr lang="pl-PL" altLang="pl-PL" sz="2400" dirty="0" smtClean="0">
                <a:solidFill>
                  <a:srgbClr val="FF0000"/>
                </a:solidFill>
              </a:rPr>
              <a:t>wodna </a:t>
            </a:r>
            <a:r>
              <a:rPr lang="pl-PL" altLang="pl-PL" sz="2000" i="1" dirty="0" smtClean="0"/>
              <a:t>(temat kolejnych lekcji)</a:t>
            </a:r>
            <a:endParaRPr lang="pl-PL" altLang="pl-PL" sz="2000" i="1" dirty="0"/>
          </a:p>
          <a:p>
            <a:pPr marL="933450" lvl="1" indent="-476250"/>
            <a:r>
              <a:rPr lang="pl-PL" altLang="pl-PL" sz="2400" dirty="0">
                <a:solidFill>
                  <a:srgbClr val="FF0000"/>
                </a:solidFill>
              </a:rPr>
              <a:t>Sprzęt </a:t>
            </a:r>
            <a:r>
              <a:rPr lang="pl-PL" altLang="pl-PL" sz="2400" dirty="0" smtClean="0">
                <a:solidFill>
                  <a:srgbClr val="FF0000"/>
                </a:solidFill>
              </a:rPr>
              <a:t>pianowy </a:t>
            </a:r>
            <a:r>
              <a:rPr lang="pl-PL" altLang="pl-PL" sz="2000" i="1" dirty="0" smtClean="0"/>
              <a:t>(temat kolejnych lekcji)</a:t>
            </a:r>
            <a:endParaRPr lang="pl-PL" altLang="pl-PL" sz="2000" i="1" dirty="0"/>
          </a:p>
          <a:p>
            <a:pPr marL="933450" lvl="1" indent="-476250"/>
            <a:r>
              <a:rPr lang="pl-PL" altLang="pl-PL" sz="2400" u="sng" dirty="0" smtClean="0">
                <a:solidFill>
                  <a:srgbClr val="FF0000"/>
                </a:solidFill>
              </a:rPr>
              <a:t>Podręczny sprzęt gaśniczy </a:t>
            </a:r>
            <a:endParaRPr lang="pl-PL" altLang="pl-PL" sz="2400" u="sng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250195" y="261340"/>
            <a:ext cx="5369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 dirty="0">
                <a:solidFill>
                  <a:srgbClr val="F1C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Podział na grupy i przeznaczenie poszczególnego sprzętu pożarniczego</a:t>
            </a:r>
            <a:endParaRPr lang="pl-PL" altLang="pl-PL" sz="24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830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12284" y="2257325"/>
            <a:ext cx="8025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pl-PL" sz="2000" b="1" dirty="0">
                <a:solidFill>
                  <a:srgbClr val="FF0000"/>
                </a:solidFill>
              </a:rPr>
              <a:t>GAŚNICA</a:t>
            </a:r>
            <a:r>
              <a:rPr lang="en-US" altLang="pl-PL" sz="2000" dirty="0"/>
              <a:t> (symbol </a:t>
            </a:r>
            <a:r>
              <a:rPr lang="en-US" altLang="pl-PL" sz="2000" b="1" dirty="0"/>
              <a:t>G</a:t>
            </a:r>
            <a:r>
              <a:rPr lang="en-US" altLang="pl-PL" sz="2000" dirty="0"/>
              <a:t>) jest </a:t>
            </a:r>
            <a:r>
              <a:rPr lang="en-US" altLang="pl-PL" sz="2000" dirty="0" err="1"/>
              <a:t>urządzeniem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przenośnym</a:t>
            </a:r>
            <a:r>
              <a:rPr lang="en-US" altLang="pl-PL" sz="2000" dirty="0"/>
              <a:t> o </a:t>
            </a:r>
            <a:r>
              <a:rPr lang="en-US" altLang="pl-PL" sz="2000" dirty="0" err="1"/>
              <a:t>małej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masie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całkowitej</a:t>
            </a:r>
            <a:r>
              <a:rPr lang="en-US" altLang="pl-PL" sz="2000" dirty="0"/>
              <a:t> (do 20 kg), w </a:t>
            </a:r>
            <a:r>
              <a:rPr lang="en-US" altLang="pl-PL" sz="2000" dirty="0" err="1"/>
              <a:t>którym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ciśnienie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wewnętrzne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umożliwia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wyrzucenie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środka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gaśniczego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jego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skierowanie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ognisko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pożaru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608667" y="286439"/>
            <a:ext cx="5960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Przeznaczenie i podział podręcznego sprzętu gaśniczego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12284" y="3598747"/>
            <a:ext cx="7937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50000"/>
            </a:pPr>
            <a:r>
              <a:rPr lang="en-US" altLang="pl-PL" sz="2000" b="1" dirty="0">
                <a:solidFill>
                  <a:srgbClr val="FF0000"/>
                </a:solidFill>
              </a:rPr>
              <a:t>AGREGAT</a:t>
            </a:r>
            <a:r>
              <a:rPr lang="en-US" altLang="pl-PL" sz="2000" dirty="0"/>
              <a:t> (symbol </a:t>
            </a:r>
            <a:r>
              <a:rPr lang="en-US" altLang="pl-PL" sz="2000" b="1" dirty="0"/>
              <a:t>A</a:t>
            </a:r>
            <a:r>
              <a:rPr lang="en-US" altLang="pl-PL" sz="2000" dirty="0"/>
              <a:t>) jest </a:t>
            </a:r>
            <a:r>
              <a:rPr lang="en-US" altLang="pl-PL" sz="2000" dirty="0" err="1"/>
              <a:t>urządzeniem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posiadającym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zapas</a:t>
            </a:r>
            <a:r>
              <a:rPr lang="en-US" altLang="pl-PL" sz="2000" dirty="0"/>
              <a:t>  </a:t>
            </a:r>
            <a:r>
              <a:rPr lang="en-US" altLang="pl-PL" sz="2000" dirty="0" err="1"/>
              <a:t>środków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ponad</a:t>
            </a:r>
            <a:r>
              <a:rPr lang="en-US" altLang="pl-PL" sz="2000" dirty="0"/>
              <a:t> 20 kg, </a:t>
            </a:r>
            <a:r>
              <a:rPr lang="en-US" altLang="pl-PL" sz="2000" dirty="0" err="1"/>
              <a:t>wyposażonym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kółka</a:t>
            </a:r>
            <a:r>
              <a:rPr lang="en-US" altLang="pl-PL" sz="2000" dirty="0"/>
              <a:t> do </a:t>
            </a:r>
            <a:r>
              <a:rPr lang="en-US" altLang="pl-PL" sz="2000" dirty="0" err="1"/>
              <a:t>łatwiejszego</a:t>
            </a:r>
            <a:r>
              <a:rPr lang="en-US" altLang="pl-PL" sz="2000" dirty="0"/>
              <a:t> </a:t>
            </a:r>
            <a:r>
              <a:rPr lang="en-US" altLang="pl-PL" sz="2000" dirty="0" err="1" smtClean="0"/>
              <a:t>transportu</a:t>
            </a:r>
            <a:r>
              <a:rPr lang="en-US" altLang="pl-PL" sz="2000" dirty="0" smtClean="0"/>
              <a:t>,</a:t>
            </a:r>
            <a:r>
              <a:rPr lang="pl-PL" altLang="pl-PL" sz="2000" dirty="0" smtClean="0"/>
              <a:t> </a:t>
            </a:r>
            <a:r>
              <a:rPr lang="en-US" altLang="pl-PL" sz="2000" dirty="0" err="1" smtClean="0"/>
              <a:t>umożliwiającym</a:t>
            </a:r>
            <a:r>
              <a:rPr lang="en-US" altLang="pl-PL" sz="2000" dirty="0" smtClean="0"/>
              <a:t> </a:t>
            </a:r>
            <a:r>
              <a:rPr lang="en-US" altLang="pl-PL" sz="2000" dirty="0" err="1"/>
              <a:t>samodzielne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prowadzenie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akcji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gaśniczej</a:t>
            </a:r>
            <a:endParaRPr lang="en-US" altLang="pl-PL" sz="2000" dirty="0"/>
          </a:p>
        </p:txBody>
      </p:sp>
    </p:spTree>
    <p:extLst>
      <p:ext uri="{BB962C8B-B14F-4D97-AF65-F5344CB8AC3E}">
        <p14:creationId xmlns="" xmlns:p14="http://schemas.microsoft.com/office/powerpoint/2010/main" val="3369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58064" y="2406240"/>
            <a:ext cx="5304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&gt;"/>
            </a:pPr>
            <a:r>
              <a:rPr lang="pl-PL" altLang="pl-PL" sz="2400" b="1" dirty="0" smtClean="0"/>
              <a:t> </a:t>
            </a:r>
            <a:r>
              <a:rPr lang="en-US" altLang="pl-PL" sz="2800" b="1" dirty="0" smtClean="0"/>
              <a:t>PROSZKOWA</a:t>
            </a:r>
            <a:r>
              <a:rPr lang="en-US" altLang="pl-PL" sz="2800" dirty="0" smtClean="0"/>
              <a:t> </a:t>
            </a:r>
            <a:r>
              <a:rPr lang="en-US" altLang="pl-PL" sz="2800" dirty="0"/>
              <a:t>(symbol </a:t>
            </a:r>
            <a:r>
              <a:rPr lang="en-US" altLang="pl-PL" sz="2800" b="1" dirty="0"/>
              <a:t>P</a:t>
            </a:r>
            <a:r>
              <a:rPr lang="en-US" altLang="pl-PL" sz="2800" dirty="0"/>
              <a:t>)</a:t>
            </a:r>
          </a:p>
          <a:p>
            <a:pPr>
              <a:buSzPct val="150000"/>
              <a:buFontTx/>
              <a:buChar char=" "/>
            </a:pPr>
            <a:r>
              <a:rPr lang="en-US" altLang="pl-PL" sz="2800" dirty="0"/>
              <a:t> </a:t>
            </a:r>
          </a:p>
          <a:p>
            <a:pPr>
              <a:buSzPct val="150000"/>
              <a:buFontTx/>
              <a:buChar char="&gt;"/>
            </a:pPr>
            <a:r>
              <a:rPr lang="en-US" altLang="pl-PL" sz="2800" b="1" dirty="0"/>
              <a:t> PIANOWA </a:t>
            </a:r>
            <a:r>
              <a:rPr lang="en-US" altLang="pl-PL" sz="2800" dirty="0"/>
              <a:t>(symbol </a:t>
            </a:r>
            <a:r>
              <a:rPr lang="en-US" altLang="pl-PL" sz="2800" b="1" dirty="0"/>
              <a:t>W </a:t>
            </a:r>
            <a:r>
              <a:rPr lang="en-US" altLang="pl-PL" sz="2800" dirty="0"/>
              <a:t>)</a:t>
            </a:r>
          </a:p>
          <a:p>
            <a:pPr>
              <a:buSzPct val="150000"/>
              <a:buFontTx/>
              <a:buChar char=" "/>
            </a:pPr>
            <a:endParaRPr lang="en-US" altLang="pl-PL" sz="2800" dirty="0"/>
          </a:p>
          <a:p>
            <a:pPr>
              <a:buSzPct val="150000"/>
              <a:buFontTx/>
              <a:buChar char="&gt;"/>
            </a:pPr>
            <a:r>
              <a:rPr lang="en-US" altLang="pl-PL" sz="2800" b="1" dirty="0"/>
              <a:t> ŚNIEGOWA</a:t>
            </a:r>
            <a:r>
              <a:rPr lang="en-US" altLang="pl-PL" sz="2800" dirty="0"/>
              <a:t> (symbol </a:t>
            </a:r>
            <a:r>
              <a:rPr lang="en-US" altLang="pl-PL" sz="2800" b="1" dirty="0"/>
              <a:t>S</a:t>
            </a:r>
            <a:r>
              <a:rPr lang="en-US" altLang="pl-PL" sz="2800" dirty="0"/>
              <a:t>)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04222" y="374573"/>
            <a:ext cx="494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Rodzaje podręcznego sprzętu gaśniczego</a:t>
            </a:r>
            <a:endParaRPr lang="pl-PL" sz="2400" b="1" dirty="0">
              <a:solidFill>
                <a:srgbClr val="FF0000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45661" y="1707615"/>
            <a:ext cx="861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u="sng" dirty="0" smtClean="0"/>
              <a:t>Rodzaje gaśnic (ze względu na rodzaj środka gaśniczego):</a:t>
            </a:r>
            <a:endParaRPr lang="pl-PL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16796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7457" y="2103922"/>
            <a:ext cx="71003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X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w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zarówno</a:t>
            </a:r>
            <a:r>
              <a:rPr lang="en-US" altLang="pl-PL" sz="2000" dirty="0"/>
              <a:t> </a:t>
            </a:r>
            <a:r>
              <a:rPr lang="en-US" altLang="pl-PL" sz="2000" dirty="0" err="1"/>
              <a:t>środek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</a:t>
            </a:r>
            <a:r>
              <a:rPr lang="en-US" altLang="pl-PL" sz="2000" dirty="0"/>
              <a:t>, </a:t>
            </a:r>
            <a:r>
              <a:rPr lang="en-US" altLang="pl-PL" sz="2000" dirty="0" err="1"/>
              <a:t>jak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wyrzutnik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znajdują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się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tym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samym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zbiorniku</a:t>
            </a:r>
            <a:r>
              <a:rPr lang="en-US" altLang="pl-PL" sz="2000" dirty="0"/>
              <a:t> (pod </a:t>
            </a:r>
            <a:r>
              <a:rPr lang="en-US" altLang="pl-PL" sz="2000" dirty="0" err="1"/>
              <a:t>stałym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ciśnieniem</a:t>
            </a:r>
            <a:r>
              <a:rPr lang="en-US" altLang="pl-PL" sz="2000" dirty="0"/>
              <a:t>)</a:t>
            </a:r>
          </a:p>
        </p:txBody>
      </p:sp>
      <p:sp>
        <p:nvSpPr>
          <p:cNvPr id="8" name="Prostokąt 7"/>
          <p:cNvSpPr/>
          <p:nvPr/>
        </p:nvSpPr>
        <p:spPr>
          <a:xfrm>
            <a:off x="577457" y="3403337"/>
            <a:ext cx="7233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Y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w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 </a:t>
            </a:r>
            <a:r>
              <a:rPr lang="en-US" altLang="pl-PL" sz="2000" dirty="0" err="1"/>
              <a:t>środek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gaśniczy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wyrzucany</a:t>
            </a:r>
            <a:r>
              <a:rPr lang="en-US" altLang="pl-PL" sz="2000" dirty="0"/>
              <a:t> jest </a:t>
            </a:r>
            <a:r>
              <a:rPr lang="en-US" altLang="pl-PL" sz="2000" dirty="0" err="1"/>
              <a:t>na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zewnątrz</a:t>
            </a:r>
            <a:r>
              <a:rPr lang="en-US" altLang="pl-PL" sz="2000" dirty="0"/>
              <a:t> w </a:t>
            </a:r>
            <a:r>
              <a:rPr lang="en-US" altLang="pl-PL" sz="2000" dirty="0" err="1"/>
              <a:t>wyniku</a:t>
            </a:r>
            <a:r>
              <a:rPr lang="en-US" altLang="pl-PL" sz="2000" dirty="0"/>
              <a:t> </a:t>
            </a:r>
            <a:r>
              <a:rPr lang="en-US" altLang="pl-PL" sz="2000" dirty="0" err="1"/>
              <a:t>reakcji</a:t>
            </a:r>
            <a:r>
              <a:rPr lang="en-US" altLang="pl-PL" sz="2000" dirty="0"/>
              <a:t> </a:t>
            </a:r>
            <a:r>
              <a:rPr lang="en-US" altLang="pl-PL" sz="2000" dirty="0" err="1"/>
              <a:t>chemicznej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przemiany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fizykochemicznej</a:t>
            </a:r>
            <a:r>
              <a:rPr lang="en-US" altLang="pl-PL" sz="2000" dirty="0"/>
              <a:t>,</a:t>
            </a:r>
          </a:p>
        </p:txBody>
      </p:sp>
      <p:sp>
        <p:nvSpPr>
          <p:cNvPr id="9" name="Prostokąt 8"/>
          <p:cNvSpPr/>
          <p:nvPr/>
        </p:nvSpPr>
        <p:spPr>
          <a:xfrm>
            <a:off x="588474" y="4770579"/>
            <a:ext cx="72334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50000"/>
              <a:buFontTx/>
              <a:buChar char=" "/>
            </a:pPr>
            <a:r>
              <a:rPr lang="en-US" altLang="pl-PL" sz="2000" b="1" dirty="0"/>
              <a:t>Z </a:t>
            </a:r>
            <a:r>
              <a:rPr lang="en-US" altLang="pl-PL" sz="2000" dirty="0"/>
              <a:t>- </a:t>
            </a:r>
            <a:r>
              <a:rPr lang="en-US" altLang="pl-PL" sz="2000" dirty="0" err="1"/>
              <a:t>określa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gaśnicę</a:t>
            </a:r>
            <a:r>
              <a:rPr lang="en-US" altLang="pl-PL" sz="2000" dirty="0"/>
              <a:t>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</a:t>
            </a:r>
            <a:r>
              <a:rPr lang="en-US" altLang="pl-PL" sz="2000" dirty="0" err="1"/>
              <a:t>agregat</a:t>
            </a:r>
            <a:r>
              <a:rPr lang="en-US" altLang="pl-PL" sz="2000" dirty="0"/>
              <a:t>,  </a:t>
            </a:r>
            <a:r>
              <a:rPr lang="en-US" altLang="pl-PL" sz="2000" dirty="0" err="1"/>
              <a:t>których</a:t>
            </a:r>
            <a:r>
              <a:rPr lang="en-US" altLang="pl-PL" sz="2000" dirty="0"/>
              <a:t> </a:t>
            </a:r>
            <a:r>
              <a:rPr lang="en-US" altLang="pl-PL" sz="2000" dirty="0" err="1"/>
              <a:t>konstrukcja</a:t>
            </a:r>
            <a:r>
              <a:rPr lang="en-US" altLang="pl-PL" sz="2000" dirty="0"/>
              <a:t> </a:t>
            </a:r>
            <a:r>
              <a:rPr lang="en-US" altLang="pl-PL" sz="2000" dirty="0" err="1"/>
              <a:t>przewiduje</a:t>
            </a:r>
            <a:r>
              <a:rPr lang="en-US" altLang="pl-PL" sz="2000" dirty="0"/>
              <a:t> </a:t>
            </a:r>
            <a:r>
              <a:rPr lang="en-US" altLang="pl-PL" sz="2000" dirty="0" err="1"/>
              <a:t>oddzielny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zbiornik</a:t>
            </a:r>
            <a:r>
              <a:rPr lang="en-US" altLang="pl-PL" sz="2000" dirty="0"/>
              <a:t> (</a:t>
            </a:r>
            <a:r>
              <a:rPr lang="en-US" altLang="pl-PL" sz="2000" dirty="0" err="1"/>
              <a:t>tzw</a:t>
            </a:r>
            <a:r>
              <a:rPr lang="en-US" altLang="pl-PL" sz="2000" dirty="0"/>
              <a:t>.,,</a:t>
            </a:r>
            <a:r>
              <a:rPr lang="en-US" altLang="pl-PL" sz="2000" dirty="0" err="1"/>
              <a:t>nabój</a:t>
            </a:r>
            <a:r>
              <a:rPr lang="en-US" altLang="pl-PL" sz="2000" dirty="0"/>
              <a:t>’’ </a:t>
            </a:r>
            <a:r>
              <a:rPr lang="en-US" altLang="pl-PL" sz="2000" dirty="0" err="1"/>
              <a:t>lub</a:t>
            </a:r>
            <a:r>
              <a:rPr lang="en-US" altLang="pl-PL" sz="2000" dirty="0"/>
              <a:t> ,,</a:t>
            </a:r>
            <a:r>
              <a:rPr lang="en-US" altLang="pl-PL" sz="2000" dirty="0" err="1"/>
              <a:t>ładunek</a:t>
            </a:r>
            <a:r>
              <a:rPr lang="en-US" altLang="pl-PL" sz="2000" dirty="0"/>
              <a:t>’’) </a:t>
            </a:r>
            <a:r>
              <a:rPr lang="en-US" altLang="pl-PL" sz="2000" dirty="0" err="1"/>
              <a:t>zawierający</a:t>
            </a:r>
            <a:r>
              <a:rPr lang="en-US" altLang="pl-PL" sz="2000" dirty="0"/>
              <a:t> </a:t>
            </a:r>
            <a:r>
              <a:rPr lang="en-US" altLang="pl-PL" sz="2000" dirty="0" err="1"/>
              <a:t>wyrzutnik</a:t>
            </a:r>
            <a:r>
              <a:rPr lang="en-US" altLang="pl-PL" sz="2000" dirty="0"/>
              <a:t> (</a:t>
            </a:r>
            <a:r>
              <a:rPr lang="en-US" altLang="pl-PL" sz="2000" dirty="0" err="1"/>
              <a:t>gaz</a:t>
            </a:r>
            <a:r>
              <a:rPr lang="en-US" altLang="pl-PL" sz="2000" dirty="0"/>
              <a:t>).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1366092" y="413514"/>
            <a:ext cx="657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Podział </a:t>
            </a:r>
            <a:r>
              <a:rPr lang="pl-PL" sz="2400" b="1" dirty="0">
                <a:solidFill>
                  <a:srgbClr val="FF0000"/>
                </a:solidFill>
              </a:rPr>
              <a:t>podręcznego </a:t>
            </a:r>
            <a:r>
              <a:rPr lang="pl-PL" sz="2400" b="1" dirty="0" smtClean="0">
                <a:solidFill>
                  <a:srgbClr val="FF0000"/>
                </a:solidFill>
              </a:rPr>
              <a:t>sprzętu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 </a:t>
            </a:r>
            <a:r>
              <a:rPr lang="pl-PL" sz="2400" b="1" dirty="0">
                <a:solidFill>
                  <a:srgbClr val="FF0000"/>
                </a:solidFill>
              </a:rPr>
              <a:t>gaśniczego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88474" y="1596090"/>
            <a:ext cx="2126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u="sng" dirty="0" smtClean="0"/>
              <a:t>Odmiany gaśnic:</a:t>
            </a:r>
            <a:endParaRPr lang="pl-PL" sz="1600" b="1" u="sng" dirty="0"/>
          </a:p>
        </p:txBody>
      </p:sp>
    </p:spTree>
    <p:extLst>
      <p:ext uri="{BB962C8B-B14F-4D97-AF65-F5344CB8AC3E}">
        <p14:creationId xmlns="" xmlns:p14="http://schemas.microsoft.com/office/powerpoint/2010/main" val="16084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1812</Words>
  <Application>Microsoft Office PowerPoint</Application>
  <PresentationFormat>Pokaz na ekranie (4:3)</PresentationFormat>
  <Paragraphs>243</Paragraphs>
  <Slides>35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46" baseType="lpstr">
      <vt:lpstr>Arial</vt:lpstr>
      <vt:lpstr>Arial Black</vt:lpstr>
      <vt:lpstr>Times New Roman</vt:lpstr>
      <vt:lpstr>Calibri</vt:lpstr>
      <vt:lpstr>Noto Sans Symbols</vt:lpstr>
      <vt:lpstr>Verdana</vt:lpstr>
      <vt:lpstr>Lucida Sans Unicode</vt:lpstr>
      <vt:lpstr>Wingdings 3</vt:lpstr>
      <vt:lpstr>Wingdings 2</vt:lpstr>
      <vt:lpstr>Hol</vt:lpstr>
      <vt:lpstr>1_Hol</vt:lpstr>
      <vt:lpstr>TEMAT 3:  Sprzęt ratowniczy  i podręczny sprzęt gaśniczy  </vt:lpstr>
      <vt:lpstr>MATERIAŁ NAUCZANIA</vt:lpstr>
      <vt:lpstr>Podział na grupy i przeznaczenie poszczególnego sprzętu pożarniczego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3:  Sprzęt ratowniczy  i podręczny sprzęt gaśniczy  </dc:title>
  <cp:lastModifiedBy>slawek</cp:lastModifiedBy>
  <cp:revision>38</cp:revision>
  <dcterms:modified xsi:type="dcterms:W3CDTF">2017-03-23T20:29:12Z</dcterms:modified>
</cp:coreProperties>
</file>