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22" r:id="rId1"/>
  </p:sldMasterIdLst>
  <p:notesMasterIdLst>
    <p:notesMasterId r:id="rId13"/>
  </p:notesMasterIdLst>
  <p:sldIdLst>
    <p:sldId id="351" r:id="rId2"/>
    <p:sldId id="322" r:id="rId3"/>
    <p:sldId id="340" r:id="rId4"/>
    <p:sldId id="341" r:id="rId5"/>
    <p:sldId id="342" r:id="rId6"/>
    <p:sldId id="344" r:id="rId7"/>
    <p:sldId id="345" r:id="rId8"/>
    <p:sldId id="352" r:id="rId9"/>
    <p:sldId id="353" r:id="rId10"/>
    <p:sldId id="354" r:id="rId11"/>
    <p:sldId id="303" r:id="rId1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97DB"/>
    <a:srgbClr val="E9E9EB"/>
    <a:srgbClr val="000000"/>
    <a:srgbClr val="213EE0"/>
    <a:srgbClr val="7F7F7F"/>
    <a:srgbClr val="595959"/>
    <a:srgbClr val="B4B4B4"/>
    <a:srgbClr val="486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4912" autoAdjust="0"/>
  </p:normalViewPr>
  <p:slideViewPr>
    <p:cSldViewPr snapToGrid="0">
      <p:cViewPr varScale="1">
        <p:scale>
          <a:sx n="89" d="100"/>
          <a:sy n="89" d="100"/>
        </p:scale>
        <p:origin x="317" y="72"/>
      </p:cViewPr>
      <p:guideLst/>
    </p:cSldViewPr>
  </p:slideViewPr>
  <p:outlineViewPr>
    <p:cViewPr>
      <p:scale>
        <a:sx n="33" d="100"/>
        <a:sy n="33" d="100"/>
      </p:scale>
      <p:origin x="0" y="-9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7B465-EC25-477B-815C-E0B81C3FA7BE}" type="datetimeFigureOut">
              <a:rPr lang="id-ID" smtClean="0"/>
              <a:t>10/03/2023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92617-E785-4081-9E03-961A58473B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212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20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149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091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31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506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207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3415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82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373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10/03/2023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10/03/2023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10/03/2023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32115" y="1"/>
            <a:ext cx="9927771" cy="5544457"/>
          </a:xfrm>
          <a:custGeom>
            <a:avLst/>
            <a:gdLst>
              <a:gd name="connsiteX0" fmla="*/ 0 w 9927771"/>
              <a:gd name="connsiteY0" fmla="*/ 0 h 5544457"/>
              <a:gd name="connsiteX1" fmla="*/ 9927771 w 9927771"/>
              <a:gd name="connsiteY1" fmla="*/ 0 h 5544457"/>
              <a:gd name="connsiteX2" fmla="*/ 9927771 w 9927771"/>
              <a:gd name="connsiteY2" fmla="*/ 5544457 h 5544457"/>
              <a:gd name="connsiteX3" fmla="*/ 0 w 9927771"/>
              <a:gd name="connsiteY3" fmla="*/ 5544457 h 554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7771" h="5544457">
                <a:moveTo>
                  <a:pt x="0" y="0"/>
                </a:moveTo>
                <a:lnTo>
                  <a:pt x="9927771" y="0"/>
                </a:lnTo>
                <a:lnTo>
                  <a:pt x="9927771" y="5544457"/>
                </a:lnTo>
                <a:lnTo>
                  <a:pt x="0" y="5544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466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559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5663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442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10/03/2023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10/03/2023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10/03/2023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10/03/2023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10/03/2023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10/03/2023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10/03/2023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10/03/2023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AD47-CF97-4309-8176-9EDC64BAFD5D}" type="datetimeFigureOut">
              <a:rPr lang="id-ID" smtClean="0"/>
              <a:t>10/03/2023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453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8" r:id="rId12"/>
    <p:sldLayoutId id="2147484039" r:id="rId13"/>
    <p:sldLayoutId id="214748404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5677" y="1057"/>
            <a:ext cx="6902606" cy="6823489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5143500"/>
            <a:ext cx="12192000" cy="17145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5272088" y="0"/>
            <a:ext cx="1743075" cy="68580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0464127" y="0"/>
            <a:ext cx="1727873" cy="68580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12192000" cy="17145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0464127" y="5160227"/>
            <a:ext cx="1724156" cy="1681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10919684" y="5785946"/>
            <a:ext cx="90813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>
                <a:solidFill>
                  <a:srgbClr val="7F7F7F"/>
                </a:solidFill>
                <a:latin typeface="Nexa"/>
              </a:rPr>
              <a:t>Warszawa, </a:t>
            </a:r>
            <a:endParaRPr lang="pl-PL" sz="1100" b="1" dirty="0" smtClean="0">
              <a:solidFill>
                <a:srgbClr val="7F7F7F"/>
              </a:solidFill>
              <a:latin typeface="Nexa"/>
            </a:endParaRPr>
          </a:p>
          <a:p>
            <a:r>
              <a:rPr lang="pl-PL" sz="1100" b="1" dirty="0" smtClean="0">
                <a:solidFill>
                  <a:srgbClr val="7F7F7F"/>
                </a:solidFill>
                <a:latin typeface="Nexa"/>
              </a:rPr>
              <a:t>16  marca</a:t>
            </a:r>
          </a:p>
          <a:p>
            <a:r>
              <a:rPr lang="pl-PL" sz="1100" b="1" dirty="0" smtClean="0">
                <a:solidFill>
                  <a:srgbClr val="7F7F7F"/>
                </a:solidFill>
                <a:latin typeface="Nexa"/>
              </a:rPr>
              <a:t>2023 </a:t>
            </a:r>
            <a:r>
              <a:rPr lang="pl-PL" sz="1100" b="1" dirty="0">
                <a:solidFill>
                  <a:srgbClr val="7F7F7F"/>
                </a:solidFill>
                <a:latin typeface="Nexa"/>
              </a:rPr>
              <a:t>r.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918" y="9832"/>
            <a:ext cx="1731414" cy="169483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552811" y="380195"/>
            <a:ext cx="64565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Nexa"/>
              </a:rPr>
              <a:t>Zespół zadaniowy ds</a:t>
            </a:r>
            <a:r>
              <a:rPr lang="pl-PL" sz="2800" dirty="0">
                <a:latin typeface="Nexa"/>
              </a:rPr>
              <a:t>. realizacji ,,Programu otwierania danych </a:t>
            </a:r>
            <a:endParaRPr lang="pl-PL" sz="2800" dirty="0" smtClean="0">
              <a:latin typeface="Nexa"/>
            </a:endParaRPr>
          </a:p>
          <a:p>
            <a:r>
              <a:rPr lang="pl-PL" sz="2800" dirty="0" smtClean="0">
                <a:latin typeface="Nexa"/>
              </a:rPr>
              <a:t>na lata </a:t>
            </a:r>
            <a:r>
              <a:rPr lang="pl-PL" sz="2800" dirty="0">
                <a:latin typeface="Nexa"/>
              </a:rPr>
              <a:t>2021-2027”</a:t>
            </a:r>
            <a:endParaRPr lang="pl-PL" sz="2800" dirty="0" smtClean="0">
              <a:latin typeface="Nexa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09715" y="5878279"/>
            <a:ext cx="2426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Sprawozdanie za </a:t>
            </a:r>
            <a:r>
              <a:rPr lang="pl-PL" dirty="0" smtClean="0"/>
              <a:t>2022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80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336001" y="2275284"/>
            <a:ext cx="860049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Lipiec 2022 r. </a:t>
            </a:r>
            <a:r>
              <a:rPr lang="pl-PL" sz="2000" dirty="0">
                <a:latin typeface="Nexa"/>
              </a:rPr>
              <a:t>Kierownik Zespołu podjął decyzję o utworzeniu Grupy roboczej do spraw strategicznych kierunków zarządzania </a:t>
            </a:r>
            <a:r>
              <a:rPr lang="pl-PL" sz="2000" dirty="0" smtClean="0">
                <a:latin typeface="Nexa"/>
              </a:rPr>
              <a:t>danymi</a:t>
            </a:r>
            <a:endParaRPr lang="pl-PL" sz="2000" dirty="0">
              <a:latin typeface="Nexa"/>
            </a:endParaRPr>
          </a:p>
          <a:p>
            <a:pPr>
              <a:lnSpc>
                <a:spcPct val="114000"/>
              </a:lnSpc>
            </a:pPr>
            <a:endParaRPr lang="pl-PL" sz="2000" dirty="0" smtClean="0"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2000" dirty="0">
                <a:latin typeface="Nexa"/>
              </a:rPr>
              <a:t>Celem działań Grupy jest wymiana wiedzy, dobrych praktyk oraz poznanie potrzeb różnych grup interesariuszy w zakresie zarządzania </a:t>
            </a:r>
            <a:r>
              <a:rPr lang="pl-PL" sz="2000" dirty="0" smtClean="0">
                <a:latin typeface="Nexa"/>
              </a:rPr>
              <a:t>danymi</a:t>
            </a:r>
          </a:p>
          <a:p>
            <a:pPr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2000" dirty="0">
                <a:latin typeface="Nexa"/>
              </a:rPr>
              <a:t>W skład grupy wchodzą przedstawiciele administracji publicznej, organizacji pozarządowych, przedsiębiorców i środowiska </a:t>
            </a:r>
            <a:r>
              <a:rPr lang="pl-PL" sz="2000" dirty="0" smtClean="0">
                <a:latin typeface="Nexa"/>
              </a:rPr>
              <a:t>naukowego</a:t>
            </a:r>
          </a:p>
          <a:p>
            <a:pPr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W 2022 r. odbyły się 4 posiedzenia Grupy</a:t>
            </a:r>
            <a:endParaRPr lang="pl-PL" sz="2000" dirty="0">
              <a:latin typeface="Nexa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0800000">
            <a:off x="10134600" y="4795837"/>
            <a:ext cx="2057400" cy="2062163"/>
          </a:xfrm>
          <a:custGeom>
            <a:avLst/>
            <a:gdLst>
              <a:gd name="T0" fmla="*/ 0 w 1296"/>
              <a:gd name="T1" fmla="*/ 624 h 1299"/>
              <a:gd name="T2" fmla="*/ 0 w 1296"/>
              <a:gd name="T3" fmla="*/ 0 h 1299"/>
              <a:gd name="T4" fmla="*/ 526 w 1296"/>
              <a:gd name="T5" fmla="*/ 0 h 1299"/>
              <a:gd name="T6" fmla="*/ 1296 w 1296"/>
              <a:gd name="T7" fmla="*/ 1286 h 1299"/>
              <a:gd name="T8" fmla="*/ 872 w 1296"/>
              <a:gd name="T9" fmla="*/ 1299 h 1299"/>
              <a:gd name="T10" fmla="*/ 256 w 1296"/>
              <a:gd name="T11" fmla="*/ 208 h 1299"/>
              <a:gd name="T12" fmla="*/ 0 w 1296"/>
              <a:gd name="T13" fmla="*/ 624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6" h="1299">
                <a:moveTo>
                  <a:pt x="0" y="624"/>
                </a:moveTo>
                <a:lnTo>
                  <a:pt x="0" y="0"/>
                </a:lnTo>
                <a:lnTo>
                  <a:pt x="526" y="0"/>
                </a:lnTo>
                <a:lnTo>
                  <a:pt x="1296" y="1286"/>
                </a:lnTo>
                <a:lnTo>
                  <a:pt x="872" y="1299"/>
                </a:lnTo>
                <a:lnTo>
                  <a:pt x="256" y="208"/>
                </a:lnTo>
                <a:lnTo>
                  <a:pt x="0" y="624"/>
                </a:lnTo>
                <a:close/>
              </a:path>
            </a:pathLst>
          </a:custGeom>
          <a:solidFill>
            <a:srgbClr val="0B97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4"/>
          <p:cNvSpPr txBox="1"/>
          <p:nvPr/>
        </p:nvSpPr>
        <p:spPr>
          <a:xfrm>
            <a:off x="4873324" y="453791"/>
            <a:ext cx="7022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POZOSTAŁE DZIAŁANIA ZESPOŁU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399" y="1038566"/>
            <a:ext cx="392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pc="300" dirty="0" smtClean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Utworzenie Grupy roboczej</a:t>
            </a:r>
          </a:p>
        </p:txBody>
      </p:sp>
      <p:sp>
        <p:nvSpPr>
          <p:cNvPr id="9" name="Shape 5062"/>
          <p:cNvSpPr/>
          <p:nvPr/>
        </p:nvSpPr>
        <p:spPr>
          <a:xfrm>
            <a:off x="871535" y="3482618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Shape 5062"/>
          <p:cNvSpPr/>
          <p:nvPr/>
        </p:nvSpPr>
        <p:spPr>
          <a:xfrm>
            <a:off x="841045" y="2424123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5062"/>
          <p:cNvSpPr/>
          <p:nvPr/>
        </p:nvSpPr>
        <p:spPr>
          <a:xfrm>
            <a:off x="878831" y="4485759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Shape 5062"/>
          <p:cNvSpPr/>
          <p:nvPr/>
        </p:nvSpPr>
        <p:spPr>
          <a:xfrm>
            <a:off x="872061" y="5488901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422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>
          <a:xfrm>
            <a:off x="0" y="203520"/>
            <a:ext cx="11741865" cy="6376578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0" y="556267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9847263" y="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1631489" y="1486454"/>
            <a:ext cx="3990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  <a:latin typeface="Nexa"/>
              </a:rPr>
              <a:t>DZIĘKUJĘ</a:t>
            </a:r>
            <a:endParaRPr lang="pl-PL" sz="6000" b="1" dirty="0">
              <a:solidFill>
                <a:schemeClr val="bg1"/>
              </a:solidFill>
              <a:latin typeface="Nex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0465" y="2406022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za uwagę</a:t>
            </a:r>
            <a:endParaRPr lang="id-ID" sz="24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981926" y="4590237"/>
            <a:ext cx="5279515" cy="41202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pl-PL" sz="1600" spc="300" dirty="0" smtClean="0">
              <a:solidFill>
                <a:prstClr val="black">
                  <a:lumMod val="75000"/>
                  <a:lumOff val="25000"/>
                </a:prstClr>
              </a:solidFill>
              <a:latin typeface="Nexa"/>
              <a:cs typeface="Aharoni" pitchFamily="2" charset="-79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582223" y="4995726"/>
            <a:ext cx="286603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B97DB"/>
                </a:solidFill>
                <a:latin typeface="Nexa"/>
              </a:rPr>
              <a:t>Kancelaria Prezesa Rady Ministrów</a:t>
            </a:r>
          </a:p>
          <a:p>
            <a:endParaRPr lang="pl-PL" sz="800" b="1" dirty="0" smtClean="0">
              <a:solidFill>
                <a:srgbClr val="0B97DB"/>
              </a:solidFill>
              <a:latin typeface="Nexa"/>
            </a:endParaRPr>
          </a:p>
          <a:p>
            <a:r>
              <a:rPr lang="pl-PL" sz="1400" b="1" dirty="0" smtClean="0">
                <a:solidFill>
                  <a:schemeClr val="bg1">
                    <a:lumMod val="95000"/>
                  </a:schemeClr>
                </a:solidFill>
                <a:latin typeface="Nexa"/>
              </a:rPr>
              <a:t>otwartedane@mc.gov.pl</a:t>
            </a:r>
          </a:p>
          <a:p>
            <a:endParaRPr lang="pl-PL" sz="1400" b="1" dirty="0">
              <a:solidFill>
                <a:schemeClr val="bg1">
                  <a:lumMod val="95000"/>
                </a:schemeClr>
              </a:solidFill>
              <a:latin typeface="Nexa"/>
            </a:endParaRPr>
          </a:p>
          <a:p>
            <a:r>
              <a:rPr lang="pl-PL" sz="1400" b="1" dirty="0">
                <a:solidFill>
                  <a:schemeClr val="bg1"/>
                </a:solidFill>
                <a:latin typeface="Nexa"/>
              </a:rPr>
              <a:t>d</a:t>
            </a:r>
            <a:r>
              <a:rPr lang="pl-PL" sz="1400" b="1" dirty="0" smtClean="0">
                <a:solidFill>
                  <a:schemeClr val="bg1"/>
                </a:solidFill>
                <a:latin typeface="Nexa"/>
              </a:rPr>
              <a:t>ane.gov.pl</a:t>
            </a:r>
          </a:p>
        </p:txBody>
      </p:sp>
      <p:cxnSp>
        <p:nvCxnSpPr>
          <p:cNvPr id="3" name="Łącznik prosty 2"/>
          <p:cNvCxnSpPr/>
          <p:nvPr/>
        </p:nvCxnSpPr>
        <p:spPr>
          <a:xfrm flipV="1">
            <a:off x="8152773" y="4838351"/>
            <a:ext cx="0" cy="174174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0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241130" y="246419"/>
            <a:ext cx="11741865" cy="6376578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0" y="556267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9847263" y="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2142161" y="2621158"/>
            <a:ext cx="8419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  <a:latin typeface="Nexa"/>
              </a:rPr>
              <a:t>ZESPÓŁ ZADANIOWY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0619" y="411447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sz="28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547779" y="3698975"/>
            <a:ext cx="7492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ds. realizacji Programu Otwierania</a:t>
            </a:r>
          </a:p>
          <a:p>
            <a:pPr algn="r"/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Danych na </a:t>
            </a:r>
            <a:r>
              <a:rPr lang="pl-PL" sz="2400" spc="600" dirty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lata </a:t>
            </a:r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2021-2027</a:t>
            </a:r>
            <a:endParaRPr lang="pl-PL" sz="24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4882803" y="2385043"/>
            <a:ext cx="6892253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dirty="0" smtClean="0">
                <a:latin typeface="Nexa"/>
                <a:ea typeface="Calibri" panose="020F0502020204030204" pitchFamily="34" charset="0"/>
              </a:rPr>
              <a:t>Decyzja Nr 1/2021 Przewodniczącego Komitetu Rady Ministrów do spraw Cyfryzacji z dnia 17 maja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2021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r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. </a:t>
            </a:r>
            <a:endParaRPr lang="pl-PL" sz="2000" dirty="0" smtClean="0">
              <a:latin typeface="Nexa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dirty="0" smtClean="0">
                <a:latin typeface="Nexa"/>
                <a:ea typeface="Calibri" panose="020F0502020204030204" pitchFamily="34" charset="0"/>
              </a:rPr>
              <a:t>w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sprawie utworzenia Zespołu zadaniowego do spraw realizacji ,,Programu otwierania danych na lata 2021-2027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”.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60496" y="645517"/>
            <a:ext cx="6339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ZASADY DZIAŁANIA ZESPOŁU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6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2851961" y="1929162"/>
            <a:ext cx="8773982" cy="351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dirty="0" smtClean="0">
                <a:latin typeface="Nexa"/>
                <a:ea typeface="Calibri" panose="020F0502020204030204" pitchFamily="34" charset="0"/>
              </a:rPr>
              <a:t>Kierownik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Zespołu – Adam Andruszkiewicz,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                                                         sekretarz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stanu, Kancelaria Prezesa Rady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Ministrów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dirty="0">
                <a:latin typeface="Nexa"/>
                <a:ea typeface="Calibri" panose="020F0502020204030204" pitchFamily="34" charset="0"/>
              </a:rPr>
              <a:t>Zastępca Kierownika Zespołu - Olga </a:t>
            </a:r>
            <a:r>
              <a:rPr lang="pl-PL" sz="2000" dirty="0" err="1" smtClean="0">
                <a:latin typeface="Nexa"/>
                <a:ea typeface="Calibri" panose="020F0502020204030204" pitchFamily="34" charset="0"/>
              </a:rPr>
              <a:t>Semeniuk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 - Patkowska,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                      sekretarz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stanu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,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Ministerstwo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Rozwoju i Technologii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endParaRPr lang="pl-PL" sz="2000" dirty="0" smtClean="0">
              <a:latin typeface="Nexa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dirty="0" smtClean="0">
                <a:latin typeface="Nexa"/>
                <a:ea typeface="Calibri" panose="020F0502020204030204" pitchFamily="34" charset="0"/>
              </a:rPr>
              <a:t>Członkowie Zespołu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-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wyznaczeni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przez właściwych ministrów sekretarze lub podsekretarze stanu oraz Prezes Głównego Urzędu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Statystycznego</a:t>
            </a: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08554" y="657175"/>
            <a:ext cx="3650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SKŁAD ZESPOŁU</a:t>
            </a:r>
          </a:p>
        </p:txBody>
      </p:sp>
      <p:sp>
        <p:nvSpPr>
          <p:cNvPr id="7" name="Shape 5062"/>
          <p:cNvSpPr/>
          <p:nvPr/>
        </p:nvSpPr>
        <p:spPr>
          <a:xfrm>
            <a:off x="2479591" y="3063493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5062"/>
          <p:cNvSpPr/>
          <p:nvPr/>
        </p:nvSpPr>
        <p:spPr>
          <a:xfrm>
            <a:off x="2479591" y="4090947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Shape 5062"/>
          <p:cNvSpPr/>
          <p:nvPr/>
        </p:nvSpPr>
        <p:spPr>
          <a:xfrm>
            <a:off x="2479592" y="2036039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0" y="556267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36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594528" y="1225897"/>
            <a:ext cx="7630389" cy="588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opiniowanie </a:t>
            </a:r>
            <a:r>
              <a:rPr lang="pl-PL" sz="2000" dirty="0">
                <a:latin typeface="Nexa"/>
              </a:rPr>
              <a:t>harmonogramu udostępniania danych w portalu d</a:t>
            </a:r>
            <a:r>
              <a:rPr lang="pl-PL" sz="2000" dirty="0" smtClean="0">
                <a:latin typeface="Nexa"/>
              </a:rPr>
              <a:t>ane.gov.pl</a:t>
            </a:r>
          </a:p>
          <a:p>
            <a:pPr lvl="0"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opiniowanie sprawozdań </a:t>
            </a:r>
            <a:r>
              <a:rPr lang="pl-PL" sz="2000" dirty="0">
                <a:latin typeface="Nexa"/>
              </a:rPr>
              <a:t>z realizacji </a:t>
            </a:r>
            <a:r>
              <a:rPr lang="pl-PL" sz="2000" dirty="0" smtClean="0">
                <a:latin typeface="Nexa"/>
              </a:rPr>
              <a:t>Programu </a:t>
            </a:r>
            <a:r>
              <a:rPr lang="pl-PL" sz="2000" dirty="0">
                <a:latin typeface="Nexa"/>
              </a:rPr>
              <a:t>otwierania </a:t>
            </a:r>
            <a:r>
              <a:rPr lang="pl-PL" sz="2000" dirty="0" smtClean="0">
                <a:latin typeface="Nexa"/>
              </a:rPr>
              <a:t>danych</a:t>
            </a:r>
          </a:p>
          <a:p>
            <a:pPr lvl="0"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opiniowanie </a:t>
            </a:r>
            <a:r>
              <a:rPr lang="pl-PL" sz="2000" dirty="0">
                <a:latin typeface="Nexa"/>
              </a:rPr>
              <a:t>projektów dokumentów rządowych oraz projektów informatycznych w zakresie otwartości </a:t>
            </a:r>
            <a:r>
              <a:rPr lang="pl-PL" sz="2000" dirty="0" smtClean="0">
                <a:latin typeface="Nexa"/>
              </a:rPr>
              <a:t>danych</a:t>
            </a:r>
          </a:p>
          <a:p>
            <a:pPr lvl="0"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przygotowywanie </a:t>
            </a:r>
            <a:r>
              <a:rPr lang="pl-PL" sz="2000" dirty="0">
                <a:latin typeface="Nexa"/>
              </a:rPr>
              <a:t>propozycji rekomendacji dla Komitetu Rady Ministrów do spraw Cyfryzacji dotyczących otwartości </a:t>
            </a:r>
            <a:r>
              <a:rPr lang="pl-PL" sz="2000" dirty="0" smtClean="0">
                <a:latin typeface="Nexa"/>
              </a:rPr>
              <a:t>danych</a:t>
            </a:r>
          </a:p>
          <a:p>
            <a:pPr lvl="0"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podejmowanie </a:t>
            </a:r>
            <a:r>
              <a:rPr lang="pl-PL" sz="2000" dirty="0">
                <a:latin typeface="Nexa"/>
              </a:rPr>
              <a:t>innych działań na rzecz wspierania procesu otwierania danych</a:t>
            </a: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 smtClean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0800000">
            <a:off x="10134600" y="4795837"/>
            <a:ext cx="2057400" cy="2062163"/>
          </a:xfrm>
          <a:custGeom>
            <a:avLst/>
            <a:gdLst>
              <a:gd name="T0" fmla="*/ 0 w 1296"/>
              <a:gd name="T1" fmla="*/ 624 h 1299"/>
              <a:gd name="T2" fmla="*/ 0 w 1296"/>
              <a:gd name="T3" fmla="*/ 0 h 1299"/>
              <a:gd name="T4" fmla="*/ 526 w 1296"/>
              <a:gd name="T5" fmla="*/ 0 h 1299"/>
              <a:gd name="T6" fmla="*/ 1296 w 1296"/>
              <a:gd name="T7" fmla="*/ 1286 h 1299"/>
              <a:gd name="T8" fmla="*/ 872 w 1296"/>
              <a:gd name="T9" fmla="*/ 1299 h 1299"/>
              <a:gd name="T10" fmla="*/ 256 w 1296"/>
              <a:gd name="T11" fmla="*/ 208 h 1299"/>
              <a:gd name="T12" fmla="*/ 0 w 1296"/>
              <a:gd name="T13" fmla="*/ 624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6" h="1299">
                <a:moveTo>
                  <a:pt x="0" y="624"/>
                </a:moveTo>
                <a:lnTo>
                  <a:pt x="0" y="0"/>
                </a:lnTo>
                <a:lnTo>
                  <a:pt x="526" y="0"/>
                </a:lnTo>
                <a:lnTo>
                  <a:pt x="1296" y="1286"/>
                </a:lnTo>
                <a:lnTo>
                  <a:pt x="872" y="1299"/>
                </a:lnTo>
                <a:lnTo>
                  <a:pt x="256" y="208"/>
                </a:lnTo>
                <a:lnTo>
                  <a:pt x="0" y="624"/>
                </a:lnTo>
                <a:close/>
              </a:path>
            </a:pathLst>
          </a:custGeom>
          <a:solidFill>
            <a:srgbClr val="0B97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4"/>
          <p:cNvSpPr txBox="1"/>
          <p:nvPr/>
        </p:nvSpPr>
        <p:spPr>
          <a:xfrm>
            <a:off x="7190963" y="425462"/>
            <a:ext cx="406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ZADANIA ZESPOŁU</a:t>
            </a:r>
          </a:p>
        </p:txBody>
      </p:sp>
      <p:sp>
        <p:nvSpPr>
          <p:cNvPr id="7" name="Shape 5062"/>
          <p:cNvSpPr/>
          <p:nvPr/>
        </p:nvSpPr>
        <p:spPr>
          <a:xfrm>
            <a:off x="1203548" y="1465543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5062"/>
          <p:cNvSpPr/>
          <p:nvPr/>
        </p:nvSpPr>
        <p:spPr>
          <a:xfrm>
            <a:off x="1203548" y="2371203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Shape 5062"/>
          <p:cNvSpPr/>
          <p:nvPr/>
        </p:nvSpPr>
        <p:spPr>
          <a:xfrm>
            <a:off x="1203548" y="3187762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Shape 5062"/>
          <p:cNvSpPr/>
          <p:nvPr/>
        </p:nvSpPr>
        <p:spPr>
          <a:xfrm>
            <a:off x="1175396" y="4249378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76" y="5310994"/>
            <a:ext cx="225572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248549" y="120719"/>
            <a:ext cx="11741865" cy="6376578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0" y="556267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9847263" y="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6750619" y="411447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sz="28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063194" y="2706319"/>
            <a:ext cx="8419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  <a:latin typeface="Nexa"/>
              </a:rPr>
              <a:t>SPRAWOZDANIE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6277796" y="3777998"/>
            <a:ext cx="5189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spc="600" dirty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z</a:t>
            </a:r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 prac zespołu </a:t>
            </a:r>
            <a:r>
              <a:rPr lang="pl-PL" sz="2400" spc="600" dirty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w </a:t>
            </a:r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2022r.</a:t>
            </a:r>
            <a:endParaRPr lang="id-ID" sz="24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843806" y="1965381"/>
            <a:ext cx="6674711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0B97DB"/>
              </a:buClr>
            </a:pPr>
            <a:endParaRPr lang="pl-PL" sz="2000" dirty="0" smtClean="0">
              <a:solidFill>
                <a:srgbClr val="0B97DB"/>
              </a:solidFill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Marzec 2022 </a:t>
            </a:r>
            <a:r>
              <a:rPr lang="pl-PL" sz="2000" dirty="0">
                <a:latin typeface="Nexa"/>
              </a:rPr>
              <a:t>r. </a:t>
            </a:r>
            <a:endParaRPr lang="pl-PL" sz="2000" dirty="0" smtClean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Zespół </a:t>
            </a:r>
            <a:r>
              <a:rPr lang="pl-PL" sz="2000" dirty="0">
                <a:latin typeface="Nexa"/>
              </a:rPr>
              <a:t>Zadaniowy pozytywnie zaopiniował harmonogram udostępniania danych w I połowie </a:t>
            </a:r>
            <a:r>
              <a:rPr lang="pl-PL" sz="2000" dirty="0" smtClean="0">
                <a:latin typeface="Nexa"/>
              </a:rPr>
              <a:t>2022 </a:t>
            </a:r>
            <a:r>
              <a:rPr lang="pl-PL" sz="2000" dirty="0">
                <a:latin typeface="Nexa"/>
              </a:rPr>
              <a:t>r. w</a:t>
            </a:r>
            <a:r>
              <a:rPr lang="pl-PL" sz="2000" dirty="0" smtClean="0">
                <a:latin typeface="Nexa"/>
              </a:rPr>
              <a:t> </a:t>
            </a:r>
            <a:r>
              <a:rPr lang="pl-PL" sz="2000" dirty="0">
                <a:latin typeface="Nexa"/>
              </a:rPr>
              <a:t>portalu d</a:t>
            </a:r>
            <a:r>
              <a:rPr lang="pl-PL" sz="2000" dirty="0" smtClean="0">
                <a:latin typeface="Nexa"/>
              </a:rPr>
              <a:t>ane.gov.pl</a:t>
            </a:r>
          </a:p>
          <a:p>
            <a:pPr lvl="0">
              <a:lnSpc>
                <a:spcPct val="114000"/>
              </a:lnSpc>
            </a:pPr>
            <a:endParaRPr lang="pl-PL" sz="2000" dirty="0" smtClean="0">
              <a:latin typeface="Nexa"/>
            </a:endParaRPr>
          </a:p>
          <a:p>
            <a:pPr lvl="0">
              <a:lnSpc>
                <a:spcPct val="114000"/>
              </a:lnSpc>
            </a:pPr>
            <a:endParaRPr lang="pl-PL" sz="2000" dirty="0" smtClean="0">
              <a:latin typeface="Nexa"/>
            </a:endParaRPr>
          </a:p>
          <a:p>
            <a:pPr lvl="0"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Sierpień 2022 </a:t>
            </a:r>
            <a:r>
              <a:rPr lang="pl-PL" sz="2000" dirty="0">
                <a:latin typeface="Nexa"/>
              </a:rPr>
              <a:t>r. </a:t>
            </a:r>
            <a:endParaRPr lang="pl-PL" sz="2000" dirty="0" smtClean="0"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Zespół </a:t>
            </a:r>
            <a:r>
              <a:rPr lang="pl-PL" sz="2000" dirty="0">
                <a:latin typeface="Nexa"/>
              </a:rPr>
              <a:t>Zadaniowy pozytywnie zaopiniował harmonogram udostępniania danych w II połowie </a:t>
            </a:r>
            <a:r>
              <a:rPr lang="pl-PL" sz="2000" dirty="0" smtClean="0">
                <a:latin typeface="Nexa"/>
              </a:rPr>
              <a:t>2022 </a:t>
            </a:r>
            <a:r>
              <a:rPr lang="pl-PL" sz="2000" dirty="0">
                <a:latin typeface="Nexa"/>
              </a:rPr>
              <a:t>r. w</a:t>
            </a:r>
            <a:r>
              <a:rPr lang="pl-PL" sz="2000" dirty="0" smtClean="0">
                <a:latin typeface="Nexa"/>
              </a:rPr>
              <a:t> </a:t>
            </a:r>
            <a:r>
              <a:rPr lang="pl-PL" sz="2000" dirty="0">
                <a:latin typeface="Nexa"/>
              </a:rPr>
              <a:t>portalu </a:t>
            </a:r>
            <a:r>
              <a:rPr lang="pl-PL" sz="2000" dirty="0" smtClean="0">
                <a:latin typeface="Nexa"/>
              </a:rPr>
              <a:t>dane.gov.pl</a:t>
            </a:r>
            <a:endParaRPr lang="pl-PL" sz="2000" dirty="0">
              <a:solidFill>
                <a:srgbClr val="FF0000"/>
              </a:solidFill>
              <a:latin typeface="Nex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490332" y="508187"/>
            <a:ext cx="7207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OPINIOWANIE HARMONOGRAMÓW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9453" y="1092962"/>
            <a:ext cx="708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Nexa"/>
                <a:ea typeface="Source Sans Pro ExtraLight" panose="020B0303030403020204" pitchFamily="34" charset="0"/>
              </a:rPr>
              <a:t>u</a:t>
            </a:r>
            <a:r>
              <a:rPr lang="pl-PL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xa"/>
                <a:ea typeface="Source Sans Pro ExtraLight" panose="020B0303030403020204" pitchFamily="34" charset="0"/>
              </a:rPr>
              <a:t>dostępniania danych w portalu dane.gov.pl</a:t>
            </a:r>
            <a:endParaRPr lang="id-ID" spc="300" dirty="0">
              <a:solidFill>
                <a:schemeClr val="tx1">
                  <a:lumMod val="85000"/>
                  <a:lumOff val="15000"/>
                </a:schemeClr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7" name="Shape 5062"/>
          <p:cNvSpPr/>
          <p:nvPr/>
        </p:nvSpPr>
        <p:spPr>
          <a:xfrm>
            <a:off x="403718" y="3037905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5062"/>
          <p:cNvSpPr/>
          <p:nvPr/>
        </p:nvSpPr>
        <p:spPr>
          <a:xfrm>
            <a:off x="403717" y="5530421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344594" y="2316720"/>
            <a:ext cx="739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B97DB"/>
                </a:solidFill>
              </a:rPr>
              <a:t>83</a:t>
            </a:r>
          </a:p>
          <a:p>
            <a:endParaRPr lang="pl-PL" sz="3200" dirty="0" smtClean="0">
              <a:solidFill>
                <a:srgbClr val="0B97DB"/>
              </a:solidFill>
            </a:endParaRPr>
          </a:p>
          <a:p>
            <a:r>
              <a:rPr lang="pl-PL" sz="3200" dirty="0">
                <a:solidFill>
                  <a:srgbClr val="0B97DB"/>
                </a:solidFill>
              </a:rPr>
              <a:t>3</a:t>
            </a:r>
            <a:r>
              <a:rPr lang="pl-PL" sz="3200" dirty="0" smtClean="0">
                <a:solidFill>
                  <a:srgbClr val="0B97DB"/>
                </a:solidFill>
              </a:rPr>
              <a:t>1</a:t>
            </a:r>
            <a:endParaRPr lang="pl-PL" sz="3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990937" y="2218657"/>
            <a:ext cx="2706624" cy="205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pl-PL" sz="1400" dirty="0">
                <a:latin typeface="Nexa"/>
              </a:rPr>
              <a:t>nowe zasoby </a:t>
            </a:r>
            <a:r>
              <a:rPr lang="pl-PL" sz="1400" dirty="0" smtClean="0">
                <a:latin typeface="Nexa"/>
              </a:rPr>
              <a:t>danych zadeklarowane przez dostawców</a:t>
            </a:r>
            <a:endParaRPr lang="pl-PL" sz="1400" dirty="0">
              <a:latin typeface="Nexa"/>
            </a:endParaRPr>
          </a:p>
          <a:p>
            <a:endParaRPr lang="pl-PL" sz="1400" dirty="0" smtClean="0"/>
          </a:p>
          <a:p>
            <a:pPr>
              <a:lnSpc>
                <a:spcPct val="114000"/>
              </a:lnSpc>
            </a:pPr>
            <a:r>
              <a:rPr lang="pl-PL" sz="1400" dirty="0">
                <a:latin typeface="Nexa"/>
              </a:rPr>
              <a:t>z</a:t>
            </a:r>
            <a:r>
              <a:rPr lang="pl-PL" sz="1400" dirty="0" smtClean="0">
                <a:latin typeface="Nexa"/>
              </a:rPr>
              <a:t>asobów, w których zadeklarowano poprawę </a:t>
            </a:r>
            <a:r>
              <a:rPr lang="pl-PL" sz="1400" dirty="0">
                <a:latin typeface="Nexa"/>
              </a:rPr>
              <a:t>jakości </a:t>
            </a:r>
            <a:r>
              <a:rPr lang="pl-PL" sz="1400" dirty="0" smtClean="0">
                <a:latin typeface="Nexa"/>
              </a:rPr>
              <a:t>lub stopnia </a:t>
            </a:r>
            <a:r>
              <a:rPr lang="pl-PL" sz="1400" dirty="0">
                <a:latin typeface="Nexa"/>
              </a:rPr>
              <a:t>otwartości zasobów</a:t>
            </a: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8373463" y="4809237"/>
            <a:ext cx="739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B97DB"/>
                </a:solidFill>
              </a:rPr>
              <a:t>56</a:t>
            </a:r>
          </a:p>
          <a:p>
            <a:endParaRPr lang="pl-PL" sz="3200" dirty="0" smtClean="0">
              <a:solidFill>
                <a:srgbClr val="0B97DB"/>
              </a:solidFill>
            </a:endParaRPr>
          </a:p>
          <a:p>
            <a:r>
              <a:rPr lang="pl-PL" sz="3200" dirty="0" smtClean="0">
                <a:solidFill>
                  <a:srgbClr val="0B97DB"/>
                </a:solidFill>
              </a:rPr>
              <a:t>24</a:t>
            </a:r>
            <a:endParaRPr lang="pl-PL" sz="32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8959247" y="4635421"/>
            <a:ext cx="2738314" cy="292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pl-PL" sz="1400" dirty="0">
                <a:latin typeface="Nexa"/>
              </a:rPr>
              <a:t>nowe zasoby </a:t>
            </a:r>
            <a:r>
              <a:rPr lang="pl-PL" sz="1400" dirty="0" smtClean="0">
                <a:latin typeface="Nexa"/>
              </a:rPr>
              <a:t>danych zadeklarowane </a:t>
            </a:r>
            <a:r>
              <a:rPr lang="pl-PL" sz="1400" dirty="0">
                <a:latin typeface="Nexa"/>
              </a:rPr>
              <a:t>przez </a:t>
            </a:r>
            <a:r>
              <a:rPr lang="pl-PL" sz="1400" dirty="0" smtClean="0">
                <a:latin typeface="Nexa"/>
              </a:rPr>
              <a:t>dostawców</a:t>
            </a:r>
          </a:p>
          <a:p>
            <a:pPr>
              <a:lnSpc>
                <a:spcPct val="114000"/>
              </a:lnSpc>
            </a:pPr>
            <a:endParaRPr lang="pl-PL" sz="1400" dirty="0"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1400" dirty="0">
                <a:latin typeface="Nexa"/>
              </a:rPr>
              <a:t>z</a:t>
            </a:r>
            <a:r>
              <a:rPr lang="pl-PL" sz="1400" dirty="0" smtClean="0">
                <a:latin typeface="Nexa"/>
              </a:rPr>
              <a:t>asobów, </a:t>
            </a:r>
            <a:r>
              <a:rPr lang="pl-PL" sz="1400" dirty="0">
                <a:latin typeface="Nexa"/>
              </a:rPr>
              <a:t>w których zadeklarowano poprawę jakości lub stopnia otwartości zasobów</a:t>
            </a:r>
          </a:p>
          <a:p>
            <a:pPr>
              <a:lnSpc>
                <a:spcPct val="114000"/>
              </a:lnSpc>
            </a:pPr>
            <a:endParaRPr lang="pl-PL" sz="1600" dirty="0">
              <a:latin typeface="Nexa"/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18" name="Strzałka w prawo 17"/>
          <p:cNvSpPr/>
          <p:nvPr/>
        </p:nvSpPr>
        <p:spPr>
          <a:xfrm>
            <a:off x="7643604" y="2865149"/>
            <a:ext cx="674354" cy="472803"/>
          </a:xfrm>
          <a:prstGeom prst="rightArrow">
            <a:avLst/>
          </a:prstGeom>
          <a:solidFill>
            <a:srgbClr val="0B97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>
            <a:off x="7665166" y="5267498"/>
            <a:ext cx="674354" cy="472803"/>
          </a:xfrm>
          <a:prstGeom prst="rightArrow">
            <a:avLst/>
          </a:prstGeom>
          <a:solidFill>
            <a:srgbClr val="0B97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5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517156" y="2697979"/>
            <a:ext cx="8018950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Sprawozdanie z realizacji Programu w 2021 zostało sporządzone </a:t>
            </a:r>
            <a:r>
              <a:rPr lang="pl-PL" sz="2000" dirty="0" smtClean="0">
                <a:latin typeface="Nexa"/>
              </a:rPr>
              <a:t>             na </a:t>
            </a:r>
            <a:r>
              <a:rPr lang="pl-PL" sz="2000" dirty="0">
                <a:latin typeface="Nexa"/>
              </a:rPr>
              <a:t>podstawie informacji przedłożonych przez realizatorów Programu </a:t>
            </a:r>
            <a:endParaRPr lang="pl-PL" sz="2000" dirty="0" smtClean="0">
              <a:latin typeface="Nexa"/>
            </a:endParaRPr>
          </a:p>
          <a:p>
            <a:pPr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Lipiec 2022 r. Sprawozdanie zostało </a:t>
            </a:r>
            <a:r>
              <a:rPr lang="pl-PL" sz="2000" dirty="0">
                <a:latin typeface="Nexa"/>
              </a:rPr>
              <a:t>pozytywnie </a:t>
            </a:r>
            <a:r>
              <a:rPr lang="pl-PL" sz="2000" dirty="0" smtClean="0">
                <a:latin typeface="Nexa"/>
              </a:rPr>
              <a:t>zaopiniowane </a:t>
            </a:r>
            <a:r>
              <a:rPr lang="pl-PL" sz="2000" dirty="0">
                <a:latin typeface="Nexa"/>
              </a:rPr>
              <a:t>przez Zespół </a:t>
            </a:r>
            <a:r>
              <a:rPr lang="pl-PL" sz="2000" dirty="0" smtClean="0">
                <a:latin typeface="Nexa"/>
              </a:rPr>
              <a:t>Zadaniowy oraz zostało przedłożone </a:t>
            </a:r>
            <a:r>
              <a:rPr lang="pl-PL" sz="2000" dirty="0">
                <a:latin typeface="Nexa"/>
              </a:rPr>
              <a:t>Radzie </a:t>
            </a:r>
            <a:r>
              <a:rPr lang="pl-PL" sz="2000" dirty="0" smtClean="0">
                <a:latin typeface="Nexa"/>
              </a:rPr>
              <a:t>Ministrów.</a:t>
            </a:r>
            <a:endParaRPr lang="pl-PL" sz="2000" dirty="0">
              <a:latin typeface="Nexa"/>
            </a:endParaRPr>
          </a:p>
          <a:p>
            <a:pPr>
              <a:lnSpc>
                <a:spcPct val="114000"/>
              </a:lnSpc>
            </a:pPr>
            <a:endParaRPr lang="pl-PL" sz="2000" dirty="0">
              <a:latin typeface="Nexa"/>
              <a:ea typeface="Calibri" panose="020F0502020204030204" pitchFamily="34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0800000">
            <a:off x="10134600" y="4795837"/>
            <a:ext cx="2057400" cy="2062163"/>
          </a:xfrm>
          <a:custGeom>
            <a:avLst/>
            <a:gdLst>
              <a:gd name="T0" fmla="*/ 0 w 1296"/>
              <a:gd name="T1" fmla="*/ 624 h 1299"/>
              <a:gd name="T2" fmla="*/ 0 w 1296"/>
              <a:gd name="T3" fmla="*/ 0 h 1299"/>
              <a:gd name="T4" fmla="*/ 526 w 1296"/>
              <a:gd name="T5" fmla="*/ 0 h 1299"/>
              <a:gd name="T6" fmla="*/ 1296 w 1296"/>
              <a:gd name="T7" fmla="*/ 1286 h 1299"/>
              <a:gd name="T8" fmla="*/ 872 w 1296"/>
              <a:gd name="T9" fmla="*/ 1299 h 1299"/>
              <a:gd name="T10" fmla="*/ 256 w 1296"/>
              <a:gd name="T11" fmla="*/ 208 h 1299"/>
              <a:gd name="T12" fmla="*/ 0 w 1296"/>
              <a:gd name="T13" fmla="*/ 624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6" h="1299">
                <a:moveTo>
                  <a:pt x="0" y="624"/>
                </a:moveTo>
                <a:lnTo>
                  <a:pt x="0" y="0"/>
                </a:lnTo>
                <a:lnTo>
                  <a:pt x="526" y="0"/>
                </a:lnTo>
                <a:lnTo>
                  <a:pt x="1296" y="1286"/>
                </a:lnTo>
                <a:lnTo>
                  <a:pt x="872" y="1299"/>
                </a:lnTo>
                <a:lnTo>
                  <a:pt x="256" y="208"/>
                </a:lnTo>
                <a:lnTo>
                  <a:pt x="0" y="624"/>
                </a:lnTo>
                <a:close/>
              </a:path>
            </a:pathLst>
          </a:custGeom>
          <a:solidFill>
            <a:srgbClr val="0B97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4"/>
          <p:cNvSpPr txBox="1"/>
          <p:nvPr/>
        </p:nvSpPr>
        <p:spPr>
          <a:xfrm>
            <a:off x="4873324" y="453791"/>
            <a:ext cx="6456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OPINIOWANIE SPRAWOZDANIA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5204" y="1038566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pc="300" dirty="0" smtClean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z realizacji Programu Otwierania </a:t>
            </a:r>
            <a:r>
              <a:rPr lang="pl-PL" spc="300" dirty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Danych</a:t>
            </a:r>
            <a:r>
              <a:rPr lang="pl-PL" spc="300" dirty="0" smtClean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.</a:t>
            </a:r>
          </a:p>
          <a:p>
            <a:pPr algn="r"/>
            <a:r>
              <a:rPr lang="pl-PL" spc="300" dirty="0" smtClean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na </a:t>
            </a:r>
            <a:r>
              <a:rPr lang="pl-PL" spc="300" dirty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lata 2021-2027</a:t>
            </a:r>
            <a:r>
              <a:rPr lang="pl-PL" spc="300" dirty="0" smtClean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” za rok 2021 </a:t>
            </a:r>
          </a:p>
        </p:txBody>
      </p:sp>
      <p:sp>
        <p:nvSpPr>
          <p:cNvPr id="9" name="Shape 5062"/>
          <p:cNvSpPr/>
          <p:nvPr/>
        </p:nvSpPr>
        <p:spPr>
          <a:xfrm>
            <a:off x="1022200" y="4124664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Shape 5062"/>
          <p:cNvSpPr/>
          <p:nvPr/>
        </p:nvSpPr>
        <p:spPr>
          <a:xfrm>
            <a:off x="1022200" y="2846818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106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336001" y="2378802"/>
            <a:ext cx="8018950" cy="395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Marzec 2022 r. </a:t>
            </a:r>
            <a:r>
              <a:rPr lang="pl-PL" sz="2000" dirty="0">
                <a:latin typeface="Nexa"/>
              </a:rPr>
              <a:t>Kierownik </a:t>
            </a:r>
            <a:r>
              <a:rPr lang="pl-PL" sz="2000" dirty="0" smtClean="0">
                <a:latin typeface="Nexa"/>
              </a:rPr>
              <a:t>Zespołu podjął działania zmierzające </a:t>
            </a:r>
            <a:r>
              <a:rPr lang="pl-PL" sz="2000" dirty="0" smtClean="0">
                <a:latin typeface="Nexa"/>
              </a:rPr>
              <a:t>                  do </a:t>
            </a:r>
            <a:r>
              <a:rPr lang="pl-PL" sz="2000" dirty="0" smtClean="0">
                <a:latin typeface="Nexa"/>
              </a:rPr>
              <a:t>zwiększenia </a:t>
            </a:r>
            <a:r>
              <a:rPr lang="pl-PL" sz="2000" dirty="0">
                <a:latin typeface="Nexa"/>
              </a:rPr>
              <a:t>ilości danych w portalu dane.gov.pl, które wspierałyby lub dotyczyły obywateli Ukrainy</a:t>
            </a:r>
            <a:endParaRPr lang="pl-PL" sz="2000" dirty="0" smtClean="0">
              <a:latin typeface="Nexa"/>
            </a:endParaRPr>
          </a:p>
          <a:p>
            <a:pPr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W rezultacie podjętych działań w portalu dane.gov.pl utworzona została nowa kategoria danych dedykowana danym dot. Ukrainy</a:t>
            </a:r>
          </a:p>
          <a:p>
            <a:pPr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2000" dirty="0">
                <a:latin typeface="Nexa"/>
                <a:ea typeface="Calibri" panose="020F0502020204030204" pitchFamily="34" charset="0"/>
              </a:rPr>
              <a:t>Zaangażowanie resortów w udostępnienie nowych danych umożliwiło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organizację </a:t>
            </a:r>
            <a:r>
              <a:rPr lang="pl-PL" sz="2000" dirty="0" err="1">
                <a:latin typeface="Nexa"/>
                <a:ea typeface="Calibri" panose="020F0502020204030204" pitchFamily="34" charset="0"/>
              </a:rPr>
              <a:t>Datathonu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 #</a:t>
            </a:r>
            <a:r>
              <a:rPr lang="pl-PL" sz="2000" dirty="0" err="1">
                <a:latin typeface="Nexa"/>
                <a:ea typeface="Calibri" panose="020F0502020204030204" pitchFamily="34" charset="0"/>
              </a:rPr>
              <a:t>OtwarteDane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 (2-3 kwietnia 2022 r.) skoncentrowanego na tematach m.in. związanych z pomocą dla obywateli Ukrainy</a:t>
            </a: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0800000">
            <a:off x="10134600" y="4795837"/>
            <a:ext cx="2057400" cy="2062163"/>
          </a:xfrm>
          <a:custGeom>
            <a:avLst/>
            <a:gdLst>
              <a:gd name="T0" fmla="*/ 0 w 1296"/>
              <a:gd name="T1" fmla="*/ 624 h 1299"/>
              <a:gd name="T2" fmla="*/ 0 w 1296"/>
              <a:gd name="T3" fmla="*/ 0 h 1299"/>
              <a:gd name="T4" fmla="*/ 526 w 1296"/>
              <a:gd name="T5" fmla="*/ 0 h 1299"/>
              <a:gd name="T6" fmla="*/ 1296 w 1296"/>
              <a:gd name="T7" fmla="*/ 1286 h 1299"/>
              <a:gd name="T8" fmla="*/ 872 w 1296"/>
              <a:gd name="T9" fmla="*/ 1299 h 1299"/>
              <a:gd name="T10" fmla="*/ 256 w 1296"/>
              <a:gd name="T11" fmla="*/ 208 h 1299"/>
              <a:gd name="T12" fmla="*/ 0 w 1296"/>
              <a:gd name="T13" fmla="*/ 624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6" h="1299">
                <a:moveTo>
                  <a:pt x="0" y="624"/>
                </a:moveTo>
                <a:lnTo>
                  <a:pt x="0" y="0"/>
                </a:lnTo>
                <a:lnTo>
                  <a:pt x="526" y="0"/>
                </a:lnTo>
                <a:lnTo>
                  <a:pt x="1296" y="1286"/>
                </a:lnTo>
                <a:lnTo>
                  <a:pt x="872" y="1299"/>
                </a:lnTo>
                <a:lnTo>
                  <a:pt x="256" y="208"/>
                </a:lnTo>
                <a:lnTo>
                  <a:pt x="0" y="624"/>
                </a:lnTo>
                <a:close/>
              </a:path>
            </a:pathLst>
          </a:custGeom>
          <a:solidFill>
            <a:srgbClr val="0B97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4"/>
          <p:cNvSpPr txBox="1"/>
          <p:nvPr/>
        </p:nvSpPr>
        <p:spPr>
          <a:xfrm>
            <a:off x="4873324" y="453791"/>
            <a:ext cx="7022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POZOSTAŁE DZIAŁANIA ZESPOŁU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8533" y="1038566"/>
            <a:ext cx="503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pc="300" dirty="0" smtClean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Udostępnianie danych dot. Ukrainy</a:t>
            </a:r>
          </a:p>
        </p:txBody>
      </p:sp>
      <p:sp>
        <p:nvSpPr>
          <p:cNvPr id="9" name="Shape 5062"/>
          <p:cNvSpPr/>
          <p:nvPr/>
        </p:nvSpPr>
        <p:spPr>
          <a:xfrm>
            <a:off x="841045" y="3878639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Shape 5062"/>
          <p:cNvSpPr/>
          <p:nvPr/>
        </p:nvSpPr>
        <p:spPr>
          <a:xfrm>
            <a:off x="841045" y="2527641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5062"/>
          <p:cNvSpPr/>
          <p:nvPr/>
        </p:nvSpPr>
        <p:spPr>
          <a:xfrm>
            <a:off x="857995" y="4937099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318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54DFD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468</Words>
  <Application>Microsoft Office PowerPoint</Application>
  <PresentationFormat>Panoramiczny</PresentationFormat>
  <Paragraphs>94</Paragraphs>
  <Slides>11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Nexa</vt:lpstr>
      <vt:lpstr>Roboto</vt:lpstr>
      <vt:lpstr>Source Sans Pro</vt:lpstr>
      <vt:lpstr>Source Sans Pro ExtraLight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na KRMC dot. sprawozdania z prac Zespołu Zadaniowego KRMC ds .realizacji POD za 2022 r.</dc:title>
  <dc:creator/>
  <cp:lastModifiedBy/>
  <cp:revision>1</cp:revision>
  <dcterms:created xsi:type="dcterms:W3CDTF">2020-05-14T07:09:48Z</dcterms:created>
  <dcterms:modified xsi:type="dcterms:W3CDTF">2023-03-10T13:54:49Z</dcterms:modified>
</cp:coreProperties>
</file>