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omments/modernComment_105_72BF9FE5.xml" ContentType="application/vnd.ms-powerpoint.comments+xml"/>
  <Override PartName="/ppt/comments/modernComment_10D_F1A2A971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C17B38-D577-06BF-FB06-DC2EE7D44E12}" name="Karolina Kasperkiewicz" initials="KK" userId="S-1-5-21-1311466855-2084043341-672013804-1547" providerId="AD"/>
  <p188:author id="{119F6CBE-9742-D4B9-4B13-CB4AC3C4A082}" name="Karczmarczyk Sylwia" initials="KS" userId="S-1-5-21-3206520871-3329782533-3569228042-277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837" autoAdjust="0"/>
  </p:normalViewPr>
  <p:slideViewPr>
    <p:cSldViewPr snapToGrid="0">
      <p:cViewPr>
        <p:scale>
          <a:sx n="60" d="100"/>
          <a:sy n="60" d="100"/>
        </p:scale>
        <p:origin x="32" y="-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styna_frankowska\Desktop\koszt%20realizacji%20projektu%20-%20wyk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21364785348584"/>
          <c:y val="2.8454090801589345E-2"/>
          <c:w val="0.74922796434552219"/>
          <c:h val="0.84947937376513516"/>
        </c:manualLayout>
      </c:layout>
      <c:barChart>
        <c:barDir val="col"/>
        <c:grouping val="clustered"/>
        <c:varyColors val="0"/>
        <c:ser>
          <c:idx val="0"/>
          <c:order val="0"/>
          <c:tx>
            <c:v>Ogółem</c:v>
          </c:tx>
          <c:spPr>
            <a:solidFill>
              <a:schemeClr val="accent1"/>
            </a:solidFill>
            <a:ln>
              <a:noFill/>
            </a:ln>
            <a:effectLst>
              <a:glow>
                <a:schemeClr val="accent1">
                  <a:alpha val="40000"/>
                </a:schemeClr>
              </a:glo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glow>
                  <a:schemeClr val="accent1"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0-2868-4E09-ABB3-D4F90B57564B}"/>
              </c:ext>
            </c:extLst>
          </c:dPt>
          <c:dLbls>
            <c:dLbl>
              <c:idx val="0"/>
              <c:layout>
                <c:manualLayout>
                  <c:x val="6.6075506759152641E-3"/>
                  <c:y val="-1.3409954456453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68-4E09-ABB3-D4F90B57564B}"/>
                </c:ext>
              </c:extLst>
            </c:dLbl>
            <c:dLbl>
              <c:idx val="1"/>
              <c:layout>
                <c:manualLayout>
                  <c:x val="3.00249183180370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68-4E09-ABB3-D4F90B57564B}"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Arkusz1!$B$2:$B$4</c:f>
              <c:numCache>
                <c:formatCode>#,##0.00</c:formatCode>
                <c:ptCount val="3"/>
                <c:pt idx="0">
                  <c:v>10914058.880000001</c:v>
                </c:pt>
                <c:pt idx="1">
                  <c:v>11555927.18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68-4E09-ABB3-D4F90B57564B}"/>
            </c:ext>
          </c:extLst>
        </c:ser>
        <c:ser>
          <c:idx val="1"/>
          <c:order val="1"/>
          <c:tx>
            <c:v>Środki UE</c:v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868-4E09-ABB3-D4F90B57564B}"/>
              </c:ext>
            </c:extLst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868-4E09-ABB3-D4F90B57564B}"/>
              </c:ext>
            </c:extLst>
          </c:dPt>
          <c:dLbls>
            <c:dLbl>
              <c:idx val="0"/>
              <c:layout>
                <c:manualLayout>
                  <c:x val="2.502076526503098E-2"/>
                  <c:y val="-2.7375456082392446E-2"/>
                </c:manualLayout>
              </c:layout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868-4E09-ABB3-D4F90B57564B}"/>
                </c:ext>
              </c:extLst>
            </c:dLbl>
            <c:dLbl>
              <c:idx val="1"/>
              <c:layout>
                <c:manualLayout>
                  <c:x val="3.1275956581288629E-2"/>
                  <c:y val="3.8454322755384577E-3"/>
                </c:manualLayout>
              </c:layout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68-4E09-ABB3-D4F90B5756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Arkusz1!$C$2:$C$4</c:f>
              <c:numCache>
                <c:formatCode>#,##0.00</c:formatCode>
                <c:ptCount val="3"/>
                <c:pt idx="0">
                  <c:v>8352570.6299999999</c:v>
                </c:pt>
                <c:pt idx="1">
                  <c:v>8788489.1699999999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868-4E09-ABB3-D4F90B575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8"/>
        <c:overlap val="-7"/>
        <c:axId val="218475472"/>
        <c:axId val="218478608"/>
      </c:barChart>
      <c:catAx>
        <c:axId val="21847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8478608"/>
        <c:crosses val="autoZero"/>
        <c:auto val="1"/>
        <c:lblAlgn val="ctr"/>
        <c:lblOffset val="100"/>
        <c:noMultiLvlLbl val="0"/>
      </c:catAx>
      <c:valAx>
        <c:axId val="218478608"/>
        <c:scaling>
          <c:orientation val="minMax"/>
          <c:max val="12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8475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05_72BF9FE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3ECF78F-3D57-482E-BABA-86C60DD4A76B}" authorId="{119F6CBE-9742-D4B9-4B13-CB4AC3C4A082}" created="2024-04-17T07:59:35.56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925160933" sldId="261"/>
      <ac:graphicFrameMk id="11" creationId="{00000000-0000-0000-0000-000000000000}"/>
      <ac:tblMk/>
      <ac:tcMk rowId="10000" colId="20000"/>
      <ac:txMk cp="0" len="14">
        <ac:context len="15" hash="1325356908"/>
      </ac:txMk>
    </ac:txMkLst>
    <p188:pos x="3802235" y="605584"/>
    <p188:replyLst>
      <p188:reply id="{84A9053F-A5D0-4ADC-86E6-EEE726BDDDE8}" authorId="{C2C17B38-D577-06BF-FB06-DC2EE7D44E12}" created="2024-04-18T07:10:53.349">
        <p188:txBody>
          <a:bodyPr/>
          <a:lstStyle/>
          <a:p>
            <a:r>
              <a:rPr lang="pl-PL"/>
              <a:t>Uzupełniono. 
Przypis przy 2023-12* głosi: "Na podstawie Aneksu nr 5 do Umowy o dofinansowanie POPC.02.03.02-00-0027/19-05 z dnia 13.10.2023r."</a:t>
            </a:r>
          </a:p>
        </p188:txBody>
      </p188:reply>
    </p188:replyLst>
    <p188:txBody>
      <a:bodyPr/>
      <a:lstStyle/>
      <a:p>
        <a:r>
          <a:rPr lang="pl-PL"/>
          <a:t>Należy wymienić wszystkie produkty z raportu końcowego: 
• Rozbudowany portal udostępniania zasobów kultury - Polska Biblioteka Muzyczna wraz z planowanym modułem udostępniania zasobów kultury - Encyklopedia Muzyczna PWM oraz planowanym modułem Małe PWM; 
• digitalizacja haseł Encyklopedii Muzycznej PWM – skanowanie, przekształcenie tekstu za pomocą OCR, graficzna edycja tekstu, retusz, edycja merytoryczna;
• digitalizacja tytułów wydawniczych w formie odwzorowań 1:1 (materiały skanowane, obróbka graficzna, czyszczenie, retusz);
• digitalizacja materiałów orkiestrowych w formie odwzorowań 1:1 (materiały skanowane, obróbka graficzna, czyszczenie, retusz;
• rozbudowane Elektroniczne Archiwum Dokumentów; 
• rozbudowany System Zarządzania Zdigitalizowanymi Zasobami (DMS); 
• rozbudowany publiczny Interfejs API udostępniania zasobów kultury;
• ikonoteka – obiekty różnych formatów: rysunki, ryciny, drzeworyty, portrety kompozytorów, listy do i od kompozytorów, autografy, prasa, recenzje, zdjęcia pomników, grobowców, zdjęcia z przedstawień teatralnych, afisze sztuk teatralnych, klisze/klatki filmów.</a:t>
        </a:r>
      </a:p>
    </p188:txBody>
  </p188:cm>
</p188:cmLst>
</file>

<file path=ppt/comments/modernComment_10D_F1A2A97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57008C0-DF03-4D87-8A01-532756D1F92D}" authorId="{119F6CBE-9742-D4B9-4B13-CB4AC3C4A082}" created="2024-04-17T08:01:22.84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053969265" sldId="269"/>
      <ac:graphicFrameMk id="11" creationId="{00000000-0000-0000-0000-000000000000}"/>
      <ac:tblMk/>
      <ac:tcMk rowId="10000" colId="20000"/>
      <ac:txMk cp="0" len="15">
        <ac:context len="16" hash="2294100449"/>
      </ac:txMk>
    </ac:txMkLst>
    <p188:pos x="3891162" y="597390"/>
    <p188:replyLst>
      <p188:reply id="{514C7505-E72E-4D8D-B4FA-0B3D14EBC559}" authorId="{C2C17B38-D577-06BF-FB06-DC2EE7D44E12}" created="2024-04-17T11:56:17.191">
        <p188:txBody>
          <a:bodyPr/>
          <a:lstStyle/>
          <a:p>
            <a:r>
              <a:rPr lang="pl-PL"/>
              <a:t>Uzupełniono</a:t>
            </a:r>
          </a:p>
        </p188:txBody>
      </p188:reply>
    </p188:replyLst>
    <p188:txBody>
      <a:bodyPr/>
      <a:lstStyle/>
      <a:p>
        <a:r>
          <a:rPr lang="pl-PL"/>
          <a:t>Brakuje jednego wskaźnika, w raporcie końcowym mamy ich 11.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D0572-38BA-4F35-8060-6AF73133D693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90568-76A0-4450-9E43-443141A2B2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6738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90568-76A0-4450-9E43-443141A2B22A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1880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18.04.2024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5_72BF9F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microsoft.com/office/2018/10/relationships/comments" Target="../comments/modernComment_10D_F1A2A97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9551327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Digitalizacja zasobów będących w posiadaniu Polskiego Wydawnictwa Muzycznego - kontynuacja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Polskie Wydawnictwo Muzyczne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Polskie Wydawnictwo Muzyczne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nie dotyczy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48340" y="5310081"/>
            <a:ext cx="10829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0" i="0" u="none" strike="noStrike" baseline="0">
                <a:solidFill>
                  <a:srgbClr val="000000"/>
                </a:solidFill>
                <a:latin typeface="Helv"/>
              </a:rPr>
              <a:t>Celem projektu jest systemowy rozwój procesu cyfryzacji, poprawa jakości cyfrowo udostępnianych zasobów oraz wzrost dostępności on-line muzycznego dziedzictwa kulturowego dla efektywnego wykorzystania jego potencjału na rzecz popularyzacji w kraju i za granicą.</a:t>
            </a:r>
            <a:r>
              <a:rPr lang="pl-PL" sz="1800" b="0" i="0" u="none" strike="noStrike" baseline="0">
                <a:solidFill>
                  <a:srgbClr val="000000"/>
                </a:solidFill>
                <a:latin typeface="Tms Rmn"/>
              </a:rPr>
              <a:t> 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404097"/>
              </p:ext>
            </p:extLst>
          </p:nvPr>
        </p:nvGraphicFramePr>
        <p:xfrm>
          <a:off x="784533" y="2991468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2020-02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2023-02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2020.06.05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2023.12.31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86360" y="1294536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dirty="0">
                <a:solidFill>
                  <a:srgbClr val="002060"/>
                </a:solidFill>
                <a:cs typeface="Times New Roman" pitchFamily="18" charset="0"/>
              </a:rPr>
              <a:t>Program Operacyjny Polska Cyfrowa, Działanie nr 2.3 „Cyfrowa dostępność i użyteczność informacji sektora publicznego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4062586"/>
              </p:ext>
            </p:extLst>
          </p:nvPr>
        </p:nvGraphicFramePr>
        <p:xfrm>
          <a:off x="835742" y="2887733"/>
          <a:ext cx="10154813" cy="3813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57767" y="1162975"/>
            <a:ext cx="8509677" cy="55041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757738"/>
              </p:ext>
            </p:extLst>
          </p:nvPr>
        </p:nvGraphicFramePr>
        <p:xfrm>
          <a:off x="275696" y="1713391"/>
          <a:ext cx="11640607" cy="49007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7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60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Rozbudowany portal udostępniania zasobów kultury - Polska Biblioteka Muzyczna wraz z planowanym modułem udostępniania zasobów kultury - Encyklopedia Muzyczna PWM oraz planowanym modułem Małe PWM</a:t>
                      </a:r>
                      <a:endParaRPr lang="pl-PL" sz="10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dirty="0">
                          <a:solidFill>
                            <a:srgbClr val="0070C0"/>
                          </a:solidFill>
                          <a:effectLst/>
                        </a:rPr>
                        <a:t>2021-12</a:t>
                      </a: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dirty="0">
                          <a:solidFill>
                            <a:srgbClr val="0070C0"/>
                          </a:solidFill>
                          <a:effectLst/>
                        </a:rPr>
                        <a:t>2022-12</a:t>
                      </a: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www.polskabibliotekamuzyczna.pl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Rozbudowane Elektroniczne Archiwum Dokumentów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Zaplecze sprzętowe infrastruktury IT (serwer i macierz dyskowa) do fizycznego przechowywania plików z wizerunkami cyfrowymi powstałymi w procesie digitalizacji.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1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Rozbudowany System Zarządzania </a:t>
                      </a:r>
                      <a:r>
                        <a:rPr lang="pl-PL" sz="1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Zdigitalizowanymi</a:t>
                      </a: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Zasobami (DMS)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2022-02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Wewnętrzny system zarządzania dokumentami cyfrowymi oparty na produkcie </a:t>
                      </a:r>
                      <a:r>
                        <a:rPr lang="pl-PL" sz="1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DocuWare</a:t>
                      </a: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wdrożony w PWM jako podstawowe oprogramowanie do katalogowania dokumentów powstałych w trakcie procesu digitalizacji i opracowania ich w oparciu o przyjęty zestaw pól opisowych (metadanych).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Rozbudowany publiczny Interfejs API udostępniania zasobów kultury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Wydzielona funkcjonalnie część portalu służąca do ustandaryzowanej wymiany danych pomiędzy systemami informatycznymi.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181607"/>
                  </a:ext>
                </a:extLst>
              </a:tr>
              <a:tr h="297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Digitalizacja haseł Encyklopedii Muzycznej PWM - skanowanie, przekształcenie tekstu za pomocą OCR, graficzna edycja tekstu, retusz, edycja merytoryczna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pl-PL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2023-12</a:t>
                      </a:r>
                      <a:endParaRPr lang="pl-PL" sz="10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Szczegółowy zakres zasobu przeznaczonego do digitalizacji stanowiący </a:t>
                      </a:r>
                      <a:b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5 000 materiałów zdigitalizowanych, 3 500 materiałów udostępnionych on-line (ok. 70%).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2645294"/>
                  </a:ext>
                </a:extLst>
              </a:tr>
              <a:tr h="354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Digitalizacja tytułów wydawniczych w formie </a:t>
                      </a:r>
                      <a:r>
                        <a:rPr lang="pl-PL" sz="1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odwzorowań</a:t>
                      </a: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1:1 (materiały skanowane, obróbka graficzna, czyszczenie, retusz)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pl-PL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2023-12</a:t>
                      </a:r>
                      <a:endParaRPr lang="pl-PL" sz="10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Szczegółowy zakres zasobu przeznaczonego do digitalizacji stanowiący 800 materiałów zdigitalizowanych, 600 materiałów udostępnionych on-line (ok. 75%).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73499"/>
                  </a:ext>
                </a:extLst>
              </a:tr>
              <a:tr h="268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Ikonoteka – obiekty różnych formatów: rysunki, ryciny, drzeworyty, portrety kompozytorów, listy do i od kompozytorów, autografy, prasa, recenzje, zdjęcia pomników, grobowców, zdjęcia z przedstawień teatralnych, afisze sztuk teatralnych, klisze/klatki filmów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pl-PL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2023-12</a:t>
                      </a:r>
                      <a:endParaRPr lang="pl-PL" sz="10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Szczegółowy zakres zasobu przeznaczonego do digitalizacji, stanowiący 7 000 szt. ikon zdigitalizowanych, 4 500 szt. ikon udostępnionych on-line (ok. 64%).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983403"/>
                  </a:ext>
                </a:extLst>
              </a:tr>
              <a:tr h="271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Digitalizacja materiałów orkiestrowych w formie </a:t>
                      </a:r>
                      <a:r>
                        <a:rPr lang="pl-PL" sz="1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odwzorowań</a:t>
                      </a: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1:1 (materiały skanowane, obróbka graficzna, czyszczenie, retusz)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2023-12*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2023-12</a:t>
                      </a:r>
                      <a:endParaRPr lang="pl-PL" sz="10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Szczegółowy zakres zasobu przeznaczonego do digitalizacji, stanowiący 500 szt. zdigitalizowanych, 250 szt. udostępnionych on-line (ok. 50%).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328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038496" y="3663174"/>
            <a:ext cx="1656000" cy="9684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i="1" dirty="0">
                <a:solidFill>
                  <a:schemeClr val="bg1"/>
                </a:solidFill>
              </a:rPr>
              <a:t>Publiczne API</a:t>
            </a:r>
            <a:endParaRPr lang="pl-PL" sz="1100" b="1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3061267" y="3666480"/>
            <a:ext cx="2734407" cy="8662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tx2"/>
                </a:solidFill>
              </a:rPr>
              <a:t>Portal www.polskabibliotekamuzyczna.pl</a:t>
            </a:r>
          </a:p>
        </p:txBody>
      </p:sp>
      <p:cxnSp>
        <p:nvCxnSpPr>
          <p:cNvPr id="72" name="Łącznik prosty ze strzałką 71"/>
          <p:cNvCxnSpPr>
            <a:cxnSpLocks/>
          </p:cNvCxnSpPr>
          <p:nvPr/>
        </p:nvCxnSpPr>
        <p:spPr>
          <a:xfrm>
            <a:off x="1775521" y="3698783"/>
            <a:ext cx="0" cy="66016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>
            <a:cxnSpLocks/>
          </p:cNvCxnSpPr>
          <p:nvPr/>
        </p:nvCxnSpPr>
        <p:spPr>
          <a:xfrm>
            <a:off x="8908026" y="4133196"/>
            <a:ext cx="49584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>
            <a:cxnSpLocks/>
          </p:cNvCxnSpPr>
          <p:nvPr/>
        </p:nvCxnSpPr>
        <p:spPr>
          <a:xfrm>
            <a:off x="6172200" y="4147374"/>
            <a:ext cx="53271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>
            <a:cxnSpLocks/>
          </p:cNvCxnSpPr>
          <p:nvPr/>
        </p:nvCxnSpPr>
        <p:spPr>
          <a:xfrm flipH="1">
            <a:off x="2790750" y="5268981"/>
            <a:ext cx="776923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947736" y="2492176"/>
            <a:ext cx="1655571" cy="96802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Elektroniczne Archiwum Dokumentów</a:t>
            </a:r>
            <a:endParaRPr lang="pl-PL" sz="1000" b="1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>
            <a:cxnSpLocks/>
          </p:cNvCxnSpPr>
          <p:nvPr/>
        </p:nvCxnSpPr>
        <p:spPr>
          <a:xfrm flipV="1">
            <a:off x="3567673" y="4778169"/>
            <a:ext cx="0" cy="49081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10019037" y="5085921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10084725" y="5542149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084725" y="576504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084725" y="5987931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26AF96AD-AB5F-972F-EDBE-F3AFC709FEFD}"/>
              </a:ext>
            </a:extLst>
          </p:cNvPr>
          <p:cNvSpPr/>
          <p:nvPr/>
        </p:nvSpPr>
        <p:spPr>
          <a:xfrm>
            <a:off x="947736" y="4657526"/>
            <a:ext cx="1656000" cy="9684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System zarządzania </a:t>
            </a:r>
            <a:r>
              <a:rPr lang="pl-PL" sz="1000" b="1" i="1" dirty="0" err="1">
                <a:solidFill>
                  <a:schemeClr val="bg1"/>
                </a:solidFill>
              </a:rPr>
              <a:t>zdigitalizowanymi</a:t>
            </a:r>
            <a:r>
              <a:rPr lang="pl-PL" sz="1000" b="1" i="1" dirty="0">
                <a:solidFill>
                  <a:schemeClr val="bg1"/>
                </a:solidFill>
              </a:rPr>
              <a:t> zasobami (DMS)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35F4059E-4D5F-BB29-F490-804C017B3D51}"/>
              </a:ext>
            </a:extLst>
          </p:cNvPr>
          <p:cNvSpPr/>
          <p:nvPr/>
        </p:nvSpPr>
        <p:spPr>
          <a:xfrm>
            <a:off x="9782460" y="3663174"/>
            <a:ext cx="1656000" cy="9684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i="1" dirty="0">
                <a:solidFill>
                  <a:schemeClr val="bg1"/>
                </a:solidFill>
              </a:rPr>
              <a:t>KRONIK@</a:t>
            </a:r>
            <a:endParaRPr lang="pl-PL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68990" y="118294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489326"/>
              </p:ext>
            </p:extLst>
          </p:nvPr>
        </p:nvGraphicFramePr>
        <p:xfrm>
          <a:off x="321609" y="1933539"/>
          <a:ext cx="11368726" cy="4581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21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udostępniły on-line informacje sektora publicznego</a:t>
                      </a:r>
                      <a:endParaRPr lang="pl-PL" sz="12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Szt. </a:t>
                      </a: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</a:t>
                      </a:r>
                      <a:r>
                        <a:rPr lang="pl-PL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zdigitalizowanej</a:t>
                      </a: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</a:t>
                      </a:r>
                      <a:r>
                        <a:rPr lang="pl-PL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13 300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13 300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692881"/>
                  </a:ext>
                </a:extLst>
              </a:tr>
              <a:tr h="355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8 850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8 850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044318"/>
                  </a:ext>
                </a:extLst>
              </a:tr>
              <a:tr h="3018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Liczba utworzonych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942757"/>
                  </a:ext>
                </a:extLst>
              </a:tr>
              <a:tr h="381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baz danych udostępnionych on-line poprzez API [szt.]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237692"/>
                  </a:ext>
                </a:extLst>
              </a:tr>
              <a:tr h="372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pobrań/</a:t>
                      </a:r>
                      <a:r>
                        <a:rPr lang="pl-PL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odtworzeń</a:t>
                      </a: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 [szt.]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106 552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675525"/>
                  </a:ext>
                </a:extLst>
              </a:tr>
              <a:tr h="372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wygenerowanych kluczy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5591369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 wyposażonych w sprzęt do digitalizacji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8548018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Licznik powstałych portali udostępniających zdigitalizowane zasoby.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956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31134" y="119182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09935"/>
              </p:ext>
            </p:extLst>
          </p:nvPr>
        </p:nvGraphicFramePr>
        <p:xfrm>
          <a:off x="585372" y="2430689"/>
          <a:ext cx="10801199" cy="3578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Doprecyzowanie zapisów dokumentu w zakresie pozycji kosztowych – koszty z zadania 2 pokrywają się z kosztami wskazanymi na zadaniu 3.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Skonkretyzowanie </a:t>
                      </a:r>
                      <a:r>
                        <a:rPr lang="pl-PL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ryzyk</a:t>
                      </a: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projektowych - wskazanie zbyt ogólnych powoduje, że stają się one niemożliwe do zarządzania.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  <a:p>
                      <a:pPr algn="ctr"/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Usunięcie wykazu e-usług na 4 poziomie dojrzałości – projekt ich nie przewiduje.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  <a:p>
                      <a:pPr algn="ctr"/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Demarkacja projektu realizowanego od 2017r. od obecnego.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  <a:p>
                      <a:pPr algn="ctr"/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596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57768" y="1111921"/>
            <a:ext cx="8507110" cy="5730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33254" y="1684964"/>
            <a:ext cx="10359211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Planowany okres trwałości:1.01.2024 r. – 31.12.2028 r. (5 lat od rozliczenia projektu)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środki własne/MKDN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425349"/>
              </p:ext>
            </p:extLst>
          </p:nvPr>
        </p:nvGraphicFramePr>
        <p:xfrm>
          <a:off x="429562" y="2813478"/>
          <a:ext cx="10987121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8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4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39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Zmiana kluczowych osób zaangażowanych w utrzymanie projektu po stronie PWM</a:t>
                      </a:r>
                    </a:p>
                    <a:p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Wdrożenie nowych członków Komitetu Sterującego w działania podejmowane w ramach projektu - komunikacja celów, zakresu i stanu zaawansowania prac.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l-PL" sz="1200" dirty="0"/>
                        <a:t>Problemy występujące przy przeprowadzaniu procedur zamówień publicznych oraz przy realizacji umów.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Unikanie zagrożenia poprzez dobrze przygotowaną dokumentacje przetargową oraz umowę oraz zmniejszenie zagrożenia przez kontrolowanie realizacji warunków umowy.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Problemy techniczne (strona </a:t>
                      </a:r>
                      <a:r>
                        <a:rPr lang="pl-PL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pbm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systemy wewnętrzne, repozytorium itp.).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poprzez stałe monitorowanie działania serwerów oraz tworzenie kopii zapasowych powstałych plików.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Wzrost kosztów wynagrodzeń oraz cen towarów i usług na rynku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Unikanie ryzyka przez monitorowanie sytuacji rynkowej.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120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895</Words>
  <Application>Microsoft Office PowerPoint</Application>
  <PresentationFormat>Panoramiczny</PresentationFormat>
  <Paragraphs>175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Helv</vt:lpstr>
      <vt:lpstr>Times New Roman</vt:lpstr>
      <vt:lpstr>Tms Rmn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Karolina Kasperkiewicz</cp:lastModifiedBy>
  <cp:revision>60</cp:revision>
  <dcterms:created xsi:type="dcterms:W3CDTF">2017-01-27T12:50:17Z</dcterms:created>
  <dcterms:modified xsi:type="dcterms:W3CDTF">2024-04-18T08:37:40Z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