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89" r:id="rId6"/>
    <p:sldId id="277" r:id="rId7"/>
    <p:sldId id="285" r:id="rId8"/>
    <p:sldId id="259" r:id="rId9"/>
    <p:sldId id="272" r:id="rId10"/>
    <p:sldId id="273" r:id="rId11"/>
    <p:sldId id="266" r:id="rId12"/>
    <p:sldId id="265" r:id="rId13"/>
    <p:sldId id="290" r:id="rId14"/>
    <p:sldId id="287" r:id="rId15"/>
    <p:sldId id="288" r:id="rId16"/>
    <p:sldId id="267" r:id="rId17"/>
    <p:sldId id="268" r:id="rId18"/>
    <p:sldId id="269" r:id="rId19"/>
    <p:sldId id="270" r:id="rId20"/>
    <p:sldId id="28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.marczyk" initials="k" lastIdx="1" clrIdx="0">
    <p:extLst>
      <p:ext uri="{19B8F6BF-5375-455C-9EA6-DF929625EA0E}">
        <p15:presenceInfo xmlns:p15="http://schemas.microsoft.com/office/powerpoint/2012/main" userId="k.marczy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0E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5-06-2020%20Konferencja%20Nfosigw\dane%20do%20prezentacj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H:\25-06-2020%20Konferencja%20Nfosigw\dane%20do%20prezentacj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Zeszyt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25-06-2020%20Konferencja%20Nfosigw\koszt%20zakupu%20mia&#322;u%20w%20przedziale%202009-2020%20x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Shares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v>Udziały</c:v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6A-40DF-8308-391C20177C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6A-40DF-8308-391C20177C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26A-40DF-8308-391C20177C05}"/>
              </c:ext>
            </c:extLst>
          </c:dPt>
          <c:dLbls>
            <c:dLbl>
              <c:idx val="0"/>
              <c:layout>
                <c:manualLayout>
                  <c:x val="-0.11411832895888013"/>
                  <c:y val="-0.2161811023622047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52777777777778"/>
                      <c:h val="9.817147856517935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26A-40DF-8308-391C20177C05}"/>
                </c:ext>
              </c:extLst>
            </c:dLbl>
            <c:dLbl>
              <c:idx val="1"/>
              <c:layout>
                <c:manualLayout>
                  <c:x val="-7.5849737532808397E-3"/>
                  <c:y val="-2.792979002624674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022222222222221"/>
                      <c:h val="0.102801108194808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6A-40DF-8308-391C20177C05}"/>
                </c:ext>
              </c:extLst>
            </c:dLbl>
            <c:dLbl>
              <c:idx val="2"/>
              <c:layout>
                <c:manualLayout>
                  <c:x val="5.1595800524934357E-2"/>
                  <c:y val="-1.7904636920384961E-2"/>
                </c:manualLayout>
              </c:layout>
              <c:numFmt formatCode="0.00%" sourceLinked="0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222222222222225E-2"/>
                      <c:h val="8.4282589676290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26A-40DF-8308-391C20177C05}"/>
                </c:ext>
              </c:extLst>
            </c:dLbl>
            <c:numFmt formatCode="0.00%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'Udziały MPEC'!$B$11:$G$13</c:f>
              <c:strCache>
                <c:ptCount val="3"/>
                <c:pt idx="0">
                  <c:v>Nowy Sącz</c:v>
                </c:pt>
                <c:pt idx="1">
                  <c:v>Małopolski Fundusz Poręczeń Kredytowych Sp. z o.o.</c:v>
                </c:pt>
                <c:pt idx="2">
                  <c:v>Other participants</c:v>
                </c:pt>
              </c:strCache>
            </c:strRef>
          </c:cat>
          <c:val>
            <c:numRef>
              <c:f>'Udziały MPEC'!$H$11:$H$13</c:f>
              <c:numCache>
                <c:formatCode>0.00%</c:formatCode>
                <c:ptCount val="3"/>
                <c:pt idx="0">
                  <c:v>0.88700000000000001</c:v>
                </c:pt>
                <c:pt idx="1">
                  <c:v>1.7000000000000001E-2</c:v>
                </c:pt>
                <c:pt idx="2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6A-40DF-8308-391C20177C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56897277153336"/>
          <c:y val="0.22787766112569263"/>
          <c:w val="0.3372529101801206"/>
          <c:h val="0.7432031933508311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69232373917677"/>
          <c:y val="2.6460015104843759E-2"/>
          <c:w val="0.86270231544571696"/>
          <c:h val="0.83561853376861428"/>
        </c:manualLayout>
      </c:layout>
      <c:barChart>
        <c:barDir val="col"/>
        <c:grouping val="clustered"/>
        <c:varyColors val="0"/>
        <c:ser>
          <c:idx val="0"/>
          <c:order val="0"/>
          <c:tx>
            <c:v>Produkcja za 2018 r.</c:v>
          </c:tx>
          <c:spPr>
            <a:solidFill>
              <a:srgbClr val="01A0E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424140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12-4DAE-8A46-DCC1C8E2299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Arkusz2!$B$4:$B$8</c:f>
              <c:strCache>
                <c:ptCount val="5"/>
                <c:pt idx="0">
                  <c:v>Kotłownia Millenium (paliwo - miał)</c:v>
                </c:pt>
                <c:pt idx="1">
                  <c:v>Kotłownia Sikorskiego (paliwo - miał)</c:v>
                </c:pt>
                <c:pt idx="2">
                  <c:v>Kotłownia Wólki (paliwo - gaz)</c:v>
                </c:pt>
                <c:pt idx="3">
                  <c:v>Kotłownia Stary Sącz (paliwo - gaz)</c:v>
                </c:pt>
                <c:pt idx="4">
                  <c:v>Kotłownie lokalne gazowe (paliwo - gaz)</c:v>
                </c:pt>
              </c:strCache>
            </c:strRef>
          </c:cat>
          <c:val>
            <c:numRef>
              <c:f>Arkusz2!$G$4:$G$8</c:f>
              <c:numCache>
                <c:formatCode>#,##0.00</c:formatCode>
                <c:ptCount val="5"/>
                <c:pt idx="0">
                  <c:v>424104.9</c:v>
                </c:pt>
                <c:pt idx="1">
                  <c:v>70759.7</c:v>
                </c:pt>
                <c:pt idx="2">
                  <c:v>9435</c:v>
                </c:pt>
                <c:pt idx="3">
                  <c:v>13106.8</c:v>
                </c:pt>
                <c:pt idx="4">
                  <c:v>10558.64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C-4939-B93A-0AC9CEBCD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033424"/>
        <c:axId val="301757744"/>
      </c:barChart>
      <c:catAx>
        <c:axId val="36103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757744"/>
        <c:crosses val="autoZero"/>
        <c:auto val="1"/>
        <c:lblAlgn val="ctr"/>
        <c:lblOffset val="100"/>
        <c:noMultiLvlLbl val="0"/>
      </c:catAx>
      <c:valAx>
        <c:axId val="301757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103342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04-4655-AB1E-FD139C1E262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04-4655-AB1E-FD139C1E262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04-4655-AB1E-FD139C1E262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04-4655-AB1E-FD139C1E262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04-4655-AB1E-FD139C1E2621}"/>
              </c:ext>
            </c:extLst>
          </c:dPt>
          <c:dLbls>
            <c:dLbl>
              <c:idx val="0"/>
              <c:layout>
                <c:manualLayout>
                  <c:x val="-0.12174081364829396"/>
                  <c:y val="-0.19394651164882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04-4655-AB1E-FD139C1E26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Arkusz2!$B$4:$B$8</c:f>
              <c:strCache>
                <c:ptCount val="5"/>
                <c:pt idx="0">
                  <c:v>Heatplant Millenium</c:v>
                </c:pt>
                <c:pt idx="1">
                  <c:v>Heatplant Sikorskiego</c:v>
                </c:pt>
                <c:pt idx="2">
                  <c:v>Heatplant Wólki</c:v>
                </c:pt>
                <c:pt idx="3">
                  <c:v>Heatplant Stary Sącz</c:v>
                </c:pt>
                <c:pt idx="4">
                  <c:v>Heatplant lokalne gazowe</c:v>
                </c:pt>
              </c:strCache>
            </c:strRef>
          </c:cat>
          <c:val>
            <c:numRef>
              <c:f>Arkusz2!$G$4:$G$8</c:f>
              <c:numCache>
                <c:formatCode>#,##0</c:formatCode>
                <c:ptCount val="5"/>
                <c:pt idx="0">
                  <c:v>424104.9</c:v>
                </c:pt>
                <c:pt idx="1">
                  <c:v>70759.7</c:v>
                </c:pt>
                <c:pt idx="2">
                  <c:v>9435</c:v>
                </c:pt>
                <c:pt idx="3">
                  <c:v>13106.8</c:v>
                </c:pt>
                <c:pt idx="4">
                  <c:v>10558.64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04-4655-AB1E-FD139C1E2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29461942257223E-2"/>
          <c:y val="0.88110895142309453"/>
          <c:w val="0.86505766076115498"/>
          <c:h val="0.1043088486970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1A0E2"/>
            </a:solidFill>
            <a:ln>
              <a:noFill/>
            </a:ln>
            <a:effectLst/>
          </c:spPr>
          <c:invertIfNegative val="0"/>
          <c:dLbls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424 140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44E-4B15-8E0B-B8CA709685B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Arkusz3!$B$5:$B$14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Arkusz3!$C$5:$C$14</c:f>
              <c:numCache>
                <c:formatCode>General</c:formatCode>
                <c:ptCount val="10"/>
                <c:pt idx="0">
                  <c:v>383603.8</c:v>
                </c:pt>
                <c:pt idx="1">
                  <c:v>424594</c:v>
                </c:pt>
                <c:pt idx="2">
                  <c:v>385267</c:v>
                </c:pt>
                <c:pt idx="3">
                  <c:v>398798</c:v>
                </c:pt>
                <c:pt idx="4">
                  <c:v>390681</c:v>
                </c:pt>
                <c:pt idx="5">
                  <c:v>342488</c:v>
                </c:pt>
                <c:pt idx="6">
                  <c:v>359659</c:v>
                </c:pt>
                <c:pt idx="7">
                  <c:v>377240</c:v>
                </c:pt>
                <c:pt idx="8">
                  <c:v>419277</c:v>
                </c:pt>
                <c:pt idx="9">
                  <c:v>424048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7-4E4B-94C0-399E10249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95224"/>
        <c:axId val="472595552"/>
      </c:barChart>
      <c:catAx>
        <c:axId val="472595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2595552"/>
        <c:crosses val="autoZero"/>
        <c:auto val="1"/>
        <c:lblAlgn val="ctr"/>
        <c:lblOffset val="100"/>
        <c:noMultiLvlLbl val="0"/>
      </c:catAx>
      <c:valAx>
        <c:axId val="472595552"/>
        <c:scaling>
          <c:orientation val="minMax"/>
          <c:max val="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72595224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47594050743664E-2"/>
          <c:y val="6.2909351999306709E-2"/>
          <c:w val="0.91584383202099739"/>
          <c:h val="0.72378787983631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Arkusz2!$B$4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Arkusz2!$C$3:$N$3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  <c:extLst/>
            </c:numRef>
          </c:cat>
          <c:val>
            <c:numRef>
              <c:f>Arkusz2!$C$4:$N$4</c:f>
              <c:numCache>
                <c:formatCode>#,##0.00</c:formatCode>
                <c:ptCount val="11"/>
                <c:pt idx="0">
                  <c:v>312.8</c:v>
                </c:pt>
                <c:pt idx="1">
                  <c:v>282.89999999999998</c:v>
                </c:pt>
                <c:pt idx="2">
                  <c:v>298.39</c:v>
                </c:pt>
                <c:pt idx="3">
                  <c:v>338.1</c:v>
                </c:pt>
                <c:pt idx="4">
                  <c:v>334.65</c:v>
                </c:pt>
                <c:pt idx="5">
                  <c:v>297.85000000000002</c:v>
                </c:pt>
                <c:pt idx="6">
                  <c:v>254.84</c:v>
                </c:pt>
                <c:pt idx="7">
                  <c:v>230</c:v>
                </c:pt>
                <c:pt idx="8">
                  <c:v>255.3</c:v>
                </c:pt>
                <c:pt idx="9">
                  <c:v>293.75</c:v>
                </c:pt>
                <c:pt idx="10">
                  <c:v>308.56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0A6-4AC4-8D88-022F06C8059D}"/>
            </c:ext>
          </c:extLst>
        </c:ser>
        <c:ser>
          <c:idx val="1"/>
          <c:order val="1"/>
          <c:tx>
            <c:strRef>
              <c:f>Arkusz2!$B$5</c:f>
              <c:strCache>
                <c:ptCount val="1"/>
                <c:pt idx="0">
                  <c:v>railway transport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Arkusz2!$C$3:$N$3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  <c:extLst/>
            </c:numRef>
          </c:cat>
          <c:val>
            <c:numRef>
              <c:f>Arkusz2!$C$5:$N$5</c:f>
              <c:numCache>
                <c:formatCode>#,##0.00</c:formatCode>
                <c:ptCount val="11"/>
                <c:pt idx="0">
                  <c:v>39.46</c:v>
                </c:pt>
                <c:pt idx="1">
                  <c:v>31.49</c:v>
                </c:pt>
                <c:pt idx="2">
                  <c:v>34.130000000000003</c:v>
                </c:pt>
                <c:pt idx="3">
                  <c:v>37.799999999999997</c:v>
                </c:pt>
                <c:pt idx="4">
                  <c:v>39.130000000000003</c:v>
                </c:pt>
                <c:pt idx="5">
                  <c:v>39.520000000000003</c:v>
                </c:pt>
                <c:pt idx="6">
                  <c:v>40.11</c:v>
                </c:pt>
                <c:pt idx="7">
                  <c:v>39.729999999999997</c:v>
                </c:pt>
                <c:pt idx="8">
                  <c:v>39.75</c:v>
                </c:pt>
                <c:pt idx="9">
                  <c:v>42.49</c:v>
                </c:pt>
                <c:pt idx="10">
                  <c:v>42.49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0A6-4AC4-8D88-022F06C8059D}"/>
            </c:ext>
          </c:extLst>
        </c:ser>
        <c:ser>
          <c:idx val="2"/>
          <c:order val="2"/>
          <c:tx>
            <c:strRef>
              <c:f>Arkusz2!$B$6</c:f>
              <c:strCache>
                <c:ptCount val="1"/>
                <c:pt idx="0">
                  <c:v>unloading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Arkusz2!$C$3:$N$3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  <c:extLst/>
            </c:numRef>
          </c:cat>
          <c:val>
            <c:numRef>
              <c:f>Arkusz2!$C$6:$N$6</c:f>
              <c:numCache>
                <c:formatCode>#,##0.00</c:formatCode>
                <c:ptCount val="11"/>
                <c:pt idx="0">
                  <c:v>9.18</c:v>
                </c:pt>
                <c:pt idx="1">
                  <c:v>9.8000000000000007</c:v>
                </c:pt>
                <c:pt idx="2">
                  <c:v>9.8000000000000007</c:v>
                </c:pt>
                <c:pt idx="3">
                  <c:v>11.77</c:v>
                </c:pt>
                <c:pt idx="4">
                  <c:v>11.99</c:v>
                </c:pt>
                <c:pt idx="5">
                  <c:v>11.99</c:v>
                </c:pt>
                <c:pt idx="6">
                  <c:v>7.77</c:v>
                </c:pt>
                <c:pt idx="7">
                  <c:v>7.96</c:v>
                </c:pt>
                <c:pt idx="8">
                  <c:v>6.39</c:v>
                </c:pt>
                <c:pt idx="9">
                  <c:v>6.39</c:v>
                </c:pt>
                <c:pt idx="10">
                  <c:v>6.39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0A6-4AC4-8D88-022F06C8059D}"/>
            </c:ext>
          </c:extLst>
        </c:ser>
        <c:ser>
          <c:idx val="3"/>
          <c:order val="3"/>
          <c:tx>
            <c:strRef>
              <c:f>Arkusz2!$B$7</c:f>
              <c:strCache>
                <c:ptCount val="1"/>
                <c:pt idx="0">
                  <c:v>price 1 EUA per tonne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Arkusz2!$C$3:$N$3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  <c:extLst/>
            </c:numRef>
          </c:cat>
          <c:val>
            <c:numRef>
              <c:f>Arkusz2!$C$7:$N$7</c:f>
              <c:numCache>
                <c:formatCode>General</c:formatCode>
                <c:ptCount val="11"/>
                <c:pt idx="4" formatCode="#,##0.00">
                  <c:v>5.8456631799298622</c:v>
                </c:pt>
                <c:pt idx="5" formatCode="#,##0.00">
                  <c:v>10.161609931845819</c:v>
                </c:pt>
                <c:pt idx="6" formatCode="#,##0.00">
                  <c:v>24.487154309034061</c:v>
                </c:pt>
                <c:pt idx="7" formatCode="#,##0.00">
                  <c:v>24.872718163556591</c:v>
                </c:pt>
                <c:pt idx="8" formatCode="#,##0.00">
                  <c:v>34.17629272348892</c:v>
                </c:pt>
                <c:pt idx="9" formatCode="#,##0.00">
                  <c:v>105.75588927337263</c:v>
                </c:pt>
                <c:pt idx="10" formatCode="#,##0.00">
                  <c:v>209.16007135163082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0A6-4AC4-8D88-022F06C80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9739264"/>
        <c:axId val="469741224"/>
      </c:barChart>
      <c:catAx>
        <c:axId val="46973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9741224"/>
        <c:crosses val="autoZero"/>
        <c:auto val="1"/>
        <c:lblAlgn val="ctr"/>
        <c:lblOffset val="100"/>
        <c:noMultiLvlLbl val="0"/>
      </c:catAx>
      <c:valAx>
        <c:axId val="46974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6973926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7.7903221684794952E-2"/>
          <c:y val="0.84961020842374213"/>
          <c:w val="0.91170719505687126"/>
          <c:h val="0.123188900059212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0-31T14:08:02.911" idx="1">
    <p:pos x="10" y="10"/>
    <p:text>Cena zakupu paliwa biomasowego w 2019 r.:
1 tona ≈ 180 zł
Kaloryczność 9000 kJ/kg
Cena zakupu 
paliwa biomasowego do miału węglowego wynosi około 468 zł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E44F8F-AFAB-48D8-9854-83EC4C540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F8C37F0-46BC-4934-9645-83AA09B02E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629764-237B-4FEA-9C20-7FC7F62A1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FD5E23-DF69-4658-B9B7-A0C3FDB5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88667A-7813-427A-9A9E-5BE8EF7D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96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2EA643-A434-4D41-9BBA-12E392E12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8F4FE7E-6551-424D-A441-79F6C26986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B20348-54C9-45A8-AC30-16D86DCE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9A0701-9813-4C2D-90DB-62B8234A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1525EE-8D01-401C-BEBD-A178AB12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41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FB90D4C-816E-4124-A791-D3767D480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6D85057-D269-4B6E-8416-08DF1FDCEE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8D5912B-9B67-49C3-BDB2-2A36A969F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38ACDC5-3043-4816-872B-B4C488CC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BB2B09A-4C5D-445E-B1E2-4D11DE085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0990DE-2E17-46DE-8063-17FBB98F8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" y="136526"/>
            <a:ext cx="11118669" cy="921566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FF0000"/>
                </a:solidFill>
                <a:latin typeface="+mn-lt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9CFF7F-9847-4349-A5F9-451CBA2D5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325563"/>
            <a:ext cx="11118669" cy="48514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  <a:lvl2pPr>
              <a:defRPr>
                <a:solidFill>
                  <a:srgbClr val="0070C0"/>
                </a:solidFill>
                <a:latin typeface="+mn-lt"/>
              </a:defRPr>
            </a:lvl2pPr>
            <a:lvl3pPr>
              <a:defRPr>
                <a:solidFill>
                  <a:srgbClr val="0070C0"/>
                </a:solidFill>
                <a:latin typeface="+mn-lt"/>
              </a:defRPr>
            </a:lvl3pPr>
            <a:lvl4pPr>
              <a:defRPr>
                <a:solidFill>
                  <a:srgbClr val="0070C0"/>
                </a:solidFill>
                <a:latin typeface="+mn-lt"/>
              </a:defRPr>
            </a:lvl4pPr>
            <a:lvl5pPr>
              <a:defRPr>
                <a:solidFill>
                  <a:srgbClr val="0070C0"/>
                </a:solidFill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1DFEFF-05B2-4384-872B-FD3D48F9A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3A94DA-58E1-4540-AAC3-B21090F2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2DC2E6-2E54-4B22-9198-AB738399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9770118-E25D-4B16-A545-BAE169F1A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83" y="0"/>
            <a:ext cx="316281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1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F9AFDB-D85C-46A8-9BC1-3ECF9D3B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FAFFE5C-E06B-4AF3-A5B9-F68B3495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7B4E092-4BB8-4721-91AA-2924DB31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EB32AE-27FC-43E9-8F2E-B405FB36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5D5A9C-11F8-41E1-B282-D0F21BA5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5608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C5ECD5-216D-442B-AB0E-EA0A43224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E633F0-8B6E-48D6-8AD8-7564F98CB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6ABED8-AF17-4332-857B-6DA1364C2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771713-221C-4419-A5A2-B50296BA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CF85F47-D642-4841-A459-F8EC7D054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E95A09-C7DF-45E1-911B-F8FA5449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497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5B7E6A6-62E9-4213-8DFF-0A128D2B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44424FA-578F-49E0-942E-FF6C35D73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30199B-4C28-4021-98F2-7FC9E564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BAE581B-FDF2-4B54-8FAD-9C76E312C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6C4CE7-AFFA-4D10-955E-4904BFE2F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00D9B9D-219B-4D83-9263-E6B63750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05774C3-5523-4FB7-8735-4F4EB68E5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F93088C-EBAF-4247-B3F7-CBC433FBD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96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67ADF-2B7B-4E6E-A030-420B67EC2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010689D-99ED-49D3-B116-5577AFFC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9957852A-ACEC-4EEC-BE4E-958AA6E8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6DA3B4D-07C9-4B2E-9748-05BE54E0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189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6731E6A-DED5-4D62-8213-F17EEA2B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C7BEE68-0970-45AE-A1AF-1AF3A1F3D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1CA4603-51F1-433E-92F2-32C9AE38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545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B8F79E-0551-4AD0-96FB-7A35D0E8A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EC7AB93-7539-48EF-B330-A342F0B9F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0E10944-4AED-4C80-BF93-C7136F0A6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B9C1708-16B3-4448-9AB5-430AC7581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5EA380-7A24-46AB-A8E9-87FE87642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16EB331-FA8B-42AE-BCE6-FDF1628D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453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1738F8-AC50-415E-8223-11A4224A8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92FF605-1901-492F-8AE8-D16591275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C36DA0-CDE9-4469-9520-C5F81DF2B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F1CA294-F447-416F-973D-AC87D273D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F3F00EB-EFD8-41B3-A3B3-2D6DE6CC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C7A772E-88A1-484E-B8F3-EB881F63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78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71F57CC-43E9-45B0-A4BB-21F08F4DA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7CEEF55-AC4C-43D5-81D8-F0D71D4B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9132FE-B21D-457E-B90D-6F923E63E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C4BFC-EFDE-44E5-B610-3ABB9481D29E}" type="datetimeFigureOut">
              <a:rPr lang="pl-PL" smtClean="0"/>
              <a:t>2020-06-25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DBC95D-6B04-4A29-BC3F-BD1C62190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B3E2AE7-FED4-40EC-A2B8-E8697119C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A4F77-B5C3-450B-BD1D-1AEC74E4612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C6A34F-22ED-4746-9B96-606E21D1E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429000"/>
            <a:ext cx="12192000" cy="2419125"/>
          </a:xfrm>
        </p:spPr>
        <p:txBody>
          <a:bodyPr>
            <a:noAutofit/>
          </a:bodyPr>
          <a:lstStyle/>
          <a:p>
            <a:r>
              <a:rPr lang="pl-PL" sz="4800" b="1" dirty="0" err="1">
                <a:solidFill>
                  <a:srgbClr val="0070C0"/>
                </a:solidFill>
                <a:latin typeface="+mn-lt"/>
              </a:rPr>
              <a:t>Matchmaking</a:t>
            </a:r>
            <a:r>
              <a:rPr lang="pl-PL" sz="4800" b="1" dirty="0">
                <a:solidFill>
                  <a:srgbClr val="0070C0"/>
                </a:solidFill>
                <a:latin typeface="+mn-lt"/>
              </a:rPr>
              <a:t> for MF EOG</a:t>
            </a:r>
            <a:br>
              <a:rPr lang="pl-PL" sz="3200" b="1" dirty="0">
                <a:solidFill>
                  <a:srgbClr val="0070C0"/>
                </a:solidFill>
                <a:latin typeface="+mn-lt"/>
              </a:rPr>
            </a:br>
            <a:br>
              <a:rPr lang="pl-PL" sz="3200" b="1" dirty="0">
                <a:solidFill>
                  <a:srgbClr val="0070C0"/>
                </a:solidFill>
                <a:latin typeface="+mn-lt"/>
              </a:rPr>
            </a:br>
            <a:r>
              <a:rPr lang="pl-PL" sz="3200" dirty="0">
                <a:solidFill>
                  <a:srgbClr val="0070C0"/>
                </a:solidFill>
                <a:latin typeface="+mn-lt"/>
              </a:rPr>
              <a:t>Nowy Sącz, 25th </a:t>
            </a:r>
            <a:r>
              <a:rPr lang="pl-PL" sz="3200" dirty="0" err="1">
                <a:solidFill>
                  <a:srgbClr val="0070C0"/>
                </a:solidFill>
                <a:latin typeface="+mn-lt"/>
              </a:rPr>
              <a:t>June</a:t>
            </a:r>
            <a:r>
              <a:rPr lang="pl-PL" sz="3200" dirty="0">
                <a:solidFill>
                  <a:srgbClr val="0070C0"/>
                </a:solidFill>
                <a:latin typeface="+mn-lt"/>
              </a:rPr>
              <a:t> 2020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AC61B24-F479-4D44-A4EA-FC08A083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56" y="696512"/>
            <a:ext cx="1896092" cy="254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41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Project:</a:t>
            </a:r>
            <a:br>
              <a:rPr lang="pl-PL" dirty="0"/>
            </a:br>
            <a:r>
              <a:rPr lang="pl-PL" sz="3100" dirty="0"/>
              <a:t>„</a:t>
            </a:r>
            <a:r>
              <a:rPr lang="pl-PL" sz="3100" dirty="0" err="1"/>
              <a:t>Modernising</a:t>
            </a:r>
            <a:r>
              <a:rPr lang="pl-PL" sz="3100" dirty="0"/>
              <a:t> of heating network in MPEC Nowy Sącz” </a:t>
            </a:r>
            <a:br>
              <a:rPr lang="pl-PL" sz="3100" dirty="0"/>
            </a:br>
            <a:r>
              <a:rPr lang="pl-PL" sz="3100" dirty="0"/>
              <a:t>– </a:t>
            </a:r>
            <a:r>
              <a:rPr lang="pl-PL" sz="3100" dirty="0" err="1"/>
              <a:t>phase</a:t>
            </a:r>
            <a:r>
              <a:rPr lang="pl-PL" sz="3100" dirty="0"/>
              <a:t> 2 – grant </a:t>
            </a:r>
            <a:r>
              <a:rPr lang="pl-PL" sz="3100" dirty="0" err="1"/>
              <a:t>accepted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Gross </a:t>
            </a:r>
            <a:r>
              <a:rPr lang="pl-PL" dirty="0" err="1"/>
              <a:t>value</a:t>
            </a:r>
            <a:r>
              <a:rPr lang="pl-PL" dirty="0"/>
              <a:t> of the </a:t>
            </a:r>
            <a:r>
              <a:rPr lang="pl-PL" dirty="0" err="1"/>
              <a:t>project</a:t>
            </a:r>
            <a:r>
              <a:rPr lang="pl-PL" dirty="0"/>
              <a:t>: </a:t>
            </a:r>
            <a:r>
              <a:rPr lang="pl-PL" b="1" dirty="0"/>
              <a:t>3 772 569,90 PLN</a:t>
            </a:r>
            <a:endParaRPr lang="pl-PL" dirty="0"/>
          </a:p>
          <a:p>
            <a:r>
              <a:rPr lang="pl-PL" dirty="0"/>
              <a:t>Value of net </a:t>
            </a:r>
            <a:r>
              <a:rPr lang="pl-PL" dirty="0" err="1"/>
              <a:t>eligible</a:t>
            </a:r>
            <a:r>
              <a:rPr lang="pl-PL" dirty="0"/>
              <a:t> </a:t>
            </a:r>
            <a:r>
              <a:rPr lang="pl-PL" dirty="0" err="1"/>
              <a:t>expenses</a:t>
            </a:r>
            <a:r>
              <a:rPr lang="pl-PL" dirty="0"/>
              <a:t>: </a:t>
            </a:r>
            <a:r>
              <a:rPr lang="pl-PL" b="1" dirty="0"/>
              <a:t>3 017 130  PLN</a:t>
            </a:r>
          </a:p>
          <a:p>
            <a:r>
              <a:rPr lang="pl-PL" dirty="0"/>
              <a:t>Net </a:t>
            </a:r>
            <a:r>
              <a:rPr lang="pl-PL" dirty="0" err="1"/>
              <a:t>value</a:t>
            </a:r>
            <a:r>
              <a:rPr lang="pl-PL" dirty="0"/>
              <a:t> of grant: </a:t>
            </a:r>
            <a:r>
              <a:rPr lang="pl-PL" b="1" dirty="0"/>
              <a:t>2 564 561 PLN </a:t>
            </a:r>
            <a:r>
              <a:rPr lang="pl-PL" dirty="0"/>
              <a:t>(85% of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)</a:t>
            </a:r>
          </a:p>
          <a:p>
            <a:r>
              <a:rPr lang="pl-PL" dirty="0" err="1"/>
              <a:t>Date</a:t>
            </a:r>
            <a:r>
              <a:rPr lang="pl-PL" dirty="0"/>
              <a:t>: </a:t>
            </a:r>
            <a:r>
              <a:rPr lang="pl-PL" b="1" dirty="0"/>
              <a:t>2020 - 2023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err="1"/>
              <a:t>Improvement</a:t>
            </a:r>
            <a:r>
              <a:rPr lang="pl-PL" b="1" dirty="0"/>
              <a:t> of </a:t>
            </a:r>
            <a:r>
              <a:rPr lang="pl-PL" b="1" dirty="0" err="1"/>
              <a:t>reliability</a:t>
            </a:r>
            <a:endParaRPr lang="pl-PL" b="1" dirty="0"/>
          </a:p>
          <a:p>
            <a:r>
              <a:rPr lang="pl-PL" dirty="0" err="1"/>
              <a:t>Improvement</a:t>
            </a:r>
            <a:r>
              <a:rPr lang="pl-PL" dirty="0"/>
              <a:t> of </a:t>
            </a:r>
            <a:r>
              <a:rPr lang="pl-PL" dirty="0" err="1"/>
              <a:t>efficiency</a:t>
            </a:r>
            <a:r>
              <a:rPr lang="pl-PL" dirty="0"/>
              <a:t> – </a:t>
            </a:r>
            <a:r>
              <a:rPr lang="pl-PL" dirty="0" err="1"/>
              <a:t>reduction</a:t>
            </a:r>
            <a:r>
              <a:rPr lang="pl-PL" dirty="0"/>
              <a:t> of </a:t>
            </a:r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losses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401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0" y="403997"/>
            <a:ext cx="11118669" cy="921566"/>
          </a:xfrm>
        </p:spPr>
        <p:txBody>
          <a:bodyPr>
            <a:normAutofit fontScale="90000"/>
          </a:bodyPr>
          <a:lstStyle/>
          <a:p>
            <a:r>
              <a:rPr lang="pl-PL" dirty="0"/>
              <a:t>Project:</a:t>
            </a:r>
            <a:br>
              <a:rPr lang="pl-PL" dirty="0"/>
            </a:br>
            <a:r>
              <a:rPr lang="pl-PL" sz="3100" dirty="0"/>
              <a:t>„</a:t>
            </a:r>
            <a:r>
              <a:rPr lang="pl-PL" sz="3100" dirty="0" err="1"/>
              <a:t>Modernising</a:t>
            </a:r>
            <a:r>
              <a:rPr lang="pl-PL" sz="3100" dirty="0"/>
              <a:t> the </a:t>
            </a:r>
            <a:r>
              <a:rPr lang="pl-PL" sz="3100" dirty="0" err="1"/>
              <a:t>scientific</a:t>
            </a:r>
            <a:r>
              <a:rPr lang="pl-PL" sz="3100" dirty="0"/>
              <a:t> </a:t>
            </a:r>
            <a:r>
              <a:rPr lang="pl-PL" sz="3100" dirty="0" err="1"/>
              <a:t>laboratory</a:t>
            </a:r>
            <a:r>
              <a:rPr lang="pl-PL" sz="3100" dirty="0"/>
              <a:t> MPEC Nowy Sącz” </a:t>
            </a:r>
            <a:br>
              <a:rPr lang="pl-PL" sz="3100" dirty="0"/>
            </a:br>
            <a:r>
              <a:rPr lang="pl-PL" sz="3100" dirty="0"/>
              <a:t>(in </a:t>
            </a:r>
            <a:r>
              <a:rPr lang="pl-PL" sz="3100" dirty="0" err="1"/>
              <a:t>partnership</a:t>
            </a:r>
            <a:r>
              <a:rPr lang="pl-PL" sz="3100" dirty="0"/>
              <a:t> – Państwowa Wyższa Szkoła Zawodowa </a:t>
            </a:r>
            <a:br>
              <a:rPr lang="pl-PL" sz="3100" dirty="0"/>
            </a:br>
            <a:r>
              <a:rPr lang="pl-PL" sz="3100" dirty="0"/>
              <a:t>w Nowym Sączu)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325563"/>
            <a:ext cx="11118669" cy="4851400"/>
          </a:xfrm>
        </p:spPr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Gross </a:t>
            </a:r>
            <a:r>
              <a:rPr lang="pl-PL" dirty="0" err="1"/>
              <a:t>value</a:t>
            </a:r>
            <a:r>
              <a:rPr lang="pl-PL" dirty="0"/>
              <a:t> of the </a:t>
            </a:r>
            <a:r>
              <a:rPr lang="pl-PL" dirty="0" err="1"/>
              <a:t>project</a:t>
            </a:r>
            <a:r>
              <a:rPr lang="pl-PL" dirty="0"/>
              <a:t>: </a:t>
            </a:r>
            <a:r>
              <a:rPr lang="pl-PL" b="1" dirty="0"/>
              <a:t>238 358,69 PLN</a:t>
            </a:r>
            <a:endParaRPr lang="pl-PL" dirty="0"/>
          </a:p>
          <a:p>
            <a:r>
              <a:rPr lang="pl-PL" dirty="0"/>
              <a:t>Value of net </a:t>
            </a:r>
            <a:r>
              <a:rPr lang="pl-PL" dirty="0" err="1"/>
              <a:t>eligible</a:t>
            </a:r>
            <a:r>
              <a:rPr lang="pl-PL" dirty="0"/>
              <a:t> </a:t>
            </a:r>
            <a:r>
              <a:rPr lang="pl-PL" dirty="0" err="1"/>
              <a:t>expenses</a:t>
            </a:r>
            <a:r>
              <a:rPr lang="pl-PL" dirty="0"/>
              <a:t>: </a:t>
            </a:r>
            <a:r>
              <a:rPr lang="pl-PL" b="1" dirty="0"/>
              <a:t>195 805,88 PLN</a:t>
            </a:r>
          </a:p>
          <a:p>
            <a:r>
              <a:rPr lang="pl-PL" dirty="0" err="1"/>
              <a:t>Planned</a:t>
            </a:r>
            <a:r>
              <a:rPr lang="pl-PL" dirty="0"/>
              <a:t> net </a:t>
            </a:r>
            <a:r>
              <a:rPr lang="pl-PL" dirty="0" err="1"/>
              <a:t>value</a:t>
            </a:r>
            <a:r>
              <a:rPr lang="pl-PL" dirty="0"/>
              <a:t> of grant: </a:t>
            </a:r>
            <a:r>
              <a:rPr lang="pl-PL" b="1" dirty="0"/>
              <a:t>166 435,00 PLN </a:t>
            </a:r>
            <a:r>
              <a:rPr lang="pl-PL" dirty="0"/>
              <a:t>(</a:t>
            </a:r>
            <a:r>
              <a:rPr lang="pl-PL" dirty="0" err="1"/>
              <a:t>about</a:t>
            </a:r>
            <a:r>
              <a:rPr lang="pl-PL" dirty="0"/>
              <a:t> 85% of the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)</a:t>
            </a:r>
          </a:p>
          <a:p>
            <a:r>
              <a:rPr lang="pl-PL" dirty="0" err="1"/>
              <a:t>Date</a:t>
            </a:r>
            <a:r>
              <a:rPr lang="pl-PL" dirty="0"/>
              <a:t>: </a:t>
            </a:r>
            <a:r>
              <a:rPr lang="pl-PL" b="1" dirty="0"/>
              <a:t>2021 - 2022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183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Project:</a:t>
            </a:r>
            <a:br>
              <a:rPr lang="pl-PL" dirty="0"/>
            </a:br>
            <a:r>
              <a:rPr lang="pl-PL" sz="3100" dirty="0"/>
              <a:t>„</a:t>
            </a:r>
            <a:r>
              <a:rPr lang="pl-PL" sz="3100" dirty="0" err="1"/>
              <a:t>Building</a:t>
            </a:r>
            <a:r>
              <a:rPr lang="pl-PL" sz="3100" dirty="0"/>
              <a:t> of the system of high </a:t>
            </a:r>
            <a:r>
              <a:rPr lang="pl-PL" sz="3100" dirty="0" err="1"/>
              <a:t>cogeneration</a:t>
            </a:r>
            <a:r>
              <a:rPr lang="pl-PL" sz="3100" dirty="0"/>
              <a:t>  </a:t>
            </a:r>
            <a:br>
              <a:rPr lang="pl-PL" sz="3100" dirty="0"/>
            </a:br>
            <a:r>
              <a:rPr lang="pl-PL" sz="3100" dirty="0"/>
              <a:t>in MPEC Nowy Sącz – </a:t>
            </a:r>
            <a:r>
              <a:rPr lang="pl-PL" sz="3100" dirty="0" err="1"/>
              <a:t>during</a:t>
            </a:r>
            <a:r>
              <a:rPr lang="pl-PL" sz="3100" dirty="0"/>
              <a:t> </a:t>
            </a:r>
            <a:r>
              <a:rPr lang="pl-PL" sz="3100" dirty="0" err="1"/>
              <a:t>substantive</a:t>
            </a:r>
            <a:r>
              <a:rPr lang="pl-PL" sz="3100" dirty="0"/>
              <a:t> </a:t>
            </a:r>
            <a:r>
              <a:rPr lang="pl-PL" sz="3100" dirty="0" err="1"/>
              <a:t>assessment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325563"/>
            <a:ext cx="11118669" cy="4851400"/>
          </a:xfrm>
        </p:spPr>
        <p:txBody>
          <a:bodyPr>
            <a:normAutofit/>
          </a:bodyPr>
          <a:lstStyle/>
          <a:p>
            <a:r>
              <a:rPr lang="pl-PL" dirty="0"/>
              <a:t>Gross </a:t>
            </a:r>
            <a:r>
              <a:rPr lang="pl-PL" dirty="0" err="1"/>
              <a:t>value</a:t>
            </a:r>
            <a:r>
              <a:rPr lang="pl-PL" dirty="0"/>
              <a:t> of the </a:t>
            </a:r>
            <a:r>
              <a:rPr lang="pl-PL" dirty="0" err="1"/>
              <a:t>project</a:t>
            </a:r>
            <a:r>
              <a:rPr lang="pl-PL" dirty="0"/>
              <a:t>: </a:t>
            </a:r>
            <a:r>
              <a:rPr lang="pl-PL" b="1" dirty="0"/>
              <a:t>26 898 870 PLN</a:t>
            </a:r>
            <a:endParaRPr lang="pl-PL" dirty="0"/>
          </a:p>
          <a:p>
            <a:r>
              <a:rPr lang="pl-PL" dirty="0"/>
              <a:t>Value of net </a:t>
            </a:r>
            <a:r>
              <a:rPr lang="pl-PL" dirty="0" err="1"/>
              <a:t>eligible</a:t>
            </a:r>
            <a:r>
              <a:rPr lang="pl-PL" dirty="0"/>
              <a:t> </a:t>
            </a:r>
            <a:r>
              <a:rPr lang="pl-PL" dirty="0" err="1"/>
              <a:t>expenses</a:t>
            </a:r>
            <a:r>
              <a:rPr lang="pl-PL" dirty="0"/>
              <a:t>: </a:t>
            </a:r>
            <a:r>
              <a:rPr lang="pl-PL" b="1" dirty="0"/>
              <a:t>21 790 000 PLN</a:t>
            </a:r>
          </a:p>
          <a:p>
            <a:r>
              <a:rPr lang="pl-PL" dirty="0" err="1"/>
              <a:t>Planned</a:t>
            </a:r>
            <a:r>
              <a:rPr lang="pl-PL" dirty="0"/>
              <a:t> net </a:t>
            </a:r>
            <a:r>
              <a:rPr lang="pl-PL" dirty="0" err="1"/>
              <a:t>value</a:t>
            </a:r>
            <a:r>
              <a:rPr lang="pl-PL" dirty="0"/>
              <a:t> of grant: </a:t>
            </a:r>
            <a:r>
              <a:rPr lang="pl-PL" b="1" dirty="0"/>
              <a:t>9 418 000 PLN </a:t>
            </a:r>
            <a:r>
              <a:rPr lang="pl-PL" dirty="0"/>
              <a:t>(</a:t>
            </a:r>
            <a:r>
              <a:rPr lang="pl-PL" dirty="0" err="1"/>
              <a:t>about</a:t>
            </a:r>
            <a:r>
              <a:rPr lang="pl-PL" dirty="0"/>
              <a:t> 43% of the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)</a:t>
            </a:r>
          </a:p>
          <a:p>
            <a:r>
              <a:rPr lang="pl-PL" dirty="0" err="1"/>
              <a:t>Date</a:t>
            </a:r>
            <a:r>
              <a:rPr lang="pl-PL" dirty="0"/>
              <a:t>: </a:t>
            </a:r>
            <a:r>
              <a:rPr lang="pl-PL" b="1" dirty="0"/>
              <a:t>2021 - 2022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Achieving</a:t>
            </a:r>
            <a:r>
              <a:rPr lang="pl-PL" dirty="0"/>
              <a:t> the </a:t>
            </a:r>
            <a:r>
              <a:rPr lang="pl-PL" dirty="0" err="1"/>
              <a:t>Effective</a:t>
            </a:r>
            <a:r>
              <a:rPr lang="pl-PL" dirty="0"/>
              <a:t> Heating System</a:t>
            </a:r>
          </a:p>
          <a:p>
            <a:r>
              <a:rPr lang="pl-PL" dirty="0" err="1"/>
              <a:t>Economical</a:t>
            </a:r>
            <a:r>
              <a:rPr lang="pl-PL" dirty="0"/>
              <a:t> – </a:t>
            </a:r>
            <a:r>
              <a:rPr lang="pl-PL" dirty="0" err="1"/>
              <a:t>production</a:t>
            </a:r>
            <a:r>
              <a:rPr lang="pl-PL" dirty="0"/>
              <a:t> of </a:t>
            </a:r>
            <a:r>
              <a:rPr lang="pl-PL" dirty="0" err="1"/>
              <a:t>electricity</a:t>
            </a:r>
            <a:r>
              <a:rPr lang="pl-PL" dirty="0"/>
              <a:t> and </a:t>
            </a:r>
            <a:r>
              <a:rPr lang="pl-PL" dirty="0" err="1"/>
              <a:t>heat</a:t>
            </a:r>
            <a:r>
              <a:rPr lang="pl-PL" dirty="0"/>
              <a:t> (the proces </a:t>
            </a:r>
            <a:r>
              <a:rPr lang="pl-PL" dirty="0" err="1"/>
              <a:t>produces</a:t>
            </a:r>
            <a:r>
              <a:rPr lang="pl-PL" dirty="0"/>
              <a:t> waste </a:t>
            </a:r>
            <a:r>
              <a:rPr lang="pl-PL" dirty="0" err="1"/>
              <a:t>heat</a:t>
            </a:r>
            <a:r>
              <a:rPr lang="pl-PL" dirty="0"/>
              <a:t>)</a:t>
            </a:r>
            <a:endParaRPr lang="pl-PL" b="1" dirty="0"/>
          </a:p>
          <a:p>
            <a:r>
              <a:rPr lang="pl-PL" dirty="0" err="1"/>
              <a:t>Ecological</a:t>
            </a:r>
            <a:r>
              <a:rPr lang="pl-PL" dirty="0"/>
              <a:t> – </a:t>
            </a:r>
            <a:r>
              <a:rPr lang="pl-PL" dirty="0" err="1"/>
              <a:t>reduction</a:t>
            </a:r>
            <a:r>
              <a:rPr lang="pl-PL" dirty="0"/>
              <a:t> of </a:t>
            </a:r>
            <a:r>
              <a:rPr lang="pl-PL" dirty="0" err="1"/>
              <a:t>coal</a:t>
            </a: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53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:</a:t>
            </a:r>
            <a:br>
              <a:rPr lang="pl-PL" dirty="0"/>
            </a:br>
            <a:r>
              <a:rPr lang="pl-PL" sz="3100" dirty="0"/>
              <a:t>„</a:t>
            </a:r>
            <a:r>
              <a:rPr lang="pl-PL" sz="3100" dirty="0" err="1"/>
              <a:t>Building</a:t>
            </a:r>
            <a:r>
              <a:rPr lang="pl-PL" sz="3100" dirty="0"/>
              <a:t> the </a:t>
            </a:r>
            <a:r>
              <a:rPr lang="pl-PL" sz="3100" dirty="0" err="1"/>
              <a:t>biomass</a:t>
            </a:r>
            <a:r>
              <a:rPr lang="pl-PL" sz="3100" dirty="0"/>
              <a:t> </a:t>
            </a:r>
            <a:r>
              <a:rPr lang="pl-PL" sz="3100" dirty="0" err="1"/>
              <a:t>boiler</a:t>
            </a:r>
            <a:r>
              <a:rPr lang="pl-PL" sz="3100" dirty="0"/>
              <a:t> and high </a:t>
            </a:r>
            <a:r>
              <a:rPr lang="pl-PL" sz="3100" dirty="0" err="1"/>
              <a:t>cogeneration</a:t>
            </a:r>
            <a:r>
              <a:rPr lang="pl-PL" sz="3100" dirty="0"/>
              <a:t> system </a:t>
            </a:r>
            <a:br>
              <a:rPr lang="pl-PL" sz="3100" dirty="0"/>
            </a:br>
            <a:r>
              <a:rPr lang="pl-PL" sz="3100" dirty="0"/>
              <a:t>MPEC Nowy Sącz” 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325563"/>
            <a:ext cx="11118669" cy="4851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 err="1"/>
              <a:t>Building</a:t>
            </a:r>
            <a:r>
              <a:rPr lang="pl-PL" dirty="0"/>
              <a:t>:</a:t>
            </a:r>
          </a:p>
          <a:p>
            <a:r>
              <a:rPr lang="pl-PL" dirty="0" err="1"/>
              <a:t>Biomass</a:t>
            </a:r>
            <a:r>
              <a:rPr lang="pl-PL" dirty="0"/>
              <a:t> </a:t>
            </a:r>
            <a:r>
              <a:rPr lang="pl-PL" dirty="0" err="1"/>
              <a:t>boiler</a:t>
            </a:r>
            <a:endParaRPr lang="pl-PL" dirty="0"/>
          </a:p>
          <a:p>
            <a:r>
              <a:rPr lang="pl-PL" dirty="0"/>
              <a:t>High </a:t>
            </a:r>
            <a:r>
              <a:rPr lang="pl-PL" dirty="0" err="1"/>
              <a:t>cogeneration</a:t>
            </a:r>
            <a:endParaRPr lang="pl-PL" dirty="0"/>
          </a:p>
          <a:p>
            <a:r>
              <a:rPr lang="pl-PL" dirty="0" err="1"/>
              <a:t>Photovoltaic</a:t>
            </a:r>
            <a:r>
              <a:rPr lang="pl-PL" dirty="0"/>
              <a:t> </a:t>
            </a:r>
            <a:r>
              <a:rPr lang="pl-PL" dirty="0" err="1"/>
              <a:t>panels</a:t>
            </a:r>
            <a:r>
              <a:rPr lang="pl-PL" dirty="0"/>
              <a:t> with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storage</a:t>
            </a:r>
            <a:endParaRPr lang="pl-PL" dirty="0"/>
          </a:p>
          <a:p>
            <a:r>
              <a:rPr lang="pl-PL" dirty="0"/>
              <a:t>New </a:t>
            </a:r>
            <a:r>
              <a:rPr lang="pl-PL" dirty="0" err="1"/>
              <a:t>recipients</a:t>
            </a:r>
            <a:r>
              <a:rPr lang="pl-PL" dirty="0"/>
              <a:t> of </a:t>
            </a:r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energy</a:t>
            </a:r>
            <a:endParaRPr lang="pl-PL" dirty="0"/>
          </a:p>
          <a:p>
            <a:endParaRPr lang="pl-PL" dirty="0"/>
          </a:p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 of the </a:t>
            </a:r>
            <a:r>
              <a:rPr lang="pl-PL" dirty="0" err="1"/>
              <a:t>project</a:t>
            </a:r>
            <a:r>
              <a:rPr lang="pl-PL" dirty="0"/>
              <a:t>: </a:t>
            </a:r>
            <a:r>
              <a:rPr lang="pl-PL" b="1" dirty="0"/>
              <a:t>13 000 000 PLN</a:t>
            </a:r>
            <a:endParaRPr lang="pl-PL" dirty="0"/>
          </a:p>
          <a:p>
            <a:r>
              <a:rPr lang="pl-PL" dirty="0" err="1"/>
              <a:t>Date</a:t>
            </a:r>
            <a:r>
              <a:rPr lang="pl-PL" dirty="0"/>
              <a:t>: </a:t>
            </a:r>
            <a:r>
              <a:rPr lang="pl-PL" b="1" dirty="0"/>
              <a:t>2021 – 2022</a:t>
            </a:r>
          </a:p>
          <a:p>
            <a:endParaRPr lang="pl-PL" b="1" dirty="0"/>
          </a:p>
          <a:p>
            <a:r>
              <a:rPr lang="pl-PL" dirty="0" err="1"/>
              <a:t>Achieving</a:t>
            </a:r>
            <a:r>
              <a:rPr lang="pl-PL" dirty="0"/>
              <a:t> the </a:t>
            </a:r>
            <a:r>
              <a:rPr lang="pl-PL" dirty="0" err="1"/>
              <a:t>Effective</a:t>
            </a:r>
            <a:r>
              <a:rPr lang="pl-PL" dirty="0"/>
              <a:t> Heating System</a:t>
            </a:r>
          </a:p>
          <a:p>
            <a:r>
              <a:rPr lang="pl-PL" dirty="0" err="1"/>
              <a:t>Economical</a:t>
            </a:r>
            <a:r>
              <a:rPr lang="pl-PL" dirty="0"/>
              <a:t> – </a:t>
            </a:r>
            <a:r>
              <a:rPr lang="pl-PL" dirty="0" err="1"/>
              <a:t>production</a:t>
            </a:r>
            <a:r>
              <a:rPr lang="pl-PL" dirty="0"/>
              <a:t> of </a:t>
            </a:r>
            <a:r>
              <a:rPr lang="pl-PL" dirty="0" err="1"/>
              <a:t>electricity</a:t>
            </a:r>
            <a:r>
              <a:rPr lang="pl-PL" dirty="0"/>
              <a:t> and </a:t>
            </a:r>
            <a:r>
              <a:rPr lang="pl-PL" dirty="0" err="1"/>
              <a:t>heat</a:t>
            </a:r>
            <a:r>
              <a:rPr lang="pl-PL" dirty="0"/>
              <a:t> (the proces </a:t>
            </a:r>
            <a:r>
              <a:rPr lang="pl-PL" dirty="0" err="1"/>
              <a:t>produces</a:t>
            </a:r>
            <a:r>
              <a:rPr lang="pl-PL" dirty="0"/>
              <a:t> waste </a:t>
            </a:r>
            <a:r>
              <a:rPr lang="pl-PL" dirty="0" err="1"/>
              <a:t>heat</a:t>
            </a:r>
            <a:r>
              <a:rPr lang="pl-PL" dirty="0"/>
              <a:t>)</a:t>
            </a:r>
            <a:endParaRPr lang="pl-PL" b="1" dirty="0"/>
          </a:p>
          <a:p>
            <a:r>
              <a:rPr lang="pl-PL" dirty="0" err="1"/>
              <a:t>Ecological</a:t>
            </a:r>
            <a:r>
              <a:rPr lang="pl-PL" dirty="0"/>
              <a:t> – </a:t>
            </a:r>
            <a:r>
              <a:rPr lang="pl-PL" dirty="0" err="1"/>
              <a:t>reduction</a:t>
            </a:r>
            <a:r>
              <a:rPr lang="pl-PL" dirty="0"/>
              <a:t> of </a:t>
            </a:r>
            <a:r>
              <a:rPr lang="pl-PL" dirty="0" err="1"/>
              <a:t>coal</a:t>
            </a:r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8106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Fuel</a:t>
            </a:r>
            <a:r>
              <a:rPr lang="pl-PL" dirty="0"/>
              <a:t> </a:t>
            </a:r>
            <a:r>
              <a:rPr lang="pl-PL" dirty="0" err="1"/>
              <a:t>delivery</a:t>
            </a:r>
            <a:r>
              <a:rPr lang="pl-PL" dirty="0"/>
              <a:t> of MPEC </a:t>
            </a:r>
            <a:r>
              <a:rPr lang="pl-PL" dirty="0" err="1"/>
              <a:t>before</a:t>
            </a:r>
            <a:r>
              <a:rPr lang="pl-PL" dirty="0"/>
              <a:t> and </a:t>
            </a:r>
            <a:r>
              <a:rPr lang="pl-PL" dirty="0" err="1"/>
              <a:t>after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 err="1"/>
              <a:t>achieving</a:t>
            </a:r>
            <a:r>
              <a:rPr lang="pl-PL" dirty="0"/>
              <a:t> the </a:t>
            </a:r>
            <a:r>
              <a:rPr lang="pl-PL" dirty="0" err="1"/>
              <a:t>effective</a:t>
            </a:r>
            <a:r>
              <a:rPr lang="pl-PL" dirty="0"/>
              <a:t> heating system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" y="1325562"/>
            <a:ext cx="11118669" cy="539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		     25 000 </a:t>
            </a:r>
            <a:r>
              <a:rPr lang="pl-PL" dirty="0" err="1"/>
              <a:t>tonnes</a:t>
            </a:r>
            <a:r>
              <a:rPr lang="pl-PL" dirty="0"/>
              <a:t>        1 115 511 Nm</a:t>
            </a:r>
            <a:r>
              <a:rPr lang="pl-PL" baseline="30000" dirty="0"/>
              <a:t>3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MPEC in 2018	  					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	   14 600 </a:t>
            </a:r>
            <a:r>
              <a:rPr lang="pl-PL" dirty="0" err="1"/>
              <a:t>tonnes</a:t>
            </a:r>
            <a:r>
              <a:rPr lang="pl-PL" dirty="0"/>
              <a:t> 	    10 786 356 Nm</a:t>
            </a:r>
            <a:r>
              <a:rPr lang="pl-PL" baseline="30000" dirty="0"/>
              <a:t>3          </a:t>
            </a:r>
            <a:r>
              <a:rPr lang="pl-PL" dirty="0"/>
              <a:t>11 500tonnes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MPEC in 2023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F66CED0-19E3-40BF-A792-FED8E0054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272" y="1812806"/>
            <a:ext cx="2386994" cy="161619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89FB8C5-5996-4AD6-94C7-E05A5C964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601" y="4940331"/>
            <a:ext cx="2386994" cy="16161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C879641-DD71-48F6-8879-FF95042CF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934" y="4940332"/>
            <a:ext cx="2206203" cy="147080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1A5691A-6E3C-4389-B054-5B201910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11" y="1855700"/>
            <a:ext cx="2147709" cy="14708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7E7818D-67BA-4AF7-ADB5-6287228DDD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910" y="4940331"/>
            <a:ext cx="2147709" cy="147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19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Municipal</a:t>
            </a:r>
            <a:r>
              <a:rPr lang="pl-PL" dirty="0"/>
              <a:t> </a:t>
            </a:r>
            <a:r>
              <a:rPr lang="pl-PL" dirty="0" err="1"/>
              <a:t>heatplant</a:t>
            </a:r>
            <a:r>
              <a:rPr lang="pl-PL" dirty="0"/>
              <a:t> Millenium – </a:t>
            </a:r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sources</a:t>
            </a:r>
            <a:r>
              <a:rPr lang="pl-PL" dirty="0"/>
              <a:t> </a:t>
            </a:r>
            <a:r>
              <a:rPr lang="pl-PL" dirty="0" err="1"/>
              <a:t>before</a:t>
            </a:r>
            <a:br>
              <a:rPr lang="pl-PL" dirty="0"/>
            </a:br>
            <a:r>
              <a:rPr lang="pl-PL" dirty="0"/>
              <a:t> and </a:t>
            </a:r>
            <a:r>
              <a:rPr lang="pl-PL" dirty="0" err="1"/>
              <a:t>after</a:t>
            </a:r>
            <a:r>
              <a:rPr lang="pl-PL" dirty="0"/>
              <a:t> </a:t>
            </a:r>
            <a:r>
              <a:rPr lang="pl-PL" dirty="0" err="1"/>
              <a:t>achieving</a:t>
            </a:r>
            <a:r>
              <a:rPr lang="pl-PL" dirty="0"/>
              <a:t> the </a:t>
            </a:r>
            <a:r>
              <a:rPr lang="pl-PL" dirty="0" err="1"/>
              <a:t>effective</a:t>
            </a:r>
            <a:r>
              <a:rPr lang="pl-PL" dirty="0"/>
              <a:t> heating system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18" y="1325563"/>
            <a:ext cx="11788654" cy="5395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			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MPEC in 2018 	  					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	     </a:t>
            </a:r>
          </a:p>
          <a:p>
            <a:pPr marL="0" indent="0">
              <a:buNone/>
            </a:pPr>
            <a:r>
              <a:rPr lang="pl-PL" dirty="0"/>
              <a:t>MPEC in 2023 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22F4B1F-C623-4105-8C6A-071B4DF287FB}"/>
              </a:ext>
            </a:extLst>
          </p:cNvPr>
          <p:cNvSpPr/>
          <p:nvPr/>
        </p:nvSpPr>
        <p:spPr>
          <a:xfrm>
            <a:off x="2813050" y="1966823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AD3B4A47-8119-4AA6-9538-BABD6C8B189C}"/>
              </a:ext>
            </a:extLst>
          </p:cNvPr>
          <p:cNvSpPr/>
          <p:nvPr/>
        </p:nvSpPr>
        <p:spPr>
          <a:xfrm>
            <a:off x="3886196" y="1966822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27E4AAFA-2CD9-4EC5-BDE4-11F5C8E88D54}"/>
              </a:ext>
            </a:extLst>
          </p:cNvPr>
          <p:cNvSpPr/>
          <p:nvPr/>
        </p:nvSpPr>
        <p:spPr>
          <a:xfrm>
            <a:off x="4932662" y="1966821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F84FB977-E9EF-4CA0-B51C-5AD0F3900641}"/>
              </a:ext>
            </a:extLst>
          </p:cNvPr>
          <p:cNvSpPr/>
          <p:nvPr/>
        </p:nvSpPr>
        <p:spPr>
          <a:xfrm>
            <a:off x="5966635" y="1966821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4C78A1C5-2515-4170-A63F-C1B6BE77C4DD}"/>
              </a:ext>
            </a:extLst>
          </p:cNvPr>
          <p:cNvSpPr/>
          <p:nvPr/>
        </p:nvSpPr>
        <p:spPr>
          <a:xfrm>
            <a:off x="7000608" y="1966821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EF8F795B-8E88-447C-A04C-BBAEE69BD35F}"/>
              </a:ext>
            </a:extLst>
          </p:cNvPr>
          <p:cNvSpPr/>
          <p:nvPr/>
        </p:nvSpPr>
        <p:spPr>
          <a:xfrm>
            <a:off x="8032325" y="1966820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1B8CE9C3-F266-46D2-B512-8F75C70D47A3}"/>
              </a:ext>
            </a:extLst>
          </p:cNvPr>
          <p:cNvSpPr/>
          <p:nvPr/>
        </p:nvSpPr>
        <p:spPr>
          <a:xfrm>
            <a:off x="9073387" y="1966820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9D67813-4E95-4103-BA7A-CA906963192C}"/>
              </a:ext>
            </a:extLst>
          </p:cNvPr>
          <p:cNvSpPr txBox="1"/>
          <p:nvPr/>
        </p:nvSpPr>
        <p:spPr>
          <a:xfrm>
            <a:off x="2833525" y="2095952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3CF58F6C-BF35-406B-B48A-C47EF8AB784C}"/>
              </a:ext>
            </a:extLst>
          </p:cNvPr>
          <p:cNvSpPr txBox="1"/>
          <p:nvPr/>
        </p:nvSpPr>
        <p:spPr>
          <a:xfrm>
            <a:off x="3879990" y="2086158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7403C6B7-242F-4ABE-B4C8-E0FFAE7904AB}"/>
              </a:ext>
            </a:extLst>
          </p:cNvPr>
          <p:cNvSpPr txBox="1"/>
          <p:nvPr/>
        </p:nvSpPr>
        <p:spPr>
          <a:xfrm>
            <a:off x="4953137" y="2069583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172964A8-EF2F-4EA9-AFC3-8904C9F9F4DC}"/>
              </a:ext>
            </a:extLst>
          </p:cNvPr>
          <p:cNvSpPr txBox="1"/>
          <p:nvPr/>
        </p:nvSpPr>
        <p:spPr>
          <a:xfrm>
            <a:off x="5966636" y="2069580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E9A23A5-F4D6-4AB9-B508-FF5D1A3078F6}"/>
              </a:ext>
            </a:extLst>
          </p:cNvPr>
          <p:cNvSpPr txBox="1"/>
          <p:nvPr/>
        </p:nvSpPr>
        <p:spPr>
          <a:xfrm>
            <a:off x="6983162" y="2069581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04C4BB3-1144-477A-80F2-8D6FF45D72B0}"/>
              </a:ext>
            </a:extLst>
          </p:cNvPr>
          <p:cNvSpPr txBox="1"/>
          <p:nvPr/>
        </p:nvSpPr>
        <p:spPr>
          <a:xfrm>
            <a:off x="8035352" y="2086158"/>
            <a:ext cx="86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5 MW</a:t>
            </a:r>
          </a:p>
        </p:txBody>
      </p:sp>
      <p:sp>
        <p:nvSpPr>
          <p:cNvPr id="29" name="pole tekstowe 28">
            <a:extLst>
              <a:ext uri="{FF2B5EF4-FFF2-40B4-BE49-F238E27FC236}">
                <a16:creationId xmlns:a16="http://schemas.microsoft.com/office/drawing/2014/main" id="{315E46C7-88B1-48E8-AD01-7F45DB96F01E}"/>
              </a:ext>
            </a:extLst>
          </p:cNvPr>
          <p:cNvSpPr txBox="1"/>
          <p:nvPr/>
        </p:nvSpPr>
        <p:spPr>
          <a:xfrm>
            <a:off x="9073387" y="2069581"/>
            <a:ext cx="86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5 MW</a:t>
            </a:r>
          </a:p>
        </p:txBody>
      </p:sp>
      <p:sp>
        <p:nvSpPr>
          <p:cNvPr id="69" name="Prostokąt 68">
            <a:extLst>
              <a:ext uri="{FF2B5EF4-FFF2-40B4-BE49-F238E27FC236}">
                <a16:creationId xmlns:a16="http://schemas.microsoft.com/office/drawing/2014/main" id="{EC162557-F7EB-43FE-9B6D-55C923B1D7FD}"/>
              </a:ext>
            </a:extLst>
          </p:cNvPr>
          <p:cNvSpPr/>
          <p:nvPr/>
        </p:nvSpPr>
        <p:spPr>
          <a:xfrm>
            <a:off x="2813050" y="4506694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0" name="Prostokąt 69">
            <a:extLst>
              <a:ext uri="{FF2B5EF4-FFF2-40B4-BE49-F238E27FC236}">
                <a16:creationId xmlns:a16="http://schemas.microsoft.com/office/drawing/2014/main" id="{098D9E4D-8207-44F9-AC2A-8B172D563098}"/>
              </a:ext>
            </a:extLst>
          </p:cNvPr>
          <p:cNvSpPr/>
          <p:nvPr/>
        </p:nvSpPr>
        <p:spPr>
          <a:xfrm>
            <a:off x="3886196" y="4506693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1" name="Prostokąt 70">
            <a:extLst>
              <a:ext uri="{FF2B5EF4-FFF2-40B4-BE49-F238E27FC236}">
                <a16:creationId xmlns:a16="http://schemas.microsoft.com/office/drawing/2014/main" id="{ACD54197-A307-4A92-B77E-7ACD98182349}"/>
              </a:ext>
            </a:extLst>
          </p:cNvPr>
          <p:cNvSpPr/>
          <p:nvPr/>
        </p:nvSpPr>
        <p:spPr>
          <a:xfrm>
            <a:off x="4932662" y="4506692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2" name="Prostokąt 71">
            <a:extLst>
              <a:ext uri="{FF2B5EF4-FFF2-40B4-BE49-F238E27FC236}">
                <a16:creationId xmlns:a16="http://schemas.microsoft.com/office/drawing/2014/main" id="{EF58EAFD-8025-4BEB-A840-DC2324DF2224}"/>
              </a:ext>
            </a:extLst>
          </p:cNvPr>
          <p:cNvSpPr/>
          <p:nvPr/>
        </p:nvSpPr>
        <p:spPr>
          <a:xfrm>
            <a:off x="5966635" y="4506692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3" name="Prostokąt 72">
            <a:extLst>
              <a:ext uri="{FF2B5EF4-FFF2-40B4-BE49-F238E27FC236}">
                <a16:creationId xmlns:a16="http://schemas.microsoft.com/office/drawing/2014/main" id="{118C7EAA-92AE-437D-A571-9AD0CAD1E2A2}"/>
              </a:ext>
            </a:extLst>
          </p:cNvPr>
          <p:cNvSpPr/>
          <p:nvPr/>
        </p:nvSpPr>
        <p:spPr>
          <a:xfrm>
            <a:off x="7000608" y="4506692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4" name="Prostokąt 73">
            <a:extLst>
              <a:ext uri="{FF2B5EF4-FFF2-40B4-BE49-F238E27FC236}">
                <a16:creationId xmlns:a16="http://schemas.microsoft.com/office/drawing/2014/main" id="{FDE158CC-211B-4C16-8CD4-00B4BA327154}"/>
              </a:ext>
            </a:extLst>
          </p:cNvPr>
          <p:cNvSpPr/>
          <p:nvPr/>
        </p:nvSpPr>
        <p:spPr>
          <a:xfrm>
            <a:off x="8032325" y="4506691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Prostokąt 74">
            <a:extLst>
              <a:ext uri="{FF2B5EF4-FFF2-40B4-BE49-F238E27FC236}">
                <a16:creationId xmlns:a16="http://schemas.microsoft.com/office/drawing/2014/main" id="{D07AF7AD-E182-4CAA-95F9-550AA38C2DE6}"/>
              </a:ext>
            </a:extLst>
          </p:cNvPr>
          <p:cNvSpPr/>
          <p:nvPr/>
        </p:nvSpPr>
        <p:spPr>
          <a:xfrm>
            <a:off x="9073387" y="4506691"/>
            <a:ext cx="861803" cy="1069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0" name="pole tekstowe 79">
            <a:extLst>
              <a:ext uri="{FF2B5EF4-FFF2-40B4-BE49-F238E27FC236}">
                <a16:creationId xmlns:a16="http://schemas.microsoft.com/office/drawing/2014/main" id="{635F1C01-F9F3-499C-9EB4-F758169EB6F6}"/>
              </a:ext>
            </a:extLst>
          </p:cNvPr>
          <p:cNvSpPr txBox="1"/>
          <p:nvPr/>
        </p:nvSpPr>
        <p:spPr>
          <a:xfrm>
            <a:off x="6983162" y="4609452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10 MW</a:t>
            </a:r>
            <a:endParaRPr lang="pl-PL" sz="1600" b="1" dirty="0"/>
          </a:p>
        </p:txBody>
      </p:sp>
      <p:sp>
        <p:nvSpPr>
          <p:cNvPr id="83" name="Prostokąt 82">
            <a:extLst>
              <a:ext uri="{FF2B5EF4-FFF2-40B4-BE49-F238E27FC236}">
                <a16:creationId xmlns:a16="http://schemas.microsoft.com/office/drawing/2014/main" id="{3A544ACE-A0F0-42CD-BBAB-DB58ECCE5647}"/>
              </a:ext>
            </a:extLst>
          </p:cNvPr>
          <p:cNvSpPr/>
          <p:nvPr/>
        </p:nvSpPr>
        <p:spPr>
          <a:xfrm>
            <a:off x="10133108" y="4506691"/>
            <a:ext cx="861803" cy="10696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Prostokąt 83">
            <a:extLst>
              <a:ext uri="{FF2B5EF4-FFF2-40B4-BE49-F238E27FC236}">
                <a16:creationId xmlns:a16="http://schemas.microsoft.com/office/drawing/2014/main" id="{5442B79E-AD4B-43EA-A40C-2AA95106D027}"/>
              </a:ext>
            </a:extLst>
          </p:cNvPr>
          <p:cNvSpPr/>
          <p:nvPr/>
        </p:nvSpPr>
        <p:spPr>
          <a:xfrm>
            <a:off x="11174170" y="4506691"/>
            <a:ext cx="861803" cy="10696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5" name="pole tekstowe 84">
            <a:extLst>
              <a:ext uri="{FF2B5EF4-FFF2-40B4-BE49-F238E27FC236}">
                <a16:creationId xmlns:a16="http://schemas.microsoft.com/office/drawing/2014/main" id="{8A242944-A3FD-4DA3-8828-BA1B69916541}"/>
              </a:ext>
            </a:extLst>
          </p:cNvPr>
          <p:cNvSpPr txBox="1"/>
          <p:nvPr/>
        </p:nvSpPr>
        <p:spPr>
          <a:xfrm>
            <a:off x="10119683" y="4454102"/>
            <a:ext cx="861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BIOMASS</a:t>
            </a:r>
            <a:endParaRPr lang="pl-PL" b="1" dirty="0"/>
          </a:p>
        </p:txBody>
      </p:sp>
      <p:sp>
        <p:nvSpPr>
          <p:cNvPr id="86" name="pole tekstowe 85">
            <a:extLst>
              <a:ext uri="{FF2B5EF4-FFF2-40B4-BE49-F238E27FC236}">
                <a16:creationId xmlns:a16="http://schemas.microsoft.com/office/drawing/2014/main" id="{65AE34D2-36E2-4DF2-AC43-88FB3E9BFCAC}"/>
              </a:ext>
            </a:extLst>
          </p:cNvPr>
          <p:cNvSpPr txBox="1"/>
          <p:nvPr/>
        </p:nvSpPr>
        <p:spPr>
          <a:xfrm>
            <a:off x="11192828" y="4451156"/>
            <a:ext cx="92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COGENERATION</a:t>
            </a:r>
            <a:endParaRPr lang="pl-PL" b="1" dirty="0"/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31EE700C-78CE-4D4A-816C-9FB11EB7F1E5}"/>
              </a:ext>
            </a:extLst>
          </p:cNvPr>
          <p:cNvCxnSpPr/>
          <p:nvPr/>
        </p:nvCxnSpPr>
        <p:spPr>
          <a:xfrm flipH="1">
            <a:off x="6874733" y="4226078"/>
            <a:ext cx="1203887" cy="1539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6340DAF2-6A76-4180-A8A6-F9CC49300410}"/>
              </a:ext>
            </a:extLst>
          </p:cNvPr>
          <p:cNvCxnSpPr>
            <a:cxnSpLocks/>
          </p:cNvCxnSpPr>
          <p:nvPr/>
        </p:nvCxnSpPr>
        <p:spPr>
          <a:xfrm>
            <a:off x="6786233" y="4166944"/>
            <a:ext cx="1177069" cy="15544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8FD119C9-7EB9-4254-B814-6ED53389F24C}"/>
              </a:ext>
            </a:extLst>
          </p:cNvPr>
          <p:cNvSpPr txBox="1"/>
          <p:nvPr/>
        </p:nvSpPr>
        <p:spPr>
          <a:xfrm>
            <a:off x="10027437" y="5534487"/>
            <a:ext cx="1041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7 MW</a:t>
            </a:r>
          </a:p>
          <a:p>
            <a:pPr algn="ctr"/>
            <a:r>
              <a:rPr lang="pl-PL" sz="2400" b="1" dirty="0"/>
              <a:t>+ 3MW</a:t>
            </a:r>
            <a:endParaRPr lang="pl-PL" b="1" dirty="0"/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10108087-D99D-4250-B9FD-68878E9F4AF1}"/>
              </a:ext>
            </a:extLst>
          </p:cNvPr>
          <p:cNvSpPr txBox="1"/>
          <p:nvPr/>
        </p:nvSpPr>
        <p:spPr>
          <a:xfrm>
            <a:off x="11079403" y="5534486"/>
            <a:ext cx="1041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6 MW</a:t>
            </a:r>
            <a:endParaRPr lang="pl-PL" b="1" dirty="0"/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BD6A42FC-93C8-4A65-9834-EC37CEB6C58D}"/>
              </a:ext>
            </a:extLst>
          </p:cNvPr>
          <p:cNvSpPr txBox="1"/>
          <p:nvPr/>
        </p:nvSpPr>
        <p:spPr>
          <a:xfrm>
            <a:off x="4947741" y="4506689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4FCDB2AB-09AC-4643-B5DD-BC9AECCBE1D0}"/>
              </a:ext>
            </a:extLst>
          </p:cNvPr>
          <p:cNvSpPr txBox="1"/>
          <p:nvPr/>
        </p:nvSpPr>
        <p:spPr>
          <a:xfrm>
            <a:off x="3890277" y="4506690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82D8EDDA-17B8-4433-9A30-C0C713804AD0}"/>
              </a:ext>
            </a:extLst>
          </p:cNvPr>
          <p:cNvSpPr txBox="1"/>
          <p:nvPr/>
        </p:nvSpPr>
        <p:spPr>
          <a:xfrm>
            <a:off x="2828473" y="4506691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22DDEF65-593A-4D02-A4E7-A2422C04479B}"/>
              </a:ext>
            </a:extLst>
          </p:cNvPr>
          <p:cNvSpPr txBox="1"/>
          <p:nvPr/>
        </p:nvSpPr>
        <p:spPr>
          <a:xfrm>
            <a:off x="5965929" y="4528988"/>
            <a:ext cx="861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10 MW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4DD8551A-5482-4916-9ADD-5E95F52655FD}"/>
              </a:ext>
            </a:extLst>
          </p:cNvPr>
          <p:cNvSpPr txBox="1"/>
          <p:nvPr/>
        </p:nvSpPr>
        <p:spPr>
          <a:xfrm>
            <a:off x="9076005" y="4614367"/>
            <a:ext cx="86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5 MW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B2E84B77-3322-4E6E-91E9-70F9301A956A}"/>
              </a:ext>
            </a:extLst>
          </p:cNvPr>
          <p:cNvSpPr txBox="1"/>
          <p:nvPr/>
        </p:nvSpPr>
        <p:spPr>
          <a:xfrm>
            <a:off x="8027092" y="4614367"/>
            <a:ext cx="861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err="1"/>
              <a:t>Coal</a:t>
            </a:r>
            <a:r>
              <a:rPr lang="pl-PL" sz="2000" b="1" dirty="0"/>
              <a:t>  5 MW</a:t>
            </a:r>
          </a:p>
        </p:txBody>
      </p:sp>
    </p:spTree>
    <p:extLst>
      <p:ext uri="{BB962C8B-B14F-4D97-AF65-F5344CB8AC3E}">
        <p14:creationId xmlns:p14="http://schemas.microsoft.com/office/powerpoint/2010/main" val="2567408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Buildings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0" y="1235339"/>
            <a:ext cx="11118669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Municipal</a:t>
            </a:r>
            <a:r>
              <a:rPr lang="pl-PL" dirty="0"/>
              <a:t> </a:t>
            </a:r>
            <a:r>
              <a:rPr lang="pl-PL" dirty="0" err="1"/>
              <a:t>heatplant</a:t>
            </a:r>
            <a:r>
              <a:rPr lang="pl-PL" dirty="0"/>
              <a:t> MILLENIUM</a:t>
            </a:r>
            <a:endParaRPr lang="pl-PL" b="1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mpec_obiekty_1.jpg">
            <a:extLst>
              <a:ext uri="{FF2B5EF4-FFF2-40B4-BE49-F238E27FC236}">
                <a16:creationId xmlns:a16="http://schemas.microsoft.com/office/drawing/2014/main" id="{19F55EE4-21A0-4A68-8BCE-470F1C513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718" y="1719521"/>
            <a:ext cx="6470564" cy="45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Building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0" y="1235339"/>
            <a:ext cx="11118669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err="1"/>
              <a:t>Heatplant</a:t>
            </a:r>
            <a:r>
              <a:rPr lang="pl-PL" dirty="0"/>
              <a:t> Sikorskiego</a:t>
            </a:r>
            <a:endParaRPr lang="pl-PL" b="1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mpec_obiekty_2.jpg">
            <a:extLst>
              <a:ext uri="{FF2B5EF4-FFF2-40B4-BE49-F238E27FC236}">
                <a16:creationId xmlns:a16="http://schemas.microsoft.com/office/drawing/2014/main" id="{80F2B5DD-F91B-4A82-B432-774BC3CA5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42" y="1719521"/>
            <a:ext cx="6415716" cy="45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Buidling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0" y="1235339"/>
            <a:ext cx="11118669" cy="4851400"/>
          </a:xfrm>
        </p:spPr>
        <p:txBody>
          <a:bodyPr>
            <a:normAutofit/>
          </a:bodyPr>
          <a:lstStyle/>
          <a:p>
            <a:r>
              <a:rPr lang="pl-PL" dirty="0" err="1"/>
              <a:t>Heatplant</a:t>
            </a:r>
            <a:r>
              <a:rPr lang="pl-PL" dirty="0"/>
              <a:t> Wólki</a:t>
            </a:r>
            <a:endParaRPr lang="pl-PL" b="1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mpec_obiekty_3.jpg">
            <a:extLst>
              <a:ext uri="{FF2B5EF4-FFF2-40B4-BE49-F238E27FC236}">
                <a16:creationId xmlns:a16="http://schemas.microsoft.com/office/drawing/2014/main" id="{60ED2D01-B194-44CC-A03F-D0D011DB1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42" y="1719520"/>
            <a:ext cx="6415716" cy="45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10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Building</a:t>
            </a:r>
            <a:r>
              <a:rPr lang="pl-PL" dirty="0"/>
              <a:t>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0" y="1235339"/>
            <a:ext cx="11118669" cy="4851400"/>
          </a:xfrm>
        </p:spPr>
        <p:txBody>
          <a:bodyPr>
            <a:normAutofit/>
          </a:bodyPr>
          <a:lstStyle/>
          <a:p>
            <a:r>
              <a:rPr lang="pl-PL" dirty="0" err="1"/>
              <a:t>Heatplant</a:t>
            </a:r>
            <a:r>
              <a:rPr lang="pl-PL" dirty="0"/>
              <a:t> Stary Sącz</a:t>
            </a:r>
            <a:endParaRPr lang="pl-PL" b="1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B0EAA2F-D27A-4D0A-8D4F-B727D05B9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142" y="1719521"/>
            <a:ext cx="6415715" cy="454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6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9973CB-7EF8-49D2-8F20-48D6AAB2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Basic data </a:t>
            </a:r>
            <a:r>
              <a:rPr lang="pl-PL" dirty="0" err="1"/>
              <a:t>about</a:t>
            </a:r>
            <a:r>
              <a:rPr lang="pl-PL" dirty="0"/>
              <a:t> MPEC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9A27A61-6FB1-44D1-B2AB-68500300C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Share</a:t>
            </a:r>
            <a:r>
              <a:rPr lang="pl-PL" dirty="0"/>
              <a:t> </a:t>
            </a:r>
            <a:r>
              <a:rPr lang="pl-PL" dirty="0" err="1"/>
              <a:t>capital</a:t>
            </a:r>
            <a:r>
              <a:rPr lang="pl-PL" dirty="0"/>
              <a:t>: </a:t>
            </a:r>
            <a:r>
              <a:rPr lang="pl-PL" b="1" dirty="0"/>
              <a:t>16 965 500 PLN</a:t>
            </a:r>
          </a:p>
          <a:p>
            <a:r>
              <a:rPr lang="pl-PL" dirty="0" err="1"/>
              <a:t>Length</a:t>
            </a:r>
            <a:r>
              <a:rPr lang="pl-PL" dirty="0"/>
              <a:t> of system: </a:t>
            </a:r>
            <a:r>
              <a:rPr lang="pl-PL" b="1" dirty="0"/>
              <a:t>53,2 km </a:t>
            </a:r>
            <a:r>
              <a:rPr lang="pl-PL" dirty="0"/>
              <a:t>(</a:t>
            </a:r>
            <a:r>
              <a:rPr lang="pl-PL" dirty="0" err="1"/>
              <a:t>preinsulated</a:t>
            </a:r>
            <a:r>
              <a:rPr lang="pl-PL" dirty="0"/>
              <a:t>: 65%)</a:t>
            </a:r>
          </a:p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buildings</a:t>
            </a:r>
            <a:r>
              <a:rPr lang="pl-PL" dirty="0"/>
              <a:t>: </a:t>
            </a:r>
            <a:r>
              <a:rPr lang="pl-PL" b="1" dirty="0"/>
              <a:t>545</a:t>
            </a:r>
            <a:r>
              <a:rPr lang="pl-PL" dirty="0"/>
              <a:t> (</a:t>
            </a:r>
            <a:r>
              <a:rPr lang="pl-PL" dirty="0" err="1"/>
              <a:t>including</a:t>
            </a:r>
            <a:r>
              <a:rPr lang="pl-PL" dirty="0"/>
              <a:t> 25 </a:t>
            </a:r>
            <a:r>
              <a:rPr lang="pl-PL" dirty="0" err="1"/>
              <a:t>houses</a:t>
            </a:r>
            <a:r>
              <a:rPr lang="pl-PL" dirty="0"/>
              <a:t>)</a:t>
            </a:r>
          </a:p>
          <a:p>
            <a:r>
              <a:rPr lang="pl-PL" dirty="0" err="1"/>
              <a:t>Number</a:t>
            </a:r>
            <a:r>
              <a:rPr lang="pl-PL" dirty="0"/>
              <a:t> of </a:t>
            </a:r>
            <a:r>
              <a:rPr lang="pl-PL" dirty="0" err="1"/>
              <a:t>employees</a:t>
            </a:r>
            <a:r>
              <a:rPr lang="pl-PL" dirty="0"/>
              <a:t>: </a:t>
            </a:r>
            <a:r>
              <a:rPr lang="pl-PL" b="1" dirty="0"/>
              <a:t>123 </a:t>
            </a:r>
            <a:r>
              <a:rPr lang="pl-PL" b="1" dirty="0" err="1"/>
              <a:t>people</a:t>
            </a:r>
            <a:endParaRPr lang="pl-PL" b="1" dirty="0"/>
          </a:p>
          <a:p>
            <a:r>
              <a:rPr lang="pl-PL" dirty="0"/>
              <a:t>The </a:t>
            </a:r>
            <a:r>
              <a:rPr lang="pl-PL" dirty="0" err="1"/>
              <a:t>ownership</a:t>
            </a:r>
            <a:r>
              <a:rPr lang="pl-PL" dirty="0"/>
              <a:t> </a:t>
            </a:r>
            <a:r>
              <a:rPr lang="pl-PL" dirty="0" err="1"/>
              <a:t>structure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E98BB650-F3A8-421C-B479-1FDF0301C1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626984"/>
              </p:ext>
            </p:extLst>
          </p:nvPr>
        </p:nvGraphicFramePr>
        <p:xfrm>
          <a:off x="5983705" y="3246437"/>
          <a:ext cx="5800224" cy="3475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333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/>
              <a:t>Thank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for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attention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0" y="1235339"/>
            <a:ext cx="11118669" cy="4851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mpec_oferta_1.jpg">
            <a:extLst>
              <a:ext uri="{FF2B5EF4-FFF2-40B4-BE49-F238E27FC236}">
                <a16:creationId xmlns:a16="http://schemas.microsoft.com/office/drawing/2014/main" id="{9773DE9B-8ADA-4C7A-B23A-A3820F9D5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928" y="1443999"/>
            <a:ext cx="9740143" cy="51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4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8EB0CB-63A4-45E4-826D-0778F4E87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Basic </a:t>
            </a:r>
            <a:r>
              <a:rPr lang="pl-PL" dirty="0" err="1"/>
              <a:t>information</a:t>
            </a:r>
            <a:r>
              <a:rPr lang="pl-PL" dirty="0"/>
              <a:t> </a:t>
            </a:r>
            <a:r>
              <a:rPr lang="pl-PL" dirty="0" err="1"/>
              <a:t>about</a:t>
            </a:r>
            <a:r>
              <a:rPr lang="pl-PL" dirty="0"/>
              <a:t> MPEC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891C7BA-6933-4515-8305-DBC07BA4A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err="1"/>
              <a:t>Capacity</a:t>
            </a:r>
            <a:r>
              <a:rPr lang="pl-PL" dirty="0"/>
              <a:t> </a:t>
            </a:r>
            <a:r>
              <a:rPr lang="pl-PL" dirty="0" err="1"/>
              <a:t>ordered</a:t>
            </a:r>
            <a:r>
              <a:rPr lang="pl-PL" dirty="0"/>
              <a:t>: </a:t>
            </a:r>
            <a:r>
              <a:rPr lang="pl-PL" b="1" dirty="0"/>
              <a:t>75,3 MW</a:t>
            </a:r>
            <a:endParaRPr lang="pl-PL" dirty="0"/>
          </a:p>
          <a:p>
            <a:pPr lvl="0"/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production</a:t>
            </a:r>
            <a:r>
              <a:rPr lang="pl-PL" dirty="0"/>
              <a:t>: </a:t>
            </a:r>
            <a:r>
              <a:rPr lang="pl-PL" b="1" dirty="0"/>
              <a:t>528 000 GJ</a:t>
            </a:r>
            <a:endParaRPr lang="pl-PL" dirty="0"/>
          </a:p>
          <a:p>
            <a:pPr lvl="0"/>
            <a:r>
              <a:rPr lang="pl-PL" dirty="0"/>
              <a:t>Sales</a:t>
            </a:r>
            <a:r>
              <a:rPr lang="pl-PL" b="1" dirty="0"/>
              <a:t>: 479 300 GJ</a:t>
            </a:r>
            <a:endParaRPr lang="pl-PL" dirty="0"/>
          </a:p>
          <a:p>
            <a:pPr lvl="0"/>
            <a:r>
              <a:rPr lang="pl-PL" b="1" dirty="0" err="1"/>
              <a:t>Coal</a:t>
            </a:r>
            <a:r>
              <a:rPr lang="pl-PL" b="1" dirty="0"/>
              <a:t> </a:t>
            </a:r>
            <a:r>
              <a:rPr lang="pl-PL" b="1" dirty="0" err="1"/>
              <a:t>usage</a:t>
            </a:r>
            <a:r>
              <a:rPr lang="pl-PL" b="1" dirty="0"/>
              <a:t>: 25 000 Mg</a:t>
            </a:r>
            <a:endParaRPr lang="pl-PL" dirty="0"/>
          </a:p>
          <a:p>
            <a:r>
              <a:rPr lang="pl-PL" b="1" dirty="0" err="1"/>
              <a:t>Gas</a:t>
            </a:r>
            <a:r>
              <a:rPr lang="pl-PL" b="1" dirty="0"/>
              <a:t> </a:t>
            </a:r>
            <a:r>
              <a:rPr lang="pl-PL" b="1" dirty="0" err="1"/>
              <a:t>usage</a:t>
            </a:r>
            <a:r>
              <a:rPr lang="pl-PL" b="1" dirty="0"/>
              <a:t>: 1 050 000 m</a:t>
            </a:r>
            <a:r>
              <a:rPr lang="pl-PL" b="1" baseline="30000" dirty="0"/>
              <a:t>3</a:t>
            </a:r>
          </a:p>
          <a:p>
            <a:pPr marL="0" indent="0">
              <a:buNone/>
            </a:pPr>
            <a:endParaRPr lang="pl-PL" b="1" baseline="30000" dirty="0"/>
          </a:p>
        </p:txBody>
      </p:sp>
    </p:spTree>
    <p:extLst>
      <p:ext uri="{BB962C8B-B14F-4D97-AF65-F5344CB8AC3E}">
        <p14:creationId xmlns:p14="http://schemas.microsoft.com/office/powerpoint/2010/main" val="78502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C1181-BEAA-484A-A4AE-F5045BEF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Production</a:t>
            </a:r>
            <a:r>
              <a:rPr lang="pl-PL" dirty="0"/>
              <a:t> of MPEC in 2018 [GJ]</a:t>
            </a:r>
            <a:br>
              <a:rPr lang="pl-PL" dirty="0"/>
            </a:br>
            <a:r>
              <a:rPr lang="pl-PL" dirty="0"/>
              <a:t>Total: 528 000 GJ</a:t>
            </a: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54133933-123E-4A7A-A2C6-4294F902DD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637816"/>
              </p:ext>
            </p:extLst>
          </p:nvPr>
        </p:nvGraphicFramePr>
        <p:xfrm>
          <a:off x="1538515" y="1298276"/>
          <a:ext cx="9123736" cy="542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6908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C1181-BEAA-484A-A4AE-F5045BEF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Production</a:t>
            </a:r>
            <a:r>
              <a:rPr lang="pl-PL" dirty="0"/>
              <a:t> of MPEC in 2018 [GJ]</a:t>
            </a:r>
            <a:br>
              <a:rPr lang="pl-PL" dirty="0"/>
            </a:br>
            <a:r>
              <a:rPr lang="pl-PL" dirty="0"/>
              <a:t>Total: 528 000 GJ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58259A97-DB31-445C-AE7C-B31D4025FC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568603"/>
              </p:ext>
            </p:extLst>
          </p:nvPr>
        </p:nvGraphicFramePr>
        <p:xfrm>
          <a:off x="0" y="1495925"/>
          <a:ext cx="12192000" cy="522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5633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C1181-BEAA-484A-A4AE-F5045BEFE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/>
              <a:t>Heatplant</a:t>
            </a:r>
            <a:r>
              <a:rPr lang="pl-PL" dirty="0"/>
              <a:t> Millenium 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production</a:t>
            </a:r>
            <a:r>
              <a:rPr lang="pl-PL" dirty="0"/>
              <a:t> in 2009 – 2018 [GJ]</a:t>
            </a: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3C5C598C-3837-4BDC-8CB2-4BB3C1FD84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797198"/>
              </p:ext>
            </p:extLst>
          </p:nvPr>
        </p:nvGraphicFramePr>
        <p:xfrm>
          <a:off x="606395" y="1276709"/>
          <a:ext cx="10979209" cy="5109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1A2440DF-F100-4183-A431-26C6F23F419B}"/>
              </a:ext>
            </a:extLst>
          </p:cNvPr>
          <p:cNvSpPr txBox="1"/>
          <p:nvPr/>
        </p:nvSpPr>
        <p:spPr>
          <a:xfrm>
            <a:off x="219164" y="6281737"/>
            <a:ext cx="1175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* In 4th </a:t>
            </a:r>
            <a:r>
              <a:rPr lang="pl-PL" b="1" dirty="0" err="1">
                <a:solidFill>
                  <a:srgbClr val="0070C0"/>
                </a:solidFill>
              </a:rPr>
              <a:t>quarter</a:t>
            </a:r>
            <a:r>
              <a:rPr lang="pl-PL" b="1" dirty="0">
                <a:solidFill>
                  <a:srgbClr val="0070C0"/>
                </a:solidFill>
              </a:rPr>
              <a:t> of 2017 </a:t>
            </a:r>
            <a:r>
              <a:rPr lang="pl-PL" b="1" dirty="0" err="1">
                <a:solidFill>
                  <a:srgbClr val="0070C0"/>
                </a:solidFill>
              </a:rPr>
              <a:t>heat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err="1">
                <a:solidFill>
                  <a:srgbClr val="0070C0"/>
                </a:solidFill>
              </a:rPr>
              <a:t>receiver</a:t>
            </a:r>
            <a:r>
              <a:rPr lang="pl-PL" b="1" dirty="0">
                <a:solidFill>
                  <a:srgbClr val="0070C0"/>
                </a:solidFill>
              </a:rPr>
              <a:t> was </a:t>
            </a:r>
            <a:r>
              <a:rPr lang="pl-PL" b="1" dirty="0" err="1">
                <a:solidFill>
                  <a:srgbClr val="0070C0"/>
                </a:solidFill>
              </a:rPr>
              <a:t>connected</a:t>
            </a:r>
            <a:r>
              <a:rPr lang="pl-PL" b="1" dirty="0">
                <a:solidFill>
                  <a:srgbClr val="0070C0"/>
                </a:solidFill>
              </a:rPr>
              <a:t> – NEWAG </a:t>
            </a:r>
            <a:r>
              <a:rPr lang="pl-PL" b="1" dirty="0" err="1">
                <a:solidFill>
                  <a:srgbClr val="0070C0"/>
                </a:solidFill>
              </a:rPr>
              <a:t>company</a:t>
            </a:r>
            <a:r>
              <a:rPr lang="pl-PL" b="1" dirty="0">
                <a:solidFill>
                  <a:srgbClr val="0070C0"/>
                </a:solidFill>
              </a:rPr>
              <a:t> (</a:t>
            </a:r>
            <a:r>
              <a:rPr lang="pl-PL" b="1" dirty="0" err="1">
                <a:solidFill>
                  <a:srgbClr val="0070C0"/>
                </a:solidFill>
              </a:rPr>
              <a:t>producer</a:t>
            </a:r>
            <a:r>
              <a:rPr lang="pl-PL" b="1" dirty="0">
                <a:solidFill>
                  <a:srgbClr val="0070C0"/>
                </a:solidFill>
              </a:rPr>
              <a:t> of railway </a:t>
            </a:r>
            <a:r>
              <a:rPr lang="pl-PL" b="1" dirty="0" err="1">
                <a:solidFill>
                  <a:srgbClr val="0070C0"/>
                </a:solidFill>
              </a:rPr>
              <a:t>stock</a:t>
            </a:r>
            <a:r>
              <a:rPr lang="pl-PL" b="1" dirty="0">
                <a:solidFill>
                  <a:srgbClr val="0070C0"/>
                </a:solidFill>
              </a:rPr>
              <a:t>) with </a:t>
            </a:r>
            <a:r>
              <a:rPr lang="pl-PL" b="1" dirty="0" err="1">
                <a:solidFill>
                  <a:srgbClr val="0070C0"/>
                </a:solidFill>
              </a:rPr>
              <a:t>ordered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 err="1">
                <a:solidFill>
                  <a:srgbClr val="0070C0"/>
                </a:solidFill>
              </a:rPr>
              <a:t>capacity</a:t>
            </a:r>
            <a:r>
              <a:rPr lang="pl-PL" b="1" dirty="0">
                <a:solidFill>
                  <a:srgbClr val="0070C0"/>
                </a:solidFill>
              </a:rPr>
              <a:t> in  9 MW</a:t>
            </a:r>
          </a:p>
        </p:txBody>
      </p:sp>
    </p:spTree>
    <p:extLst>
      <p:ext uri="{BB962C8B-B14F-4D97-AF65-F5344CB8AC3E}">
        <p14:creationId xmlns:p14="http://schemas.microsoft.com/office/powerpoint/2010/main" val="3845713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2C1181-BEAA-484A-A4AE-F5045BEF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" y="267155"/>
            <a:ext cx="11118669" cy="921566"/>
          </a:xfrm>
        </p:spPr>
        <p:txBody>
          <a:bodyPr>
            <a:normAutofit fontScale="90000"/>
          </a:bodyPr>
          <a:lstStyle/>
          <a:p>
            <a:r>
              <a:rPr lang="pl-PL" dirty="0" err="1"/>
              <a:t>Price</a:t>
            </a:r>
            <a:r>
              <a:rPr lang="pl-PL" dirty="0"/>
              <a:t> of </a:t>
            </a:r>
            <a:r>
              <a:rPr lang="pl-PL" dirty="0" err="1"/>
              <a:t>coal</a:t>
            </a:r>
            <a:br>
              <a:rPr lang="pl-PL" dirty="0"/>
            </a:br>
            <a:r>
              <a:rPr lang="pl-PL" dirty="0"/>
              <a:t> 2009 – 2019 [PLN]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CE6115AE-D559-413D-97ED-88E316A71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747833"/>
              </p:ext>
            </p:extLst>
          </p:nvPr>
        </p:nvGraphicFramePr>
        <p:xfrm>
          <a:off x="739037" y="1433833"/>
          <a:ext cx="10722278" cy="6069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3177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Project:</a:t>
            </a:r>
            <a:br>
              <a:rPr lang="pl-PL" dirty="0"/>
            </a:br>
            <a:r>
              <a:rPr lang="pl-PL" sz="3100" dirty="0"/>
              <a:t>„</a:t>
            </a:r>
            <a:r>
              <a:rPr lang="pl-PL" sz="3100" dirty="0" err="1"/>
              <a:t>Building</a:t>
            </a:r>
            <a:r>
              <a:rPr lang="pl-PL" sz="3100" dirty="0"/>
              <a:t> of the </a:t>
            </a:r>
            <a:r>
              <a:rPr lang="pl-PL" sz="3100" dirty="0" err="1"/>
              <a:t>biomass</a:t>
            </a:r>
            <a:r>
              <a:rPr lang="pl-PL" sz="3100" dirty="0"/>
              <a:t> </a:t>
            </a:r>
            <a:r>
              <a:rPr lang="pl-PL" sz="3100" dirty="0" err="1"/>
              <a:t>boiler</a:t>
            </a:r>
            <a:r>
              <a:rPr lang="pl-PL" sz="3100" dirty="0"/>
              <a:t> of </a:t>
            </a:r>
            <a:r>
              <a:rPr lang="pl-PL" sz="3100" dirty="0" err="1"/>
              <a:t>nominal</a:t>
            </a:r>
            <a:r>
              <a:rPr lang="pl-PL" sz="3100" dirty="0"/>
              <a:t> </a:t>
            </a:r>
            <a:r>
              <a:rPr lang="pl-PL" sz="3100" dirty="0" err="1"/>
              <a:t>capacity</a:t>
            </a:r>
            <a:r>
              <a:rPr lang="pl-PL" sz="3100" dirty="0"/>
              <a:t> of 7 MW”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Gross </a:t>
            </a:r>
            <a:r>
              <a:rPr lang="pl-PL" dirty="0" err="1"/>
              <a:t>value</a:t>
            </a:r>
            <a:r>
              <a:rPr lang="pl-PL" dirty="0"/>
              <a:t>: </a:t>
            </a:r>
            <a:r>
              <a:rPr lang="pl-PL" b="1" dirty="0"/>
              <a:t>14 523 340 PLN</a:t>
            </a:r>
            <a:endParaRPr lang="pl-PL" dirty="0"/>
          </a:p>
          <a:p>
            <a:r>
              <a:rPr lang="pl-PL" dirty="0"/>
              <a:t>Value of net </a:t>
            </a:r>
            <a:r>
              <a:rPr lang="pl-PL" dirty="0" err="1"/>
              <a:t>eligible</a:t>
            </a:r>
            <a:r>
              <a:rPr lang="pl-PL" dirty="0"/>
              <a:t> </a:t>
            </a:r>
            <a:r>
              <a:rPr lang="pl-PL" dirty="0" err="1"/>
              <a:t>expenses</a:t>
            </a:r>
            <a:r>
              <a:rPr lang="pl-PL" dirty="0"/>
              <a:t>: </a:t>
            </a:r>
            <a:r>
              <a:rPr lang="pl-PL" b="1" dirty="0"/>
              <a:t>11 784 000 PLN</a:t>
            </a:r>
          </a:p>
          <a:p>
            <a:r>
              <a:rPr lang="pl-PL" dirty="0"/>
              <a:t>Net </a:t>
            </a:r>
            <a:r>
              <a:rPr lang="pl-PL" dirty="0" err="1"/>
              <a:t>value</a:t>
            </a:r>
            <a:r>
              <a:rPr lang="pl-PL" dirty="0"/>
              <a:t> of grant: </a:t>
            </a:r>
            <a:r>
              <a:rPr lang="pl-PL" b="1" dirty="0"/>
              <a:t>4 718 700 PLN </a:t>
            </a:r>
            <a:r>
              <a:rPr lang="pl-PL" dirty="0"/>
              <a:t>(40 % of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)</a:t>
            </a:r>
          </a:p>
          <a:p>
            <a:r>
              <a:rPr lang="pl-PL" dirty="0" err="1"/>
              <a:t>Date</a:t>
            </a:r>
            <a:r>
              <a:rPr lang="pl-PL" dirty="0"/>
              <a:t>: </a:t>
            </a:r>
            <a:r>
              <a:rPr lang="pl-PL" b="1" dirty="0"/>
              <a:t>2019 - 2020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capacity</a:t>
            </a:r>
            <a:r>
              <a:rPr lang="pl-PL" dirty="0"/>
              <a:t> of </a:t>
            </a:r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production</a:t>
            </a:r>
            <a:r>
              <a:rPr lang="pl-PL" dirty="0"/>
              <a:t>  – minimum </a:t>
            </a:r>
            <a:r>
              <a:rPr lang="pl-PL" b="1" dirty="0"/>
              <a:t>90 000 GJ</a:t>
            </a:r>
          </a:p>
          <a:p>
            <a:r>
              <a:rPr lang="pl-PL" dirty="0" err="1"/>
              <a:t>Planned</a:t>
            </a:r>
            <a:r>
              <a:rPr lang="pl-PL" dirty="0"/>
              <a:t> </a:t>
            </a:r>
            <a:r>
              <a:rPr lang="pl-PL" dirty="0" err="1"/>
              <a:t>annual</a:t>
            </a:r>
            <a:r>
              <a:rPr lang="pl-PL" dirty="0"/>
              <a:t> </a:t>
            </a:r>
            <a:r>
              <a:rPr lang="pl-PL" dirty="0" err="1"/>
              <a:t>use</a:t>
            </a:r>
            <a:r>
              <a:rPr lang="pl-PL" dirty="0"/>
              <a:t> of </a:t>
            </a:r>
            <a:r>
              <a:rPr lang="pl-PL" dirty="0" err="1"/>
              <a:t>biomass</a:t>
            </a:r>
            <a:r>
              <a:rPr lang="pl-PL" dirty="0"/>
              <a:t>: </a:t>
            </a:r>
            <a:r>
              <a:rPr lang="pl-PL" b="1" dirty="0"/>
              <a:t>11.5 </a:t>
            </a:r>
            <a:r>
              <a:rPr lang="pl-PL" b="1" dirty="0" err="1"/>
              <a:t>tonnes</a:t>
            </a:r>
            <a:endParaRPr lang="pl-PL" b="1" dirty="0"/>
          </a:p>
          <a:p>
            <a:r>
              <a:rPr lang="pl-PL" dirty="0"/>
              <a:t>It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lead</a:t>
            </a:r>
            <a:r>
              <a:rPr lang="pl-PL" dirty="0"/>
              <a:t> to </a:t>
            </a:r>
            <a:r>
              <a:rPr lang="pl-PL" dirty="0" err="1"/>
              <a:t>decrease</a:t>
            </a:r>
            <a:r>
              <a:rPr lang="pl-PL" dirty="0"/>
              <a:t> of </a:t>
            </a:r>
            <a:r>
              <a:rPr lang="pl-PL" dirty="0" err="1"/>
              <a:t>using</a:t>
            </a:r>
            <a:r>
              <a:rPr lang="pl-PL" dirty="0"/>
              <a:t> </a:t>
            </a:r>
            <a:r>
              <a:rPr lang="pl-PL" dirty="0" err="1"/>
              <a:t>culm</a:t>
            </a:r>
            <a:r>
              <a:rPr lang="pl-PL" dirty="0"/>
              <a:t> by </a:t>
            </a:r>
            <a:r>
              <a:rPr lang="pl-PL" b="1" dirty="0"/>
              <a:t>4.5 </a:t>
            </a:r>
            <a:r>
              <a:rPr lang="pl-PL" b="1" dirty="0" err="1"/>
              <a:t>tonnes</a:t>
            </a:r>
            <a:endParaRPr lang="pl-PL" b="1" dirty="0"/>
          </a:p>
          <a:p>
            <a:pPr marL="0" indent="0">
              <a:buNone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7903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E68887-285B-471A-962C-62CF4B2BD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Project:</a:t>
            </a:r>
            <a:br>
              <a:rPr lang="pl-PL" dirty="0"/>
            </a:br>
            <a:r>
              <a:rPr lang="pl-PL" sz="3100" dirty="0"/>
              <a:t>„</a:t>
            </a:r>
            <a:r>
              <a:rPr lang="pl-PL" sz="3100" dirty="0" err="1"/>
              <a:t>Modernising</a:t>
            </a:r>
            <a:r>
              <a:rPr lang="pl-PL" sz="3100" dirty="0"/>
              <a:t> of heating network and </a:t>
            </a:r>
            <a:r>
              <a:rPr lang="pl-PL" sz="3100" dirty="0" err="1"/>
              <a:t>removing</a:t>
            </a:r>
            <a:br>
              <a:rPr lang="pl-PL" sz="3100" dirty="0"/>
            </a:br>
            <a:r>
              <a:rPr lang="pl-PL" sz="3100" dirty="0" err="1"/>
              <a:t>group</a:t>
            </a:r>
            <a:r>
              <a:rPr lang="pl-PL" sz="3100" dirty="0"/>
              <a:t> </a:t>
            </a:r>
            <a:r>
              <a:rPr lang="pl-PL" sz="3100" dirty="0" err="1"/>
              <a:t>heat</a:t>
            </a:r>
            <a:r>
              <a:rPr lang="pl-PL" sz="3100" dirty="0"/>
              <a:t> </a:t>
            </a:r>
            <a:r>
              <a:rPr lang="pl-PL" sz="3100" dirty="0" err="1"/>
              <a:t>substation</a:t>
            </a:r>
            <a:r>
              <a:rPr lang="pl-PL" sz="3100" dirty="0"/>
              <a:t>” – </a:t>
            </a:r>
            <a:r>
              <a:rPr lang="pl-PL" sz="3100" dirty="0" err="1"/>
              <a:t>phase</a:t>
            </a:r>
            <a:r>
              <a:rPr lang="pl-PL" sz="3100" dirty="0"/>
              <a:t> 1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72E3DE-1D18-472D-B2F1-757EEA2CA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Gross </a:t>
            </a:r>
            <a:r>
              <a:rPr lang="pl-PL" dirty="0" err="1"/>
              <a:t>value</a:t>
            </a:r>
            <a:r>
              <a:rPr lang="pl-PL" dirty="0"/>
              <a:t> of the </a:t>
            </a:r>
            <a:r>
              <a:rPr lang="pl-PL" dirty="0" err="1"/>
              <a:t>project</a:t>
            </a:r>
            <a:r>
              <a:rPr lang="pl-PL" dirty="0"/>
              <a:t>: </a:t>
            </a:r>
            <a:r>
              <a:rPr lang="pl-PL" b="1" dirty="0"/>
              <a:t>23 950 560 PLN</a:t>
            </a:r>
            <a:endParaRPr lang="pl-PL" dirty="0"/>
          </a:p>
          <a:p>
            <a:r>
              <a:rPr lang="pl-PL" dirty="0"/>
              <a:t>Value of net </a:t>
            </a:r>
            <a:r>
              <a:rPr lang="pl-PL" dirty="0" err="1"/>
              <a:t>eligible</a:t>
            </a:r>
            <a:r>
              <a:rPr lang="pl-PL" dirty="0"/>
              <a:t> </a:t>
            </a:r>
            <a:r>
              <a:rPr lang="pl-PL" dirty="0" err="1"/>
              <a:t>expenses</a:t>
            </a:r>
            <a:r>
              <a:rPr lang="pl-PL" dirty="0"/>
              <a:t>: </a:t>
            </a:r>
            <a:r>
              <a:rPr lang="pl-PL" b="1" dirty="0"/>
              <a:t>19 214 000 PLN</a:t>
            </a:r>
          </a:p>
          <a:p>
            <a:r>
              <a:rPr lang="pl-PL" dirty="0"/>
              <a:t>Net </a:t>
            </a:r>
            <a:r>
              <a:rPr lang="pl-PL" dirty="0" err="1"/>
              <a:t>value</a:t>
            </a:r>
            <a:r>
              <a:rPr lang="pl-PL" dirty="0"/>
              <a:t> of grant: </a:t>
            </a:r>
            <a:r>
              <a:rPr lang="pl-PL" b="1" dirty="0"/>
              <a:t>14 553 700 PLN </a:t>
            </a:r>
            <a:r>
              <a:rPr lang="pl-PL" dirty="0"/>
              <a:t>(75% of the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value</a:t>
            </a:r>
            <a:r>
              <a:rPr lang="pl-PL" dirty="0"/>
              <a:t> )</a:t>
            </a:r>
          </a:p>
          <a:p>
            <a:r>
              <a:rPr lang="pl-PL" dirty="0" err="1"/>
              <a:t>Date</a:t>
            </a:r>
            <a:r>
              <a:rPr lang="pl-PL" dirty="0"/>
              <a:t>: </a:t>
            </a:r>
            <a:r>
              <a:rPr lang="pl-PL" b="1" dirty="0"/>
              <a:t>2019 - 2023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Improvement</a:t>
            </a:r>
            <a:r>
              <a:rPr lang="pl-PL" dirty="0"/>
              <a:t> of </a:t>
            </a:r>
            <a:r>
              <a:rPr lang="pl-PL" dirty="0" err="1"/>
              <a:t>reliability</a:t>
            </a:r>
            <a:endParaRPr lang="pl-PL" b="1" dirty="0"/>
          </a:p>
          <a:p>
            <a:r>
              <a:rPr lang="pl-PL" dirty="0" err="1"/>
              <a:t>Improvement</a:t>
            </a:r>
            <a:r>
              <a:rPr lang="pl-PL" dirty="0"/>
              <a:t> of </a:t>
            </a:r>
            <a:r>
              <a:rPr lang="pl-PL" dirty="0" err="1"/>
              <a:t>efficiency</a:t>
            </a:r>
            <a:r>
              <a:rPr lang="pl-PL" dirty="0"/>
              <a:t> – </a:t>
            </a:r>
            <a:r>
              <a:rPr lang="pl-PL" dirty="0" err="1"/>
              <a:t>reduction</a:t>
            </a:r>
            <a:r>
              <a:rPr lang="pl-PL" dirty="0"/>
              <a:t> of </a:t>
            </a:r>
            <a:r>
              <a:rPr lang="pl-PL" dirty="0" err="1"/>
              <a:t>heat</a:t>
            </a:r>
            <a:r>
              <a:rPr lang="pl-PL" dirty="0"/>
              <a:t> </a:t>
            </a:r>
            <a:r>
              <a:rPr lang="pl-PL" dirty="0" err="1"/>
              <a:t>losses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925176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787</Words>
  <Application>Microsoft Office PowerPoint</Application>
  <PresentationFormat>Panoramiczny</PresentationFormat>
  <Paragraphs>131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Matchmaking for MF EOG  Nowy Sącz, 25th June 2020</vt:lpstr>
      <vt:lpstr>Basic data about MPEC</vt:lpstr>
      <vt:lpstr>Basic information about MPEC</vt:lpstr>
      <vt:lpstr>Production of MPEC in 2018 [GJ] Total: 528 000 GJ</vt:lpstr>
      <vt:lpstr>Production of MPEC in 2018 [GJ] Total: 528 000 GJ</vt:lpstr>
      <vt:lpstr>Heatplant Millenium  - production in 2009 – 2018 [GJ]</vt:lpstr>
      <vt:lpstr>Price of coal  2009 – 2019 [PLN]</vt:lpstr>
      <vt:lpstr>Project: „Building of the biomass boiler of nominal capacity of 7 MW”</vt:lpstr>
      <vt:lpstr>Project: „Modernising of heating network and removing group heat substation” – phase 1</vt:lpstr>
      <vt:lpstr>Project: „Modernising of heating network in MPEC Nowy Sącz”  – phase 2 – grant accepted</vt:lpstr>
      <vt:lpstr>Project: „Modernising the scientific laboratory MPEC Nowy Sącz”  (in partnership – Państwowa Wyższa Szkoła Zawodowa  w Nowym Sączu) </vt:lpstr>
      <vt:lpstr>Project: „Building of the system of high cogeneration   in MPEC Nowy Sącz – during substantive assessment</vt:lpstr>
      <vt:lpstr>Planned project: „Building the biomass boiler and high cogeneration system  MPEC Nowy Sącz”  </vt:lpstr>
      <vt:lpstr>Fuel delivery of MPEC before and after  achieving the effective heating system</vt:lpstr>
      <vt:lpstr>Municipal heatplant Millenium – heat sources before  and after achieving the effective heating system</vt:lpstr>
      <vt:lpstr>Buildings:</vt:lpstr>
      <vt:lpstr>Building:</vt:lpstr>
      <vt:lpstr>Buidling:</vt:lpstr>
      <vt:lpstr>Building: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p.kupczak</dc:creator>
  <cp:lastModifiedBy>k.marczyk</cp:lastModifiedBy>
  <cp:revision>72</cp:revision>
  <dcterms:created xsi:type="dcterms:W3CDTF">2019-05-08T06:26:53Z</dcterms:created>
  <dcterms:modified xsi:type="dcterms:W3CDTF">2020-06-25T12:16:43Z</dcterms:modified>
</cp:coreProperties>
</file>