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6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7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8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9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10.xml" ContentType="application/vnd.openxmlformats-officedocument.presentationml.notesSlide+xml"/>
  <Override PartName="/ppt/tags/tag30.xml" ContentType="application/vnd.openxmlformats-officedocument.presentationml.tags+xml"/>
  <Override PartName="/ppt/notesSlides/notesSlide11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12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13.xml" ContentType="application/vnd.openxmlformats-officedocument.presentationml.notesSlide+xml"/>
  <Override PartName="/ppt/tags/tag48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905" r:id="rId2"/>
    <p:sldId id="1513" r:id="rId3"/>
    <p:sldId id="1561" r:id="rId4"/>
    <p:sldId id="1573" r:id="rId5"/>
    <p:sldId id="1554" r:id="rId6"/>
    <p:sldId id="1556" r:id="rId7"/>
    <p:sldId id="1570" r:id="rId8"/>
    <p:sldId id="1569" r:id="rId9"/>
    <p:sldId id="1564" r:id="rId10"/>
    <p:sldId id="1563" r:id="rId11"/>
    <p:sldId id="1566" r:id="rId12"/>
    <p:sldId id="1567" r:id="rId13"/>
    <p:sldId id="1568" r:id="rId14"/>
    <p:sldId id="1552" r:id="rId15"/>
    <p:sldId id="1574" r:id="rId16"/>
  </p:sldIdLst>
  <p:sldSz cx="9906000" cy="6858000" type="A4"/>
  <p:notesSz cx="7010400" cy="9296400"/>
  <p:custDataLst>
    <p:tags r:id="rId19"/>
  </p:custData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5952" userDrawn="1">
          <p15:clr>
            <a:srgbClr val="A4A3A4"/>
          </p15:clr>
        </p15:guide>
        <p15:guide id="3" pos="5343" userDrawn="1">
          <p15:clr>
            <a:srgbClr val="A4A3A4"/>
          </p15:clr>
        </p15:guide>
        <p15:guide id="4" pos="761" userDrawn="1">
          <p15:clr>
            <a:srgbClr val="A4A3A4"/>
          </p15:clr>
        </p15:guide>
        <p15:guide id="5" pos="281" userDrawn="1">
          <p15:clr>
            <a:srgbClr val="A4A3A4"/>
          </p15:clr>
        </p15:guide>
        <p15:guide id="6" pos="4980" userDrawn="1">
          <p15:clr>
            <a:srgbClr val="A4A3A4"/>
          </p15:clr>
        </p15:guide>
        <p15:guide id="7" pos="4299" userDrawn="1">
          <p15:clr>
            <a:srgbClr val="A4A3A4"/>
          </p15:clr>
        </p15:guide>
        <p15:guide id="8" orient="horz" pos="93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ernacki Jacek" initials="BJ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66B6"/>
    <a:srgbClr val="DE7E14"/>
    <a:srgbClr val="B0B0B0"/>
    <a:srgbClr val="FFFC71"/>
    <a:srgbClr val="4D4D4D"/>
    <a:srgbClr val="8E8E8E"/>
    <a:srgbClr val="F0BA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9" autoAdjust="0"/>
    <p:restoredTop sz="95742" autoAdjust="0"/>
  </p:normalViewPr>
  <p:slideViewPr>
    <p:cSldViewPr snapToObjects="1">
      <p:cViewPr varScale="1">
        <p:scale>
          <a:sx n="113" d="100"/>
          <a:sy n="113" d="100"/>
        </p:scale>
        <p:origin x="1236" y="96"/>
      </p:cViewPr>
      <p:guideLst>
        <p:guide orient="horz" pos="799"/>
        <p:guide pos="5952"/>
        <p:guide pos="5343"/>
        <p:guide pos="761"/>
        <p:guide pos="281"/>
        <p:guide pos="4980"/>
        <p:guide pos="4299"/>
        <p:guide orient="horz" pos="93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082" y="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808DC08D-9EE4-466E-B6C5-21E3645036AF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31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082" y="883031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699E9E9B-37DB-4230-AA06-832616316F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48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7840" cy="466434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2"/>
            <a:ext cx="3037840" cy="466434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B193136F-9336-4C85-B7EB-A39B146B9017}" type="datetimeFigureOut">
              <a:rPr lang="pl-PL" smtClean="0"/>
              <a:pPr/>
              <a:t>28.01.2020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9838" y="1162050"/>
            <a:ext cx="45307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4"/>
            <a:ext cx="5608320" cy="3660458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967"/>
            <a:ext cx="3037840" cy="466433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7"/>
            <a:ext cx="3037840" cy="466433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1A013272-F8D2-454A-9CF5-79D8E00B551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2958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41097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E68455-E4D8-4F65-BB15-8C82A9BA0067}" type="slidenum">
              <a:rPr lang="en-US" altLang="pl-PL"/>
              <a:pPr/>
              <a:t>10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363904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hangingPunct="1">
              <a:spcBef>
                <a:spcPct val="0"/>
              </a:spcBef>
            </a:pPr>
            <a:endParaRPr lang="pl-PL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91617" indent="-3021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20274" indent="-2414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09698" indent="-2414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99121" indent="-2414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72122" indent="-2414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5122" indent="-2414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18121" indent="-2414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91121" indent="-2414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133BA1-22BC-4F33-B8EB-62B72C8CC934}" type="slidenum">
              <a:rPr lang="pl-PL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11</a:t>
            </a:fld>
            <a:endParaRPr lang="pl-PL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3261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E68455-E4D8-4F65-BB15-8C82A9BA0067}" type="slidenum">
              <a:rPr lang="en-US" altLang="pl-PL"/>
              <a:pPr/>
              <a:t>12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23090869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E68455-E4D8-4F65-BB15-8C82A9BA0067}" type="slidenum">
              <a:rPr lang="en-US" altLang="pl-PL"/>
              <a:pPr/>
              <a:t>13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20465266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7060" indent="-28136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6173" indent="-22478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1866" indent="-22478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47559" indent="-22478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959" indent="-2247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28360" indent="-2247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68760" indent="-2247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09162" indent="-2247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3304D05-A84D-4441-8924-E5231297304E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14</a:t>
            </a:fld>
            <a:endParaRPr lang="en-US" altLang="en-US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535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1755073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E68455-E4D8-4F65-BB15-8C82A9BA0067}" type="slidenum">
              <a:rPr lang="en-US" altLang="pl-PL"/>
              <a:pPr/>
              <a:t>3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3171626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13318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E68455-E4D8-4F65-BB15-8C82A9BA0067}" type="slidenum">
              <a:rPr lang="en-US" altLang="pl-PL"/>
              <a:pPr/>
              <a:t>5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1631521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E68455-E4D8-4F65-BB15-8C82A9BA0067}" type="slidenum">
              <a:rPr lang="en-US" altLang="pl-PL"/>
              <a:pPr/>
              <a:t>6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616530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E68455-E4D8-4F65-BB15-8C82A9BA0067}" type="slidenum">
              <a:rPr lang="en-US" altLang="pl-PL"/>
              <a:pPr/>
              <a:t>7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40951769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E68455-E4D8-4F65-BB15-8C82A9BA0067}" type="slidenum">
              <a:rPr lang="en-US" altLang="pl-PL"/>
              <a:pPr/>
              <a:t>8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3913101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E68455-E4D8-4F65-BB15-8C82A9BA0067}" type="slidenum">
              <a:rPr lang="en-US" altLang="pl-PL"/>
              <a:pPr/>
              <a:t>9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1220707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5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452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Picture 12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icture 1"/>
          <p:cNvSpPr>
            <a:spLocks noChangeAspect="1" noChangeArrowheads="1"/>
          </p:cNvSpPr>
          <p:nvPr userDrawn="1"/>
        </p:nvSpPr>
        <p:spPr bwMode="auto">
          <a:xfrm>
            <a:off x="2825750" y="5821363"/>
            <a:ext cx="4241800" cy="25876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altLang="pl-PL" smtClean="0">
              <a:solidFill>
                <a:srgbClr val="00000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79600" y="692248"/>
            <a:ext cx="1670400" cy="663993"/>
          </a:xfrm>
          <a:prstGeom prst="rect">
            <a:avLst/>
          </a:prstGeom>
        </p:spPr>
        <p:txBody>
          <a:bodyPr lIns="90000" tIns="90000" rIns="90000" bIns="90000" anchor="ctr"/>
          <a:lstStyle>
            <a:lvl1pPr algn="ctr">
              <a:defRPr sz="1400" b="0" baseline="0">
                <a:solidFill>
                  <a:srgbClr val="808080"/>
                </a:solidFill>
                <a:latin typeface="Calibri" panose="020F0502020204030204" pitchFamily="34" charset="0"/>
                <a:cs typeface="Arial" pitchFamily="34" charset="0"/>
                <a:sym typeface="Calibri" panose="020F0502020204030204" pitchFamily="34" charset="0"/>
              </a:defRPr>
            </a:lvl1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97146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7061379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1477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AutoShape 12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 userDrawn="1"/>
        </p:nvSpPr>
        <p:spPr>
          <a:xfrm>
            <a:off x="3175" y="6408738"/>
            <a:ext cx="9902825" cy="461962"/>
          </a:xfrm>
          <a:prstGeom prst="rect">
            <a:avLst/>
          </a:prstGeom>
          <a:solidFill>
            <a:srgbClr val="0166B6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  <a:sym typeface="Calibri" panose="020F0502020204030204" pitchFamily="34" charset="0"/>
            </a:endParaRPr>
          </a:p>
        </p:txBody>
      </p:sp>
      <p:grpSp>
        <p:nvGrpSpPr>
          <p:cNvPr id="5" name="Group 5"/>
          <p:cNvGrpSpPr>
            <a:grpSpLocks/>
          </p:cNvGrpSpPr>
          <p:nvPr userDrawn="1"/>
        </p:nvGrpSpPr>
        <p:grpSpPr bwMode="auto">
          <a:xfrm>
            <a:off x="8686800" y="207963"/>
            <a:ext cx="1219200" cy="644525"/>
            <a:chOff x="7978775" y="3175"/>
            <a:chExt cx="1927225" cy="1018157"/>
          </a:xfrm>
        </p:grpSpPr>
        <p:pic>
          <p:nvPicPr>
            <p:cNvPr id="6" name="flag_poland" descr="Datei:Flag of Poland.svg"/>
            <p:cNvPicPr>
              <a:picLocks noChangeArrowheads="1"/>
            </p:cNvPicPr>
            <p:nvPr/>
          </p:nvPicPr>
          <p:blipFill>
            <a:blip r:embed="rId5" cstate="print"/>
            <a:srcRect l="6250"/>
            <a:stretch>
              <a:fillRect/>
            </a:stretch>
          </p:blipFill>
          <p:spPr bwMode="auto">
            <a:xfrm>
              <a:off x="7978775" y="161164"/>
              <a:ext cx="1927225" cy="860168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>
              <a:outerShdw blurRad="50800" dist="38100" dir="18900000" algn="bl" rotWithShape="0">
                <a:schemeClr val="bg2">
                  <a:alpha val="40000"/>
                </a:schemeClr>
              </a:outerShdw>
            </a:effectLst>
          </p:spPr>
        </p:pic>
        <p:sp>
          <p:nvSpPr>
            <p:cNvPr id="7" name="Rectangle 11"/>
            <p:cNvSpPr/>
            <p:nvPr/>
          </p:nvSpPr>
          <p:spPr bwMode="auto">
            <a:xfrm>
              <a:off x="7978775" y="3175"/>
              <a:ext cx="1146175" cy="1018157"/>
            </a:xfrm>
            <a:prstGeom prst="rect">
              <a:avLst/>
            </a:prstGeom>
            <a:gradFill>
              <a:gsLst>
                <a:gs pos="68000">
                  <a:srgbClr val="FFFFFF">
                    <a:alpha val="60000"/>
                  </a:srgbClr>
                </a:gs>
                <a:gs pos="21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21594000" scaled="0"/>
            </a:gra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pl-PL" sz="2400">
                <a:solidFill>
                  <a:srgbClr val="FFFFFF"/>
                </a:solidFill>
                <a:latin typeface="Calibri" panose="020F050202020403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8" name="Rectangle 7"/>
          <p:cNvSpPr/>
          <p:nvPr userDrawn="1"/>
        </p:nvSpPr>
        <p:spPr>
          <a:xfrm>
            <a:off x="3175" y="295275"/>
            <a:ext cx="254000" cy="831850"/>
          </a:xfrm>
          <a:prstGeom prst="rect">
            <a:avLst/>
          </a:prstGeom>
          <a:solidFill>
            <a:srgbClr val="0166B6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  <a:sym typeface="Calibri" panose="020F0502020204030204" pitchFamily="34" charset="0"/>
            </a:endParaRPr>
          </a:p>
        </p:txBody>
      </p:sp>
      <p:sp>
        <p:nvSpPr>
          <p:cNvPr id="9" name="TextBox 15"/>
          <p:cNvSpPr txBox="1">
            <a:spLocks noChangeArrowheads="1"/>
          </p:cNvSpPr>
          <p:nvPr userDrawn="1"/>
        </p:nvSpPr>
        <p:spPr bwMode="auto">
          <a:xfrm>
            <a:off x="9488488" y="6572250"/>
            <a:ext cx="274637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1D9524-E003-424D-AD05-D830B7155F12}" type="slidenum">
              <a:rPr lang="pl-PL" altLang="en-US" sz="1000" b="1" smtClean="0">
                <a:solidFill>
                  <a:srgbClr val="FFFFFF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en-US" sz="1000" b="1" smtClean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altLang="en-US" sz="800" b="1" dirty="0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Click to edit Master title style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7034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5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2500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AutoShape 12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 userDrawn="1"/>
        </p:nvSpPr>
        <p:spPr>
          <a:xfrm>
            <a:off x="3175" y="6408738"/>
            <a:ext cx="9902825" cy="461962"/>
          </a:xfrm>
          <a:prstGeom prst="rect">
            <a:avLst/>
          </a:prstGeom>
          <a:solidFill>
            <a:srgbClr val="0166B6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  <a:sym typeface="Calibri" panose="020F0502020204030204" pitchFamily="34" charset="0"/>
            </a:endParaRPr>
          </a:p>
        </p:txBody>
      </p:sp>
      <p:sp>
        <p:nvSpPr>
          <p:cNvPr id="5" name="TextBox 15"/>
          <p:cNvSpPr txBox="1">
            <a:spLocks noChangeArrowheads="1"/>
          </p:cNvSpPr>
          <p:nvPr userDrawn="1"/>
        </p:nvSpPr>
        <p:spPr bwMode="auto">
          <a:xfrm>
            <a:off x="9488488" y="6572250"/>
            <a:ext cx="274637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F5A4CA-94EE-457B-AF5B-7022A892C366}" type="slidenum">
              <a:rPr lang="pl-PL" altLang="en-US" sz="1000" b="1" smtClean="0">
                <a:solidFill>
                  <a:srgbClr val="FFFFFF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en-US" sz="1000" b="1" smtClean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altLang="en-US" sz="800" b="1" dirty="0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grpSp>
        <p:nvGrpSpPr>
          <p:cNvPr id="6" name="Group 17"/>
          <p:cNvGrpSpPr>
            <a:grpSpLocks/>
          </p:cNvGrpSpPr>
          <p:nvPr userDrawn="1"/>
        </p:nvGrpSpPr>
        <p:grpSpPr bwMode="auto">
          <a:xfrm>
            <a:off x="8686800" y="207963"/>
            <a:ext cx="1219200" cy="644525"/>
            <a:chOff x="7978775" y="3175"/>
            <a:chExt cx="1927225" cy="1018157"/>
          </a:xfrm>
        </p:grpSpPr>
        <p:pic>
          <p:nvPicPr>
            <p:cNvPr id="7" name="flag_poland" descr="Datei:Flag of Poland.svg"/>
            <p:cNvPicPr>
              <a:picLocks noChangeArrowheads="1"/>
            </p:cNvPicPr>
            <p:nvPr/>
          </p:nvPicPr>
          <p:blipFill>
            <a:blip r:embed="rId5" cstate="print"/>
            <a:srcRect l="6250"/>
            <a:stretch>
              <a:fillRect/>
            </a:stretch>
          </p:blipFill>
          <p:spPr bwMode="auto">
            <a:xfrm>
              <a:off x="7978775" y="161164"/>
              <a:ext cx="1927225" cy="860168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>
              <a:outerShdw blurRad="50800" dist="38100" dir="18900000" algn="bl" rotWithShape="0">
                <a:schemeClr val="bg2">
                  <a:alpha val="40000"/>
                </a:schemeClr>
              </a:outerShdw>
            </a:effectLst>
          </p:spPr>
        </p:pic>
        <p:sp>
          <p:nvSpPr>
            <p:cNvPr id="8" name="Rectangle 11"/>
            <p:cNvSpPr/>
            <p:nvPr/>
          </p:nvSpPr>
          <p:spPr bwMode="auto">
            <a:xfrm>
              <a:off x="7978775" y="3175"/>
              <a:ext cx="1146175" cy="1018157"/>
            </a:xfrm>
            <a:prstGeom prst="rect">
              <a:avLst/>
            </a:prstGeom>
            <a:gradFill>
              <a:gsLst>
                <a:gs pos="68000">
                  <a:srgbClr val="FFFFFF">
                    <a:alpha val="60000"/>
                  </a:srgbClr>
                </a:gs>
                <a:gs pos="21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21594000" scaled="0"/>
            </a:gra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pl-PL" sz="2400">
                <a:solidFill>
                  <a:srgbClr val="FFFFFF"/>
                </a:solidFill>
                <a:latin typeface="Calibri" panose="020F050202020403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9" name="Rectangle 8"/>
          <p:cNvSpPr/>
          <p:nvPr userDrawn="1"/>
        </p:nvSpPr>
        <p:spPr>
          <a:xfrm>
            <a:off x="3175" y="295275"/>
            <a:ext cx="254000" cy="831850"/>
          </a:xfrm>
          <a:prstGeom prst="rect">
            <a:avLst/>
          </a:prstGeom>
          <a:solidFill>
            <a:srgbClr val="0166B6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  <a:sym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Click to edit Master title style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3802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EE28BC20-15AD-4813-B02C-945E78E4EF78}" type="datetimeFigureOut">
              <a:rPr lang="pl-PL" smtClean="0"/>
              <a:t>28.01.2020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C205E620-9DF6-41DB-9499-58CA8BB143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148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4142469521"/>
              </p:ext>
            </p:ext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471" name="think-cell Slide" r:id="rId8" imgW="0" imgH="0" progId="TCLayout.ActiveDocument.1">
                  <p:embed/>
                </p:oleObj>
              </mc:Choice>
              <mc:Fallback>
                <p:oleObj name="think-cell Slide" r:id="rId8" imgW="0" imgH="0" progId="TCLayout.ActiveDocument.1">
                  <p:embed/>
                  <p:pic>
                    <p:nvPicPr>
                      <p:cNvPr id="0" name="AutoShape 12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 userDrawn="1"/>
        </p:nvSpPr>
        <p:spPr>
          <a:xfrm>
            <a:off x="3175" y="6408738"/>
            <a:ext cx="9902825" cy="461962"/>
          </a:xfrm>
          <a:prstGeom prst="rect">
            <a:avLst/>
          </a:prstGeom>
          <a:solidFill>
            <a:srgbClr val="0166B6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  <a:sym typeface="Calibri" panose="020F0502020204030204" pitchFamily="34" charset="0"/>
            </a:endParaRPr>
          </a:p>
        </p:txBody>
      </p:sp>
      <p:sp>
        <p:nvSpPr>
          <p:cNvPr id="1028" name="Text Placeholder 12"/>
          <p:cNvSpPr>
            <a:spLocks noGrp="1"/>
          </p:cNvSpPr>
          <p:nvPr userDrawn="1">
            <p:ph type="body" idx="1"/>
          </p:nvPr>
        </p:nvSpPr>
        <p:spPr bwMode="auto">
          <a:xfrm>
            <a:off x="454025" y="1508125"/>
            <a:ext cx="8997950" cy="459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Click to edit Master text styles</a:t>
            </a:r>
          </a:p>
          <a:p>
            <a:pPr lvl="1"/>
            <a:r>
              <a:rPr lang="pl-PL" altLang="en-US" smtClean="0"/>
              <a:t>Second level</a:t>
            </a:r>
          </a:p>
          <a:p>
            <a:pPr lvl="2"/>
            <a:r>
              <a:rPr lang="pl-PL" altLang="en-US" smtClean="0"/>
              <a:t>Third level</a:t>
            </a:r>
          </a:p>
          <a:p>
            <a:pPr lvl="3"/>
            <a:r>
              <a:rPr lang="pl-PL" altLang="en-US" smtClean="0"/>
              <a:t>Fourth level</a:t>
            </a:r>
          </a:p>
          <a:p>
            <a:pPr lvl="4"/>
            <a:r>
              <a:rPr lang="pl-PL" altLang="en-US" smtClean="0"/>
              <a:t>Fifth level</a:t>
            </a:r>
            <a:endParaRPr lang="pl-PL" altLang="en-US" dirty="0" smtClean="0"/>
          </a:p>
        </p:txBody>
      </p:sp>
      <p:sp>
        <p:nvSpPr>
          <p:cNvPr id="1029" name="Title Placeholder 1"/>
          <p:cNvSpPr>
            <a:spLocks noGrp="1"/>
          </p:cNvSpPr>
          <p:nvPr userDrawn="1">
            <p:ph type="title"/>
          </p:nvPr>
        </p:nvSpPr>
        <p:spPr bwMode="auto">
          <a:xfrm>
            <a:off x="454025" y="295275"/>
            <a:ext cx="80724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Click to edit Master title style</a:t>
            </a:r>
          </a:p>
        </p:txBody>
      </p:sp>
      <p:grpSp>
        <p:nvGrpSpPr>
          <p:cNvPr id="1030" name="Group 5"/>
          <p:cNvGrpSpPr>
            <a:grpSpLocks/>
          </p:cNvGrpSpPr>
          <p:nvPr userDrawn="1"/>
        </p:nvGrpSpPr>
        <p:grpSpPr bwMode="auto">
          <a:xfrm>
            <a:off x="8686800" y="207963"/>
            <a:ext cx="1219200" cy="644525"/>
            <a:chOff x="7978775" y="3175"/>
            <a:chExt cx="1927225" cy="1018157"/>
          </a:xfrm>
        </p:grpSpPr>
        <p:pic>
          <p:nvPicPr>
            <p:cNvPr id="12" name="flag_poland" descr="Datei:Flag of Poland.svg"/>
            <p:cNvPicPr>
              <a:picLocks noChangeArrowheads="1"/>
            </p:cNvPicPr>
            <p:nvPr/>
          </p:nvPicPr>
          <p:blipFill>
            <a:blip r:embed="rId9" cstate="print"/>
            <a:srcRect l="6250"/>
            <a:stretch>
              <a:fillRect/>
            </a:stretch>
          </p:blipFill>
          <p:spPr bwMode="auto">
            <a:xfrm>
              <a:off x="7978775" y="161164"/>
              <a:ext cx="1927225" cy="860168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>
              <a:outerShdw blurRad="50800" dist="38100" dir="18900000" algn="bl" rotWithShape="0">
                <a:schemeClr val="bg2">
                  <a:alpha val="40000"/>
                </a:schemeClr>
              </a:outerShdw>
            </a:effectLst>
          </p:spPr>
        </p:pic>
        <p:sp>
          <p:nvSpPr>
            <p:cNvPr id="14" name="Rectangle 11"/>
            <p:cNvSpPr/>
            <p:nvPr/>
          </p:nvSpPr>
          <p:spPr bwMode="auto">
            <a:xfrm>
              <a:off x="7978775" y="3175"/>
              <a:ext cx="1146175" cy="1018157"/>
            </a:xfrm>
            <a:prstGeom prst="rect">
              <a:avLst/>
            </a:prstGeom>
            <a:gradFill>
              <a:gsLst>
                <a:gs pos="68000">
                  <a:srgbClr val="FFFFFF">
                    <a:alpha val="60000"/>
                  </a:srgbClr>
                </a:gs>
                <a:gs pos="21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21594000" scaled="0"/>
            </a:gra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pl-PL" sz="2400">
                <a:solidFill>
                  <a:srgbClr val="FFFFFF"/>
                </a:solidFill>
                <a:latin typeface="Calibri" panose="020F050202020403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15" name="Rectangle 14"/>
          <p:cNvSpPr/>
          <p:nvPr userDrawn="1"/>
        </p:nvSpPr>
        <p:spPr>
          <a:xfrm>
            <a:off x="3175" y="295275"/>
            <a:ext cx="254000" cy="831850"/>
          </a:xfrm>
          <a:prstGeom prst="rect">
            <a:avLst/>
          </a:prstGeom>
          <a:solidFill>
            <a:srgbClr val="0166B6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  <a:sym typeface="Calibri" panose="020F0502020204030204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 userDrawn="1"/>
        </p:nvSpPr>
        <p:spPr bwMode="auto">
          <a:xfrm>
            <a:off x="9488488" y="6572250"/>
            <a:ext cx="274637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85C5F7-918F-4500-8B15-6B3439F14B42}" type="slidenum">
              <a:rPr lang="pl-PL" altLang="en-US" sz="1000" b="1" smtClean="0">
                <a:solidFill>
                  <a:srgbClr val="FFFFFF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en-US" sz="1000" b="1" smtClean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altLang="en-US" sz="800" b="1" dirty="0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947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0D5681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D5681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D5681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D5681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D5681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D5681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D5681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D5681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D568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D5681"/>
        </a:buClr>
        <a:defRPr sz="1600" b="1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457200" indent="-228600" algn="l" rtl="0" eaLnBrk="0" fontAlgn="base" hangingPunct="0">
        <a:spcBef>
          <a:spcPct val="20000"/>
        </a:spcBef>
        <a:spcAft>
          <a:spcPct val="0"/>
        </a:spcAft>
        <a:buClr>
          <a:srgbClr val="0D568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0D5681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376363" indent="-231775" algn="l" rtl="0" eaLnBrk="0" fontAlgn="base" hangingPunct="0">
        <a:spcBef>
          <a:spcPct val="20000"/>
        </a:spcBef>
        <a:spcAft>
          <a:spcPct val="0"/>
        </a:spcAft>
        <a:buClr>
          <a:srgbClr val="0D5681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8988" indent="-230188" algn="l" rtl="0" eaLnBrk="0" fontAlgn="base" hangingPunct="0">
        <a:spcBef>
          <a:spcPct val="20000"/>
        </a:spcBef>
        <a:spcAft>
          <a:spcPct val="0"/>
        </a:spcAft>
        <a:buClr>
          <a:srgbClr val="0D5681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jpeg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2" Type="http://schemas.openxmlformats.org/officeDocument/2006/relationships/tags" Target="../tags/tag24.xml"/><Relationship Id="rId1" Type="http://schemas.openxmlformats.org/officeDocument/2006/relationships/vmlDrawing" Target="../drawings/vmlDrawing13.vml"/><Relationship Id="rId6" Type="http://schemas.openxmlformats.org/officeDocument/2006/relationships/tags" Target="../tags/tag28.xml"/><Relationship Id="rId11" Type="http://schemas.openxmlformats.org/officeDocument/2006/relationships/image" Target="../media/image5.emf"/><Relationship Id="rId5" Type="http://schemas.openxmlformats.org/officeDocument/2006/relationships/tags" Target="../tags/tag27.xml"/><Relationship Id="rId10" Type="http://schemas.openxmlformats.org/officeDocument/2006/relationships/oleObject" Target="../embeddings/oleObject13.bin"/><Relationship Id="rId4" Type="http://schemas.openxmlformats.org/officeDocument/2006/relationships/tags" Target="../tags/tag26.xml"/><Relationship Id="rId9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14.bin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2.xml"/><Relationship Id="rId3" Type="http://schemas.openxmlformats.org/officeDocument/2006/relationships/tags" Target="../tags/tag32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vmlDrawing" Target="../drawings/vmlDrawing15.vml"/><Relationship Id="rId6" Type="http://schemas.openxmlformats.org/officeDocument/2006/relationships/tags" Target="../tags/tag35.xml"/><Relationship Id="rId11" Type="http://schemas.openxmlformats.org/officeDocument/2006/relationships/hyperlink" Target="https://www.gov.pl/web/cyfryzacja/internet-rzeczy" TargetMode="External"/><Relationship Id="rId5" Type="http://schemas.openxmlformats.org/officeDocument/2006/relationships/tags" Target="../tags/tag34.xml"/><Relationship Id="rId10" Type="http://schemas.openxmlformats.org/officeDocument/2006/relationships/image" Target="../media/image5.emf"/><Relationship Id="rId4" Type="http://schemas.openxmlformats.org/officeDocument/2006/relationships/tags" Target="../tags/tag33.xml"/><Relationship Id="rId9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13" Type="http://schemas.openxmlformats.org/officeDocument/2006/relationships/tags" Target="../tags/tag47.xml"/><Relationship Id="rId3" Type="http://schemas.openxmlformats.org/officeDocument/2006/relationships/tags" Target="../tags/tag37.xml"/><Relationship Id="rId7" Type="http://schemas.openxmlformats.org/officeDocument/2006/relationships/tags" Target="../tags/tag41.xml"/><Relationship Id="rId12" Type="http://schemas.openxmlformats.org/officeDocument/2006/relationships/tags" Target="../tags/tag46.xml"/><Relationship Id="rId17" Type="http://schemas.openxmlformats.org/officeDocument/2006/relationships/image" Target="../media/image5.emf"/><Relationship Id="rId2" Type="http://schemas.openxmlformats.org/officeDocument/2006/relationships/tags" Target="../tags/tag36.xml"/><Relationship Id="rId16" Type="http://schemas.openxmlformats.org/officeDocument/2006/relationships/oleObject" Target="../embeddings/oleObject16.bin"/><Relationship Id="rId1" Type="http://schemas.openxmlformats.org/officeDocument/2006/relationships/vmlDrawing" Target="../drawings/vmlDrawing16.vml"/><Relationship Id="rId6" Type="http://schemas.openxmlformats.org/officeDocument/2006/relationships/tags" Target="../tags/tag40.xml"/><Relationship Id="rId11" Type="http://schemas.openxmlformats.org/officeDocument/2006/relationships/tags" Target="../tags/tag45.xml"/><Relationship Id="rId5" Type="http://schemas.openxmlformats.org/officeDocument/2006/relationships/tags" Target="../tags/tag39.xml"/><Relationship Id="rId15" Type="http://schemas.openxmlformats.org/officeDocument/2006/relationships/notesSlide" Target="../notesSlides/notesSlide13.xml"/><Relationship Id="rId10" Type="http://schemas.openxmlformats.org/officeDocument/2006/relationships/tags" Target="../tags/tag44.xml"/><Relationship Id="rId4" Type="http://schemas.openxmlformats.org/officeDocument/2006/relationships/tags" Target="../tags/tag38.xml"/><Relationship Id="rId9" Type="http://schemas.openxmlformats.org/officeDocument/2006/relationships/tags" Target="../tags/tag43.xml"/><Relationship Id="rId1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8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17.bin"/><Relationship Id="rId4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image" Target="../media/image4.emf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5.emf"/><Relationship Id="rId2" Type="http://schemas.openxmlformats.org/officeDocument/2006/relationships/tags" Target="../tags/tag9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5.emf"/><Relationship Id="rId2" Type="http://schemas.openxmlformats.org/officeDocument/2006/relationships/tags" Target="../tags/tag1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tags" Target="../tags/tag14.xml"/><Relationship Id="rId7" Type="http://schemas.openxmlformats.org/officeDocument/2006/relationships/notesSlide" Target="../notesSlides/notesSlide6.xml"/><Relationship Id="rId2" Type="http://schemas.openxmlformats.org/officeDocument/2006/relationships/tags" Target="../tags/tag13.xml"/><Relationship Id="rId1" Type="http://schemas.openxmlformats.org/officeDocument/2006/relationships/vmlDrawing" Target="../drawings/vmlDrawing9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6.xml"/><Relationship Id="rId4" Type="http://schemas.openxmlformats.org/officeDocument/2006/relationships/tags" Target="../tags/tag15.xml"/><Relationship Id="rId9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5.emf"/><Relationship Id="rId2" Type="http://schemas.openxmlformats.org/officeDocument/2006/relationships/tags" Target="../tags/tag1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0.bin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20.xml"/><Relationship Id="rId7" Type="http://schemas.openxmlformats.org/officeDocument/2006/relationships/oleObject" Target="../embeddings/oleObject11.bin"/><Relationship Id="rId2" Type="http://schemas.openxmlformats.org/officeDocument/2006/relationships/tags" Target="../tags/tag19.xml"/><Relationship Id="rId1" Type="http://schemas.openxmlformats.org/officeDocument/2006/relationships/vmlDrawing" Target="../drawings/vmlDrawing11.v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podreczniki.pl/" TargetMode="External"/><Relationship Id="rId3" Type="http://schemas.openxmlformats.org/officeDocument/2006/relationships/tags" Target="../tags/tag23.xml"/><Relationship Id="rId7" Type="http://schemas.openxmlformats.org/officeDocument/2006/relationships/image" Target="../media/image5.emf"/><Relationship Id="rId2" Type="http://schemas.openxmlformats.org/officeDocument/2006/relationships/tags" Target="../tags/tag2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.bin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404" name="think-cell Slide" r:id="rId5" imgW="0" imgH="0" progId="TCLayout.ActiveDocument.1">
                  <p:embed/>
                </p:oleObj>
              </mc:Choice>
              <mc:Fallback>
                <p:oleObj name="think-cell Slide" r:id="rId5" imgW="0" imgH="0" progId="TCLayout.ActiveDocument.1">
                  <p:embed/>
                  <p:pic>
                    <p:nvPicPr>
                      <p:cNvPr id="0" name="AutoShape 2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0" r="1830"/>
          <a:stretch>
            <a:fillRect/>
          </a:stretch>
        </p:blipFill>
        <p:spPr bwMode="auto">
          <a:xfrm>
            <a:off x="1208584" y="188640"/>
            <a:ext cx="7344816" cy="4865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8841432" y="24011"/>
            <a:ext cx="1055884" cy="4341094"/>
          </a:xfrm>
          <a:prstGeom prst="rect">
            <a:avLst/>
          </a:prstGeom>
          <a:solidFill>
            <a:schemeClr val="bg1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  <a:sym typeface="Calibri" panose="020F0502020204030204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 bwMode="auto">
          <a:xfrm>
            <a:off x="128464" y="5085184"/>
            <a:ext cx="9577064" cy="143033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1044000" rIns="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en-US" sz="2800" b="1" dirty="0" smtClean="0">
                <a:solidFill>
                  <a:srgbClr val="0166B6"/>
                </a:solidFill>
                <a:latin typeface="Calibri" panose="020F0502020204030204" pitchFamily="34" charset="0"/>
              </a:rPr>
              <a:t>Program </a:t>
            </a:r>
            <a:r>
              <a:rPr lang="pl-PL" altLang="en-US" sz="2800" b="1" dirty="0">
                <a:solidFill>
                  <a:srgbClr val="0166B6"/>
                </a:solidFill>
                <a:latin typeface="Calibri" panose="020F0502020204030204" pitchFamily="34" charset="0"/>
              </a:rPr>
              <a:t>„Od papierowej do cyfrowej Polski” </a:t>
            </a:r>
            <a:endParaRPr lang="pl-PL" altLang="en-US" sz="2800" b="1" dirty="0" smtClean="0">
              <a:solidFill>
                <a:srgbClr val="0166B6"/>
              </a:solidFill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en-US" sz="2400" b="1" dirty="0" smtClean="0">
                <a:solidFill>
                  <a:srgbClr val="0166B6"/>
                </a:solidFill>
                <a:latin typeface="Calibri" panose="020F0502020204030204" pitchFamily="34" charset="0"/>
              </a:rPr>
              <a:t>Sprawozdanie z prac programu za 2019r.</a:t>
            </a:r>
            <a:endParaRPr lang="pl-PL" altLang="en-US" sz="2400" b="1" dirty="0">
              <a:solidFill>
                <a:srgbClr val="0166B6"/>
              </a:solidFill>
              <a:latin typeface="Calibri" panose="020F0502020204030204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en-US" sz="2400" b="1" dirty="0">
                <a:solidFill>
                  <a:srgbClr val="5890C8"/>
                </a:solidFill>
                <a:latin typeface="Calibri" panose="020F0502020204030204" pitchFamily="34" charset="0"/>
              </a:rPr>
              <a:t>					</a:t>
            </a:r>
            <a:r>
              <a:rPr lang="pl-PL" altLang="en-US" sz="2000" dirty="0">
                <a:solidFill>
                  <a:srgbClr val="0166B6"/>
                </a:solidFill>
                <a:latin typeface="Calibri" panose="020F0502020204030204" pitchFamily="34" charset="0"/>
              </a:rPr>
              <a:t>s</a:t>
            </a:r>
            <a:r>
              <a:rPr lang="pl-PL" altLang="en-US" sz="2000" dirty="0" smtClean="0">
                <a:solidFill>
                  <a:srgbClr val="0166B6"/>
                </a:solidFill>
                <a:latin typeface="Calibri" panose="020F0502020204030204" pitchFamily="34" charset="0"/>
              </a:rPr>
              <a:t>tyczeń 2020</a:t>
            </a:r>
            <a:endParaRPr lang="pl-PL" altLang="en-US" sz="2000" dirty="0">
              <a:solidFill>
                <a:srgbClr val="0166B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72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0715" name="think-cell Slide" r:id="rId10" imgW="360" imgH="360" progId="TCLayout.ActiveDocument.1">
                  <p:embed/>
                </p:oleObj>
              </mc:Choice>
              <mc:Fallback>
                <p:oleObj name="think-cell Slide" r:id="rId10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 smtClean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34" name="Round Diagonal Corner Rectangle 33"/>
          <p:cNvSpPr/>
          <p:nvPr/>
        </p:nvSpPr>
        <p:spPr>
          <a:xfrm>
            <a:off x="6613422" y="2439124"/>
            <a:ext cx="3162535" cy="2387625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Powołanie </a:t>
            </a:r>
            <a:r>
              <a:rPr lang="pl-PL" sz="13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Wirtualnej Katedry Etyki i Prawa</a:t>
            </a:r>
          </a:p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Opracowanie projektu i konsultacje </a:t>
            </a:r>
            <a:r>
              <a:rPr lang="pl-PL" sz="13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Polityki Rozwoju Sztucznej Inteligencji w Polsce na lata 2019-2027</a:t>
            </a:r>
          </a:p>
          <a:p>
            <a:pPr marL="177800" lvl="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Warsztaty 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transformacji cyfrowej/ AI dla administracji publicznej – przeszkolono ponad 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 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urzędników</a:t>
            </a:r>
          </a:p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Konferencja 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 w medycynie </a:t>
            </a:r>
          </a:p>
        </p:txBody>
      </p:sp>
      <p:sp>
        <p:nvSpPr>
          <p:cNvPr id="73" name="ColumnHeader"/>
          <p:cNvSpPr>
            <a:spLocks noChangeArrowheads="1"/>
          </p:cNvSpPr>
          <p:nvPr/>
        </p:nvSpPr>
        <p:spPr bwMode="gray">
          <a:xfrm>
            <a:off x="343772" y="1127125"/>
            <a:ext cx="9043054" cy="608319"/>
          </a:xfrm>
          <a:prstGeom prst="round2DiagRect">
            <a:avLst/>
          </a:prstGeom>
          <a:gradFill flip="none" rotWithShape="1">
            <a:gsLst>
              <a:gs pos="100000">
                <a:srgbClr val="2EA0FE"/>
              </a:gs>
              <a:gs pos="1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0700" tIns="0" rIns="50700" bIns="0" anchor="ctr"/>
          <a:lstStyle/>
          <a:p>
            <a:pPr marL="1362033" lvl="3" indent="-199490">
              <a:spcAft>
                <a:spcPts val="650"/>
              </a:spcAft>
              <a:defRPr/>
            </a:pPr>
            <a:r>
              <a:rPr lang="pl-PL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biznesowy: vacat</a:t>
            </a:r>
            <a:endParaRPr lang="pl-PL" sz="1400" i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362033" lvl="3" indent="-199490">
              <a:spcAft>
                <a:spcPts val="650"/>
              </a:spcAft>
              <a:defRPr/>
            </a:pPr>
            <a:r>
              <a:rPr lang="pl-PL" sz="1400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wdrożeniowy</a:t>
            </a:r>
            <a:r>
              <a:rPr lang="pl-PL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Hubert  Romaniec (MC)</a:t>
            </a:r>
            <a:endParaRPr lang="pl-PL" sz="1400" b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3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2000" dirty="0" smtClean="0">
                <a:solidFill>
                  <a:srgbClr val="0166B6"/>
                </a:solidFill>
              </a:rPr>
              <a:t>Strumień</a:t>
            </a:r>
            <a:r>
              <a:rPr lang="pl-PL" altLang="pl-PL" sz="2000" dirty="0" smtClean="0"/>
              <a:t> </a:t>
            </a:r>
            <a:r>
              <a:rPr lang="pl-PL" altLang="pl-PL" sz="2000" dirty="0" smtClean="0">
                <a:solidFill>
                  <a:srgbClr val="DC6E00"/>
                </a:solidFill>
              </a:rPr>
              <a:t>Sztuczna Inteligencja </a:t>
            </a:r>
            <a:r>
              <a:rPr lang="pl-PL" altLang="pl-PL" sz="2000" dirty="0" smtClean="0">
                <a:solidFill>
                  <a:srgbClr val="0166B6"/>
                </a:solidFill>
              </a:rPr>
              <a:t>realizuje inicjatywy z </a:t>
            </a:r>
            <a:r>
              <a:rPr lang="pl-PL" altLang="pl-PL" sz="2000" dirty="0">
                <a:solidFill>
                  <a:srgbClr val="0166B6"/>
                </a:solidFill>
              </a:rPr>
              <a:t>zakresu </a:t>
            </a:r>
            <a:r>
              <a:rPr lang="pl-PL" altLang="pl-PL" sz="2000" dirty="0" smtClean="0">
                <a:solidFill>
                  <a:srgbClr val="0166B6"/>
                </a:solidFill>
              </a:rPr>
              <a:t>budowy </a:t>
            </a:r>
            <a:r>
              <a:rPr lang="pl-PL" altLang="pl-PL" sz="2000" dirty="0">
                <a:solidFill>
                  <a:srgbClr val="0166B6"/>
                </a:solidFill>
              </a:rPr>
              <a:t>środowiska dla lepszego rozwoju i wykorzystania </a:t>
            </a:r>
            <a:r>
              <a:rPr lang="pl-PL" altLang="pl-PL" sz="2000" dirty="0" smtClean="0">
                <a:solidFill>
                  <a:srgbClr val="0166B6"/>
                </a:solidFill>
              </a:rPr>
              <a:t>SI</a:t>
            </a:r>
          </a:p>
        </p:txBody>
      </p:sp>
      <p:sp>
        <p:nvSpPr>
          <p:cNvPr id="13324" name="Rectangle 34"/>
          <p:cNvSpPr>
            <a:spLocks noChangeArrowheads="1"/>
          </p:cNvSpPr>
          <p:nvPr/>
        </p:nvSpPr>
        <p:spPr bwMode="auto">
          <a:xfrm>
            <a:off x="6613423" y="2089073"/>
            <a:ext cx="2969701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lIns="50700" tIns="7800" rIns="50700" bIns="7800">
            <a:spAutoFit/>
          </a:bodyPr>
          <a:lstStyle/>
          <a:p>
            <a:r>
              <a:rPr lang="pl-PL" altLang="pl-PL" sz="1733" b="1" dirty="0" smtClean="0">
                <a:solidFill>
                  <a:srgbClr val="2EA0FE"/>
                </a:solidFill>
                <a:latin typeface="Calibri" pitchFamily="34" charset="0"/>
              </a:rPr>
              <a:t>Kluczowe osiągnięcia w 2019r. </a:t>
            </a:r>
            <a:endParaRPr lang="pl-PL" altLang="pl-PL" sz="1733" b="1" dirty="0">
              <a:solidFill>
                <a:srgbClr val="2EA0FE"/>
              </a:solidFill>
              <a:latin typeface="Calibri" pitchFamily="34" charset="0"/>
            </a:endParaRPr>
          </a:p>
        </p:txBody>
      </p:sp>
      <p:grpSp>
        <p:nvGrpSpPr>
          <p:cNvPr id="25" name="Group 31"/>
          <p:cNvGrpSpPr>
            <a:grpSpLocks/>
          </p:cNvGrpSpPr>
          <p:nvPr/>
        </p:nvGrpSpPr>
        <p:grpSpPr bwMode="auto">
          <a:xfrm>
            <a:off x="454025" y="1151575"/>
            <a:ext cx="739847" cy="583869"/>
            <a:chOff x="1019177" y="1648406"/>
            <a:chExt cx="869682" cy="740783"/>
          </a:xfrm>
        </p:grpSpPr>
        <p:grpSp>
          <p:nvGrpSpPr>
            <p:cNvPr id="26" name="Group 16"/>
            <p:cNvGrpSpPr>
              <a:grpSpLocks noChangeAspect="1"/>
            </p:cNvGrpSpPr>
            <p:nvPr/>
          </p:nvGrpSpPr>
          <p:grpSpPr bwMode="auto">
            <a:xfrm>
              <a:off x="1019177" y="1648406"/>
              <a:ext cx="771027" cy="740783"/>
              <a:chOff x="1055" y="1007"/>
              <a:chExt cx="267" cy="257"/>
            </a:xfrm>
          </p:grpSpPr>
          <p:sp>
            <p:nvSpPr>
              <p:cNvPr id="29" name="Freeform 18"/>
              <p:cNvSpPr>
                <a:spLocks/>
              </p:cNvSpPr>
              <p:nvPr/>
            </p:nvSpPr>
            <p:spPr bwMode="auto">
              <a:xfrm>
                <a:off x="1131" y="1007"/>
                <a:ext cx="97" cy="68"/>
              </a:xfrm>
              <a:custGeom>
                <a:avLst/>
                <a:gdLst>
                  <a:gd name="T0" fmla="*/ 0 w 1075"/>
                  <a:gd name="T1" fmla="*/ 0 h 748"/>
                  <a:gd name="T2" fmla="*/ 0 w 1075"/>
                  <a:gd name="T3" fmla="*/ 0 h 748"/>
                  <a:gd name="T4" fmla="*/ 0 w 1075"/>
                  <a:gd name="T5" fmla="*/ 0 h 748"/>
                  <a:gd name="T6" fmla="*/ 0 w 1075"/>
                  <a:gd name="T7" fmla="*/ 0 h 748"/>
                  <a:gd name="T8" fmla="*/ 0 w 1075"/>
                  <a:gd name="T9" fmla="*/ 0 h 748"/>
                  <a:gd name="T10" fmla="*/ 0 w 1075"/>
                  <a:gd name="T11" fmla="*/ 0 h 748"/>
                  <a:gd name="T12" fmla="*/ 0 w 1075"/>
                  <a:gd name="T13" fmla="*/ 0 h 748"/>
                  <a:gd name="T14" fmla="*/ 0 w 1075"/>
                  <a:gd name="T15" fmla="*/ 0 h 748"/>
                  <a:gd name="T16" fmla="*/ 0 w 1075"/>
                  <a:gd name="T17" fmla="*/ 0 h 748"/>
                  <a:gd name="T18" fmla="*/ 0 w 1075"/>
                  <a:gd name="T19" fmla="*/ 0 h 748"/>
                  <a:gd name="T20" fmla="*/ 0 w 1075"/>
                  <a:gd name="T21" fmla="*/ 0 h 748"/>
                  <a:gd name="T22" fmla="*/ 0 w 1075"/>
                  <a:gd name="T23" fmla="*/ 0 h 748"/>
                  <a:gd name="T24" fmla="*/ 0 w 1075"/>
                  <a:gd name="T25" fmla="*/ 0 h 748"/>
                  <a:gd name="T26" fmla="*/ 0 w 1075"/>
                  <a:gd name="T27" fmla="*/ 0 h 748"/>
                  <a:gd name="T28" fmla="*/ 0 w 1075"/>
                  <a:gd name="T29" fmla="*/ 0 h 748"/>
                  <a:gd name="T30" fmla="*/ 0 w 1075"/>
                  <a:gd name="T31" fmla="*/ 0 h 748"/>
                  <a:gd name="T32" fmla="*/ 0 w 1075"/>
                  <a:gd name="T33" fmla="*/ 0 h 748"/>
                  <a:gd name="T34" fmla="*/ 0 w 1075"/>
                  <a:gd name="T35" fmla="*/ 0 h 748"/>
                  <a:gd name="T36" fmla="*/ 0 w 1075"/>
                  <a:gd name="T37" fmla="*/ 0 h 748"/>
                  <a:gd name="T38" fmla="*/ 0 w 1075"/>
                  <a:gd name="T39" fmla="*/ 0 h 748"/>
                  <a:gd name="T40" fmla="*/ 0 w 1075"/>
                  <a:gd name="T41" fmla="*/ 0 h 748"/>
                  <a:gd name="T42" fmla="*/ 0 w 1075"/>
                  <a:gd name="T43" fmla="*/ 0 h 748"/>
                  <a:gd name="T44" fmla="*/ 0 w 1075"/>
                  <a:gd name="T45" fmla="*/ 0 h 748"/>
                  <a:gd name="T46" fmla="*/ 0 w 1075"/>
                  <a:gd name="T47" fmla="*/ 0 h 748"/>
                  <a:gd name="T48" fmla="*/ 0 w 1075"/>
                  <a:gd name="T49" fmla="*/ 0 h 748"/>
                  <a:gd name="T50" fmla="*/ 0 w 1075"/>
                  <a:gd name="T51" fmla="*/ 0 h 748"/>
                  <a:gd name="T52" fmla="*/ 0 w 1075"/>
                  <a:gd name="T53" fmla="*/ 0 h 748"/>
                  <a:gd name="T54" fmla="*/ 0 w 1075"/>
                  <a:gd name="T55" fmla="*/ 0 h 748"/>
                  <a:gd name="T56" fmla="*/ 0 w 1075"/>
                  <a:gd name="T57" fmla="*/ 0 h 748"/>
                  <a:gd name="T58" fmla="*/ 0 w 1075"/>
                  <a:gd name="T59" fmla="*/ 0 h 748"/>
                  <a:gd name="T60" fmla="*/ 0 w 1075"/>
                  <a:gd name="T61" fmla="*/ 0 h 748"/>
                  <a:gd name="T62" fmla="*/ 0 w 1075"/>
                  <a:gd name="T63" fmla="*/ 0 h 748"/>
                  <a:gd name="T64" fmla="*/ 0 w 1075"/>
                  <a:gd name="T65" fmla="*/ 0 h 748"/>
                  <a:gd name="T66" fmla="*/ 0 w 1075"/>
                  <a:gd name="T67" fmla="*/ 0 h 748"/>
                  <a:gd name="T68" fmla="*/ 0 w 1075"/>
                  <a:gd name="T69" fmla="*/ 0 h 748"/>
                  <a:gd name="T70" fmla="*/ 0 w 1075"/>
                  <a:gd name="T71" fmla="*/ 0 h 74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5"/>
                  <a:gd name="T109" fmla="*/ 0 h 748"/>
                  <a:gd name="T110" fmla="*/ 1075 w 1075"/>
                  <a:gd name="T111" fmla="*/ 748 h 74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5" h="748">
                    <a:moveTo>
                      <a:pt x="902" y="0"/>
                    </a:moveTo>
                    <a:lnTo>
                      <a:pt x="916" y="4"/>
                    </a:lnTo>
                    <a:lnTo>
                      <a:pt x="928" y="12"/>
                    </a:lnTo>
                    <a:lnTo>
                      <a:pt x="936" y="23"/>
                    </a:lnTo>
                    <a:lnTo>
                      <a:pt x="1071" y="303"/>
                    </a:lnTo>
                    <a:lnTo>
                      <a:pt x="1075" y="317"/>
                    </a:lnTo>
                    <a:lnTo>
                      <a:pt x="1074" y="332"/>
                    </a:lnTo>
                    <a:lnTo>
                      <a:pt x="1068" y="344"/>
                    </a:lnTo>
                    <a:lnTo>
                      <a:pt x="1063" y="350"/>
                    </a:lnTo>
                    <a:lnTo>
                      <a:pt x="1059" y="354"/>
                    </a:lnTo>
                    <a:lnTo>
                      <a:pt x="1045" y="361"/>
                    </a:lnTo>
                    <a:lnTo>
                      <a:pt x="1031" y="363"/>
                    </a:lnTo>
                    <a:lnTo>
                      <a:pt x="721" y="339"/>
                    </a:lnTo>
                    <a:lnTo>
                      <a:pt x="707" y="336"/>
                    </a:lnTo>
                    <a:lnTo>
                      <a:pt x="695" y="328"/>
                    </a:lnTo>
                    <a:lnTo>
                      <a:pt x="686" y="316"/>
                    </a:lnTo>
                    <a:lnTo>
                      <a:pt x="682" y="302"/>
                    </a:lnTo>
                    <a:lnTo>
                      <a:pt x="683" y="288"/>
                    </a:lnTo>
                    <a:lnTo>
                      <a:pt x="690" y="274"/>
                    </a:lnTo>
                    <a:lnTo>
                      <a:pt x="708" y="247"/>
                    </a:lnTo>
                    <a:lnTo>
                      <a:pt x="659" y="243"/>
                    </a:lnTo>
                    <a:lnTo>
                      <a:pt x="609" y="244"/>
                    </a:lnTo>
                    <a:lnTo>
                      <a:pt x="559" y="251"/>
                    </a:lnTo>
                    <a:lnTo>
                      <a:pt x="511" y="265"/>
                    </a:lnTo>
                    <a:lnTo>
                      <a:pt x="465" y="282"/>
                    </a:lnTo>
                    <a:lnTo>
                      <a:pt x="421" y="306"/>
                    </a:lnTo>
                    <a:lnTo>
                      <a:pt x="379" y="334"/>
                    </a:lnTo>
                    <a:lnTo>
                      <a:pt x="342" y="364"/>
                    </a:lnTo>
                    <a:lnTo>
                      <a:pt x="310" y="398"/>
                    </a:lnTo>
                    <a:lnTo>
                      <a:pt x="282" y="435"/>
                    </a:lnTo>
                    <a:lnTo>
                      <a:pt x="258" y="474"/>
                    </a:lnTo>
                    <a:lnTo>
                      <a:pt x="238" y="514"/>
                    </a:lnTo>
                    <a:lnTo>
                      <a:pt x="222" y="558"/>
                    </a:lnTo>
                    <a:lnTo>
                      <a:pt x="212" y="603"/>
                    </a:lnTo>
                    <a:lnTo>
                      <a:pt x="205" y="648"/>
                    </a:lnTo>
                    <a:lnTo>
                      <a:pt x="203" y="695"/>
                    </a:lnTo>
                    <a:lnTo>
                      <a:pt x="202" y="709"/>
                    </a:lnTo>
                    <a:lnTo>
                      <a:pt x="196" y="720"/>
                    </a:lnTo>
                    <a:lnTo>
                      <a:pt x="188" y="730"/>
                    </a:lnTo>
                    <a:lnTo>
                      <a:pt x="177" y="735"/>
                    </a:lnTo>
                    <a:lnTo>
                      <a:pt x="166" y="738"/>
                    </a:lnTo>
                    <a:lnTo>
                      <a:pt x="45" y="748"/>
                    </a:lnTo>
                    <a:lnTo>
                      <a:pt x="33" y="747"/>
                    </a:lnTo>
                    <a:lnTo>
                      <a:pt x="23" y="743"/>
                    </a:lnTo>
                    <a:lnTo>
                      <a:pt x="13" y="737"/>
                    </a:lnTo>
                    <a:lnTo>
                      <a:pt x="7" y="728"/>
                    </a:lnTo>
                    <a:lnTo>
                      <a:pt x="2" y="718"/>
                    </a:lnTo>
                    <a:lnTo>
                      <a:pt x="0" y="707"/>
                    </a:lnTo>
                    <a:lnTo>
                      <a:pt x="1" y="650"/>
                    </a:lnTo>
                    <a:lnTo>
                      <a:pt x="6" y="594"/>
                    </a:lnTo>
                    <a:lnTo>
                      <a:pt x="16" y="540"/>
                    </a:lnTo>
                    <a:lnTo>
                      <a:pt x="32" y="486"/>
                    </a:lnTo>
                    <a:lnTo>
                      <a:pt x="51" y="434"/>
                    </a:lnTo>
                    <a:lnTo>
                      <a:pt x="75" y="384"/>
                    </a:lnTo>
                    <a:lnTo>
                      <a:pt x="104" y="336"/>
                    </a:lnTo>
                    <a:lnTo>
                      <a:pt x="135" y="291"/>
                    </a:lnTo>
                    <a:lnTo>
                      <a:pt x="172" y="248"/>
                    </a:lnTo>
                    <a:lnTo>
                      <a:pt x="211" y="208"/>
                    </a:lnTo>
                    <a:lnTo>
                      <a:pt x="255" y="172"/>
                    </a:lnTo>
                    <a:lnTo>
                      <a:pt x="306" y="136"/>
                    </a:lnTo>
                    <a:lnTo>
                      <a:pt x="360" y="106"/>
                    </a:lnTo>
                    <a:lnTo>
                      <a:pt x="415" y="81"/>
                    </a:lnTo>
                    <a:lnTo>
                      <a:pt x="472" y="62"/>
                    </a:lnTo>
                    <a:lnTo>
                      <a:pt x="531" y="48"/>
                    </a:lnTo>
                    <a:lnTo>
                      <a:pt x="591" y="40"/>
                    </a:lnTo>
                    <a:lnTo>
                      <a:pt x="651" y="38"/>
                    </a:lnTo>
                    <a:lnTo>
                      <a:pt x="712" y="41"/>
                    </a:lnTo>
                    <a:lnTo>
                      <a:pt x="772" y="50"/>
                    </a:lnTo>
                    <a:lnTo>
                      <a:pt x="832" y="65"/>
                    </a:lnTo>
                    <a:lnTo>
                      <a:pt x="865" y="18"/>
                    </a:lnTo>
                    <a:lnTo>
                      <a:pt x="874" y="7"/>
                    </a:lnTo>
                    <a:lnTo>
                      <a:pt x="888" y="2"/>
                    </a:lnTo>
                    <a:lnTo>
                      <a:pt x="9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31" name="Freeform 19"/>
              <p:cNvSpPr>
                <a:spLocks/>
              </p:cNvSpPr>
              <p:nvPr/>
            </p:nvSpPr>
            <p:spPr bwMode="auto">
              <a:xfrm>
                <a:off x="1225" y="1163"/>
                <a:ext cx="97" cy="68"/>
              </a:xfrm>
              <a:custGeom>
                <a:avLst/>
                <a:gdLst>
                  <a:gd name="T0" fmla="*/ 0 w 1074"/>
                  <a:gd name="T1" fmla="*/ 0 h 746"/>
                  <a:gd name="T2" fmla="*/ 0 w 1074"/>
                  <a:gd name="T3" fmla="*/ 0 h 746"/>
                  <a:gd name="T4" fmla="*/ 0 w 1074"/>
                  <a:gd name="T5" fmla="*/ 0 h 746"/>
                  <a:gd name="T6" fmla="*/ 0 w 1074"/>
                  <a:gd name="T7" fmla="*/ 0 h 746"/>
                  <a:gd name="T8" fmla="*/ 0 w 1074"/>
                  <a:gd name="T9" fmla="*/ 0 h 746"/>
                  <a:gd name="T10" fmla="*/ 0 w 1074"/>
                  <a:gd name="T11" fmla="*/ 0 h 746"/>
                  <a:gd name="T12" fmla="*/ 0 w 1074"/>
                  <a:gd name="T13" fmla="*/ 0 h 746"/>
                  <a:gd name="T14" fmla="*/ 0 w 1074"/>
                  <a:gd name="T15" fmla="*/ 0 h 746"/>
                  <a:gd name="T16" fmla="*/ 0 w 1074"/>
                  <a:gd name="T17" fmla="*/ 0 h 746"/>
                  <a:gd name="T18" fmla="*/ 0 w 1074"/>
                  <a:gd name="T19" fmla="*/ 0 h 746"/>
                  <a:gd name="T20" fmla="*/ 0 w 1074"/>
                  <a:gd name="T21" fmla="*/ 0 h 746"/>
                  <a:gd name="T22" fmla="*/ 0 w 1074"/>
                  <a:gd name="T23" fmla="*/ 0 h 746"/>
                  <a:gd name="T24" fmla="*/ 0 w 1074"/>
                  <a:gd name="T25" fmla="*/ 0 h 746"/>
                  <a:gd name="T26" fmla="*/ 0 w 1074"/>
                  <a:gd name="T27" fmla="*/ 0 h 746"/>
                  <a:gd name="T28" fmla="*/ 0 w 1074"/>
                  <a:gd name="T29" fmla="*/ 0 h 746"/>
                  <a:gd name="T30" fmla="*/ 0 w 1074"/>
                  <a:gd name="T31" fmla="*/ 0 h 746"/>
                  <a:gd name="T32" fmla="*/ 0 w 1074"/>
                  <a:gd name="T33" fmla="*/ 0 h 746"/>
                  <a:gd name="T34" fmla="*/ 0 w 1074"/>
                  <a:gd name="T35" fmla="*/ 0 h 746"/>
                  <a:gd name="T36" fmla="*/ 0 w 1074"/>
                  <a:gd name="T37" fmla="*/ 0 h 746"/>
                  <a:gd name="T38" fmla="*/ 0 w 1074"/>
                  <a:gd name="T39" fmla="*/ 0 h 746"/>
                  <a:gd name="T40" fmla="*/ 0 w 1074"/>
                  <a:gd name="T41" fmla="*/ 0 h 746"/>
                  <a:gd name="T42" fmla="*/ 0 w 1074"/>
                  <a:gd name="T43" fmla="*/ 0 h 746"/>
                  <a:gd name="T44" fmla="*/ 0 w 1074"/>
                  <a:gd name="T45" fmla="*/ 0 h 746"/>
                  <a:gd name="T46" fmla="*/ 0 w 1074"/>
                  <a:gd name="T47" fmla="*/ 0 h 746"/>
                  <a:gd name="T48" fmla="*/ 0 w 1074"/>
                  <a:gd name="T49" fmla="*/ 0 h 746"/>
                  <a:gd name="T50" fmla="*/ 0 w 1074"/>
                  <a:gd name="T51" fmla="*/ 0 h 746"/>
                  <a:gd name="T52" fmla="*/ 0 w 1074"/>
                  <a:gd name="T53" fmla="*/ 0 h 746"/>
                  <a:gd name="T54" fmla="*/ 0 w 1074"/>
                  <a:gd name="T55" fmla="*/ 0 h 746"/>
                  <a:gd name="T56" fmla="*/ 0 w 1074"/>
                  <a:gd name="T57" fmla="*/ 0 h 746"/>
                  <a:gd name="T58" fmla="*/ 0 w 1074"/>
                  <a:gd name="T59" fmla="*/ 0 h 746"/>
                  <a:gd name="T60" fmla="*/ 0 w 1074"/>
                  <a:gd name="T61" fmla="*/ 0 h 746"/>
                  <a:gd name="T62" fmla="*/ 0 w 1074"/>
                  <a:gd name="T63" fmla="*/ 0 h 746"/>
                  <a:gd name="T64" fmla="*/ 0 w 1074"/>
                  <a:gd name="T65" fmla="*/ 0 h 746"/>
                  <a:gd name="T66" fmla="*/ 0 w 1074"/>
                  <a:gd name="T67" fmla="*/ 0 h 746"/>
                  <a:gd name="T68" fmla="*/ 0 w 1074"/>
                  <a:gd name="T69" fmla="*/ 0 h 746"/>
                  <a:gd name="T70" fmla="*/ 0 w 1074"/>
                  <a:gd name="T71" fmla="*/ 0 h 7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4"/>
                  <a:gd name="T109" fmla="*/ 0 h 746"/>
                  <a:gd name="T110" fmla="*/ 1074 w 1074"/>
                  <a:gd name="T111" fmla="*/ 746 h 74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4" h="746">
                    <a:moveTo>
                      <a:pt x="1030" y="0"/>
                    </a:moveTo>
                    <a:lnTo>
                      <a:pt x="1040" y="0"/>
                    </a:lnTo>
                    <a:lnTo>
                      <a:pt x="1051" y="4"/>
                    </a:lnTo>
                    <a:lnTo>
                      <a:pt x="1060" y="10"/>
                    </a:lnTo>
                    <a:lnTo>
                      <a:pt x="1068" y="19"/>
                    </a:lnTo>
                    <a:lnTo>
                      <a:pt x="1073" y="28"/>
                    </a:lnTo>
                    <a:lnTo>
                      <a:pt x="1074" y="40"/>
                    </a:lnTo>
                    <a:lnTo>
                      <a:pt x="1074" y="96"/>
                    </a:lnTo>
                    <a:lnTo>
                      <a:pt x="1068" y="152"/>
                    </a:lnTo>
                    <a:lnTo>
                      <a:pt x="1057" y="207"/>
                    </a:lnTo>
                    <a:lnTo>
                      <a:pt x="1043" y="260"/>
                    </a:lnTo>
                    <a:lnTo>
                      <a:pt x="1023" y="313"/>
                    </a:lnTo>
                    <a:lnTo>
                      <a:pt x="1000" y="362"/>
                    </a:lnTo>
                    <a:lnTo>
                      <a:pt x="971" y="410"/>
                    </a:lnTo>
                    <a:lnTo>
                      <a:pt x="940" y="455"/>
                    </a:lnTo>
                    <a:lnTo>
                      <a:pt x="903" y="499"/>
                    </a:lnTo>
                    <a:lnTo>
                      <a:pt x="863" y="538"/>
                    </a:lnTo>
                    <a:lnTo>
                      <a:pt x="820" y="574"/>
                    </a:lnTo>
                    <a:lnTo>
                      <a:pt x="769" y="610"/>
                    </a:lnTo>
                    <a:lnTo>
                      <a:pt x="715" y="640"/>
                    </a:lnTo>
                    <a:lnTo>
                      <a:pt x="659" y="665"/>
                    </a:lnTo>
                    <a:lnTo>
                      <a:pt x="603" y="684"/>
                    </a:lnTo>
                    <a:lnTo>
                      <a:pt x="544" y="698"/>
                    </a:lnTo>
                    <a:lnTo>
                      <a:pt x="484" y="706"/>
                    </a:lnTo>
                    <a:lnTo>
                      <a:pt x="424" y="709"/>
                    </a:lnTo>
                    <a:lnTo>
                      <a:pt x="363" y="705"/>
                    </a:lnTo>
                    <a:lnTo>
                      <a:pt x="302" y="696"/>
                    </a:lnTo>
                    <a:lnTo>
                      <a:pt x="242" y="681"/>
                    </a:lnTo>
                    <a:lnTo>
                      <a:pt x="210" y="728"/>
                    </a:lnTo>
                    <a:lnTo>
                      <a:pt x="199" y="739"/>
                    </a:lnTo>
                    <a:lnTo>
                      <a:pt x="187" y="745"/>
                    </a:lnTo>
                    <a:lnTo>
                      <a:pt x="172" y="746"/>
                    </a:lnTo>
                    <a:lnTo>
                      <a:pt x="158" y="743"/>
                    </a:lnTo>
                    <a:lnTo>
                      <a:pt x="147" y="735"/>
                    </a:lnTo>
                    <a:lnTo>
                      <a:pt x="139" y="723"/>
                    </a:lnTo>
                    <a:lnTo>
                      <a:pt x="3" y="443"/>
                    </a:lnTo>
                    <a:lnTo>
                      <a:pt x="0" y="429"/>
                    </a:lnTo>
                    <a:lnTo>
                      <a:pt x="1" y="415"/>
                    </a:lnTo>
                    <a:lnTo>
                      <a:pt x="6" y="402"/>
                    </a:lnTo>
                    <a:lnTo>
                      <a:pt x="17" y="391"/>
                    </a:lnTo>
                    <a:lnTo>
                      <a:pt x="29" y="385"/>
                    </a:lnTo>
                    <a:lnTo>
                      <a:pt x="44" y="384"/>
                    </a:lnTo>
                    <a:lnTo>
                      <a:pt x="354" y="407"/>
                    </a:lnTo>
                    <a:lnTo>
                      <a:pt x="367" y="410"/>
                    </a:lnTo>
                    <a:lnTo>
                      <a:pt x="380" y="419"/>
                    </a:lnTo>
                    <a:lnTo>
                      <a:pt x="388" y="430"/>
                    </a:lnTo>
                    <a:lnTo>
                      <a:pt x="392" y="444"/>
                    </a:lnTo>
                    <a:lnTo>
                      <a:pt x="391" y="459"/>
                    </a:lnTo>
                    <a:lnTo>
                      <a:pt x="385" y="472"/>
                    </a:lnTo>
                    <a:lnTo>
                      <a:pt x="365" y="501"/>
                    </a:lnTo>
                    <a:lnTo>
                      <a:pt x="416" y="504"/>
                    </a:lnTo>
                    <a:lnTo>
                      <a:pt x="466" y="503"/>
                    </a:lnTo>
                    <a:lnTo>
                      <a:pt x="515" y="495"/>
                    </a:lnTo>
                    <a:lnTo>
                      <a:pt x="563" y="483"/>
                    </a:lnTo>
                    <a:lnTo>
                      <a:pt x="610" y="464"/>
                    </a:lnTo>
                    <a:lnTo>
                      <a:pt x="654" y="441"/>
                    </a:lnTo>
                    <a:lnTo>
                      <a:pt x="696" y="412"/>
                    </a:lnTo>
                    <a:lnTo>
                      <a:pt x="732" y="382"/>
                    </a:lnTo>
                    <a:lnTo>
                      <a:pt x="764" y="348"/>
                    </a:lnTo>
                    <a:lnTo>
                      <a:pt x="793" y="312"/>
                    </a:lnTo>
                    <a:lnTo>
                      <a:pt x="817" y="273"/>
                    </a:lnTo>
                    <a:lnTo>
                      <a:pt x="837" y="232"/>
                    </a:lnTo>
                    <a:lnTo>
                      <a:pt x="851" y="189"/>
                    </a:lnTo>
                    <a:lnTo>
                      <a:pt x="863" y="145"/>
                    </a:lnTo>
                    <a:lnTo>
                      <a:pt x="869" y="98"/>
                    </a:lnTo>
                    <a:lnTo>
                      <a:pt x="871" y="51"/>
                    </a:lnTo>
                    <a:lnTo>
                      <a:pt x="872" y="39"/>
                    </a:lnTo>
                    <a:lnTo>
                      <a:pt x="879" y="27"/>
                    </a:lnTo>
                    <a:lnTo>
                      <a:pt x="887" y="18"/>
                    </a:lnTo>
                    <a:lnTo>
                      <a:pt x="898" y="11"/>
                    </a:lnTo>
                    <a:lnTo>
                      <a:pt x="909" y="9"/>
                    </a:lnTo>
                    <a:lnTo>
                      <a:pt x="103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32" name="Freeform 20"/>
              <p:cNvSpPr>
                <a:spLocks/>
              </p:cNvSpPr>
              <p:nvPr/>
            </p:nvSpPr>
            <p:spPr bwMode="auto">
              <a:xfrm>
                <a:off x="1099" y="1088"/>
                <a:ext cx="80" cy="95"/>
              </a:xfrm>
              <a:custGeom>
                <a:avLst/>
                <a:gdLst>
                  <a:gd name="T0" fmla="*/ 0 w 873"/>
                  <a:gd name="T1" fmla="*/ 0 h 1046"/>
                  <a:gd name="T2" fmla="*/ 0 w 873"/>
                  <a:gd name="T3" fmla="*/ 0 h 1046"/>
                  <a:gd name="T4" fmla="*/ 0 w 873"/>
                  <a:gd name="T5" fmla="*/ 0 h 1046"/>
                  <a:gd name="T6" fmla="*/ 0 w 873"/>
                  <a:gd name="T7" fmla="*/ 0 h 1046"/>
                  <a:gd name="T8" fmla="*/ 0 w 873"/>
                  <a:gd name="T9" fmla="*/ 0 h 1046"/>
                  <a:gd name="T10" fmla="*/ 0 w 873"/>
                  <a:gd name="T11" fmla="*/ 0 h 1046"/>
                  <a:gd name="T12" fmla="*/ 0 w 873"/>
                  <a:gd name="T13" fmla="*/ 0 h 1046"/>
                  <a:gd name="T14" fmla="*/ 0 w 873"/>
                  <a:gd name="T15" fmla="*/ 0 h 1046"/>
                  <a:gd name="T16" fmla="*/ 0 w 873"/>
                  <a:gd name="T17" fmla="*/ 0 h 1046"/>
                  <a:gd name="T18" fmla="*/ 0 w 873"/>
                  <a:gd name="T19" fmla="*/ 0 h 1046"/>
                  <a:gd name="T20" fmla="*/ 0 w 873"/>
                  <a:gd name="T21" fmla="*/ 0 h 1046"/>
                  <a:gd name="T22" fmla="*/ 0 w 873"/>
                  <a:gd name="T23" fmla="*/ 0 h 1046"/>
                  <a:gd name="T24" fmla="*/ 0 w 873"/>
                  <a:gd name="T25" fmla="*/ 0 h 1046"/>
                  <a:gd name="T26" fmla="*/ 0 w 873"/>
                  <a:gd name="T27" fmla="*/ 0 h 1046"/>
                  <a:gd name="T28" fmla="*/ 0 w 873"/>
                  <a:gd name="T29" fmla="*/ 0 h 1046"/>
                  <a:gd name="T30" fmla="*/ 0 w 873"/>
                  <a:gd name="T31" fmla="*/ 0 h 1046"/>
                  <a:gd name="T32" fmla="*/ 0 w 873"/>
                  <a:gd name="T33" fmla="*/ 0 h 1046"/>
                  <a:gd name="T34" fmla="*/ 0 w 873"/>
                  <a:gd name="T35" fmla="*/ 0 h 1046"/>
                  <a:gd name="T36" fmla="*/ 0 w 873"/>
                  <a:gd name="T37" fmla="*/ 0 h 1046"/>
                  <a:gd name="T38" fmla="*/ 0 w 873"/>
                  <a:gd name="T39" fmla="*/ 0 h 1046"/>
                  <a:gd name="T40" fmla="*/ 0 w 873"/>
                  <a:gd name="T41" fmla="*/ 0 h 1046"/>
                  <a:gd name="T42" fmla="*/ 0 w 873"/>
                  <a:gd name="T43" fmla="*/ 0 h 1046"/>
                  <a:gd name="T44" fmla="*/ 0 w 873"/>
                  <a:gd name="T45" fmla="*/ 0 h 1046"/>
                  <a:gd name="T46" fmla="*/ 0 w 873"/>
                  <a:gd name="T47" fmla="*/ 0 h 1046"/>
                  <a:gd name="T48" fmla="*/ 0 w 873"/>
                  <a:gd name="T49" fmla="*/ 0 h 1046"/>
                  <a:gd name="T50" fmla="*/ 0 w 873"/>
                  <a:gd name="T51" fmla="*/ 0 h 1046"/>
                  <a:gd name="T52" fmla="*/ 0 w 873"/>
                  <a:gd name="T53" fmla="*/ 0 h 1046"/>
                  <a:gd name="T54" fmla="*/ 0 w 873"/>
                  <a:gd name="T55" fmla="*/ 0 h 1046"/>
                  <a:gd name="T56" fmla="*/ 0 w 873"/>
                  <a:gd name="T57" fmla="*/ 0 h 1046"/>
                  <a:gd name="T58" fmla="*/ 0 w 873"/>
                  <a:gd name="T59" fmla="*/ 0 h 1046"/>
                  <a:gd name="T60" fmla="*/ 0 w 873"/>
                  <a:gd name="T61" fmla="*/ 0 h 1046"/>
                  <a:gd name="T62" fmla="*/ 0 w 873"/>
                  <a:gd name="T63" fmla="*/ 0 h 1046"/>
                  <a:gd name="T64" fmla="*/ 0 w 873"/>
                  <a:gd name="T65" fmla="*/ 0 h 1046"/>
                  <a:gd name="T66" fmla="*/ 0 w 873"/>
                  <a:gd name="T67" fmla="*/ 0 h 1046"/>
                  <a:gd name="T68" fmla="*/ 0 w 873"/>
                  <a:gd name="T69" fmla="*/ 0 h 1046"/>
                  <a:gd name="T70" fmla="*/ 0 w 873"/>
                  <a:gd name="T71" fmla="*/ 0 h 1046"/>
                  <a:gd name="T72" fmla="*/ 0 w 873"/>
                  <a:gd name="T73" fmla="*/ 0 h 104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73"/>
                  <a:gd name="T112" fmla="*/ 0 h 1046"/>
                  <a:gd name="T113" fmla="*/ 873 w 873"/>
                  <a:gd name="T114" fmla="*/ 1046 h 104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73" h="1046">
                    <a:moveTo>
                      <a:pt x="436" y="0"/>
                    </a:moveTo>
                    <a:lnTo>
                      <a:pt x="493" y="2"/>
                    </a:lnTo>
                    <a:lnTo>
                      <a:pt x="544" y="8"/>
                    </a:lnTo>
                    <a:lnTo>
                      <a:pt x="592" y="18"/>
                    </a:lnTo>
                    <a:lnTo>
                      <a:pt x="638" y="31"/>
                    </a:lnTo>
                    <a:lnTo>
                      <a:pt x="678" y="49"/>
                    </a:lnTo>
                    <a:lnTo>
                      <a:pt x="715" y="70"/>
                    </a:lnTo>
                    <a:lnTo>
                      <a:pt x="748" y="95"/>
                    </a:lnTo>
                    <a:lnTo>
                      <a:pt x="777" y="123"/>
                    </a:lnTo>
                    <a:lnTo>
                      <a:pt x="802" y="156"/>
                    </a:lnTo>
                    <a:lnTo>
                      <a:pt x="823" y="192"/>
                    </a:lnTo>
                    <a:lnTo>
                      <a:pt x="841" y="232"/>
                    </a:lnTo>
                    <a:lnTo>
                      <a:pt x="855" y="276"/>
                    </a:lnTo>
                    <a:lnTo>
                      <a:pt x="864" y="324"/>
                    </a:lnTo>
                    <a:lnTo>
                      <a:pt x="871" y="374"/>
                    </a:lnTo>
                    <a:lnTo>
                      <a:pt x="873" y="429"/>
                    </a:lnTo>
                    <a:lnTo>
                      <a:pt x="871" y="495"/>
                    </a:lnTo>
                    <a:lnTo>
                      <a:pt x="867" y="556"/>
                    </a:lnTo>
                    <a:lnTo>
                      <a:pt x="859" y="611"/>
                    </a:lnTo>
                    <a:lnTo>
                      <a:pt x="849" y="663"/>
                    </a:lnTo>
                    <a:lnTo>
                      <a:pt x="836" y="711"/>
                    </a:lnTo>
                    <a:lnTo>
                      <a:pt x="821" y="754"/>
                    </a:lnTo>
                    <a:lnTo>
                      <a:pt x="805" y="793"/>
                    </a:lnTo>
                    <a:lnTo>
                      <a:pt x="787" y="829"/>
                    </a:lnTo>
                    <a:lnTo>
                      <a:pt x="767" y="861"/>
                    </a:lnTo>
                    <a:lnTo>
                      <a:pt x="746" y="891"/>
                    </a:lnTo>
                    <a:lnTo>
                      <a:pt x="724" y="916"/>
                    </a:lnTo>
                    <a:lnTo>
                      <a:pt x="701" y="939"/>
                    </a:lnTo>
                    <a:lnTo>
                      <a:pt x="678" y="959"/>
                    </a:lnTo>
                    <a:lnTo>
                      <a:pt x="654" y="976"/>
                    </a:lnTo>
                    <a:lnTo>
                      <a:pt x="631" y="990"/>
                    </a:lnTo>
                    <a:lnTo>
                      <a:pt x="608" y="1003"/>
                    </a:lnTo>
                    <a:lnTo>
                      <a:pt x="585" y="1014"/>
                    </a:lnTo>
                    <a:lnTo>
                      <a:pt x="564" y="1023"/>
                    </a:lnTo>
                    <a:lnTo>
                      <a:pt x="543" y="1029"/>
                    </a:lnTo>
                    <a:lnTo>
                      <a:pt x="523" y="1036"/>
                    </a:lnTo>
                    <a:lnTo>
                      <a:pt x="504" y="1040"/>
                    </a:lnTo>
                    <a:lnTo>
                      <a:pt x="489" y="1042"/>
                    </a:lnTo>
                    <a:lnTo>
                      <a:pt x="473" y="1044"/>
                    </a:lnTo>
                    <a:lnTo>
                      <a:pt x="460" y="1046"/>
                    </a:lnTo>
                    <a:lnTo>
                      <a:pt x="451" y="1046"/>
                    </a:lnTo>
                    <a:lnTo>
                      <a:pt x="443" y="1046"/>
                    </a:lnTo>
                    <a:lnTo>
                      <a:pt x="438" y="1046"/>
                    </a:lnTo>
                    <a:lnTo>
                      <a:pt x="436" y="1046"/>
                    </a:lnTo>
                    <a:lnTo>
                      <a:pt x="388" y="1044"/>
                    </a:lnTo>
                    <a:lnTo>
                      <a:pt x="340" y="1037"/>
                    </a:lnTo>
                    <a:lnTo>
                      <a:pt x="297" y="1024"/>
                    </a:lnTo>
                    <a:lnTo>
                      <a:pt x="255" y="1006"/>
                    </a:lnTo>
                    <a:lnTo>
                      <a:pt x="218" y="983"/>
                    </a:lnTo>
                    <a:lnTo>
                      <a:pt x="182" y="955"/>
                    </a:lnTo>
                    <a:lnTo>
                      <a:pt x="149" y="922"/>
                    </a:lnTo>
                    <a:lnTo>
                      <a:pt x="119" y="884"/>
                    </a:lnTo>
                    <a:lnTo>
                      <a:pt x="93" y="842"/>
                    </a:lnTo>
                    <a:lnTo>
                      <a:pt x="70" y="795"/>
                    </a:lnTo>
                    <a:lnTo>
                      <a:pt x="50" y="745"/>
                    </a:lnTo>
                    <a:lnTo>
                      <a:pt x="32" y="689"/>
                    </a:lnTo>
                    <a:lnTo>
                      <a:pt x="19" y="630"/>
                    </a:lnTo>
                    <a:lnTo>
                      <a:pt x="9" y="567"/>
                    </a:lnTo>
                    <a:lnTo>
                      <a:pt x="2" y="500"/>
                    </a:lnTo>
                    <a:lnTo>
                      <a:pt x="0" y="429"/>
                    </a:lnTo>
                    <a:lnTo>
                      <a:pt x="1" y="374"/>
                    </a:lnTo>
                    <a:lnTo>
                      <a:pt x="8" y="324"/>
                    </a:lnTo>
                    <a:lnTo>
                      <a:pt x="17" y="276"/>
                    </a:lnTo>
                    <a:lnTo>
                      <a:pt x="31" y="232"/>
                    </a:lnTo>
                    <a:lnTo>
                      <a:pt x="49" y="192"/>
                    </a:lnTo>
                    <a:lnTo>
                      <a:pt x="71" y="156"/>
                    </a:lnTo>
                    <a:lnTo>
                      <a:pt x="97" y="123"/>
                    </a:lnTo>
                    <a:lnTo>
                      <a:pt x="126" y="95"/>
                    </a:lnTo>
                    <a:lnTo>
                      <a:pt x="160" y="70"/>
                    </a:lnTo>
                    <a:lnTo>
                      <a:pt x="197" y="49"/>
                    </a:lnTo>
                    <a:lnTo>
                      <a:pt x="238" y="31"/>
                    </a:lnTo>
                    <a:lnTo>
                      <a:pt x="283" y="18"/>
                    </a:lnTo>
                    <a:lnTo>
                      <a:pt x="330" y="8"/>
                    </a:lnTo>
                    <a:lnTo>
                      <a:pt x="381" y="2"/>
                    </a:lnTo>
                    <a:lnTo>
                      <a:pt x="436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33" name="Freeform 21"/>
              <p:cNvSpPr>
                <a:spLocks/>
              </p:cNvSpPr>
              <p:nvPr/>
            </p:nvSpPr>
            <p:spPr bwMode="auto">
              <a:xfrm>
                <a:off x="1055" y="1185"/>
                <a:ext cx="168" cy="79"/>
              </a:xfrm>
              <a:custGeom>
                <a:avLst/>
                <a:gdLst>
                  <a:gd name="T0" fmla="*/ 0 w 1849"/>
                  <a:gd name="T1" fmla="*/ 0 h 875"/>
                  <a:gd name="T2" fmla="*/ 0 w 1849"/>
                  <a:gd name="T3" fmla="*/ 0 h 875"/>
                  <a:gd name="T4" fmla="*/ 0 w 1849"/>
                  <a:gd name="T5" fmla="*/ 0 h 875"/>
                  <a:gd name="T6" fmla="*/ 0 w 1849"/>
                  <a:gd name="T7" fmla="*/ 0 h 875"/>
                  <a:gd name="T8" fmla="*/ 0 w 1849"/>
                  <a:gd name="T9" fmla="*/ 0 h 875"/>
                  <a:gd name="T10" fmla="*/ 0 w 1849"/>
                  <a:gd name="T11" fmla="*/ 0 h 875"/>
                  <a:gd name="T12" fmla="*/ 0 w 1849"/>
                  <a:gd name="T13" fmla="*/ 0 h 875"/>
                  <a:gd name="T14" fmla="*/ 0 w 1849"/>
                  <a:gd name="T15" fmla="*/ 0 h 875"/>
                  <a:gd name="T16" fmla="*/ 0 w 1849"/>
                  <a:gd name="T17" fmla="*/ 0 h 875"/>
                  <a:gd name="T18" fmla="*/ 0 w 1849"/>
                  <a:gd name="T19" fmla="*/ 0 h 875"/>
                  <a:gd name="T20" fmla="*/ 0 w 1849"/>
                  <a:gd name="T21" fmla="*/ 0 h 875"/>
                  <a:gd name="T22" fmla="*/ 0 w 1849"/>
                  <a:gd name="T23" fmla="*/ 0 h 875"/>
                  <a:gd name="T24" fmla="*/ 0 w 1849"/>
                  <a:gd name="T25" fmla="*/ 0 h 875"/>
                  <a:gd name="T26" fmla="*/ 0 w 1849"/>
                  <a:gd name="T27" fmla="*/ 0 h 875"/>
                  <a:gd name="T28" fmla="*/ 0 w 1849"/>
                  <a:gd name="T29" fmla="*/ 0 h 875"/>
                  <a:gd name="T30" fmla="*/ 0 w 1849"/>
                  <a:gd name="T31" fmla="*/ 0 h 875"/>
                  <a:gd name="T32" fmla="*/ 0 w 1849"/>
                  <a:gd name="T33" fmla="*/ 0 h 875"/>
                  <a:gd name="T34" fmla="*/ 0 w 1849"/>
                  <a:gd name="T35" fmla="*/ 0 h 875"/>
                  <a:gd name="T36" fmla="*/ 0 w 1849"/>
                  <a:gd name="T37" fmla="*/ 0 h 875"/>
                  <a:gd name="T38" fmla="*/ 0 w 1849"/>
                  <a:gd name="T39" fmla="*/ 0 h 875"/>
                  <a:gd name="T40" fmla="*/ 0 w 1849"/>
                  <a:gd name="T41" fmla="*/ 0 h 875"/>
                  <a:gd name="T42" fmla="*/ 0 w 1849"/>
                  <a:gd name="T43" fmla="*/ 0 h 875"/>
                  <a:gd name="T44" fmla="*/ 0 w 1849"/>
                  <a:gd name="T45" fmla="*/ 0 h 875"/>
                  <a:gd name="T46" fmla="*/ 0 w 1849"/>
                  <a:gd name="T47" fmla="*/ 0 h 875"/>
                  <a:gd name="T48" fmla="*/ 0 w 1849"/>
                  <a:gd name="T49" fmla="*/ 0 h 875"/>
                  <a:gd name="T50" fmla="*/ 0 w 1849"/>
                  <a:gd name="T51" fmla="*/ 0 h 875"/>
                  <a:gd name="T52" fmla="*/ 0 w 1849"/>
                  <a:gd name="T53" fmla="*/ 0 h 875"/>
                  <a:gd name="T54" fmla="*/ 0 w 1849"/>
                  <a:gd name="T55" fmla="*/ 0 h 875"/>
                  <a:gd name="T56" fmla="*/ 0 w 1849"/>
                  <a:gd name="T57" fmla="*/ 0 h 875"/>
                  <a:gd name="T58" fmla="*/ 0 w 1849"/>
                  <a:gd name="T59" fmla="*/ 0 h 875"/>
                  <a:gd name="T60" fmla="*/ 0 w 1849"/>
                  <a:gd name="T61" fmla="*/ 0 h 875"/>
                  <a:gd name="T62" fmla="*/ 0 w 1849"/>
                  <a:gd name="T63" fmla="*/ 0 h 875"/>
                  <a:gd name="T64" fmla="*/ 0 w 1849"/>
                  <a:gd name="T65" fmla="*/ 0 h 875"/>
                  <a:gd name="T66" fmla="*/ 0 w 1849"/>
                  <a:gd name="T67" fmla="*/ 0 h 875"/>
                  <a:gd name="T68" fmla="*/ 0 w 1849"/>
                  <a:gd name="T69" fmla="*/ 0 h 875"/>
                  <a:gd name="T70" fmla="*/ 0 w 1849"/>
                  <a:gd name="T71" fmla="*/ 0 h 875"/>
                  <a:gd name="T72" fmla="*/ 0 w 1849"/>
                  <a:gd name="T73" fmla="*/ 0 h 875"/>
                  <a:gd name="T74" fmla="*/ 0 w 1849"/>
                  <a:gd name="T75" fmla="*/ 0 h 875"/>
                  <a:gd name="T76" fmla="*/ 0 w 1849"/>
                  <a:gd name="T77" fmla="*/ 0 h 875"/>
                  <a:gd name="T78" fmla="*/ 0 w 1849"/>
                  <a:gd name="T79" fmla="*/ 0 h 875"/>
                  <a:gd name="T80" fmla="*/ 0 w 1849"/>
                  <a:gd name="T81" fmla="*/ 0 h 875"/>
                  <a:gd name="T82" fmla="*/ 0 w 1849"/>
                  <a:gd name="T83" fmla="*/ 0 h 875"/>
                  <a:gd name="T84" fmla="*/ 0 w 1849"/>
                  <a:gd name="T85" fmla="*/ 0 h 875"/>
                  <a:gd name="T86" fmla="*/ 0 w 1849"/>
                  <a:gd name="T87" fmla="*/ 0 h 875"/>
                  <a:gd name="T88" fmla="*/ 0 w 1849"/>
                  <a:gd name="T89" fmla="*/ 0 h 875"/>
                  <a:gd name="T90" fmla="*/ 0 w 1849"/>
                  <a:gd name="T91" fmla="*/ 0 h 875"/>
                  <a:gd name="T92" fmla="*/ 0 w 1849"/>
                  <a:gd name="T93" fmla="*/ 0 h 875"/>
                  <a:gd name="T94" fmla="*/ 0 w 1849"/>
                  <a:gd name="T95" fmla="*/ 0 h 875"/>
                  <a:gd name="T96" fmla="*/ 0 w 1849"/>
                  <a:gd name="T97" fmla="*/ 0 h 875"/>
                  <a:gd name="T98" fmla="*/ 0 w 1849"/>
                  <a:gd name="T99" fmla="*/ 0 h 875"/>
                  <a:gd name="T100" fmla="*/ 0 w 1849"/>
                  <a:gd name="T101" fmla="*/ 0 h 875"/>
                  <a:gd name="T102" fmla="*/ 0 w 1849"/>
                  <a:gd name="T103" fmla="*/ 0 h 875"/>
                  <a:gd name="T104" fmla="*/ 0 w 1849"/>
                  <a:gd name="T105" fmla="*/ 0 h 875"/>
                  <a:gd name="T106" fmla="*/ 0 w 1849"/>
                  <a:gd name="T107" fmla="*/ 0 h 875"/>
                  <a:gd name="T108" fmla="*/ 0 w 1849"/>
                  <a:gd name="T109" fmla="*/ 0 h 875"/>
                  <a:gd name="T110" fmla="*/ 0 w 1849"/>
                  <a:gd name="T111" fmla="*/ 0 h 875"/>
                  <a:gd name="T112" fmla="*/ 0 w 1849"/>
                  <a:gd name="T113" fmla="*/ 0 h 875"/>
                  <a:gd name="T114" fmla="*/ 0 w 1849"/>
                  <a:gd name="T115" fmla="*/ 0 h 875"/>
                  <a:gd name="T116" fmla="*/ 0 w 1849"/>
                  <a:gd name="T117" fmla="*/ 0 h 875"/>
                  <a:gd name="T118" fmla="*/ 0 w 1849"/>
                  <a:gd name="T119" fmla="*/ 0 h 875"/>
                  <a:gd name="T120" fmla="*/ 0 w 1849"/>
                  <a:gd name="T121" fmla="*/ 0 h 875"/>
                  <a:gd name="T122" fmla="*/ 0 w 1849"/>
                  <a:gd name="T123" fmla="*/ 0 h 87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849"/>
                  <a:gd name="T187" fmla="*/ 0 h 875"/>
                  <a:gd name="T188" fmla="*/ 1849 w 1849"/>
                  <a:gd name="T189" fmla="*/ 875 h 87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849" h="875">
                    <a:moveTo>
                      <a:pt x="1112" y="0"/>
                    </a:moveTo>
                    <a:lnTo>
                      <a:pt x="1128" y="2"/>
                    </a:lnTo>
                    <a:lnTo>
                      <a:pt x="1143" y="7"/>
                    </a:lnTo>
                    <a:lnTo>
                      <a:pt x="1158" y="16"/>
                    </a:lnTo>
                    <a:lnTo>
                      <a:pt x="1260" y="102"/>
                    </a:lnTo>
                    <a:lnTo>
                      <a:pt x="1696" y="276"/>
                    </a:lnTo>
                    <a:lnTo>
                      <a:pt x="1716" y="287"/>
                    </a:lnTo>
                    <a:lnTo>
                      <a:pt x="1733" y="303"/>
                    </a:lnTo>
                    <a:lnTo>
                      <a:pt x="1748" y="324"/>
                    </a:lnTo>
                    <a:lnTo>
                      <a:pt x="1762" y="350"/>
                    </a:lnTo>
                    <a:lnTo>
                      <a:pt x="1775" y="379"/>
                    </a:lnTo>
                    <a:lnTo>
                      <a:pt x="1786" y="412"/>
                    </a:lnTo>
                    <a:lnTo>
                      <a:pt x="1796" y="446"/>
                    </a:lnTo>
                    <a:lnTo>
                      <a:pt x="1804" y="483"/>
                    </a:lnTo>
                    <a:lnTo>
                      <a:pt x="1811" y="521"/>
                    </a:lnTo>
                    <a:lnTo>
                      <a:pt x="1818" y="560"/>
                    </a:lnTo>
                    <a:lnTo>
                      <a:pt x="1823" y="598"/>
                    </a:lnTo>
                    <a:lnTo>
                      <a:pt x="1828" y="637"/>
                    </a:lnTo>
                    <a:lnTo>
                      <a:pt x="1832" y="675"/>
                    </a:lnTo>
                    <a:lnTo>
                      <a:pt x="1835" y="712"/>
                    </a:lnTo>
                    <a:lnTo>
                      <a:pt x="1838" y="745"/>
                    </a:lnTo>
                    <a:lnTo>
                      <a:pt x="1840" y="778"/>
                    </a:lnTo>
                    <a:lnTo>
                      <a:pt x="1842" y="805"/>
                    </a:lnTo>
                    <a:lnTo>
                      <a:pt x="1844" y="830"/>
                    </a:lnTo>
                    <a:lnTo>
                      <a:pt x="1846" y="850"/>
                    </a:lnTo>
                    <a:lnTo>
                      <a:pt x="1847" y="865"/>
                    </a:lnTo>
                    <a:lnTo>
                      <a:pt x="1849" y="875"/>
                    </a:lnTo>
                    <a:lnTo>
                      <a:pt x="0" y="875"/>
                    </a:lnTo>
                    <a:lnTo>
                      <a:pt x="2" y="865"/>
                    </a:lnTo>
                    <a:lnTo>
                      <a:pt x="3" y="850"/>
                    </a:lnTo>
                    <a:lnTo>
                      <a:pt x="5" y="830"/>
                    </a:lnTo>
                    <a:lnTo>
                      <a:pt x="6" y="805"/>
                    </a:lnTo>
                    <a:lnTo>
                      <a:pt x="8" y="777"/>
                    </a:lnTo>
                    <a:lnTo>
                      <a:pt x="11" y="745"/>
                    </a:lnTo>
                    <a:lnTo>
                      <a:pt x="14" y="712"/>
                    </a:lnTo>
                    <a:lnTo>
                      <a:pt x="17" y="675"/>
                    </a:lnTo>
                    <a:lnTo>
                      <a:pt x="21" y="637"/>
                    </a:lnTo>
                    <a:lnTo>
                      <a:pt x="25" y="598"/>
                    </a:lnTo>
                    <a:lnTo>
                      <a:pt x="30" y="560"/>
                    </a:lnTo>
                    <a:lnTo>
                      <a:pt x="37" y="521"/>
                    </a:lnTo>
                    <a:lnTo>
                      <a:pt x="44" y="483"/>
                    </a:lnTo>
                    <a:lnTo>
                      <a:pt x="54" y="446"/>
                    </a:lnTo>
                    <a:lnTo>
                      <a:pt x="63" y="412"/>
                    </a:lnTo>
                    <a:lnTo>
                      <a:pt x="74" y="379"/>
                    </a:lnTo>
                    <a:lnTo>
                      <a:pt x="86" y="350"/>
                    </a:lnTo>
                    <a:lnTo>
                      <a:pt x="101" y="324"/>
                    </a:lnTo>
                    <a:lnTo>
                      <a:pt x="116" y="303"/>
                    </a:lnTo>
                    <a:lnTo>
                      <a:pt x="133" y="287"/>
                    </a:lnTo>
                    <a:lnTo>
                      <a:pt x="152" y="276"/>
                    </a:lnTo>
                    <a:lnTo>
                      <a:pt x="588" y="102"/>
                    </a:lnTo>
                    <a:lnTo>
                      <a:pt x="690" y="16"/>
                    </a:lnTo>
                    <a:lnTo>
                      <a:pt x="705" y="7"/>
                    </a:lnTo>
                    <a:lnTo>
                      <a:pt x="720" y="2"/>
                    </a:lnTo>
                    <a:lnTo>
                      <a:pt x="737" y="0"/>
                    </a:lnTo>
                    <a:lnTo>
                      <a:pt x="753" y="3"/>
                    </a:lnTo>
                    <a:lnTo>
                      <a:pt x="769" y="9"/>
                    </a:lnTo>
                    <a:lnTo>
                      <a:pt x="782" y="20"/>
                    </a:lnTo>
                    <a:lnTo>
                      <a:pt x="924" y="161"/>
                    </a:lnTo>
                    <a:lnTo>
                      <a:pt x="1067" y="20"/>
                    </a:lnTo>
                    <a:lnTo>
                      <a:pt x="1080" y="9"/>
                    </a:lnTo>
                    <a:lnTo>
                      <a:pt x="1095" y="3"/>
                    </a:lnTo>
                    <a:lnTo>
                      <a:pt x="111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</p:grpSp>
        <p:sp>
          <p:nvSpPr>
            <p:cNvPr id="28" name="Freeform 63"/>
            <p:cNvSpPr>
              <a:spLocks noChangeAspect="1" noEditPoints="1"/>
            </p:cNvSpPr>
            <p:nvPr/>
          </p:nvSpPr>
          <p:spPr bwMode="auto">
            <a:xfrm>
              <a:off x="1568624" y="1675544"/>
              <a:ext cx="320235" cy="324309"/>
            </a:xfrm>
            <a:custGeom>
              <a:avLst/>
              <a:gdLst>
                <a:gd name="T0" fmla="*/ 2147483647 w 3929"/>
                <a:gd name="T1" fmla="*/ 2147483647 h 3980"/>
                <a:gd name="T2" fmla="*/ 2147483647 w 3929"/>
                <a:gd name="T3" fmla="*/ 2147483647 h 3980"/>
                <a:gd name="T4" fmla="*/ 2147483647 w 3929"/>
                <a:gd name="T5" fmla="*/ 2147483647 h 3980"/>
                <a:gd name="T6" fmla="*/ 2147483647 w 3929"/>
                <a:gd name="T7" fmla="*/ 2147483647 h 3980"/>
                <a:gd name="T8" fmla="*/ 2147483647 w 3929"/>
                <a:gd name="T9" fmla="*/ 2147483647 h 3980"/>
                <a:gd name="T10" fmla="*/ 2147483647 w 3929"/>
                <a:gd name="T11" fmla="*/ 2147483647 h 3980"/>
                <a:gd name="T12" fmla="*/ 2147483647 w 3929"/>
                <a:gd name="T13" fmla="*/ 2147483647 h 3980"/>
                <a:gd name="T14" fmla="*/ 2147483647 w 3929"/>
                <a:gd name="T15" fmla="*/ 2147483647 h 3980"/>
                <a:gd name="T16" fmla="*/ 2147483647 w 3929"/>
                <a:gd name="T17" fmla="*/ 2147483647 h 3980"/>
                <a:gd name="T18" fmla="*/ 2147483647 w 3929"/>
                <a:gd name="T19" fmla="*/ 2147483647 h 3980"/>
                <a:gd name="T20" fmla="*/ 2147483647 w 3929"/>
                <a:gd name="T21" fmla="*/ 2147483647 h 3980"/>
                <a:gd name="T22" fmla="*/ 2147483647 w 3929"/>
                <a:gd name="T23" fmla="*/ 2147483647 h 3980"/>
                <a:gd name="T24" fmla="*/ 2147483647 w 3929"/>
                <a:gd name="T25" fmla="*/ 2147483647 h 3980"/>
                <a:gd name="T26" fmla="*/ 2147483647 w 3929"/>
                <a:gd name="T27" fmla="*/ 2147483647 h 3980"/>
                <a:gd name="T28" fmla="*/ 2147483647 w 3929"/>
                <a:gd name="T29" fmla="*/ 2147483647 h 3980"/>
                <a:gd name="T30" fmla="*/ 2147483647 w 3929"/>
                <a:gd name="T31" fmla="*/ 2147483647 h 3980"/>
                <a:gd name="T32" fmla="*/ 2147483647 w 3929"/>
                <a:gd name="T33" fmla="*/ 2147483647 h 3980"/>
                <a:gd name="T34" fmla="*/ 2147483647 w 3929"/>
                <a:gd name="T35" fmla="*/ 2147483647 h 3980"/>
                <a:gd name="T36" fmla="*/ 2147483647 w 3929"/>
                <a:gd name="T37" fmla="*/ 2147483647 h 3980"/>
                <a:gd name="T38" fmla="*/ 2147483647 w 3929"/>
                <a:gd name="T39" fmla="*/ 2147483647 h 3980"/>
                <a:gd name="T40" fmla="*/ 2147483647 w 3929"/>
                <a:gd name="T41" fmla="*/ 2147483647 h 3980"/>
                <a:gd name="T42" fmla="*/ 2147483647 w 3929"/>
                <a:gd name="T43" fmla="*/ 2147483647 h 3980"/>
                <a:gd name="T44" fmla="*/ 2147483647 w 3929"/>
                <a:gd name="T45" fmla="*/ 2147483647 h 3980"/>
                <a:gd name="T46" fmla="*/ 2147483647 w 3929"/>
                <a:gd name="T47" fmla="*/ 2147483647 h 3980"/>
                <a:gd name="T48" fmla="*/ 2147483647 w 3929"/>
                <a:gd name="T49" fmla="*/ 2147483647 h 3980"/>
                <a:gd name="T50" fmla="*/ 2147483647 w 3929"/>
                <a:gd name="T51" fmla="*/ 2147483647 h 3980"/>
                <a:gd name="T52" fmla="*/ 2147483647 w 3929"/>
                <a:gd name="T53" fmla="*/ 2147483647 h 3980"/>
                <a:gd name="T54" fmla="*/ 2147483647 w 3929"/>
                <a:gd name="T55" fmla="*/ 2147483647 h 3980"/>
                <a:gd name="T56" fmla="*/ 2147483647 w 3929"/>
                <a:gd name="T57" fmla="*/ 2147483647 h 3980"/>
                <a:gd name="T58" fmla="*/ 2147483647 w 3929"/>
                <a:gd name="T59" fmla="*/ 2147483647 h 3980"/>
                <a:gd name="T60" fmla="*/ 2147483647 w 3929"/>
                <a:gd name="T61" fmla="*/ 2147483647 h 3980"/>
                <a:gd name="T62" fmla="*/ 2147483647 w 3929"/>
                <a:gd name="T63" fmla="*/ 2147483647 h 3980"/>
                <a:gd name="T64" fmla="*/ 2147483647 w 3929"/>
                <a:gd name="T65" fmla="*/ 2147483647 h 3980"/>
                <a:gd name="T66" fmla="*/ 2147483647 w 3929"/>
                <a:gd name="T67" fmla="*/ 2147483647 h 3980"/>
                <a:gd name="T68" fmla="*/ 2147483647 w 3929"/>
                <a:gd name="T69" fmla="*/ 2147483647 h 3980"/>
                <a:gd name="T70" fmla="*/ 2147483647 w 3929"/>
                <a:gd name="T71" fmla="*/ 2147483647 h 3980"/>
                <a:gd name="T72" fmla="*/ 2147483647 w 3929"/>
                <a:gd name="T73" fmla="*/ 2147483647 h 3980"/>
                <a:gd name="T74" fmla="*/ 2147483647 w 3929"/>
                <a:gd name="T75" fmla="*/ 2147483647 h 3980"/>
                <a:gd name="T76" fmla="*/ 2147483647 w 3929"/>
                <a:gd name="T77" fmla="*/ 2147483647 h 3980"/>
                <a:gd name="T78" fmla="*/ 2147483647 w 3929"/>
                <a:gd name="T79" fmla="*/ 2147483647 h 3980"/>
                <a:gd name="T80" fmla="*/ 2147483647 w 3929"/>
                <a:gd name="T81" fmla="*/ 2147483647 h 3980"/>
                <a:gd name="T82" fmla="*/ 2147483647 w 3929"/>
                <a:gd name="T83" fmla="*/ 2147483647 h 3980"/>
                <a:gd name="T84" fmla="*/ 2147483647 w 3929"/>
                <a:gd name="T85" fmla="*/ 2147483647 h 3980"/>
                <a:gd name="T86" fmla="*/ 2147483647 w 3929"/>
                <a:gd name="T87" fmla="*/ 2147483647 h 3980"/>
                <a:gd name="T88" fmla="*/ 2147483647 w 3929"/>
                <a:gd name="T89" fmla="*/ 2147483647 h 3980"/>
                <a:gd name="T90" fmla="*/ 2147483647 w 3929"/>
                <a:gd name="T91" fmla="*/ 2147483647 h 3980"/>
                <a:gd name="T92" fmla="*/ 2147483647 w 3929"/>
                <a:gd name="T93" fmla="*/ 2147483647 h 3980"/>
                <a:gd name="T94" fmla="*/ 2147483647 w 3929"/>
                <a:gd name="T95" fmla="*/ 2147483647 h 3980"/>
                <a:gd name="T96" fmla="*/ 2147483647 w 3929"/>
                <a:gd name="T97" fmla="*/ 2147483647 h 3980"/>
                <a:gd name="T98" fmla="*/ 2147483647 w 3929"/>
                <a:gd name="T99" fmla="*/ 2147483647 h 3980"/>
                <a:gd name="T100" fmla="*/ 2147483647 w 3929"/>
                <a:gd name="T101" fmla="*/ 2147483647 h 3980"/>
                <a:gd name="T102" fmla="*/ 2147483647 w 3929"/>
                <a:gd name="T103" fmla="*/ 2147483647 h 3980"/>
                <a:gd name="T104" fmla="*/ 2147483647 w 3929"/>
                <a:gd name="T105" fmla="*/ 2147483647 h 3980"/>
                <a:gd name="T106" fmla="*/ 2147483647 w 3929"/>
                <a:gd name="T107" fmla="*/ 2147483647 h 3980"/>
                <a:gd name="T108" fmla="*/ 2147483647 w 3929"/>
                <a:gd name="T109" fmla="*/ 2147483647 h 3980"/>
                <a:gd name="T110" fmla="*/ 2147483647 w 3929"/>
                <a:gd name="T111" fmla="*/ 2147483647 h 3980"/>
                <a:gd name="T112" fmla="*/ 2147483647 w 3929"/>
                <a:gd name="T113" fmla="*/ 2147483647 h 3980"/>
                <a:gd name="T114" fmla="*/ 2147483647 w 3929"/>
                <a:gd name="T115" fmla="*/ 2147483647 h 3980"/>
                <a:gd name="T116" fmla="*/ 2147483647 w 3929"/>
                <a:gd name="T117" fmla="*/ 2147483647 h 3980"/>
                <a:gd name="T118" fmla="*/ 2147483647 w 3929"/>
                <a:gd name="T119" fmla="*/ 2147483647 h 3980"/>
                <a:gd name="T120" fmla="*/ 2147483647 w 3929"/>
                <a:gd name="T121" fmla="*/ 2147483647 h 3980"/>
                <a:gd name="T122" fmla="*/ 2147483647 w 3929"/>
                <a:gd name="T123" fmla="*/ 2147483647 h 398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929"/>
                <a:gd name="T187" fmla="*/ 0 h 3980"/>
                <a:gd name="T188" fmla="*/ 3929 w 3929"/>
                <a:gd name="T189" fmla="*/ 3980 h 398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929" h="3980">
                  <a:moveTo>
                    <a:pt x="2009" y="1404"/>
                  </a:moveTo>
                  <a:lnTo>
                    <a:pt x="1963" y="1407"/>
                  </a:lnTo>
                  <a:lnTo>
                    <a:pt x="1919" y="1414"/>
                  </a:lnTo>
                  <a:lnTo>
                    <a:pt x="1878" y="1426"/>
                  </a:lnTo>
                  <a:lnTo>
                    <a:pt x="1839" y="1444"/>
                  </a:lnTo>
                  <a:lnTo>
                    <a:pt x="1801" y="1466"/>
                  </a:lnTo>
                  <a:lnTo>
                    <a:pt x="1753" y="1501"/>
                  </a:lnTo>
                  <a:lnTo>
                    <a:pt x="1709" y="1543"/>
                  </a:lnTo>
                  <a:lnTo>
                    <a:pt x="1669" y="1588"/>
                  </a:lnTo>
                  <a:lnTo>
                    <a:pt x="1632" y="1639"/>
                  </a:lnTo>
                  <a:lnTo>
                    <a:pt x="1598" y="1694"/>
                  </a:lnTo>
                  <a:lnTo>
                    <a:pt x="1569" y="1754"/>
                  </a:lnTo>
                  <a:lnTo>
                    <a:pt x="1544" y="1817"/>
                  </a:lnTo>
                  <a:lnTo>
                    <a:pt x="1523" y="1883"/>
                  </a:lnTo>
                  <a:lnTo>
                    <a:pt x="1506" y="1952"/>
                  </a:lnTo>
                  <a:lnTo>
                    <a:pt x="1494" y="2020"/>
                  </a:lnTo>
                  <a:lnTo>
                    <a:pt x="1487" y="2088"/>
                  </a:lnTo>
                  <a:lnTo>
                    <a:pt x="1485" y="2155"/>
                  </a:lnTo>
                  <a:lnTo>
                    <a:pt x="1487" y="2200"/>
                  </a:lnTo>
                  <a:lnTo>
                    <a:pt x="1493" y="2246"/>
                  </a:lnTo>
                  <a:lnTo>
                    <a:pt x="1501" y="2296"/>
                  </a:lnTo>
                  <a:lnTo>
                    <a:pt x="1512" y="2344"/>
                  </a:lnTo>
                  <a:lnTo>
                    <a:pt x="1529" y="2392"/>
                  </a:lnTo>
                  <a:lnTo>
                    <a:pt x="1551" y="2438"/>
                  </a:lnTo>
                  <a:lnTo>
                    <a:pt x="1571" y="2467"/>
                  </a:lnTo>
                  <a:lnTo>
                    <a:pt x="1592" y="2493"/>
                  </a:lnTo>
                  <a:lnTo>
                    <a:pt x="1618" y="2516"/>
                  </a:lnTo>
                  <a:lnTo>
                    <a:pt x="1644" y="2537"/>
                  </a:lnTo>
                  <a:lnTo>
                    <a:pt x="1674" y="2552"/>
                  </a:lnTo>
                  <a:lnTo>
                    <a:pt x="1707" y="2563"/>
                  </a:lnTo>
                  <a:lnTo>
                    <a:pt x="1746" y="2570"/>
                  </a:lnTo>
                  <a:lnTo>
                    <a:pt x="1789" y="2573"/>
                  </a:lnTo>
                  <a:lnTo>
                    <a:pt x="1836" y="2570"/>
                  </a:lnTo>
                  <a:lnTo>
                    <a:pt x="1878" y="2565"/>
                  </a:lnTo>
                  <a:lnTo>
                    <a:pt x="1919" y="2555"/>
                  </a:lnTo>
                  <a:lnTo>
                    <a:pt x="1957" y="2542"/>
                  </a:lnTo>
                  <a:lnTo>
                    <a:pt x="1992" y="2526"/>
                  </a:lnTo>
                  <a:lnTo>
                    <a:pt x="2025" y="2505"/>
                  </a:lnTo>
                  <a:lnTo>
                    <a:pt x="2066" y="2474"/>
                  </a:lnTo>
                  <a:lnTo>
                    <a:pt x="2102" y="2441"/>
                  </a:lnTo>
                  <a:lnTo>
                    <a:pt x="2137" y="2404"/>
                  </a:lnTo>
                  <a:lnTo>
                    <a:pt x="2167" y="2365"/>
                  </a:lnTo>
                  <a:lnTo>
                    <a:pt x="2196" y="2322"/>
                  </a:lnTo>
                  <a:lnTo>
                    <a:pt x="2226" y="2263"/>
                  </a:lnTo>
                  <a:lnTo>
                    <a:pt x="2253" y="2202"/>
                  </a:lnTo>
                  <a:lnTo>
                    <a:pt x="2276" y="2139"/>
                  </a:lnTo>
                  <a:lnTo>
                    <a:pt x="2295" y="2076"/>
                  </a:lnTo>
                  <a:lnTo>
                    <a:pt x="2309" y="2009"/>
                  </a:lnTo>
                  <a:lnTo>
                    <a:pt x="2319" y="1945"/>
                  </a:lnTo>
                  <a:lnTo>
                    <a:pt x="2327" y="1883"/>
                  </a:lnTo>
                  <a:lnTo>
                    <a:pt x="2329" y="1822"/>
                  </a:lnTo>
                  <a:lnTo>
                    <a:pt x="2328" y="1766"/>
                  </a:lnTo>
                  <a:lnTo>
                    <a:pt x="2322" y="1710"/>
                  </a:lnTo>
                  <a:lnTo>
                    <a:pt x="2311" y="1655"/>
                  </a:lnTo>
                  <a:lnTo>
                    <a:pt x="2301" y="1619"/>
                  </a:lnTo>
                  <a:lnTo>
                    <a:pt x="2289" y="1586"/>
                  </a:lnTo>
                  <a:lnTo>
                    <a:pt x="2274" y="1554"/>
                  </a:lnTo>
                  <a:lnTo>
                    <a:pt x="2256" y="1523"/>
                  </a:lnTo>
                  <a:lnTo>
                    <a:pt x="2237" y="1499"/>
                  </a:lnTo>
                  <a:lnTo>
                    <a:pt x="2215" y="1475"/>
                  </a:lnTo>
                  <a:lnTo>
                    <a:pt x="2191" y="1455"/>
                  </a:lnTo>
                  <a:lnTo>
                    <a:pt x="2164" y="1437"/>
                  </a:lnTo>
                  <a:lnTo>
                    <a:pt x="2132" y="1423"/>
                  </a:lnTo>
                  <a:lnTo>
                    <a:pt x="2096" y="1413"/>
                  </a:lnTo>
                  <a:lnTo>
                    <a:pt x="2055" y="1407"/>
                  </a:lnTo>
                  <a:lnTo>
                    <a:pt x="2009" y="1404"/>
                  </a:lnTo>
                  <a:close/>
                  <a:moveTo>
                    <a:pt x="2035" y="0"/>
                  </a:moveTo>
                  <a:lnTo>
                    <a:pt x="2035" y="0"/>
                  </a:lnTo>
                  <a:lnTo>
                    <a:pt x="2155" y="3"/>
                  </a:lnTo>
                  <a:lnTo>
                    <a:pt x="2273" y="11"/>
                  </a:lnTo>
                  <a:lnTo>
                    <a:pt x="2390" y="27"/>
                  </a:lnTo>
                  <a:lnTo>
                    <a:pt x="2505" y="48"/>
                  </a:lnTo>
                  <a:lnTo>
                    <a:pt x="2620" y="76"/>
                  </a:lnTo>
                  <a:lnTo>
                    <a:pt x="2733" y="112"/>
                  </a:lnTo>
                  <a:lnTo>
                    <a:pt x="2829" y="145"/>
                  </a:lnTo>
                  <a:lnTo>
                    <a:pt x="2922" y="183"/>
                  </a:lnTo>
                  <a:lnTo>
                    <a:pt x="3012" y="225"/>
                  </a:lnTo>
                  <a:lnTo>
                    <a:pt x="3099" y="271"/>
                  </a:lnTo>
                  <a:lnTo>
                    <a:pt x="3184" y="322"/>
                  </a:lnTo>
                  <a:lnTo>
                    <a:pt x="3264" y="376"/>
                  </a:lnTo>
                  <a:lnTo>
                    <a:pt x="3342" y="436"/>
                  </a:lnTo>
                  <a:lnTo>
                    <a:pt x="3416" y="500"/>
                  </a:lnTo>
                  <a:lnTo>
                    <a:pt x="3486" y="568"/>
                  </a:lnTo>
                  <a:lnTo>
                    <a:pt x="3552" y="642"/>
                  </a:lnTo>
                  <a:lnTo>
                    <a:pt x="3613" y="719"/>
                  </a:lnTo>
                  <a:lnTo>
                    <a:pt x="3670" y="802"/>
                  </a:lnTo>
                  <a:lnTo>
                    <a:pt x="3722" y="888"/>
                  </a:lnTo>
                  <a:lnTo>
                    <a:pt x="3770" y="978"/>
                  </a:lnTo>
                  <a:lnTo>
                    <a:pt x="3807" y="1061"/>
                  </a:lnTo>
                  <a:lnTo>
                    <a:pt x="3840" y="1147"/>
                  </a:lnTo>
                  <a:lnTo>
                    <a:pt x="3867" y="1237"/>
                  </a:lnTo>
                  <a:lnTo>
                    <a:pt x="3889" y="1331"/>
                  </a:lnTo>
                  <a:lnTo>
                    <a:pt x="3907" y="1428"/>
                  </a:lnTo>
                  <a:lnTo>
                    <a:pt x="3920" y="1528"/>
                  </a:lnTo>
                  <a:lnTo>
                    <a:pt x="3927" y="1631"/>
                  </a:lnTo>
                  <a:lnTo>
                    <a:pt x="3929" y="1738"/>
                  </a:lnTo>
                  <a:lnTo>
                    <a:pt x="3927" y="1842"/>
                  </a:lnTo>
                  <a:lnTo>
                    <a:pt x="3921" y="1943"/>
                  </a:lnTo>
                  <a:lnTo>
                    <a:pt x="3909" y="2041"/>
                  </a:lnTo>
                  <a:lnTo>
                    <a:pt x="3891" y="2134"/>
                  </a:lnTo>
                  <a:lnTo>
                    <a:pt x="3869" y="2224"/>
                  </a:lnTo>
                  <a:lnTo>
                    <a:pt x="3844" y="2310"/>
                  </a:lnTo>
                  <a:lnTo>
                    <a:pt x="3813" y="2391"/>
                  </a:lnTo>
                  <a:lnTo>
                    <a:pt x="3779" y="2468"/>
                  </a:lnTo>
                  <a:lnTo>
                    <a:pt x="3741" y="2541"/>
                  </a:lnTo>
                  <a:lnTo>
                    <a:pt x="3700" y="2608"/>
                  </a:lnTo>
                  <a:lnTo>
                    <a:pt x="3656" y="2673"/>
                  </a:lnTo>
                  <a:lnTo>
                    <a:pt x="3610" y="2733"/>
                  </a:lnTo>
                  <a:lnTo>
                    <a:pt x="3558" y="2789"/>
                  </a:lnTo>
                  <a:lnTo>
                    <a:pt x="3504" y="2839"/>
                  </a:lnTo>
                  <a:lnTo>
                    <a:pt x="3447" y="2886"/>
                  </a:lnTo>
                  <a:lnTo>
                    <a:pt x="3388" y="2927"/>
                  </a:lnTo>
                  <a:lnTo>
                    <a:pt x="3326" y="2964"/>
                  </a:lnTo>
                  <a:lnTo>
                    <a:pt x="3261" y="2996"/>
                  </a:lnTo>
                  <a:lnTo>
                    <a:pt x="3181" y="3027"/>
                  </a:lnTo>
                  <a:lnTo>
                    <a:pt x="3099" y="3051"/>
                  </a:lnTo>
                  <a:lnTo>
                    <a:pt x="3016" y="3068"/>
                  </a:lnTo>
                  <a:lnTo>
                    <a:pt x="2931" y="3079"/>
                  </a:lnTo>
                  <a:lnTo>
                    <a:pt x="2844" y="3082"/>
                  </a:lnTo>
                  <a:lnTo>
                    <a:pt x="2778" y="3081"/>
                  </a:lnTo>
                  <a:lnTo>
                    <a:pt x="2717" y="3073"/>
                  </a:lnTo>
                  <a:lnTo>
                    <a:pt x="2658" y="3062"/>
                  </a:lnTo>
                  <a:lnTo>
                    <a:pt x="2606" y="3046"/>
                  </a:lnTo>
                  <a:lnTo>
                    <a:pt x="2557" y="3025"/>
                  </a:lnTo>
                  <a:lnTo>
                    <a:pt x="2511" y="3001"/>
                  </a:lnTo>
                  <a:lnTo>
                    <a:pt x="2471" y="2971"/>
                  </a:lnTo>
                  <a:lnTo>
                    <a:pt x="2436" y="2938"/>
                  </a:lnTo>
                  <a:lnTo>
                    <a:pt x="2402" y="2903"/>
                  </a:lnTo>
                  <a:lnTo>
                    <a:pt x="2376" y="2866"/>
                  </a:lnTo>
                  <a:lnTo>
                    <a:pt x="2352" y="2825"/>
                  </a:lnTo>
                  <a:lnTo>
                    <a:pt x="2314" y="2862"/>
                  </a:lnTo>
                  <a:lnTo>
                    <a:pt x="2270" y="2898"/>
                  </a:lnTo>
                  <a:lnTo>
                    <a:pt x="2224" y="2932"/>
                  </a:lnTo>
                  <a:lnTo>
                    <a:pt x="2177" y="2962"/>
                  </a:lnTo>
                  <a:lnTo>
                    <a:pt x="2126" y="2990"/>
                  </a:lnTo>
                  <a:lnTo>
                    <a:pt x="2072" y="3014"/>
                  </a:lnTo>
                  <a:lnTo>
                    <a:pt x="2016" y="3038"/>
                  </a:lnTo>
                  <a:lnTo>
                    <a:pt x="1954" y="3057"/>
                  </a:lnTo>
                  <a:lnTo>
                    <a:pt x="1889" y="3071"/>
                  </a:lnTo>
                  <a:lnTo>
                    <a:pt x="1821" y="3079"/>
                  </a:lnTo>
                  <a:lnTo>
                    <a:pt x="1751" y="3082"/>
                  </a:lnTo>
                  <a:lnTo>
                    <a:pt x="1675" y="3079"/>
                  </a:lnTo>
                  <a:lnTo>
                    <a:pt x="1602" y="3071"/>
                  </a:lnTo>
                  <a:lnTo>
                    <a:pt x="1531" y="3055"/>
                  </a:lnTo>
                  <a:lnTo>
                    <a:pt x="1463" y="3035"/>
                  </a:lnTo>
                  <a:lnTo>
                    <a:pt x="1398" y="3008"/>
                  </a:lnTo>
                  <a:lnTo>
                    <a:pt x="1337" y="2978"/>
                  </a:lnTo>
                  <a:lnTo>
                    <a:pt x="1280" y="2942"/>
                  </a:lnTo>
                  <a:lnTo>
                    <a:pt x="1226" y="2902"/>
                  </a:lnTo>
                  <a:lnTo>
                    <a:pt x="1177" y="2857"/>
                  </a:lnTo>
                  <a:lnTo>
                    <a:pt x="1133" y="2809"/>
                  </a:lnTo>
                  <a:lnTo>
                    <a:pt x="1092" y="2758"/>
                  </a:lnTo>
                  <a:lnTo>
                    <a:pt x="1056" y="2701"/>
                  </a:lnTo>
                  <a:lnTo>
                    <a:pt x="1024" y="2643"/>
                  </a:lnTo>
                  <a:lnTo>
                    <a:pt x="994" y="2579"/>
                  </a:lnTo>
                  <a:lnTo>
                    <a:pt x="970" y="2511"/>
                  </a:lnTo>
                  <a:lnTo>
                    <a:pt x="950" y="2443"/>
                  </a:lnTo>
                  <a:lnTo>
                    <a:pt x="936" y="2371"/>
                  </a:lnTo>
                  <a:lnTo>
                    <a:pt x="924" y="2296"/>
                  </a:lnTo>
                  <a:lnTo>
                    <a:pt x="917" y="2220"/>
                  </a:lnTo>
                  <a:lnTo>
                    <a:pt x="915" y="2143"/>
                  </a:lnTo>
                  <a:lnTo>
                    <a:pt x="918" y="2051"/>
                  </a:lnTo>
                  <a:lnTo>
                    <a:pt x="927" y="1959"/>
                  </a:lnTo>
                  <a:lnTo>
                    <a:pt x="943" y="1869"/>
                  </a:lnTo>
                  <a:lnTo>
                    <a:pt x="964" y="1779"/>
                  </a:lnTo>
                  <a:lnTo>
                    <a:pt x="992" y="1690"/>
                  </a:lnTo>
                  <a:lnTo>
                    <a:pt x="1018" y="1621"/>
                  </a:lnTo>
                  <a:lnTo>
                    <a:pt x="1047" y="1555"/>
                  </a:lnTo>
                  <a:lnTo>
                    <a:pt x="1081" y="1490"/>
                  </a:lnTo>
                  <a:lnTo>
                    <a:pt x="1118" y="1426"/>
                  </a:lnTo>
                  <a:lnTo>
                    <a:pt x="1158" y="1366"/>
                  </a:lnTo>
                  <a:lnTo>
                    <a:pt x="1202" y="1309"/>
                  </a:lnTo>
                  <a:lnTo>
                    <a:pt x="1228" y="1279"/>
                  </a:lnTo>
                  <a:lnTo>
                    <a:pt x="1254" y="1251"/>
                  </a:lnTo>
                  <a:lnTo>
                    <a:pt x="1310" y="1194"/>
                  </a:lnTo>
                  <a:lnTo>
                    <a:pt x="1369" y="1140"/>
                  </a:lnTo>
                  <a:lnTo>
                    <a:pt x="1433" y="1093"/>
                  </a:lnTo>
                  <a:lnTo>
                    <a:pt x="1499" y="1048"/>
                  </a:lnTo>
                  <a:lnTo>
                    <a:pt x="1567" y="1010"/>
                  </a:lnTo>
                  <a:lnTo>
                    <a:pt x="1640" y="977"/>
                  </a:lnTo>
                  <a:lnTo>
                    <a:pt x="1714" y="951"/>
                  </a:lnTo>
                  <a:lnTo>
                    <a:pt x="1790" y="932"/>
                  </a:lnTo>
                  <a:lnTo>
                    <a:pt x="1869" y="919"/>
                  </a:lnTo>
                  <a:lnTo>
                    <a:pt x="1948" y="915"/>
                  </a:lnTo>
                  <a:lnTo>
                    <a:pt x="1990" y="915"/>
                  </a:lnTo>
                  <a:lnTo>
                    <a:pt x="2033" y="916"/>
                  </a:lnTo>
                  <a:lnTo>
                    <a:pt x="2077" y="921"/>
                  </a:lnTo>
                  <a:lnTo>
                    <a:pt x="2120" y="927"/>
                  </a:lnTo>
                  <a:lnTo>
                    <a:pt x="2162" y="935"/>
                  </a:lnTo>
                  <a:lnTo>
                    <a:pt x="2205" y="946"/>
                  </a:lnTo>
                  <a:lnTo>
                    <a:pt x="2247" y="961"/>
                  </a:lnTo>
                  <a:lnTo>
                    <a:pt x="2286" y="977"/>
                  </a:lnTo>
                  <a:lnTo>
                    <a:pt x="2324" y="998"/>
                  </a:lnTo>
                  <a:lnTo>
                    <a:pt x="2358" y="1020"/>
                  </a:lnTo>
                  <a:lnTo>
                    <a:pt x="2391" y="1047"/>
                  </a:lnTo>
                  <a:lnTo>
                    <a:pt x="2421" y="1077"/>
                  </a:lnTo>
                  <a:lnTo>
                    <a:pt x="2445" y="1111"/>
                  </a:lnTo>
                  <a:lnTo>
                    <a:pt x="2466" y="1148"/>
                  </a:lnTo>
                  <a:lnTo>
                    <a:pt x="2483" y="1189"/>
                  </a:lnTo>
                  <a:lnTo>
                    <a:pt x="2484" y="1187"/>
                  </a:lnTo>
                  <a:lnTo>
                    <a:pt x="2486" y="1180"/>
                  </a:lnTo>
                  <a:lnTo>
                    <a:pt x="2489" y="1169"/>
                  </a:lnTo>
                  <a:lnTo>
                    <a:pt x="2493" y="1155"/>
                  </a:lnTo>
                  <a:lnTo>
                    <a:pt x="2498" y="1138"/>
                  </a:lnTo>
                  <a:lnTo>
                    <a:pt x="2503" y="1120"/>
                  </a:lnTo>
                  <a:lnTo>
                    <a:pt x="2515" y="1085"/>
                  </a:lnTo>
                  <a:lnTo>
                    <a:pt x="2533" y="1054"/>
                  </a:lnTo>
                  <a:lnTo>
                    <a:pt x="2558" y="1029"/>
                  </a:lnTo>
                  <a:lnTo>
                    <a:pt x="2586" y="1008"/>
                  </a:lnTo>
                  <a:lnTo>
                    <a:pt x="2618" y="992"/>
                  </a:lnTo>
                  <a:lnTo>
                    <a:pt x="2652" y="981"/>
                  </a:lnTo>
                  <a:lnTo>
                    <a:pt x="2688" y="978"/>
                  </a:lnTo>
                  <a:lnTo>
                    <a:pt x="2829" y="978"/>
                  </a:lnTo>
                  <a:lnTo>
                    <a:pt x="2865" y="981"/>
                  </a:lnTo>
                  <a:lnTo>
                    <a:pt x="2898" y="991"/>
                  </a:lnTo>
                  <a:lnTo>
                    <a:pt x="2930" y="1007"/>
                  </a:lnTo>
                  <a:lnTo>
                    <a:pt x="2957" y="1026"/>
                  </a:lnTo>
                  <a:lnTo>
                    <a:pt x="2979" y="1051"/>
                  </a:lnTo>
                  <a:lnTo>
                    <a:pt x="2999" y="1079"/>
                  </a:lnTo>
                  <a:lnTo>
                    <a:pt x="3012" y="1110"/>
                  </a:lnTo>
                  <a:lnTo>
                    <a:pt x="3020" y="1143"/>
                  </a:lnTo>
                  <a:lnTo>
                    <a:pt x="3022" y="1177"/>
                  </a:lnTo>
                  <a:lnTo>
                    <a:pt x="3018" y="1212"/>
                  </a:lnTo>
                  <a:lnTo>
                    <a:pt x="2998" y="1306"/>
                  </a:lnTo>
                  <a:lnTo>
                    <a:pt x="2977" y="1401"/>
                  </a:lnTo>
                  <a:lnTo>
                    <a:pt x="2957" y="1495"/>
                  </a:lnTo>
                  <a:lnTo>
                    <a:pt x="2902" y="1750"/>
                  </a:lnTo>
                  <a:lnTo>
                    <a:pt x="2848" y="2008"/>
                  </a:lnTo>
                  <a:lnTo>
                    <a:pt x="2831" y="2087"/>
                  </a:lnTo>
                  <a:lnTo>
                    <a:pt x="2813" y="2165"/>
                  </a:lnTo>
                  <a:lnTo>
                    <a:pt x="2798" y="2245"/>
                  </a:lnTo>
                  <a:lnTo>
                    <a:pt x="2787" y="2326"/>
                  </a:lnTo>
                  <a:lnTo>
                    <a:pt x="2786" y="2347"/>
                  </a:lnTo>
                  <a:lnTo>
                    <a:pt x="2783" y="2369"/>
                  </a:lnTo>
                  <a:lnTo>
                    <a:pt x="2782" y="2393"/>
                  </a:lnTo>
                  <a:lnTo>
                    <a:pt x="2782" y="2418"/>
                  </a:lnTo>
                  <a:lnTo>
                    <a:pt x="2782" y="2443"/>
                  </a:lnTo>
                  <a:lnTo>
                    <a:pt x="2784" y="2467"/>
                  </a:lnTo>
                  <a:lnTo>
                    <a:pt x="2788" y="2490"/>
                  </a:lnTo>
                  <a:lnTo>
                    <a:pt x="2796" y="2512"/>
                  </a:lnTo>
                  <a:lnTo>
                    <a:pt x="2805" y="2532"/>
                  </a:lnTo>
                  <a:lnTo>
                    <a:pt x="2819" y="2548"/>
                  </a:lnTo>
                  <a:lnTo>
                    <a:pt x="2836" y="2563"/>
                  </a:lnTo>
                  <a:lnTo>
                    <a:pt x="2858" y="2573"/>
                  </a:lnTo>
                  <a:lnTo>
                    <a:pt x="2892" y="2580"/>
                  </a:lnTo>
                  <a:lnTo>
                    <a:pt x="2928" y="2582"/>
                  </a:lnTo>
                  <a:lnTo>
                    <a:pt x="2964" y="2580"/>
                  </a:lnTo>
                  <a:lnTo>
                    <a:pt x="3001" y="2573"/>
                  </a:lnTo>
                  <a:lnTo>
                    <a:pt x="3037" y="2560"/>
                  </a:lnTo>
                  <a:lnTo>
                    <a:pt x="3071" y="2546"/>
                  </a:lnTo>
                  <a:lnTo>
                    <a:pt x="3102" y="2527"/>
                  </a:lnTo>
                  <a:lnTo>
                    <a:pt x="3142" y="2495"/>
                  </a:lnTo>
                  <a:lnTo>
                    <a:pt x="3181" y="2458"/>
                  </a:lnTo>
                  <a:lnTo>
                    <a:pt x="3216" y="2416"/>
                  </a:lnTo>
                  <a:lnTo>
                    <a:pt x="3249" y="2368"/>
                  </a:lnTo>
                  <a:lnTo>
                    <a:pt x="3273" y="2322"/>
                  </a:lnTo>
                  <a:lnTo>
                    <a:pt x="3296" y="2274"/>
                  </a:lnTo>
                  <a:lnTo>
                    <a:pt x="3316" y="2222"/>
                  </a:lnTo>
                  <a:lnTo>
                    <a:pt x="3334" y="2165"/>
                  </a:lnTo>
                  <a:lnTo>
                    <a:pt x="3350" y="2107"/>
                  </a:lnTo>
                  <a:lnTo>
                    <a:pt x="3367" y="2026"/>
                  </a:lnTo>
                  <a:lnTo>
                    <a:pt x="3380" y="1944"/>
                  </a:lnTo>
                  <a:lnTo>
                    <a:pt x="3387" y="1858"/>
                  </a:lnTo>
                  <a:lnTo>
                    <a:pt x="3389" y="1770"/>
                  </a:lnTo>
                  <a:lnTo>
                    <a:pt x="3387" y="1684"/>
                  </a:lnTo>
                  <a:lnTo>
                    <a:pt x="3381" y="1601"/>
                  </a:lnTo>
                  <a:lnTo>
                    <a:pt x="3371" y="1521"/>
                  </a:lnTo>
                  <a:lnTo>
                    <a:pt x="3358" y="1444"/>
                  </a:lnTo>
                  <a:lnTo>
                    <a:pt x="3339" y="1370"/>
                  </a:lnTo>
                  <a:lnTo>
                    <a:pt x="3316" y="1299"/>
                  </a:lnTo>
                  <a:lnTo>
                    <a:pt x="3290" y="1231"/>
                  </a:lnTo>
                  <a:lnTo>
                    <a:pt x="3253" y="1156"/>
                  </a:lnTo>
                  <a:lnTo>
                    <a:pt x="3214" y="1086"/>
                  </a:lnTo>
                  <a:lnTo>
                    <a:pt x="3170" y="1019"/>
                  </a:lnTo>
                  <a:lnTo>
                    <a:pt x="3121" y="956"/>
                  </a:lnTo>
                  <a:lnTo>
                    <a:pt x="3069" y="899"/>
                  </a:lnTo>
                  <a:lnTo>
                    <a:pt x="3011" y="843"/>
                  </a:lnTo>
                  <a:lnTo>
                    <a:pt x="2950" y="793"/>
                  </a:lnTo>
                  <a:lnTo>
                    <a:pt x="2886" y="746"/>
                  </a:lnTo>
                  <a:lnTo>
                    <a:pt x="2818" y="705"/>
                  </a:lnTo>
                  <a:lnTo>
                    <a:pt x="2745" y="667"/>
                  </a:lnTo>
                  <a:lnTo>
                    <a:pt x="2668" y="634"/>
                  </a:lnTo>
                  <a:lnTo>
                    <a:pt x="2589" y="607"/>
                  </a:lnTo>
                  <a:lnTo>
                    <a:pt x="2504" y="582"/>
                  </a:lnTo>
                  <a:lnTo>
                    <a:pt x="2416" y="562"/>
                  </a:lnTo>
                  <a:lnTo>
                    <a:pt x="2325" y="546"/>
                  </a:lnTo>
                  <a:lnTo>
                    <a:pt x="2231" y="535"/>
                  </a:lnTo>
                  <a:lnTo>
                    <a:pt x="2134" y="528"/>
                  </a:lnTo>
                  <a:lnTo>
                    <a:pt x="2035" y="526"/>
                  </a:lnTo>
                  <a:lnTo>
                    <a:pt x="1929" y="529"/>
                  </a:lnTo>
                  <a:lnTo>
                    <a:pt x="1824" y="539"/>
                  </a:lnTo>
                  <a:lnTo>
                    <a:pt x="1724" y="554"/>
                  </a:lnTo>
                  <a:lnTo>
                    <a:pt x="1626" y="576"/>
                  </a:lnTo>
                  <a:lnTo>
                    <a:pt x="1533" y="604"/>
                  </a:lnTo>
                  <a:lnTo>
                    <a:pt x="1442" y="638"/>
                  </a:lnTo>
                  <a:lnTo>
                    <a:pt x="1357" y="678"/>
                  </a:lnTo>
                  <a:lnTo>
                    <a:pt x="1275" y="722"/>
                  </a:lnTo>
                  <a:lnTo>
                    <a:pt x="1196" y="772"/>
                  </a:lnTo>
                  <a:lnTo>
                    <a:pt x="1123" y="826"/>
                  </a:lnTo>
                  <a:lnTo>
                    <a:pt x="1053" y="885"/>
                  </a:lnTo>
                  <a:lnTo>
                    <a:pt x="988" y="949"/>
                  </a:lnTo>
                  <a:lnTo>
                    <a:pt x="936" y="1007"/>
                  </a:lnTo>
                  <a:lnTo>
                    <a:pt x="887" y="1067"/>
                  </a:lnTo>
                  <a:lnTo>
                    <a:pt x="841" y="1131"/>
                  </a:lnTo>
                  <a:lnTo>
                    <a:pt x="800" y="1198"/>
                  </a:lnTo>
                  <a:lnTo>
                    <a:pt x="760" y="1268"/>
                  </a:lnTo>
                  <a:lnTo>
                    <a:pt x="726" y="1342"/>
                  </a:lnTo>
                  <a:lnTo>
                    <a:pt x="694" y="1418"/>
                  </a:lnTo>
                  <a:lnTo>
                    <a:pt x="662" y="1509"/>
                  </a:lnTo>
                  <a:lnTo>
                    <a:pt x="636" y="1604"/>
                  </a:lnTo>
                  <a:lnTo>
                    <a:pt x="615" y="1702"/>
                  </a:lnTo>
                  <a:lnTo>
                    <a:pt x="600" y="1803"/>
                  </a:lnTo>
                  <a:lnTo>
                    <a:pt x="591" y="1906"/>
                  </a:lnTo>
                  <a:lnTo>
                    <a:pt x="589" y="2011"/>
                  </a:lnTo>
                  <a:lnTo>
                    <a:pt x="590" y="2106"/>
                  </a:lnTo>
                  <a:lnTo>
                    <a:pt x="598" y="2198"/>
                  </a:lnTo>
                  <a:lnTo>
                    <a:pt x="609" y="2289"/>
                  </a:lnTo>
                  <a:lnTo>
                    <a:pt x="623" y="2376"/>
                  </a:lnTo>
                  <a:lnTo>
                    <a:pt x="644" y="2461"/>
                  </a:lnTo>
                  <a:lnTo>
                    <a:pt x="669" y="2542"/>
                  </a:lnTo>
                  <a:lnTo>
                    <a:pt x="698" y="2620"/>
                  </a:lnTo>
                  <a:lnTo>
                    <a:pt x="735" y="2706"/>
                  </a:lnTo>
                  <a:lnTo>
                    <a:pt x="779" y="2790"/>
                  </a:lnTo>
                  <a:lnTo>
                    <a:pt x="827" y="2867"/>
                  </a:lnTo>
                  <a:lnTo>
                    <a:pt x="879" y="2942"/>
                  </a:lnTo>
                  <a:lnTo>
                    <a:pt x="937" y="3011"/>
                  </a:lnTo>
                  <a:lnTo>
                    <a:pt x="998" y="3076"/>
                  </a:lnTo>
                  <a:lnTo>
                    <a:pt x="1064" y="3136"/>
                  </a:lnTo>
                  <a:lnTo>
                    <a:pt x="1135" y="3191"/>
                  </a:lnTo>
                  <a:lnTo>
                    <a:pt x="1211" y="3241"/>
                  </a:lnTo>
                  <a:lnTo>
                    <a:pt x="1291" y="3288"/>
                  </a:lnTo>
                  <a:lnTo>
                    <a:pt x="1375" y="3329"/>
                  </a:lnTo>
                  <a:lnTo>
                    <a:pt x="1462" y="3365"/>
                  </a:lnTo>
                  <a:lnTo>
                    <a:pt x="1554" y="3396"/>
                  </a:lnTo>
                  <a:lnTo>
                    <a:pt x="1649" y="3422"/>
                  </a:lnTo>
                  <a:lnTo>
                    <a:pt x="1750" y="3442"/>
                  </a:lnTo>
                  <a:lnTo>
                    <a:pt x="1853" y="3456"/>
                  </a:lnTo>
                  <a:lnTo>
                    <a:pt x="1960" y="3465"/>
                  </a:lnTo>
                  <a:lnTo>
                    <a:pt x="2071" y="3467"/>
                  </a:lnTo>
                  <a:lnTo>
                    <a:pt x="2176" y="3465"/>
                  </a:lnTo>
                  <a:lnTo>
                    <a:pt x="2278" y="3459"/>
                  </a:lnTo>
                  <a:lnTo>
                    <a:pt x="2376" y="3449"/>
                  </a:lnTo>
                  <a:lnTo>
                    <a:pt x="2470" y="3434"/>
                  </a:lnTo>
                  <a:lnTo>
                    <a:pt x="2560" y="3416"/>
                  </a:lnTo>
                  <a:lnTo>
                    <a:pt x="2647" y="3392"/>
                  </a:lnTo>
                  <a:lnTo>
                    <a:pt x="2731" y="3367"/>
                  </a:lnTo>
                  <a:lnTo>
                    <a:pt x="2810" y="3336"/>
                  </a:lnTo>
                  <a:lnTo>
                    <a:pt x="2833" y="3329"/>
                  </a:lnTo>
                  <a:lnTo>
                    <a:pt x="2858" y="3327"/>
                  </a:lnTo>
                  <a:lnTo>
                    <a:pt x="2882" y="3332"/>
                  </a:lnTo>
                  <a:lnTo>
                    <a:pt x="2907" y="3341"/>
                  </a:lnTo>
                  <a:lnTo>
                    <a:pt x="2930" y="3354"/>
                  </a:lnTo>
                  <a:lnTo>
                    <a:pt x="2952" y="3372"/>
                  </a:lnTo>
                  <a:lnTo>
                    <a:pt x="2974" y="3392"/>
                  </a:lnTo>
                  <a:lnTo>
                    <a:pt x="2994" y="3416"/>
                  </a:lnTo>
                  <a:lnTo>
                    <a:pt x="3012" y="3442"/>
                  </a:lnTo>
                  <a:lnTo>
                    <a:pt x="3028" y="3471"/>
                  </a:lnTo>
                  <a:lnTo>
                    <a:pt x="3043" y="3500"/>
                  </a:lnTo>
                  <a:lnTo>
                    <a:pt x="3055" y="3531"/>
                  </a:lnTo>
                  <a:lnTo>
                    <a:pt x="3065" y="3564"/>
                  </a:lnTo>
                  <a:lnTo>
                    <a:pt x="3071" y="3596"/>
                  </a:lnTo>
                  <a:lnTo>
                    <a:pt x="3075" y="3628"/>
                  </a:lnTo>
                  <a:lnTo>
                    <a:pt x="3075" y="3660"/>
                  </a:lnTo>
                  <a:lnTo>
                    <a:pt x="3071" y="3689"/>
                  </a:lnTo>
                  <a:lnTo>
                    <a:pt x="3064" y="3719"/>
                  </a:lnTo>
                  <a:lnTo>
                    <a:pt x="3053" y="3746"/>
                  </a:lnTo>
                  <a:lnTo>
                    <a:pt x="3037" y="3769"/>
                  </a:lnTo>
                  <a:lnTo>
                    <a:pt x="3016" y="3791"/>
                  </a:lnTo>
                  <a:lnTo>
                    <a:pt x="2990" y="3810"/>
                  </a:lnTo>
                  <a:lnTo>
                    <a:pt x="2960" y="3823"/>
                  </a:lnTo>
                  <a:lnTo>
                    <a:pt x="2854" y="3860"/>
                  </a:lnTo>
                  <a:lnTo>
                    <a:pt x="2745" y="3893"/>
                  </a:lnTo>
                  <a:lnTo>
                    <a:pt x="2634" y="3920"/>
                  </a:lnTo>
                  <a:lnTo>
                    <a:pt x="2519" y="3942"/>
                  </a:lnTo>
                  <a:lnTo>
                    <a:pt x="2402" y="3959"/>
                  </a:lnTo>
                  <a:lnTo>
                    <a:pt x="2282" y="3970"/>
                  </a:lnTo>
                  <a:lnTo>
                    <a:pt x="2160" y="3978"/>
                  </a:lnTo>
                  <a:lnTo>
                    <a:pt x="2035" y="3980"/>
                  </a:lnTo>
                  <a:lnTo>
                    <a:pt x="1908" y="3978"/>
                  </a:lnTo>
                  <a:lnTo>
                    <a:pt x="1783" y="3968"/>
                  </a:lnTo>
                  <a:lnTo>
                    <a:pt x="1662" y="3953"/>
                  </a:lnTo>
                  <a:lnTo>
                    <a:pt x="1543" y="3931"/>
                  </a:lnTo>
                  <a:lnTo>
                    <a:pt x="1427" y="3904"/>
                  </a:lnTo>
                  <a:lnTo>
                    <a:pt x="1315" y="3871"/>
                  </a:lnTo>
                  <a:lnTo>
                    <a:pt x="1206" y="3833"/>
                  </a:lnTo>
                  <a:lnTo>
                    <a:pt x="1102" y="3789"/>
                  </a:lnTo>
                  <a:lnTo>
                    <a:pt x="1000" y="3740"/>
                  </a:lnTo>
                  <a:lnTo>
                    <a:pt x="905" y="3686"/>
                  </a:lnTo>
                  <a:lnTo>
                    <a:pt x="813" y="3627"/>
                  </a:lnTo>
                  <a:lnTo>
                    <a:pt x="725" y="3563"/>
                  </a:lnTo>
                  <a:lnTo>
                    <a:pt x="642" y="3494"/>
                  </a:lnTo>
                  <a:lnTo>
                    <a:pt x="563" y="3422"/>
                  </a:lnTo>
                  <a:lnTo>
                    <a:pt x="489" y="3345"/>
                  </a:lnTo>
                  <a:lnTo>
                    <a:pt x="419" y="3262"/>
                  </a:lnTo>
                  <a:lnTo>
                    <a:pt x="354" y="3176"/>
                  </a:lnTo>
                  <a:lnTo>
                    <a:pt x="294" y="3086"/>
                  </a:lnTo>
                  <a:lnTo>
                    <a:pt x="240" y="2991"/>
                  </a:lnTo>
                  <a:lnTo>
                    <a:pt x="191" y="2893"/>
                  </a:lnTo>
                  <a:lnTo>
                    <a:pt x="147" y="2791"/>
                  </a:lnTo>
                  <a:lnTo>
                    <a:pt x="111" y="2699"/>
                  </a:lnTo>
                  <a:lnTo>
                    <a:pt x="82" y="2605"/>
                  </a:lnTo>
                  <a:lnTo>
                    <a:pt x="56" y="2509"/>
                  </a:lnTo>
                  <a:lnTo>
                    <a:pt x="36" y="2409"/>
                  </a:lnTo>
                  <a:lnTo>
                    <a:pt x="20" y="2309"/>
                  </a:lnTo>
                  <a:lnTo>
                    <a:pt x="9" y="2206"/>
                  </a:lnTo>
                  <a:lnTo>
                    <a:pt x="2" y="2101"/>
                  </a:lnTo>
                  <a:lnTo>
                    <a:pt x="0" y="1995"/>
                  </a:lnTo>
                  <a:lnTo>
                    <a:pt x="2" y="1890"/>
                  </a:lnTo>
                  <a:lnTo>
                    <a:pt x="10" y="1786"/>
                  </a:lnTo>
                  <a:lnTo>
                    <a:pt x="22" y="1684"/>
                  </a:lnTo>
                  <a:lnTo>
                    <a:pt x="40" y="1583"/>
                  </a:lnTo>
                  <a:lnTo>
                    <a:pt x="62" y="1484"/>
                  </a:lnTo>
                  <a:lnTo>
                    <a:pt x="91" y="1388"/>
                  </a:lnTo>
                  <a:lnTo>
                    <a:pt x="122" y="1294"/>
                  </a:lnTo>
                  <a:lnTo>
                    <a:pt x="159" y="1203"/>
                  </a:lnTo>
                  <a:lnTo>
                    <a:pt x="207" y="1101"/>
                  </a:lnTo>
                  <a:lnTo>
                    <a:pt x="261" y="1003"/>
                  </a:lnTo>
                  <a:lnTo>
                    <a:pt x="318" y="908"/>
                  </a:lnTo>
                  <a:lnTo>
                    <a:pt x="381" y="818"/>
                  </a:lnTo>
                  <a:lnTo>
                    <a:pt x="448" y="730"/>
                  </a:lnTo>
                  <a:lnTo>
                    <a:pt x="520" y="648"/>
                  </a:lnTo>
                  <a:lnTo>
                    <a:pt x="598" y="571"/>
                  </a:lnTo>
                  <a:lnTo>
                    <a:pt x="678" y="497"/>
                  </a:lnTo>
                  <a:lnTo>
                    <a:pt x="763" y="429"/>
                  </a:lnTo>
                  <a:lnTo>
                    <a:pt x="851" y="364"/>
                  </a:lnTo>
                  <a:lnTo>
                    <a:pt x="944" y="303"/>
                  </a:lnTo>
                  <a:lnTo>
                    <a:pt x="1041" y="248"/>
                  </a:lnTo>
                  <a:lnTo>
                    <a:pt x="1141" y="197"/>
                  </a:lnTo>
                  <a:lnTo>
                    <a:pt x="1244" y="150"/>
                  </a:lnTo>
                  <a:lnTo>
                    <a:pt x="1352" y="111"/>
                  </a:lnTo>
                  <a:lnTo>
                    <a:pt x="1461" y="78"/>
                  </a:lnTo>
                  <a:lnTo>
                    <a:pt x="1572" y="49"/>
                  </a:lnTo>
                  <a:lnTo>
                    <a:pt x="1685" y="27"/>
                  </a:lnTo>
                  <a:lnTo>
                    <a:pt x="1800" y="13"/>
                  </a:lnTo>
                  <a:lnTo>
                    <a:pt x="1916" y="3"/>
                  </a:lnTo>
                  <a:lnTo>
                    <a:pt x="203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</p:grpSp>
      <p:sp>
        <p:nvSpPr>
          <p:cNvPr id="35" name="Prostokąt zaokrąglony 34"/>
          <p:cNvSpPr/>
          <p:nvPr/>
        </p:nvSpPr>
        <p:spPr>
          <a:xfrm>
            <a:off x="6192524" y="1101095"/>
            <a:ext cx="3215513" cy="36059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1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Strumień został powołany w październiku 2018 r. </a:t>
            </a:r>
          </a:p>
        </p:txBody>
      </p:sp>
      <p:graphicFrame>
        <p:nvGraphicFramePr>
          <p:cNvPr id="22" name="Table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911091"/>
              </p:ext>
            </p:extLst>
          </p:nvPr>
        </p:nvGraphicFramePr>
        <p:xfrm>
          <a:off x="562117" y="2380142"/>
          <a:ext cx="5154289" cy="35957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8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656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979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636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9526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Projekt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Stan </a:t>
                      </a:r>
                    </a:p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zaawansowania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Oczekiwane zakończenie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4269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dirty="0" smtClean="0">
                          <a:solidFill>
                            <a:srgbClr val="0070C0"/>
                          </a:solidFill>
                          <a:latin typeface="Calibri" pitchFamily="34" charset="0"/>
                          <a:cs typeface="Arial" pitchFamily="34" charset="0"/>
                        </a:rPr>
                        <a:t>Stworzenie w MC roboczej platformy dla poszukiwania synergii międzysektorowych </a:t>
                      </a:r>
                    </a:p>
                    <a:p>
                      <a:pPr algn="l" rtl="0" fontAlgn="ctr"/>
                      <a:endParaRPr lang="pl-PL" sz="900" b="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dirty="0" smtClean="0">
                          <a:solidFill>
                            <a:srgbClr val="0070C0"/>
                          </a:solidFill>
                          <a:latin typeface="Calibri" pitchFamily="34" charset="0"/>
                          <a:cs typeface="Arial" pitchFamily="34" charset="0"/>
                        </a:rPr>
                        <a:t>Wskazanie ew. nisz polskiej gospodarki pod kątem potencjału SI</a:t>
                      </a:r>
                    </a:p>
                    <a:p>
                      <a:pPr algn="l" rtl="0" fontAlgn="ctr"/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l-PL" sz="1100" b="1" i="0" u="none" strike="noStrike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181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dirty="0" smtClean="0">
                          <a:solidFill>
                            <a:srgbClr val="0070C0"/>
                          </a:solidFill>
                          <a:latin typeface="Calibri" pitchFamily="34" charset="0"/>
                          <a:cs typeface="Arial" pitchFamily="34" charset="0"/>
                        </a:rPr>
                        <a:t>Konkretne propozycje wz. budowania przewag konkurencyjnych, interwencji państwa, propozycji działań, finansowania, regulacji, projektów na styku administracji, biznesu, nauki i NGO (zostaną ujęte w Strategii AI)</a:t>
                      </a:r>
                    </a:p>
                    <a:p>
                      <a:pPr algn="l" rtl="0" fontAlgn="ctr"/>
                      <a:endParaRPr lang="pl-PL" sz="900" i="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Q1 2020</a:t>
                      </a:r>
                    </a:p>
                    <a:p>
                      <a:pPr algn="ctr" fontAlgn="b"/>
                      <a:endParaRPr lang="pl-PL" sz="1100" b="1" kern="1200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62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dirty="0" smtClean="0">
                          <a:solidFill>
                            <a:srgbClr val="0070C0"/>
                          </a:solidFill>
                          <a:latin typeface="Calibri" pitchFamily="34" charset="0"/>
                          <a:cs typeface="Arial" pitchFamily="34" charset="0"/>
                        </a:rPr>
                        <a:t>Ew. wyłonienie optymalnego sposobu administrowania procesem SI (zostanie</a:t>
                      </a:r>
                      <a:r>
                        <a:rPr lang="pl-PL" sz="900" b="0" baseline="0" dirty="0" smtClean="0">
                          <a:solidFill>
                            <a:srgbClr val="0070C0"/>
                          </a:solidFill>
                          <a:latin typeface="Calibri" pitchFamily="34" charset="0"/>
                          <a:cs typeface="Arial" pitchFamily="34" charset="0"/>
                        </a:rPr>
                        <a:t> zaproponowany w Strategii AI)</a:t>
                      </a:r>
                      <a:endParaRPr lang="pl-PL" sz="900" b="0" dirty="0" smtClean="0">
                        <a:solidFill>
                          <a:srgbClr val="0070C0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  <a:p>
                      <a:pPr algn="l" rtl="0" fontAlgn="ctr"/>
                      <a:endParaRPr lang="pl-PL" sz="900" i="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Q1 2020</a:t>
                      </a:r>
                    </a:p>
                    <a:p>
                      <a:pPr algn="ctr" fontAlgn="b"/>
                      <a:endParaRPr lang="pl-PL" sz="1100" b="1" kern="1200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20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dirty="0" smtClean="0">
                          <a:solidFill>
                            <a:srgbClr val="0070C0"/>
                          </a:solidFill>
                          <a:latin typeface="Calibri" pitchFamily="34" charset="0"/>
                          <a:cs typeface="Arial" pitchFamily="34" charset="0"/>
                        </a:rPr>
                        <a:t>Zintegrowanie rozproszonych działań w ramach polskiej administracji</a:t>
                      </a:r>
                    </a:p>
                    <a:p>
                      <a:pPr algn="l" rtl="0" fontAlgn="ctr"/>
                      <a:endParaRPr lang="pl-PL" sz="900" b="0" kern="1200" baseline="0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 smtClean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l-PL" sz="1100" b="1" kern="1200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78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6. 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kern="1200" dirty="0" smtClean="0">
                          <a:solidFill>
                            <a:srgbClr val="0070C0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Konferencja AI</a:t>
                      </a:r>
                    </a:p>
                    <a:p>
                      <a:pPr algn="l" rtl="0" fontAlgn="ctr"/>
                      <a:endParaRPr lang="pl-PL" sz="900" b="0" kern="1200" baseline="0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 smtClean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l-PL" sz="900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78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7. 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dirty="0" smtClean="0">
                          <a:solidFill>
                            <a:srgbClr val="0070C0"/>
                          </a:solidFill>
                          <a:latin typeface="Calibri" pitchFamily="34" charset="0"/>
                          <a:cs typeface="Arial" pitchFamily="34" charset="0"/>
                        </a:rPr>
                        <a:t>Stworzenie strategii/planu działań/białej księgi na rzecz SI</a:t>
                      </a:r>
                    </a:p>
                    <a:p>
                      <a:pPr algn="l" rtl="0" fontAlgn="ctr"/>
                      <a:endParaRPr lang="pl-PL" sz="900" b="0" kern="1200" baseline="0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 smtClean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Q1</a:t>
                      </a:r>
                      <a:r>
                        <a:rPr lang="pl-PL" sz="1100" b="1" kern="1200" baseline="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b="1" kern="120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</a:p>
                    <a:p>
                      <a:pPr algn="ctr" fontAlgn="b"/>
                      <a:endParaRPr lang="pl-PL" sz="900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" name="clipart_tick"/>
          <p:cNvSpPr>
            <a:spLocks noChangeAspect="1"/>
          </p:cNvSpPr>
          <p:nvPr/>
        </p:nvSpPr>
        <p:spPr bwMode="gray">
          <a:xfrm>
            <a:off x="4787122" y="3212976"/>
            <a:ext cx="156354" cy="168524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91440" bIns="9144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clipart_tick"/>
          <p:cNvSpPr>
            <a:spLocks noChangeAspect="1"/>
          </p:cNvSpPr>
          <p:nvPr/>
        </p:nvSpPr>
        <p:spPr bwMode="gray">
          <a:xfrm>
            <a:off x="4799281" y="3528739"/>
            <a:ext cx="156354" cy="168524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91440" bIns="9144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0" name="clipart_tick"/>
          <p:cNvSpPr>
            <a:spLocks noChangeAspect="1"/>
          </p:cNvSpPr>
          <p:nvPr/>
        </p:nvSpPr>
        <p:spPr bwMode="gray">
          <a:xfrm>
            <a:off x="4791189" y="5085184"/>
            <a:ext cx="156354" cy="168524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91440" bIns="9144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6" name="clipart_tick"/>
          <p:cNvSpPr>
            <a:spLocks noChangeAspect="1"/>
          </p:cNvSpPr>
          <p:nvPr/>
        </p:nvSpPr>
        <p:spPr bwMode="gray">
          <a:xfrm>
            <a:off x="4791189" y="5441801"/>
            <a:ext cx="156354" cy="168524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91440" bIns="9144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7" name="Oval 140"/>
          <p:cNvSpPr/>
          <p:nvPr/>
        </p:nvSpPr>
        <p:spPr bwMode="auto">
          <a:xfrm>
            <a:off x="4779276" y="4017970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8" name="Oval 140"/>
          <p:cNvSpPr/>
          <p:nvPr/>
        </p:nvSpPr>
        <p:spPr bwMode="auto">
          <a:xfrm>
            <a:off x="4779276" y="4630385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9" name="Oval 140"/>
          <p:cNvSpPr/>
          <p:nvPr/>
        </p:nvSpPr>
        <p:spPr bwMode="auto">
          <a:xfrm>
            <a:off x="4767066" y="5756333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0" name="Oval 141"/>
          <p:cNvSpPr/>
          <p:nvPr>
            <p:custDataLst>
              <p:tags r:id="rId4"/>
            </p:custDataLst>
          </p:nvPr>
        </p:nvSpPr>
        <p:spPr bwMode="gray">
          <a:xfrm>
            <a:off x="4287044" y="3178300"/>
            <a:ext cx="203200" cy="203200"/>
          </a:xfrm>
          <a:prstGeom prst="ellipse">
            <a:avLst/>
          </a:prstGeom>
          <a:solidFill>
            <a:srgbClr val="B2B2B2"/>
          </a:solidFill>
          <a:ln w="9525">
            <a:solidFill>
              <a:srgbClr val="B2B2B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1" name="Oval 141"/>
          <p:cNvSpPr/>
          <p:nvPr>
            <p:custDataLst>
              <p:tags r:id="rId5"/>
            </p:custDataLst>
          </p:nvPr>
        </p:nvSpPr>
        <p:spPr bwMode="gray">
          <a:xfrm>
            <a:off x="4287044" y="3533278"/>
            <a:ext cx="203200" cy="203200"/>
          </a:xfrm>
          <a:prstGeom prst="ellipse">
            <a:avLst/>
          </a:prstGeom>
          <a:solidFill>
            <a:srgbClr val="B2B2B2"/>
          </a:solidFill>
          <a:ln w="9525">
            <a:solidFill>
              <a:srgbClr val="B2B2B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2" name="Oval 141"/>
          <p:cNvSpPr/>
          <p:nvPr>
            <p:custDataLst>
              <p:tags r:id="rId6"/>
            </p:custDataLst>
          </p:nvPr>
        </p:nvSpPr>
        <p:spPr bwMode="gray">
          <a:xfrm>
            <a:off x="4290245" y="5060328"/>
            <a:ext cx="203200" cy="203200"/>
          </a:xfrm>
          <a:prstGeom prst="ellipse">
            <a:avLst/>
          </a:prstGeom>
          <a:solidFill>
            <a:srgbClr val="B2B2B2"/>
          </a:solidFill>
          <a:ln w="9525">
            <a:solidFill>
              <a:srgbClr val="B2B2B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3" name="Oval 141"/>
          <p:cNvSpPr/>
          <p:nvPr>
            <p:custDataLst>
              <p:tags r:id="rId7"/>
            </p:custDataLst>
          </p:nvPr>
        </p:nvSpPr>
        <p:spPr bwMode="gray">
          <a:xfrm>
            <a:off x="4295522" y="5424463"/>
            <a:ext cx="203200" cy="203200"/>
          </a:xfrm>
          <a:prstGeom prst="ellipse">
            <a:avLst/>
          </a:prstGeom>
          <a:solidFill>
            <a:srgbClr val="B2B2B2"/>
          </a:solidFill>
          <a:ln w="9525">
            <a:solidFill>
              <a:srgbClr val="B2B2B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grpSp>
        <p:nvGrpSpPr>
          <p:cNvPr id="46" name="Grupa 45"/>
          <p:cNvGrpSpPr/>
          <p:nvPr/>
        </p:nvGrpSpPr>
        <p:grpSpPr>
          <a:xfrm>
            <a:off x="4300189" y="4052574"/>
            <a:ext cx="223087" cy="209515"/>
            <a:chOff x="3762154" y="6525499"/>
            <a:chExt cx="223087" cy="209515"/>
          </a:xfrm>
        </p:grpSpPr>
        <p:sp>
          <p:nvSpPr>
            <p:cNvPr id="47" name="Oval 93"/>
            <p:cNvSpPr/>
            <p:nvPr/>
          </p:nvSpPr>
          <p:spPr bwMode="gray">
            <a:xfrm>
              <a:off x="3762154" y="6531814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48" name="Arc 94"/>
            <p:cNvSpPr/>
            <p:nvPr/>
          </p:nvSpPr>
          <p:spPr bwMode="gray">
            <a:xfrm>
              <a:off x="3782041" y="6525499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9" name="Grupa 48"/>
          <p:cNvGrpSpPr/>
          <p:nvPr/>
        </p:nvGrpSpPr>
        <p:grpSpPr>
          <a:xfrm>
            <a:off x="4301762" y="4562372"/>
            <a:ext cx="223087" cy="209515"/>
            <a:chOff x="3762154" y="6525499"/>
            <a:chExt cx="223087" cy="209515"/>
          </a:xfrm>
        </p:grpSpPr>
        <p:sp>
          <p:nvSpPr>
            <p:cNvPr id="50" name="Oval 93"/>
            <p:cNvSpPr/>
            <p:nvPr/>
          </p:nvSpPr>
          <p:spPr bwMode="gray">
            <a:xfrm>
              <a:off x="3762154" y="6531814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51" name="Arc 94"/>
            <p:cNvSpPr/>
            <p:nvPr/>
          </p:nvSpPr>
          <p:spPr bwMode="gray">
            <a:xfrm>
              <a:off x="3782041" y="6525499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2" name="Grupa 51"/>
          <p:cNvGrpSpPr/>
          <p:nvPr/>
        </p:nvGrpSpPr>
        <p:grpSpPr>
          <a:xfrm>
            <a:off x="4290245" y="5728559"/>
            <a:ext cx="223087" cy="209515"/>
            <a:chOff x="3762154" y="6525499"/>
            <a:chExt cx="223087" cy="209515"/>
          </a:xfrm>
        </p:grpSpPr>
        <p:sp>
          <p:nvSpPr>
            <p:cNvPr id="53" name="Oval 93"/>
            <p:cNvSpPr/>
            <p:nvPr/>
          </p:nvSpPr>
          <p:spPr bwMode="gray">
            <a:xfrm>
              <a:off x="3762154" y="6531814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54" name="Arc 94"/>
            <p:cNvSpPr/>
            <p:nvPr/>
          </p:nvSpPr>
          <p:spPr bwMode="gray">
            <a:xfrm>
              <a:off x="3782041" y="6525499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56" name="Łącznik prosty ze strzałką 55"/>
          <p:cNvCxnSpPr/>
          <p:nvPr/>
        </p:nvCxnSpPr>
        <p:spPr>
          <a:xfrm flipV="1">
            <a:off x="268083" y="4145829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y ze strzałką 56"/>
          <p:cNvCxnSpPr/>
          <p:nvPr/>
        </p:nvCxnSpPr>
        <p:spPr>
          <a:xfrm flipV="1">
            <a:off x="280119" y="4662359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y ze strzałką 57"/>
          <p:cNvCxnSpPr/>
          <p:nvPr/>
        </p:nvCxnSpPr>
        <p:spPr>
          <a:xfrm flipV="1">
            <a:off x="208791" y="5819132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58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3778" name="think-cell Slide" r:id="rId5" imgW="0" imgH="0" progId="TCLayout.ActiveDocument.1">
                  <p:embed/>
                </p:oleObj>
              </mc:Choice>
              <mc:Fallback>
                <p:oleObj name="think-cell Slide" r:id="rId5" imgW="0" imgH="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454024" y="295275"/>
            <a:ext cx="8675439" cy="831850"/>
          </a:xfrm>
          <a:solidFill>
            <a:schemeClr val="bg1"/>
          </a:solidFill>
        </p:spPr>
        <p:txBody>
          <a:bodyPr/>
          <a:lstStyle/>
          <a:p>
            <a:r>
              <a:rPr lang="pl-PL" altLang="pl-PL" sz="2000" dirty="0" smtClean="0">
                <a:solidFill>
                  <a:srgbClr val="0166B6"/>
                </a:solidFill>
              </a:rPr>
              <a:t>Od lipca 2019r. </a:t>
            </a:r>
            <a:r>
              <a:rPr lang="pl-PL" altLang="pl-PL" sz="2000" dirty="0">
                <a:solidFill>
                  <a:srgbClr val="0166B6"/>
                </a:solidFill>
              </a:rPr>
              <a:t>w ramach strumienia </a:t>
            </a:r>
            <a:r>
              <a:rPr lang="pl-PL" sz="2000" kern="2400" dirty="0">
                <a:solidFill>
                  <a:srgbClr val="DC6E00"/>
                </a:solidFill>
              </a:rPr>
              <a:t>Sztuczna Inteligencja </a:t>
            </a:r>
            <a:r>
              <a:rPr lang="pl-PL" altLang="pl-PL" sz="2000" dirty="0" smtClean="0">
                <a:solidFill>
                  <a:srgbClr val="0166B6"/>
                </a:solidFill>
              </a:rPr>
              <a:t>realizowany jest </a:t>
            </a:r>
            <a:r>
              <a:rPr lang="pl-PL" sz="2000" kern="2400" dirty="0" smtClean="0">
                <a:solidFill>
                  <a:srgbClr val="0070C0"/>
                </a:solidFill>
              </a:rPr>
              <a:t>Program AI</a:t>
            </a:r>
            <a:endParaRPr lang="pl-PL" altLang="pl-PL" sz="2000" dirty="0">
              <a:solidFill>
                <a:srgbClr val="0070C0"/>
              </a:solidFill>
            </a:endParaRPr>
          </a:p>
        </p:txBody>
      </p:sp>
      <p:pic>
        <p:nvPicPr>
          <p:cNvPr id="37" name="Obraz 3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536" y="1340769"/>
            <a:ext cx="6480720" cy="45362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3860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4806" name="think-cell Slide" r:id="rId9" imgW="360" imgH="360" progId="TCLayout.ActiveDocument.1">
                  <p:embed/>
                </p:oleObj>
              </mc:Choice>
              <mc:Fallback>
                <p:oleObj name="think-cell Slide" r:id="rId9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 smtClean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34" name="Round Diagonal Corner Rectangle 33"/>
          <p:cNvSpPr/>
          <p:nvPr/>
        </p:nvSpPr>
        <p:spPr>
          <a:xfrm>
            <a:off x="6254745" y="2305572"/>
            <a:ext cx="3288215" cy="3432257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3" name="ColumnHeader"/>
          <p:cNvSpPr>
            <a:spLocks noChangeArrowheads="1"/>
          </p:cNvSpPr>
          <p:nvPr/>
        </p:nvSpPr>
        <p:spPr bwMode="gray">
          <a:xfrm>
            <a:off x="454024" y="1097572"/>
            <a:ext cx="8963472" cy="582477"/>
          </a:xfrm>
          <a:prstGeom prst="round2DiagRect">
            <a:avLst/>
          </a:prstGeom>
          <a:gradFill flip="none" rotWithShape="1">
            <a:gsLst>
              <a:gs pos="100000">
                <a:srgbClr val="2EA0FE"/>
              </a:gs>
              <a:gs pos="1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0700" tIns="0" rIns="50700" bIns="0" anchor="ctr"/>
          <a:lstStyle/>
          <a:p>
            <a:pPr marL="1362033" lvl="3" indent="-199490">
              <a:spcAft>
                <a:spcPts val="650"/>
              </a:spcAft>
              <a:defRPr/>
            </a:pPr>
            <a:r>
              <a:rPr lang="pl-PL" sz="1400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Liderzy biznesowi: </a:t>
            </a:r>
            <a:r>
              <a:rPr lang="pl-PL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Andrzej Dulka PIIT</a:t>
            </a:r>
            <a:endParaRPr lang="pl-PL" sz="1400" i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362033" lvl="3" indent="-199490">
              <a:spcAft>
                <a:spcPts val="650"/>
              </a:spcAft>
              <a:defRPr/>
            </a:pPr>
            <a:r>
              <a:rPr lang="pl-PL" sz="1400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wdrożeniowy: </a:t>
            </a:r>
            <a:r>
              <a:rPr lang="pl-PL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Michał Wiśniewski (MC)</a:t>
            </a:r>
            <a:endParaRPr lang="pl-PL" sz="1400" b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320" name="Title 1"/>
          <p:cNvSpPr>
            <a:spLocks noGrp="1"/>
          </p:cNvSpPr>
          <p:nvPr>
            <p:ph type="title"/>
          </p:nvPr>
        </p:nvSpPr>
        <p:spPr>
          <a:xfrm>
            <a:off x="454024" y="295275"/>
            <a:ext cx="8675439" cy="831850"/>
          </a:xfrm>
        </p:spPr>
        <p:txBody>
          <a:bodyPr/>
          <a:lstStyle/>
          <a:p>
            <a:r>
              <a:rPr lang="pl-PL" altLang="pl-PL" sz="2000" dirty="0" smtClean="0">
                <a:solidFill>
                  <a:srgbClr val="0166B6"/>
                </a:solidFill>
              </a:rPr>
              <a:t>Strumień</a:t>
            </a:r>
            <a:r>
              <a:rPr lang="pl-PL" altLang="pl-PL" sz="2000" dirty="0" smtClean="0"/>
              <a:t> </a:t>
            </a:r>
            <a:r>
              <a:rPr lang="pl-PL" altLang="pl-PL" sz="2000" dirty="0" smtClean="0">
                <a:solidFill>
                  <a:srgbClr val="DC6E00"/>
                </a:solidFill>
              </a:rPr>
              <a:t>Internet rzeczy </a:t>
            </a:r>
            <a:r>
              <a:rPr lang="pl-PL" altLang="pl-PL" sz="2000" dirty="0" smtClean="0">
                <a:solidFill>
                  <a:srgbClr val="0166B6"/>
                </a:solidFill>
              </a:rPr>
              <a:t>realizuje inicjatywy z </a:t>
            </a:r>
            <a:r>
              <a:rPr lang="pl-PL" altLang="pl-PL" sz="2000" dirty="0">
                <a:solidFill>
                  <a:srgbClr val="0166B6"/>
                </a:solidFill>
              </a:rPr>
              <a:t>zakresu </a:t>
            </a:r>
            <a:r>
              <a:rPr lang="pl-PL" altLang="pl-PL" sz="2000" dirty="0" smtClean="0">
                <a:solidFill>
                  <a:srgbClr val="0166B6"/>
                </a:solidFill>
              </a:rPr>
              <a:t>zniesienia </a:t>
            </a:r>
            <a:r>
              <a:rPr lang="pl-PL" altLang="pl-PL" sz="2000" dirty="0">
                <a:solidFill>
                  <a:srgbClr val="0166B6"/>
                </a:solidFill>
              </a:rPr>
              <a:t>barier </a:t>
            </a:r>
            <a:r>
              <a:rPr lang="pl-PL" altLang="pl-PL" sz="2000" dirty="0" smtClean="0">
                <a:solidFill>
                  <a:srgbClr val="0166B6"/>
                </a:solidFill>
              </a:rPr>
              <a:t>prawnych </a:t>
            </a:r>
            <a:r>
              <a:rPr lang="pl-PL" altLang="pl-PL" sz="2000" dirty="0">
                <a:solidFill>
                  <a:srgbClr val="0166B6"/>
                </a:solidFill>
              </a:rPr>
              <a:t>oraz </a:t>
            </a:r>
            <a:r>
              <a:rPr lang="pl-PL" altLang="pl-PL" sz="2000" dirty="0" smtClean="0">
                <a:solidFill>
                  <a:srgbClr val="0166B6"/>
                </a:solidFill>
              </a:rPr>
              <a:t>wprowadzenia </a:t>
            </a:r>
            <a:r>
              <a:rPr lang="pl-PL" altLang="pl-PL" sz="2000" dirty="0">
                <a:solidFill>
                  <a:srgbClr val="0166B6"/>
                </a:solidFill>
              </a:rPr>
              <a:t>regulacji stymulujących rynek w zakresie </a:t>
            </a:r>
            <a:r>
              <a:rPr lang="pl-PL" altLang="pl-PL" sz="2000" dirty="0" err="1" smtClean="0">
                <a:solidFill>
                  <a:srgbClr val="0166B6"/>
                </a:solidFill>
              </a:rPr>
              <a:t>IoT</a:t>
            </a:r>
            <a:endParaRPr lang="pl-PL" altLang="pl-PL" sz="2000" dirty="0">
              <a:solidFill>
                <a:srgbClr val="0166B6"/>
              </a:solidFill>
            </a:endParaRPr>
          </a:p>
        </p:txBody>
      </p:sp>
      <p:sp>
        <p:nvSpPr>
          <p:cNvPr id="13324" name="Rectangle 34"/>
          <p:cNvSpPr>
            <a:spLocks noChangeArrowheads="1"/>
          </p:cNvSpPr>
          <p:nvPr/>
        </p:nvSpPr>
        <p:spPr bwMode="auto">
          <a:xfrm>
            <a:off x="6635429" y="1998009"/>
            <a:ext cx="3004396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lIns="50700" tIns="7800" rIns="50700" bIns="7800">
            <a:spAutoFit/>
          </a:bodyPr>
          <a:lstStyle/>
          <a:p>
            <a:r>
              <a:rPr lang="pl-PL" altLang="pl-PL" sz="1733" b="1" dirty="0" smtClean="0">
                <a:solidFill>
                  <a:srgbClr val="2EA0FE"/>
                </a:solidFill>
                <a:latin typeface="Calibri" pitchFamily="34" charset="0"/>
              </a:rPr>
              <a:t>Kluczowe osiągnięcia w 2019r.</a:t>
            </a:r>
            <a:endParaRPr lang="pl-PL" altLang="pl-PL" sz="1733" b="1" dirty="0">
              <a:solidFill>
                <a:srgbClr val="2EA0FE"/>
              </a:solidFill>
              <a:latin typeface="Calibri" pitchFamily="34" charset="0"/>
            </a:endParaRPr>
          </a:p>
        </p:txBody>
      </p:sp>
      <p:sp>
        <p:nvSpPr>
          <p:cNvPr id="25" name="Text Placeholder 2"/>
          <p:cNvSpPr txBox="1">
            <a:spLocks/>
          </p:cNvSpPr>
          <p:nvPr/>
        </p:nvSpPr>
        <p:spPr bwMode="auto">
          <a:xfrm>
            <a:off x="6335817" y="2305572"/>
            <a:ext cx="3215513" cy="4055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9500" tIns="11700" rIns="19500" bIns="11700">
            <a:spAutoFit/>
          </a:bodyPr>
          <a:lstStyle/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endParaRPr lang="pl-PL" altLang="pl-PL" sz="1200" dirty="0" smtClean="0">
              <a:solidFill>
                <a:srgbClr val="000000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3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Raport  „</a:t>
            </a:r>
            <a:r>
              <a:rPr lang="pl-PL" sz="13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IoT</a:t>
            </a:r>
            <a:r>
              <a:rPr lang="pl-PL" sz="13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 polskiej gospodarce”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Konferencja  „Perspektywy finansowania i wsparcia firm </a:t>
            </a:r>
            <a:r>
              <a:rPr lang="pl-PL" sz="1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IoT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 Polsce” - zorganizowana we współpracy z Kancelarią Prezydenta RP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Strona na portalu Gov.pl 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gromadząca 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informacje o dotychczasowych dokonaniach, w tym o dostępnych źródłach finansowania rozwiązań </a:t>
            </a:r>
            <a:r>
              <a:rPr lang="pl-PL" sz="1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IoT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1"/>
              </a:rPr>
              <a:t>https://www.gov.pl/web/cyfryzacja/internet-rzeczy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13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Raporty z </a:t>
            </a:r>
            <a:r>
              <a:rPr lang="pl-PL" sz="1300" dirty="0" smtClean="0">
                <a:solidFill>
                  <a:srgbClr val="0166B6"/>
                </a:solidFill>
                <a:latin typeface="Calibri" pitchFamily="34" charset="0"/>
                <a:cs typeface="Arial" pitchFamily="34" charset="0"/>
              </a:rPr>
              <a:t>II </a:t>
            </a:r>
            <a:r>
              <a:rPr lang="pl-PL" sz="1300" dirty="0">
                <a:solidFill>
                  <a:srgbClr val="0166B6"/>
                </a:solidFill>
                <a:latin typeface="Calibri" pitchFamily="34" charset="0"/>
                <a:cs typeface="Arial" pitchFamily="34" charset="0"/>
              </a:rPr>
              <a:t>etapu prac grupy roboczej (#Projekty i Finansowanie #Standaryzacja #Legislacja) </a:t>
            </a:r>
            <a:endParaRPr lang="pl-PL" sz="1300" dirty="0">
              <a:solidFill>
                <a:srgbClr val="0166B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sz="12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altLang="pl-PL" sz="1200" dirty="0">
              <a:solidFill>
                <a:srgbClr val="000000"/>
              </a:solidFill>
              <a:latin typeface="Calibri" pitchFamily="34" charset="0"/>
            </a:endParaRP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endParaRPr lang="pl-PL" altLang="pl-PL" sz="1200" dirty="0">
              <a:solidFill>
                <a:srgbClr val="000000"/>
              </a:solidFill>
              <a:latin typeface="Calibri" pitchFamily="34" charset="0"/>
            </a:endParaRP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endParaRPr lang="pl-PL" altLang="pl-PL" sz="1200" dirty="0">
              <a:solidFill>
                <a:srgbClr val="000000"/>
              </a:solidFill>
              <a:latin typeface="Calibri" pitchFamily="34" charset="0"/>
            </a:endParaRPr>
          </a:p>
        </p:txBody>
      </p:sp>
      <p:grpSp>
        <p:nvGrpSpPr>
          <p:cNvPr id="26" name="Group 31"/>
          <p:cNvGrpSpPr>
            <a:grpSpLocks/>
          </p:cNvGrpSpPr>
          <p:nvPr/>
        </p:nvGrpSpPr>
        <p:grpSpPr bwMode="auto">
          <a:xfrm>
            <a:off x="613983" y="1142158"/>
            <a:ext cx="622367" cy="493303"/>
            <a:chOff x="1019177" y="1648406"/>
            <a:chExt cx="869682" cy="740783"/>
          </a:xfrm>
        </p:grpSpPr>
        <p:grpSp>
          <p:nvGrpSpPr>
            <p:cNvPr id="28" name="Group 16"/>
            <p:cNvGrpSpPr>
              <a:grpSpLocks noChangeAspect="1"/>
            </p:cNvGrpSpPr>
            <p:nvPr/>
          </p:nvGrpSpPr>
          <p:grpSpPr bwMode="auto">
            <a:xfrm>
              <a:off x="1019177" y="1648406"/>
              <a:ext cx="771027" cy="740783"/>
              <a:chOff x="1055" y="1007"/>
              <a:chExt cx="267" cy="257"/>
            </a:xfrm>
          </p:grpSpPr>
          <p:sp>
            <p:nvSpPr>
              <p:cNvPr id="30" name="Freeform 18"/>
              <p:cNvSpPr>
                <a:spLocks/>
              </p:cNvSpPr>
              <p:nvPr/>
            </p:nvSpPr>
            <p:spPr bwMode="auto">
              <a:xfrm>
                <a:off x="1131" y="1007"/>
                <a:ext cx="97" cy="68"/>
              </a:xfrm>
              <a:custGeom>
                <a:avLst/>
                <a:gdLst>
                  <a:gd name="T0" fmla="*/ 0 w 1075"/>
                  <a:gd name="T1" fmla="*/ 0 h 748"/>
                  <a:gd name="T2" fmla="*/ 0 w 1075"/>
                  <a:gd name="T3" fmla="*/ 0 h 748"/>
                  <a:gd name="T4" fmla="*/ 0 w 1075"/>
                  <a:gd name="T5" fmla="*/ 0 h 748"/>
                  <a:gd name="T6" fmla="*/ 0 w 1075"/>
                  <a:gd name="T7" fmla="*/ 0 h 748"/>
                  <a:gd name="T8" fmla="*/ 0 w 1075"/>
                  <a:gd name="T9" fmla="*/ 0 h 748"/>
                  <a:gd name="T10" fmla="*/ 0 w 1075"/>
                  <a:gd name="T11" fmla="*/ 0 h 748"/>
                  <a:gd name="T12" fmla="*/ 0 w 1075"/>
                  <a:gd name="T13" fmla="*/ 0 h 748"/>
                  <a:gd name="T14" fmla="*/ 0 w 1075"/>
                  <a:gd name="T15" fmla="*/ 0 h 748"/>
                  <a:gd name="T16" fmla="*/ 0 w 1075"/>
                  <a:gd name="T17" fmla="*/ 0 h 748"/>
                  <a:gd name="T18" fmla="*/ 0 w 1075"/>
                  <a:gd name="T19" fmla="*/ 0 h 748"/>
                  <a:gd name="T20" fmla="*/ 0 w 1075"/>
                  <a:gd name="T21" fmla="*/ 0 h 748"/>
                  <a:gd name="T22" fmla="*/ 0 w 1075"/>
                  <a:gd name="T23" fmla="*/ 0 h 748"/>
                  <a:gd name="T24" fmla="*/ 0 w 1075"/>
                  <a:gd name="T25" fmla="*/ 0 h 748"/>
                  <a:gd name="T26" fmla="*/ 0 w 1075"/>
                  <a:gd name="T27" fmla="*/ 0 h 748"/>
                  <a:gd name="T28" fmla="*/ 0 w 1075"/>
                  <a:gd name="T29" fmla="*/ 0 h 748"/>
                  <a:gd name="T30" fmla="*/ 0 w 1075"/>
                  <a:gd name="T31" fmla="*/ 0 h 748"/>
                  <a:gd name="T32" fmla="*/ 0 w 1075"/>
                  <a:gd name="T33" fmla="*/ 0 h 748"/>
                  <a:gd name="T34" fmla="*/ 0 w 1075"/>
                  <a:gd name="T35" fmla="*/ 0 h 748"/>
                  <a:gd name="T36" fmla="*/ 0 w 1075"/>
                  <a:gd name="T37" fmla="*/ 0 h 748"/>
                  <a:gd name="T38" fmla="*/ 0 w 1075"/>
                  <a:gd name="T39" fmla="*/ 0 h 748"/>
                  <a:gd name="T40" fmla="*/ 0 w 1075"/>
                  <a:gd name="T41" fmla="*/ 0 h 748"/>
                  <a:gd name="T42" fmla="*/ 0 w 1075"/>
                  <a:gd name="T43" fmla="*/ 0 h 748"/>
                  <a:gd name="T44" fmla="*/ 0 w 1075"/>
                  <a:gd name="T45" fmla="*/ 0 h 748"/>
                  <a:gd name="T46" fmla="*/ 0 w 1075"/>
                  <a:gd name="T47" fmla="*/ 0 h 748"/>
                  <a:gd name="T48" fmla="*/ 0 w 1075"/>
                  <a:gd name="T49" fmla="*/ 0 h 748"/>
                  <a:gd name="T50" fmla="*/ 0 w 1075"/>
                  <a:gd name="T51" fmla="*/ 0 h 748"/>
                  <a:gd name="T52" fmla="*/ 0 w 1075"/>
                  <a:gd name="T53" fmla="*/ 0 h 748"/>
                  <a:gd name="T54" fmla="*/ 0 w 1075"/>
                  <a:gd name="T55" fmla="*/ 0 h 748"/>
                  <a:gd name="T56" fmla="*/ 0 w 1075"/>
                  <a:gd name="T57" fmla="*/ 0 h 748"/>
                  <a:gd name="T58" fmla="*/ 0 w 1075"/>
                  <a:gd name="T59" fmla="*/ 0 h 748"/>
                  <a:gd name="T60" fmla="*/ 0 w 1075"/>
                  <a:gd name="T61" fmla="*/ 0 h 748"/>
                  <a:gd name="T62" fmla="*/ 0 w 1075"/>
                  <a:gd name="T63" fmla="*/ 0 h 748"/>
                  <a:gd name="T64" fmla="*/ 0 w 1075"/>
                  <a:gd name="T65" fmla="*/ 0 h 748"/>
                  <a:gd name="T66" fmla="*/ 0 w 1075"/>
                  <a:gd name="T67" fmla="*/ 0 h 748"/>
                  <a:gd name="T68" fmla="*/ 0 w 1075"/>
                  <a:gd name="T69" fmla="*/ 0 h 748"/>
                  <a:gd name="T70" fmla="*/ 0 w 1075"/>
                  <a:gd name="T71" fmla="*/ 0 h 74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5"/>
                  <a:gd name="T109" fmla="*/ 0 h 748"/>
                  <a:gd name="T110" fmla="*/ 1075 w 1075"/>
                  <a:gd name="T111" fmla="*/ 748 h 74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5" h="748">
                    <a:moveTo>
                      <a:pt x="902" y="0"/>
                    </a:moveTo>
                    <a:lnTo>
                      <a:pt x="916" y="4"/>
                    </a:lnTo>
                    <a:lnTo>
                      <a:pt x="928" y="12"/>
                    </a:lnTo>
                    <a:lnTo>
                      <a:pt x="936" y="23"/>
                    </a:lnTo>
                    <a:lnTo>
                      <a:pt x="1071" y="303"/>
                    </a:lnTo>
                    <a:lnTo>
                      <a:pt x="1075" y="317"/>
                    </a:lnTo>
                    <a:lnTo>
                      <a:pt x="1074" y="332"/>
                    </a:lnTo>
                    <a:lnTo>
                      <a:pt x="1068" y="344"/>
                    </a:lnTo>
                    <a:lnTo>
                      <a:pt x="1063" y="350"/>
                    </a:lnTo>
                    <a:lnTo>
                      <a:pt x="1059" y="354"/>
                    </a:lnTo>
                    <a:lnTo>
                      <a:pt x="1045" y="361"/>
                    </a:lnTo>
                    <a:lnTo>
                      <a:pt x="1031" y="363"/>
                    </a:lnTo>
                    <a:lnTo>
                      <a:pt x="721" y="339"/>
                    </a:lnTo>
                    <a:lnTo>
                      <a:pt x="707" y="336"/>
                    </a:lnTo>
                    <a:lnTo>
                      <a:pt x="695" y="328"/>
                    </a:lnTo>
                    <a:lnTo>
                      <a:pt x="686" y="316"/>
                    </a:lnTo>
                    <a:lnTo>
                      <a:pt x="682" y="302"/>
                    </a:lnTo>
                    <a:lnTo>
                      <a:pt x="683" y="288"/>
                    </a:lnTo>
                    <a:lnTo>
                      <a:pt x="690" y="274"/>
                    </a:lnTo>
                    <a:lnTo>
                      <a:pt x="708" y="247"/>
                    </a:lnTo>
                    <a:lnTo>
                      <a:pt x="659" y="243"/>
                    </a:lnTo>
                    <a:lnTo>
                      <a:pt x="609" y="244"/>
                    </a:lnTo>
                    <a:lnTo>
                      <a:pt x="559" y="251"/>
                    </a:lnTo>
                    <a:lnTo>
                      <a:pt x="511" y="265"/>
                    </a:lnTo>
                    <a:lnTo>
                      <a:pt x="465" y="282"/>
                    </a:lnTo>
                    <a:lnTo>
                      <a:pt x="421" y="306"/>
                    </a:lnTo>
                    <a:lnTo>
                      <a:pt x="379" y="334"/>
                    </a:lnTo>
                    <a:lnTo>
                      <a:pt x="342" y="364"/>
                    </a:lnTo>
                    <a:lnTo>
                      <a:pt x="310" y="398"/>
                    </a:lnTo>
                    <a:lnTo>
                      <a:pt x="282" y="435"/>
                    </a:lnTo>
                    <a:lnTo>
                      <a:pt x="258" y="474"/>
                    </a:lnTo>
                    <a:lnTo>
                      <a:pt x="238" y="514"/>
                    </a:lnTo>
                    <a:lnTo>
                      <a:pt x="222" y="558"/>
                    </a:lnTo>
                    <a:lnTo>
                      <a:pt x="212" y="603"/>
                    </a:lnTo>
                    <a:lnTo>
                      <a:pt x="205" y="648"/>
                    </a:lnTo>
                    <a:lnTo>
                      <a:pt x="203" y="695"/>
                    </a:lnTo>
                    <a:lnTo>
                      <a:pt x="202" y="709"/>
                    </a:lnTo>
                    <a:lnTo>
                      <a:pt x="196" y="720"/>
                    </a:lnTo>
                    <a:lnTo>
                      <a:pt x="188" y="730"/>
                    </a:lnTo>
                    <a:lnTo>
                      <a:pt x="177" y="735"/>
                    </a:lnTo>
                    <a:lnTo>
                      <a:pt x="166" y="738"/>
                    </a:lnTo>
                    <a:lnTo>
                      <a:pt x="45" y="748"/>
                    </a:lnTo>
                    <a:lnTo>
                      <a:pt x="33" y="747"/>
                    </a:lnTo>
                    <a:lnTo>
                      <a:pt x="23" y="743"/>
                    </a:lnTo>
                    <a:lnTo>
                      <a:pt x="13" y="737"/>
                    </a:lnTo>
                    <a:lnTo>
                      <a:pt x="7" y="728"/>
                    </a:lnTo>
                    <a:lnTo>
                      <a:pt x="2" y="718"/>
                    </a:lnTo>
                    <a:lnTo>
                      <a:pt x="0" y="707"/>
                    </a:lnTo>
                    <a:lnTo>
                      <a:pt x="1" y="650"/>
                    </a:lnTo>
                    <a:lnTo>
                      <a:pt x="6" y="594"/>
                    </a:lnTo>
                    <a:lnTo>
                      <a:pt x="16" y="540"/>
                    </a:lnTo>
                    <a:lnTo>
                      <a:pt x="32" y="486"/>
                    </a:lnTo>
                    <a:lnTo>
                      <a:pt x="51" y="434"/>
                    </a:lnTo>
                    <a:lnTo>
                      <a:pt x="75" y="384"/>
                    </a:lnTo>
                    <a:lnTo>
                      <a:pt x="104" y="336"/>
                    </a:lnTo>
                    <a:lnTo>
                      <a:pt x="135" y="291"/>
                    </a:lnTo>
                    <a:lnTo>
                      <a:pt x="172" y="248"/>
                    </a:lnTo>
                    <a:lnTo>
                      <a:pt x="211" y="208"/>
                    </a:lnTo>
                    <a:lnTo>
                      <a:pt x="255" y="172"/>
                    </a:lnTo>
                    <a:lnTo>
                      <a:pt x="306" y="136"/>
                    </a:lnTo>
                    <a:lnTo>
                      <a:pt x="360" y="106"/>
                    </a:lnTo>
                    <a:lnTo>
                      <a:pt x="415" y="81"/>
                    </a:lnTo>
                    <a:lnTo>
                      <a:pt x="472" y="62"/>
                    </a:lnTo>
                    <a:lnTo>
                      <a:pt x="531" y="48"/>
                    </a:lnTo>
                    <a:lnTo>
                      <a:pt x="591" y="40"/>
                    </a:lnTo>
                    <a:lnTo>
                      <a:pt x="651" y="38"/>
                    </a:lnTo>
                    <a:lnTo>
                      <a:pt x="712" y="41"/>
                    </a:lnTo>
                    <a:lnTo>
                      <a:pt x="772" y="50"/>
                    </a:lnTo>
                    <a:lnTo>
                      <a:pt x="832" y="65"/>
                    </a:lnTo>
                    <a:lnTo>
                      <a:pt x="865" y="18"/>
                    </a:lnTo>
                    <a:lnTo>
                      <a:pt x="874" y="7"/>
                    </a:lnTo>
                    <a:lnTo>
                      <a:pt x="888" y="2"/>
                    </a:lnTo>
                    <a:lnTo>
                      <a:pt x="9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31" name="Freeform 19"/>
              <p:cNvSpPr>
                <a:spLocks/>
              </p:cNvSpPr>
              <p:nvPr/>
            </p:nvSpPr>
            <p:spPr bwMode="auto">
              <a:xfrm>
                <a:off x="1225" y="1163"/>
                <a:ext cx="97" cy="68"/>
              </a:xfrm>
              <a:custGeom>
                <a:avLst/>
                <a:gdLst>
                  <a:gd name="T0" fmla="*/ 0 w 1074"/>
                  <a:gd name="T1" fmla="*/ 0 h 746"/>
                  <a:gd name="T2" fmla="*/ 0 w 1074"/>
                  <a:gd name="T3" fmla="*/ 0 h 746"/>
                  <a:gd name="T4" fmla="*/ 0 w 1074"/>
                  <a:gd name="T5" fmla="*/ 0 h 746"/>
                  <a:gd name="T6" fmla="*/ 0 w 1074"/>
                  <a:gd name="T7" fmla="*/ 0 h 746"/>
                  <a:gd name="T8" fmla="*/ 0 w 1074"/>
                  <a:gd name="T9" fmla="*/ 0 h 746"/>
                  <a:gd name="T10" fmla="*/ 0 w 1074"/>
                  <a:gd name="T11" fmla="*/ 0 h 746"/>
                  <a:gd name="T12" fmla="*/ 0 w 1074"/>
                  <a:gd name="T13" fmla="*/ 0 h 746"/>
                  <a:gd name="T14" fmla="*/ 0 w 1074"/>
                  <a:gd name="T15" fmla="*/ 0 h 746"/>
                  <a:gd name="T16" fmla="*/ 0 w 1074"/>
                  <a:gd name="T17" fmla="*/ 0 h 746"/>
                  <a:gd name="T18" fmla="*/ 0 w 1074"/>
                  <a:gd name="T19" fmla="*/ 0 h 746"/>
                  <a:gd name="T20" fmla="*/ 0 w 1074"/>
                  <a:gd name="T21" fmla="*/ 0 h 746"/>
                  <a:gd name="T22" fmla="*/ 0 w 1074"/>
                  <a:gd name="T23" fmla="*/ 0 h 746"/>
                  <a:gd name="T24" fmla="*/ 0 w 1074"/>
                  <a:gd name="T25" fmla="*/ 0 h 746"/>
                  <a:gd name="T26" fmla="*/ 0 w 1074"/>
                  <a:gd name="T27" fmla="*/ 0 h 746"/>
                  <a:gd name="T28" fmla="*/ 0 w 1074"/>
                  <a:gd name="T29" fmla="*/ 0 h 746"/>
                  <a:gd name="T30" fmla="*/ 0 w 1074"/>
                  <a:gd name="T31" fmla="*/ 0 h 746"/>
                  <a:gd name="T32" fmla="*/ 0 w 1074"/>
                  <a:gd name="T33" fmla="*/ 0 h 746"/>
                  <a:gd name="T34" fmla="*/ 0 w 1074"/>
                  <a:gd name="T35" fmla="*/ 0 h 746"/>
                  <a:gd name="T36" fmla="*/ 0 w 1074"/>
                  <a:gd name="T37" fmla="*/ 0 h 746"/>
                  <a:gd name="T38" fmla="*/ 0 w 1074"/>
                  <a:gd name="T39" fmla="*/ 0 h 746"/>
                  <a:gd name="T40" fmla="*/ 0 w 1074"/>
                  <a:gd name="T41" fmla="*/ 0 h 746"/>
                  <a:gd name="T42" fmla="*/ 0 w 1074"/>
                  <a:gd name="T43" fmla="*/ 0 h 746"/>
                  <a:gd name="T44" fmla="*/ 0 w 1074"/>
                  <a:gd name="T45" fmla="*/ 0 h 746"/>
                  <a:gd name="T46" fmla="*/ 0 w 1074"/>
                  <a:gd name="T47" fmla="*/ 0 h 746"/>
                  <a:gd name="T48" fmla="*/ 0 w 1074"/>
                  <a:gd name="T49" fmla="*/ 0 h 746"/>
                  <a:gd name="T50" fmla="*/ 0 w 1074"/>
                  <a:gd name="T51" fmla="*/ 0 h 746"/>
                  <a:gd name="T52" fmla="*/ 0 w 1074"/>
                  <a:gd name="T53" fmla="*/ 0 h 746"/>
                  <a:gd name="T54" fmla="*/ 0 w 1074"/>
                  <a:gd name="T55" fmla="*/ 0 h 746"/>
                  <a:gd name="T56" fmla="*/ 0 w 1074"/>
                  <a:gd name="T57" fmla="*/ 0 h 746"/>
                  <a:gd name="T58" fmla="*/ 0 w 1074"/>
                  <a:gd name="T59" fmla="*/ 0 h 746"/>
                  <a:gd name="T60" fmla="*/ 0 w 1074"/>
                  <a:gd name="T61" fmla="*/ 0 h 746"/>
                  <a:gd name="T62" fmla="*/ 0 w 1074"/>
                  <a:gd name="T63" fmla="*/ 0 h 746"/>
                  <a:gd name="T64" fmla="*/ 0 w 1074"/>
                  <a:gd name="T65" fmla="*/ 0 h 746"/>
                  <a:gd name="T66" fmla="*/ 0 w 1074"/>
                  <a:gd name="T67" fmla="*/ 0 h 746"/>
                  <a:gd name="T68" fmla="*/ 0 w 1074"/>
                  <a:gd name="T69" fmla="*/ 0 h 746"/>
                  <a:gd name="T70" fmla="*/ 0 w 1074"/>
                  <a:gd name="T71" fmla="*/ 0 h 7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4"/>
                  <a:gd name="T109" fmla="*/ 0 h 746"/>
                  <a:gd name="T110" fmla="*/ 1074 w 1074"/>
                  <a:gd name="T111" fmla="*/ 746 h 74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4" h="746">
                    <a:moveTo>
                      <a:pt x="1030" y="0"/>
                    </a:moveTo>
                    <a:lnTo>
                      <a:pt x="1040" y="0"/>
                    </a:lnTo>
                    <a:lnTo>
                      <a:pt x="1051" y="4"/>
                    </a:lnTo>
                    <a:lnTo>
                      <a:pt x="1060" y="10"/>
                    </a:lnTo>
                    <a:lnTo>
                      <a:pt x="1068" y="19"/>
                    </a:lnTo>
                    <a:lnTo>
                      <a:pt x="1073" y="28"/>
                    </a:lnTo>
                    <a:lnTo>
                      <a:pt x="1074" y="40"/>
                    </a:lnTo>
                    <a:lnTo>
                      <a:pt x="1074" y="96"/>
                    </a:lnTo>
                    <a:lnTo>
                      <a:pt x="1068" y="152"/>
                    </a:lnTo>
                    <a:lnTo>
                      <a:pt x="1057" y="207"/>
                    </a:lnTo>
                    <a:lnTo>
                      <a:pt x="1043" y="260"/>
                    </a:lnTo>
                    <a:lnTo>
                      <a:pt x="1023" y="313"/>
                    </a:lnTo>
                    <a:lnTo>
                      <a:pt x="1000" y="362"/>
                    </a:lnTo>
                    <a:lnTo>
                      <a:pt x="971" y="410"/>
                    </a:lnTo>
                    <a:lnTo>
                      <a:pt x="940" y="455"/>
                    </a:lnTo>
                    <a:lnTo>
                      <a:pt x="903" y="499"/>
                    </a:lnTo>
                    <a:lnTo>
                      <a:pt x="863" y="538"/>
                    </a:lnTo>
                    <a:lnTo>
                      <a:pt x="820" y="574"/>
                    </a:lnTo>
                    <a:lnTo>
                      <a:pt x="769" y="610"/>
                    </a:lnTo>
                    <a:lnTo>
                      <a:pt x="715" y="640"/>
                    </a:lnTo>
                    <a:lnTo>
                      <a:pt x="659" y="665"/>
                    </a:lnTo>
                    <a:lnTo>
                      <a:pt x="603" y="684"/>
                    </a:lnTo>
                    <a:lnTo>
                      <a:pt x="544" y="698"/>
                    </a:lnTo>
                    <a:lnTo>
                      <a:pt x="484" y="706"/>
                    </a:lnTo>
                    <a:lnTo>
                      <a:pt x="424" y="709"/>
                    </a:lnTo>
                    <a:lnTo>
                      <a:pt x="363" y="705"/>
                    </a:lnTo>
                    <a:lnTo>
                      <a:pt x="302" y="696"/>
                    </a:lnTo>
                    <a:lnTo>
                      <a:pt x="242" y="681"/>
                    </a:lnTo>
                    <a:lnTo>
                      <a:pt x="210" y="728"/>
                    </a:lnTo>
                    <a:lnTo>
                      <a:pt x="199" y="739"/>
                    </a:lnTo>
                    <a:lnTo>
                      <a:pt x="187" y="745"/>
                    </a:lnTo>
                    <a:lnTo>
                      <a:pt x="172" y="746"/>
                    </a:lnTo>
                    <a:lnTo>
                      <a:pt x="158" y="743"/>
                    </a:lnTo>
                    <a:lnTo>
                      <a:pt x="147" y="735"/>
                    </a:lnTo>
                    <a:lnTo>
                      <a:pt x="139" y="723"/>
                    </a:lnTo>
                    <a:lnTo>
                      <a:pt x="3" y="443"/>
                    </a:lnTo>
                    <a:lnTo>
                      <a:pt x="0" y="429"/>
                    </a:lnTo>
                    <a:lnTo>
                      <a:pt x="1" y="415"/>
                    </a:lnTo>
                    <a:lnTo>
                      <a:pt x="6" y="402"/>
                    </a:lnTo>
                    <a:lnTo>
                      <a:pt x="17" y="391"/>
                    </a:lnTo>
                    <a:lnTo>
                      <a:pt x="29" y="385"/>
                    </a:lnTo>
                    <a:lnTo>
                      <a:pt x="44" y="384"/>
                    </a:lnTo>
                    <a:lnTo>
                      <a:pt x="354" y="407"/>
                    </a:lnTo>
                    <a:lnTo>
                      <a:pt x="367" y="410"/>
                    </a:lnTo>
                    <a:lnTo>
                      <a:pt x="380" y="419"/>
                    </a:lnTo>
                    <a:lnTo>
                      <a:pt x="388" y="430"/>
                    </a:lnTo>
                    <a:lnTo>
                      <a:pt x="392" y="444"/>
                    </a:lnTo>
                    <a:lnTo>
                      <a:pt x="391" y="459"/>
                    </a:lnTo>
                    <a:lnTo>
                      <a:pt x="385" y="472"/>
                    </a:lnTo>
                    <a:lnTo>
                      <a:pt x="365" y="501"/>
                    </a:lnTo>
                    <a:lnTo>
                      <a:pt x="416" y="504"/>
                    </a:lnTo>
                    <a:lnTo>
                      <a:pt x="466" y="503"/>
                    </a:lnTo>
                    <a:lnTo>
                      <a:pt x="515" y="495"/>
                    </a:lnTo>
                    <a:lnTo>
                      <a:pt x="563" y="483"/>
                    </a:lnTo>
                    <a:lnTo>
                      <a:pt x="610" y="464"/>
                    </a:lnTo>
                    <a:lnTo>
                      <a:pt x="654" y="441"/>
                    </a:lnTo>
                    <a:lnTo>
                      <a:pt x="696" y="412"/>
                    </a:lnTo>
                    <a:lnTo>
                      <a:pt x="732" y="382"/>
                    </a:lnTo>
                    <a:lnTo>
                      <a:pt x="764" y="348"/>
                    </a:lnTo>
                    <a:lnTo>
                      <a:pt x="793" y="312"/>
                    </a:lnTo>
                    <a:lnTo>
                      <a:pt x="817" y="273"/>
                    </a:lnTo>
                    <a:lnTo>
                      <a:pt x="837" y="232"/>
                    </a:lnTo>
                    <a:lnTo>
                      <a:pt x="851" y="189"/>
                    </a:lnTo>
                    <a:lnTo>
                      <a:pt x="863" y="145"/>
                    </a:lnTo>
                    <a:lnTo>
                      <a:pt x="869" y="98"/>
                    </a:lnTo>
                    <a:lnTo>
                      <a:pt x="871" y="51"/>
                    </a:lnTo>
                    <a:lnTo>
                      <a:pt x="872" y="39"/>
                    </a:lnTo>
                    <a:lnTo>
                      <a:pt x="879" y="27"/>
                    </a:lnTo>
                    <a:lnTo>
                      <a:pt x="887" y="18"/>
                    </a:lnTo>
                    <a:lnTo>
                      <a:pt x="898" y="11"/>
                    </a:lnTo>
                    <a:lnTo>
                      <a:pt x="909" y="9"/>
                    </a:lnTo>
                    <a:lnTo>
                      <a:pt x="103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32" name="Freeform 20"/>
              <p:cNvSpPr>
                <a:spLocks/>
              </p:cNvSpPr>
              <p:nvPr/>
            </p:nvSpPr>
            <p:spPr bwMode="auto">
              <a:xfrm>
                <a:off x="1099" y="1088"/>
                <a:ext cx="80" cy="95"/>
              </a:xfrm>
              <a:custGeom>
                <a:avLst/>
                <a:gdLst>
                  <a:gd name="T0" fmla="*/ 0 w 873"/>
                  <a:gd name="T1" fmla="*/ 0 h 1046"/>
                  <a:gd name="T2" fmla="*/ 0 w 873"/>
                  <a:gd name="T3" fmla="*/ 0 h 1046"/>
                  <a:gd name="T4" fmla="*/ 0 w 873"/>
                  <a:gd name="T5" fmla="*/ 0 h 1046"/>
                  <a:gd name="T6" fmla="*/ 0 w 873"/>
                  <a:gd name="T7" fmla="*/ 0 h 1046"/>
                  <a:gd name="T8" fmla="*/ 0 w 873"/>
                  <a:gd name="T9" fmla="*/ 0 h 1046"/>
                  <a:gd name="T10" fmla="*/ 0 w 873"/>
                  <a:gd name="T11" fmla="*/ 0 h 1046"/>
                  <a:gd name="T12" fmla="*/ 0 w 873"/>
                  <a:gd name="T13" fmla="*/ 0 h 1046"/>
                  <a:gd name="T14" fmla="*/ 0 w 873"/>
                  <a:gd name="T15" fmla="*/ 0 h 1046"/>
                  <a:gd name="T16" fmla="*/ 0 w 873"/>
                  <a:gd name="T17" fmla="*/ 0 h 1046"/>
                  <a:gd name="T18" fmla="*/ 0 w 873"/>
                  <a:gd name="T19" fmla="*/ 0 h 1046"/>
                  <a:gd name="T20" fmla="*/ 0 w 873"/>
                  <a:gd name="T21" fmla="*/ 0 h 1046"/>
                  <a:gd name="T22" fmla="*/ 0 w 873"/>
                  <a:gd name="T23" fmla="*/ 0 h 1046"/>
                  <a:gd name="T24" fmla="*/ 0 w 873"/>
                  <a:gd name="T25" fmla="*/ 0 h 1046"/>
                  <a:gd name="T26" fmla="*/ 0 w 873"/>
                  <a:gd name="T27" fmla="*/ 0 h 1046"/>
                  <a:gd name="T28" fmla="*/ 0 w 873"/>
                  <a:gd name="T29" fmla="*/ 0 h 1046"/>
                  <a:gd name="T30" fmla="*/ 0 w 873"/>
                  <a:gd name="T31" fmla="*/ 0 h 1046"/>
                  <a:gd name="T32" fmla="*/ 0 w 873"/>
                  <a:gd name="T33" fmla="*/ 0 h 1046"/>
                  <a:gd name="T34" fmla="*/ 0 w 873"/>
                  <a:gd name="T35" fmla="*/ 0 h 1046"/>
                  <a:gd name="T36" fmla="*/ 0 w 873"/>
                  <a:gd name="T37" fmla="*/ 0 h 1046"/>
                  <a:gd name="T38" fmla="*/ 0 w 873"/>
                  <a:gd name="T39" fmla="*/ 0 h 1046"/>
                  <a:gd name="T40" fmla="*/ 0 w 873"/>
                  <a:gd name="T41" fmla="*/ 0 h 1046"/>
                  <a:gd name="T42" fmla="*/ 0 w 873"/>
                  <a:gd name="T43" fmla="*/ 0 h 1046"/>
                  <a:gd name="T44" fmla="*/ 0 w 873"/>
                  <a:gd name="T45" fmla="*/ 0 h 1046"/>
                  <a:gd name="T46" fmla="*/ 0 w 873"/>
                  <a:gd name="T47" fmla="*/ 0 h 1046"/>
                  <a:gd name="T48" fmla="*/ 0 w 873"/>
                  <a:gd name="T49" fmla="*/ 0 h 1046"/>
                  <a:gd name="T50" fmla="*/ 0 w 873"/>
                  <a:gd name="T51" fmla="*/ 0 h 1046"/>
                  <a:gd name="T52" fmla="*/ 0 w 873"/>
                  <a:gd name="T53" fmla="*/ 0 h 1046"/>
                  <a:gd name="T54" fmla="*/ 0 w 873"/>
                  <a:gd name="T55" fmla="*/ 0 h 1046"/>
                  <a:gd name="T56" fmla="*/ 0 w 873"/>
                  <a:gd name="T57" fmla="*/ 0 h 1046"/>
                  <a:gd name="T58" fmla="*/ 0 w 873"/>
                  <a:gd name="T59" fmla="*/ 0 h 1046"/>
                  <a:gd name="T60" fmla="*/ 0 w 873"/>
                  <a:gd name="T61" fmla="*/ 0 h 1046"/>
                  <a:gd name="T62" fmla="*/ 0 w 873"/>
                  <a:gd name="T63" fmla="*/ 0 h 1046"/>
                  <a:gd name="T64" fmla="*/ 0 w 873"/>
                  <a:gd name="T65" fmla="*/ 0 h 1046"/>
                  <a:gd name="T66" fmla="*/ 0 w 873"/>
                  <a:gd name="T67" fmla="*/ 0 h 1046"/>
                  <a:gd name="T68" fmla="*/ 0 w 873"/>
                  <a:gd name="T69" fmla="*/ 0 h 1046"/>
                  <a:gd name="T70" fmla="*/ 0 w 873"/>
                  <a:gd name="T71" fmla="*/ 0 h 1046"/>
                  <a:gd name="T72" fmla="*/ 0 w 873"/>
                  <a:gd name="T73" fmla="*/ 0 h 104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73"/>
                  <a:gd name="T112" fmla="*/ 0 h 1046"/>
                  <a:gd name="T113" fmla="*/ 873 w 873"/>
                  <a:gd name="T114" fmla="*/ 1046 h 104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73" h="1046">
                    <a:moveTo>
                      <a:pt x="436" y="0"/>
                    </a:moveTo>
                    <a:lnTo>
                      <a:pt x="493" y="2"/>
                    </a:lnTo>
                    <a:lnTo>
                      <a:pt x="544" y="8"/>
                    </a:lnTo>
                    <a:lnTo>
                      <a:pt x="592" y="18"/>
                    </a:lnTo>
                    <a:lnTo>
                      <a:pt x="638" y="31"/>
                    </a:lnTo>
                    <a:lnTo>
                      <a:pt x="678" y="49"/>
                    </a:lnTo>
                    <a:lnTo>
                      <a:pt x="715" y="70"/>
                    </a:lnTo>
                    <a:lnTo>
                      <a:pt x="748" y="95"/>
                    </a:lnTo>
                    <a:lnTo>
                      <a:pt x="777" y="123"/>
                    </a:lnTo>
                    <a:lnTo>
                      <a:pt x="802" y="156"/>
                    </a:lnTo>
                    <a:lnTo>
                      <a:pt x="823" y="192"/>
                    </a:lnTo>
                    <a:lnTo>
                      <a:pt x="841" y="232"/>
                    </a:lnTo>
                    <a:lnTo>
                      <a:pt x="855" y="276"/>
                    </a:lnTo>
                    <a:lnTo>
                      <a:pt x="864" y="324"/>
                    </a:lnTo>
                    <a:lnTo>
                      <a:pt x="871" y="374"/>
                    </a:lnTo>
                    <a:lnTo>
                      <a:pt x="873" y="429"/>
                    </a:lnTo>
                    <a:lnTo>
                      <a:pt x="871" y="495"/>
                    </a:lnTo>
                    <a:lnTo>
                      <a:pt x="867" y="556"/>
                    </a:lnTo>
                    <a:lnTo>
                      <a:pt x="859" y="611"/>
                    </a:lnTo>
                    <a:lnTo>
                      <a:pt x="849" y="663"/>
                    </a:lnTo>
                    <a:lnTo>
                      <a:pt x="836" y="711"/>
                    </a:lnTo>
                    <a:lnTo>
                      <a:pt x="821" y="754"/>
                    </a:lnTo>
                    <a:lnTo>
                      <a:pt x="805" y="793"/>
                    </a:lnTo>
                    <a:lnTo>
                      <a:pt x="787" y="829"/>
                    </a:lnTo>
                    <a:lnTo>
                      <a:pt x="767" y="861"/>
                    </a:lnTo>
                    <a:lnTo>
                      <a:pt x="746" y="891"/>
                    </a:lnTo>
                    <a:lnTo>
                      <a:pt x="724" y="916"/>
                    </a:lnTo>
                    <a:lnTo>
                      <a:pt x="701" y="939"/>
                    </a:lnTo>
                    <a:lnTo>
                      <a:pt x="678" y="959"/>
                    </a:lnTo>
                    <a:lnTo>
                      <a:pt x="654" y="976"/>
                    </a:lnTo>
                    <a:lnTo>
                      <a:pt x="631" y="990"/>
                    </a:lnTo>
                    <a:lnTo>
                      <a:pt x="608" y="1003"/>
                    </a:lnTo>
                    <a:lnTo>
                      <a:pt x="585" y="1014"/>
                    </a:lnTo>
                    <a:lnTo>
                      <a:pt x="564" y="1023"/>
                    </a:lnTo>
                    <a:lnTo>
                      <a:pt x="543" y="1029"/>
                    </a:lnTo>
                    <a:lnTo>
                      <a:pt x="523" y="1036"/>
                    </a:lnTo>
                    <a:lnTo>
                      <a:pt x="504" y="1040"/>
                    </a:lnTo>
                    <a:lnTo>
                      <a:pt x="489" y="1042"/>
                    </a:lnTo>
                    <a:lnTo>
                      <a:pt x="473" y="1044"/>
                    </a:lnTo>
                    <a:lnTo>
                      <a:pt x="460" y="1046"/>
                    </a:lnTo>
                    <a:lnTo>
                      <a:pt x="451" y="1046"/>
                    </a:lnTo>
                    <a:lnTo>
                      <a:pt x="443" y="1046"/>
                    </a:lnTo>
                    <a:lnTo>
                      <a:pt x="438" y="1046"/>
                    </a:lnTo>
                    <a:lnTo>
                      <a:pt x="436" y="1046"/>
                    </a:lnTo>
                    <a:lnTo>
                      <a:pt x="388" y="1044"/>
                    </a:lnTo>
                    <a:lnTo>
                      <a:pt x="340" y="1037"/>
                    </a:lnTo>
                    <a:lnTo>
                      <a:pt x="297" y="1024"/>
                    </a:lnTo>
                    <a:lnTo>
                      <a:pt x="255" y="1006"/>
                    </a:lnTo>
                    <a:lnTo>
                      <a:pt x="218" y="983"/>
                    </a:lnTo>
                    <a:lnTo>
                      <a:pt x="182" y="955"/>
                    </a:lnTo>
                    <a:lnTo>
                      <a:pt x="149" y="922"/>
                    </a:lnTo>
                    <a:lnTo>
                      <a:pt x="119" y="884"/>
                    </a:lnTo>
                    <a:lnTo>
                      <a:pt x="93" y="842"/>
                    </a:lnTo>
                    <a:lnTo>
                      <a:pt x="70" y="795"/>
                    </a:lnTo>
                    <a:lnTo>
                      <a:pt x="50" y="745"/>
                    </a:lnTo>
                    <a:lnTo>
                      <a:pt x="32" y="689"/>
                    </a:lnTo>
                    <a:lnTo>
                      <a:pt x="19" y="630"/>
                    </a:lnTo>
                    <a:lnTo>
                      <a:pt x="9" y="567"/>
                    </a:lnTo>
                    <a:lnTo>
                      <a:pt x="2" y="500"/>
                    </a:lnTo>
                    <a:lnTo>
                      <a:pt x="0" y="429"/>
                    </a:lnTo>
                    <a:lnTo>
                      <a:pt x="1" y="374"/>
                    </a:lnTo>
                    <a:lnTo>
                      <a:pt x="8" y="324"/>
                    </a:lnTo>
                    <a:lnTo>
                      <a:pt x="17" y="276"/>
                    </a:lnTo>
                    <a:lnTo>
                      <a:pt x="31" y="232"/>
                    </a:lnTo>
                    <a:lnTo>
                      <a:pt x="49" y="192"/>
                    </a:lnTo>
                    <a:lnTo>
                      <a:pt x="71" y="156"/>
                    </a:lnTo>
                    <a:lnTo>
                      <a:pt x="97" y="123"/>
                    </a:lnTo>
                    <a:lnTo>
                      <a:pt x="126" y="95"/>
                    </a:lnTo>
                    <a:lnTo>
                      <a:pt x="160" y="70"/>
                    </a:lnTo>
                    <a:lnTo>
                      <a:pt x="197" y="49"/>
                    </a:lnTo>
                    <a:lnTo>
                      <a:pt x="238" y="31"/>
                    </a:lnTo>
                    <a:lnTo>
                      <a:pt x="283" y="18"/>
                    </a:lnTo>
                    <a:lnTo>
                      <a:pt x="330" y="8"/>
                    </a:lnTo>
                    <a:lnTo>
                      <a:pt x="381" y="2"/>
                    </a:lnTo>
                    <a:lnTo>
                      <a:pt x="436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33" name="Freeform 21"/>
              <p:cNvSpPr>
                <a:spLocks/>
              </p:cNvSpPr>
              <p:nvPr/>
            </p:nvSpPr>
            <p:spPr bwMode="auto">
              <a:xfrm>
                <a:off x="1055" y="1185"/>
                <a:ext cx="168" cy="79"/>
              </a:xfrm>
              <a:custGeom>
                <a:avLst/>
                <a:gdLst>
                  <a:gd name="T0" fmla="*/ 0 w 1849"/>
                  <a:gd name="T1" fmla="*/ 0 h 875"/>
                  <a:gd name="T2" fmla="*/ 0 w 1849"/>
                  <a:gd name="T3" fmla="*/ 0 h 875"/>
                  <a:gd name="T4" fmla="*/ 0 w 1849"/>
                  <a:gd name="T5" fmla="*/ 0 h 875"/>
                  <a:gd name="T6" fmla="*/ 0 w 1849"/>
                  <a:gd name="T7" fmla="*/ 0 h 875"/>
                  <a:gd name="T8" fmla="*/ 0 w 1849"/>
                  <a:gd name="T9" fmla="*/ 0 h 875"/>
                  <a:gd name="T10" fmla="*/ 0 w 1849"/>
                  <a:gd name="T11" fmla="*/ 0 h 875"/>
                  <a:gd name="T12" fmla="*/ 0 w 1849"/>
                  <a:gd name="T13" fmla="*/ 0 h 875"/>
                  <a:gd name="T14" fmla="*/ 0 w 1849"/>
                  <a:gd name="T15" fmla="*/ 0 h 875"/>
                  <a:gd name="T16" fmla="*/ 0 w 1849"/>
                  <a:gd name="T17" fmla="*/ 0 h 875"/>
                  <a:gd name="T18" fmla="*/ 0 w 1849"/>
                  <a:gd name="T19" fmla="*/ 0 h 875"/>
                  <a:gd name="T20" fmla="*/ 0 w 1849"/>
                  <a:gd name="T21" fmla="*/ 0 h 875"/>
                  <a:gd name="T22" fmla="*/ 0 w 1849"/>
                  <a:gd name="T23" fmla="*/ 0 h 875"/>
                  <a:gd name="T24" fmla="*/ 0 w 1849"/>
                  <a:gd name="T25" fmla="*/ 0 h 875"/>
                  <a:gd name="T26" fmla="*/ 0 w 1849"/>
                  <a:gd name="T27" fmla="*/ 0 h 875"/>
                  <a:gd name="T28" fmla="*/ 0 w 1849"/>
                  <a:gd name="T29" fmla="*/ 0 h 875"/>
                  <a:gd name="T30" fmla="*/ 0 w 1849"/>
                  <a:gd name="T31" fmla="*/ 0 h 875"/>
                  <a:gd name="T32" fmla="*/ 0 w 1849"/>
                  <a:gd name="T33" fmla="*/ 0 h 875"/>
                  <a:gd name="T34" fmla="*/ 0 w 1849"/>
                  <a:gd name="T35" fmla="*/ 0 h 875"/>
                  <a:gd name="T36" fmla="*/ 0 w 1849"/>
                  <a:gd name="T37" fmla="*/ 0 h 875"/>
                  <a:gd name="T38" fmla="*/ 0 w 1849"/>
                  <a:gd name="T39" fmla="*/ 0 h 875"/>
                  <a:gd name="T40" fmla="*/ 0 w 1849"/>
                  <a:gd name="T41" fmla="*/ 0 h 875"/>
                  <a:gd name="T42" fmla="*/ 0 w 1849"/>
                  <a:gd name="T43" fmla="*/ 0 h 875"/>
                  <a:gd name="T44" fmla="*/ 0 w 1849"/>
                  <a:gd name="T45" fmla="*/ 0 h 875"/>
                  <a:gd name="T46" fmla="*/ 0 w 1849"/>
                  <a:gd name="T47" fmla="*/ 0 h 875"/>
                  <a:gd name="T48" fmla="*/ 0 w 1849"/>
                  <a:gd name="T49" fmla="*/ 0 h 875"/>
                  <a:gd name="T50" fmla="*/ 0 w 1849"/>
                  <a:gd name="T51" fmla="*/ 0 h 875"/>
                  <a:gd name="T52" fmla="*/ 0 w 1849"/>
                  <a:gd name="T53" fmla="*/ 0 h 875"/>
                  <a:gd name="T54" fmla="*/ 0 w 1849"/>
                  <a:gd name="T55" fmla="*/ 0 h 875"/>
                  <a:gd name="T56" fmla="*/ 0 w 1849"/>
                  <a:gd name="T57" fmla="*/ 0 h 875"/>
                  <a:gd name="T58" fmla="*/ 0 w 1849"/>
                  <a:gd name="T59" fmla="*/ 0 h 875"/>
                  <a:gd name="T60" fmla="*/ 0 w 1849"/>
                  <a:gd name="T61" fmla="*/ 0 h 875"/>
                  <a:gd name="T62" fmla="*/ 0 w 1849"/>
                  <a:gd name="T63" fmla="*/ 0 h 875"/>
                  <a:gd name="T64" fmla="*/ 0 w 1849"/>
                  <a:gd name="T65" fmla="*/ 0 h 875"/>
                  <a:gd name="T66" fmla="*/ 0 w 1849"/>
                  <a:gd name="T67" fmla="*/ 0 h 875"/>
                  <a:gd name="T68" fmla="*/ 0 w 1849"/>
                  <a:gd name="T69" fmla="*/ 0 h 875"/>
                  <a:gd name="T70" fmla="*/ 0 w 1849"/>
                  <a:gd name="T71" fmla="*/ 0 h 875"/>
                  <a:gd name="T72" fmla="*/ 0 w 1849"/>
                  <a:gd name="T73" fmla="*/ 0 h 875"/>
                  <a:gd name="T74" fmla="*/ 0 w 1849"/>
                  <a:gd name="T75" fmla="*/ 0 h 875"/>
                  <a:gd name="T76" fmla="*/ 0 w 1849"/>
                  <a:gd name="T77" fmla="*/ 0 h 875"/>
                  <a:gd name="T78" fmla="*/ 0 w 1849"/>
                  <a:gd name="T79" fmla="*/ 0 h 875"/>
                  <a:gd name="T80" fmla="*/ 0 w 1849"/>
                  <a:gd name="T81" fmla="*/ 0 h 875"/>
                  <a:gd name="T82" fmla="*/ 0 w 1849"/>
                  <a:gd name="T83" fmla="*/ 0 h 875"/>
                  <a:gd name="T84" fmla="*/ 0 w 1849"/>
                  <a:gd name="T85" fmla="*/ 0 h 875"/>
                  <a:gd name="T86" fmla="*/ 0 w 1849"/>
                  <a:gd name="T87" fmla="*/ 0 h 875"/>
                  <a:gd name="T88" fmla="*/ 0 w 1849"/>
                  <a:gd name="T89" fmla="*/ 0 h 875"/>
                  <a:gd name="T90" fmla="*/ 0 w 1849"/>
                  <a:gd name="T91" fmla="*/ 0 h 875"/>
                  <a:gd name="T92" fmla="*/ 0 w 1849"/>
                  <a:gd name="T93" fmla="*/ 0 h 875"/>
                  <a:gd name="T94" fmla="*/ 0 w 1849"/>
                  <a:gd name="T95" fmla="*/ 0 h 875"/>
                  <a:gd name="T96" fmla="*/ 0 w 1849"/>
                  <a:gd name="T97" fmla="*/ 0 h 875"/>
                  <a:gd name="T98" fmla="*/ 0 w 1849"/>
                  <a:gd name="T99" fmla="*/ 0 h 875"/>
                  <a:gd name="T100" fmla="*/ 0 w 1849"/>
                  <a:gd name="T101" fmla="*/ 0 h 875"/>
                  <a:gd name="T102" fmla="*/ 0 w 1849"/>
                  <a:gd name="T103" fmla="*/ 0 h 875"/>
                  <a:gd name="T104" fmla="*/ 0 w 1849"/>
                  <a:gd name="T105" fmla="*/ 0 h 875"/>
                  <a:gd name="T106" fmla="*/ 0 w 1849"/>
                  <a:gd name="T107" fmla="*/ 0 h 875"/>
                  <a:gd name="T108" fmla="*/ 0 w 1849"/>
                  <a:gd name="T109" fmla="*/ 0 h 875"/>
                  <a:gd name="T110" fmla="*/ 0 w 1849"/>
                  <a:gd name="T111" fmla="*/ 0 h 875"/>
                  <a:gd name="T112" fmla="*/ 0 w 1849"/>
                  <a:gd name="T113" fmla="*/ 0 h 875"/>
                  <a:gd name="T114" fmla="*/ 0 w 1849"/>
                  <a:gd name="T115" fmla="*/ 0 h 875"/>
                  <a:gd name="T116" fmla="*/ 0 w 1849"/>
                  <a:gd name="T117" fmla="*/ 0 h 875"/>
                  <a:gd name="T118" fmla="*/ 0 w 1849"/>
                  <a:gd name="T119" fmla="*/ 0 h 875"/>
                  <a:gd name="T120" fmla="*/ 0 w 1849"/>
                  <a:gd name="T121" fmla="*/ 0 h 875"/>
                  <a:gd name="T122" fmla="*/ 0 w 1849"/>
                  <a:gd name="T123" fmla="*/ 0 h 87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849"/>
                  <a:gd name="T187" fmla="*/ 0 h 875"/>
                  <a:gd name="T188" fmla="*/ 1849 w 1849"/>
                  <a:gd name="T189" fmla="*/ 875 h 87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849" h="875">
                    <a:moveTo>
                      <a:pt x="1112" y="0"/>
                    </a:moveTo>
                    <a:lnTo>
                      <a:pt x="1128" y="2"/>
                    </a:lnTo>
                    <a:lnTo>
                      <a:pt x="1143" y="7"/>
                    </a:lnTo>
                    <a:lnTo>
                      <a:pt x="1158" y="16"/>
                    </a:lnTo>
                    <a:lnTo>
                      <a:pt x="1260" y="102"/>
                    </a:lnTo>
                    <a:lnTo>
                      <a:pt x="1696" y="276"/>
                    </a:lnTo>
                    <a:lnTo>
                      <a:pt x="1716" y="287"/>
                    </a:lnTo>
                    <a:lnTo>
                      <a:pt x="1733" y="303"/>
                    </a:lnTo>
                    <a:lnTo>
                      <a:pt x="1748" y="324"/>
                    </a:lnTo>
                    <a:lnTo>
                      <a:pt x="1762" y="350"/>
                    </a:lnTo>
                    <a:lnTo>
                      <a:pt x="1775" y="379"/>
                    </a:lnTo>
                    <a:lnTo>
                      <a:pt x="1786" y="412"/>
                    </a:lnTo>
                    <a:lnTo>
                      <a:pt x="1796" y="446"/>
                    </a:lnTo>
                    <a:lnTo>
                      <a:pt x="1804" y="483"/>
                    </a:lnTo>
                    <a:lnTo>
                      <a:pt x="1811" y="521"/>
                    </a:lnTo>
                    <a:lnTo>
                      <a:pt x="1818" y="560"/>
                    </a:lnTo>
                    <a:lnTo>
                      <a:pt x="1823" y="598"/>
                    </a:lnTo>
                    <a:lnTo>
                      <a:pt x="1828" y="637"/>
                    </a:lnTo>
                    <a:lnTo>
                      <a:pt x="1832" y="675"/>
                    </a:lnTo>
                    <a:lnTo>
                      <a:pt x="1835" y="712"/>
                    </a:lnTo>
                    <a:lnTo>
                      <a:pt x="1838" y="745"/>
                    </a:lnTo>
                    <a:lnTo>
                      <a:pt x="1840" y="778"/>
                    </a:lnTo>
                    <a:lnTo>
                      <a:pt x="1842" y="805"/>
                    </a:lnTo>
                    <a:lnTo>
                      <a:pt x="1844" y="830"/>
                    </a:lnTo>
                    <a:lnTo>
                      <a:pt x="1846" y="850"/>
                    </a:lnTo>
                    <a:lnTo>
                      <a:pt x="1847" y="865"/>
                    </a:lnTo>
                    <a:lnTo>
                      <a:pt x="1849" y="875"/>
                    </a:lnTo>
                    <a:lnTo>
                      <a:pt x="0" y="875"/>
                    </a:lnTo>
                    <a:lnTo>
                      <a:pt x="2" y="865"/>
                    </a:lnTo>
                    <a:lnTo>
                      <a:pt x="3" y="850"/>
                    </a:lnTo>
                    <a:lnTo>
                      <a:pt x="5" y="830"/>
                    </a:lnTo>
                    <a:lnTo>
                      <a:pt x="6" y="805"/>
                    </a:lnTo>
                    <a:lnTo>
                      <a:pt x="8" y="777"/>
                    </a:lnTo>
                    <a:lnTo>
                      <a:pt x="11" y="745"/>
                    </a:lnTo>
                    <a:lnTo>
                      <a:pt x="14" y="712"/>
                    </a:lnTo>
                    <a:lnTo>
                      <a:pt x="17" y="675"/>
                    </a:lnTo>
                    <a:lnTo>
                      <a:pt x="21" y="637"/>
                    </a:lnTo>
                    <a:lnTo>
                      <a:pt x="25" y="598"/>
                    </a:lnTo>
                    <a:lnTo>
                      <a:pt x="30" y="560"/>
                    </a:lnTo>
                    <a:lnTo>
                      <a:pt x="37" y="521"/>
                    </a:lnTo>
                    <a:lnTo>
                      <a:pt x="44" y="483"/>
                    </a:lnTo>
                    <a:lnTo>
                      <a:pt x="54" y="446"/>
                    </a:lnTo>
                    <a:lnTo>
                      <a:pt x="63" y="412"/>
                    </a:lnTo>
                    <a:lnTo>
                      <a:pt x="74" y="379"/>
                    </a:lnTo>
                    <a:lnTo>
                      <a:pt x="86" y="350"/>
                    </a:lnTo>
                    <a:lnTo>
                      <a:pt x="101" y="324"/>
                    </a:lnTo>
                    <a:lnTo>
                      <a:pt x="116" y="303"/>
                    </a:lnTo>
                    <a:lnTo>
                      <a:pt x="133" y="287"/>
                    </a:lnTo>
                    <a:lnTo>
                      <a:pt x="152" y="276"/>
                    </a:lnTo>
                    <a:lnTo>
                      <a:pt x="588" y="102"/>
                    </a:lnTo>
                    <a:lnTo>
                      <a:pt x="690" y="16"/>
                    </a:lnTo>
                    <a:lnTo>
                      <a:pt x="705" y="7"/>
                    </a:lnTo>
                    <a:lnTo>
                      <a:pt x="720" y="2"/>
                    </a:lnTo>
                    <a:lnTo>
                      <a:pt x="737" y="0"/>
                    </a:lnTo>
                    <a:lnTo>
                      <a:pt x="753" y="3"/>
                    </a:lnTo>
                    <a:lnTo>
                      <a:pt x="769" y="9"/>
                    </a:lnTo>
                    <a:lnTo>
                      <a:pt x="782" y="20"/>
                    </a:lnTo>
                    <a:lnTo>
                      <a:pt x="924" y="161"/>
                    </a:lnTo>
                    <a:lnTo>
                      <a:pt x="1067" y="20"/>
                    </a:lnTo>
                    <a:lnTo>
                      <a:pt x="1080" y="9"/>
                    </a:lnTo>
                    <a:lnTo>
                      <a:pt x="1095" y="3"/>
                    </a:lnTo>
                    <a:lnTo>
                      <a:pt x="111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</p:grpSp>
        <p:sp>
          <p:nvSpPr>
            <p:cNvPr id="29" name="Freeform 63"/>
            <p:cNvSpPr>
              <a:spLocks noChangeAspect="1" noEditPoints="1"/>
            </p:cNvSpPr>
            <p:nvPr/>
          </p:nvSpPr>
          <p:spPr bwMode="auto">
            <a:xfrm>
              <a:off x="1568624" y="1675544"/>
              <a:ext cx="320235" cy="324309"/>
            </a:xfrm>
            <a:custGeom>
              <a:avLst/>
              <a:gdLst>
                <a:gd name="T0" fmla="*/ 2147483647 w 3929"/>
                <a:gd name="T1" fmla="*/ 2147483647 h 3980"/>
                <a:gd name="T2" fmla="*/ 2147483647 w 3929"/>
                <a:gd name="T3" fmla="*/ 2147483647 h 3980"/>
                <a:gd name="T4" fmla="*/ 2147483647 w 3929"/>
                <a:gd name="T5" fmla="*/ 2147483647 h 3980"/>
                <a:gd name="T6" fmla="*/ 2147483647 w 3929"/>
                <a:gd name="T7" fmla="*/ 2147483647 h 3980"/>
                <a:gd name="T8" fmla="*/ 2147483647 w 3929"/>
                <a:gd name="T9" fmla="*/ 2147483647 h 3980"/>
                <a:gd name="T10" fmla="*/ 2147483647 w 3929"/>
                <a:gd name="T11" fmla="*/ 2147483647 h 3980"/>
                <a:gd name="T12" fmla="*/ 2147483647 w 3929"/>
                <a:gd name="T13" fmla="*/ 2147483647 h 3980"/>
                <a:gd name="T14" fmla="*/ 2147483647 w 3929"/>
                <a:gd name="T15" fmla="*/ 2147483647 h 3980"/>
                <a:gd name="T16" fmla="*/ 2147483647 w 3929"/>
                <a:gd name="T17" fmla="*/ 2147483647 h 3980"/>
                <a:gd name="T18" fmla="*/ 2147483647 w 3929"/>
                <a:gd name="T19" fmla="*/ 2147483647 h 3980"/>
                <a:gd name="T20" fmla="*/ 2147483647 w 3929"/>
                <a:gd name="T21" fmla="*/ 2147483647 h 3980"/>
                <a:gd name="T22" fmla="*/ 2147483647 w 3929"/>
                <a:gd name="T23" fmla="*/ 2147483647 h 3980"/>
                <a:gd name="T24" fmla="*/ 2147483647 w 3929"/>
                <a:gd name="T25" fmla="*/ 2147483647 h 3980"/>
                <a:gd name="T26" fmla="*/ 2147483647 w 3929"/>
                <a:gd name="T27" fmla="*/ 2147483647 h 3980"/>
                <a:gd name="T28" fmla="*/ 2147483647 w 3929"/>
                <a:gd name="T29" fmla="*/ 2147483647 h 3980"/>
                <a:gd name="T30" fmla="*/ 2147483647 w 3929"/>
                <a:gd name="T31" fmla="*/ 2147483647 h 3980"/>
                <a:gd name="T32" fmla="*/ 2147483647 w 3929"/>
                <a:gd name="T33" fmla="*/ 2147483647 h 3980"/>
                <a:gd name="T34" fmla="*/ 2147483647 w 3929"/>
                <a:gd name="T35" fmla="*/ 2147483647 h 3980"/>
                <a:gd name="T36" fmla="*/ 2147483647 w 3929"/>
                <a:gd name="T37" fmla="*/ 2147483647 h 3980"/>
                <a:gd name="T38" fmla="*/ 2147483647 w 3929"/>
                <a:gd name="T39" fmla="*/ 2147483647 h 3980"/>
                <a:gd name="T40" fmla="*/ 2147483647 w 3929"/>
                <a:gd name="T41" fmla="*/ 2147483647 h 3980"/>
                <a:gd name="T42" fmla="*/ 2147483647 w 3929"/>
                <a:gd name="T43" fmla="*/ 2147483647 h 3980"/>
                <a:gd name="T44" fmla="*/ 2147483647 w 3929"/>
                <a:gd name="T45" fmla="*/ 2147483647 h 3980"/>
                <a:gd name="T46" fmla="*/ 2147483647 w 3929"/>
                <a:gd name="T47" fmla="*/ 2147483647 h 3980"/>
                <a:gd name="T48" fmla="*/ 2147483647 w 3929"/>
                <a:gd name="T49" fmla="*/ 2147483647 h 3980"/>
                <a:gd name="T50" fmla="*/ 2147483647 w 3929"/>
                <a:gd name="T51" fmla="*/ 2147483647 h 3980"/>
                <a:gd name="T52" fmla="*/ 2147483647 w 3929"/>
                <a:gd name="T53" fmla="*/ 2147483647 h 3980"/>
                <a:gd name="T54" fmla="*/ 2147483647 w 3929"/>
                <a:gd name="T55" fmla="*/ 2147483647 h 3980"/>
                <a:gd name="T56" fmla="*/ 2147483647 w 3929"/>
                <a:gd name="T57" fmla="*/ 2147483647 h 3980"/>
                <a:gd name="T58" fmla="*/ 2147483647 w 3929"/>
                <a:gd name="T59" fmla="*/ 2147483647 h 3980"/>
                <a:gd name="T60" fmla="*/ 2147483647 w 3929"/>
                <a:gd name="T61" fmla="*/ 2147483647 h 3980"/>
                <a:gd name="T62" fmla="*/ 2147483647 w 3929"/>
                <a:gd name="T63" fmla="*/ 2147483647 h 3980"/>
                <a:gd name="T64" fmla="*/ 2147483647 w 3929"/>
                <a:gd name="T65" fmla="*/ 2147483647 h 3980"/>
                <a:gd name="T66" fmla="*/ 2147483647 w 3929"/>
                <a:gd name="T67" fmla="*/ 2147483647 h 3980"/>
                <a:gd name="T68" fmla="*/ 2147483647 w 3929"/>
                <a:gd name="T69" fmla="*/ 2147483647 h 3980"/>
                <a:gd name="T70" fmla="*/ 2147483647 w 3929"/>
                <a:gd name="T71" fmla="*/ 2147483647 h 3980"/>
                <a:gd name="T72" fmla="*/ 2147483647 w 3929"/>
                <a:gd name="T73" fmla="*/ 2147483647 h 3980"/>
                <a:gd name="T74" fmla="*/ 2147483647 w 3929"/>
                <a:gd name="T75" fmla="*/ 2147483647 h 3980"/>
                <a:gd name="T76" fmla="*/ 2147483647 w 3929"/>
                <a:gd name="T77" fmla="*/ 2147483647 h 3980"/>
                <a:gd name="T78" fmla="*/ 2147483647 w 3929"/>
                <a:gd name="T79" fmla="*/ 2147483647 h 3980"/>
                <a:gd name="T80" fmla="*/ 2147483647 w 3929"/>
                <a:gd name="T81" fmla="*/ 2147483647 h 3980"/>
                <a:gd name="T82" fmla="*/ 2147483647 w 3929"/>
                <a:gd name="T83" fmla="*/ 2147483647 h 3980"/>
                <a:gd name="T84" fmla="*/ 2147483647 w 3929"/>
                <a:gd name="T85" fmla="*/ 2147483647 h 3980"/>
                <a:gd name="T86" fmla="*/ 2147483647 w 3929"/>
                <a:gd name="T87" fmla="*/ 2147483647 h 3980"/>
                <a:gd name="T88" fmla="*/ 2147483647 w 3929"/>
                <a:gd name="T89" fmla="*/ 2147483647 h 3980"/>
                <a:gd name="T90" fmla="*/ 2147483647 w 3929"/>
                <a:gd name="T91" fmla="*/ 2147483647 h 3980"/>
                <a:gd name="T92" fmla="*/ 2147483647 w 3929"/>
                <a:gd name="T93" fmla="*/ 2147483647 h 3980"/>
                <a:gd name="T94" fmla="*/ 2147483647 w 3929"/>
                <a:gd name="T95" fmla="*/ 2147483647 h 3980"/>
                <a:gd name="T96" fmla="*/ 2147483647 w 3929"/>
                <a:gd name="T97" fmla="*/ 2147483647 h 3980"/>
                <a:gd name="T98" fmla="*/ 2147483647 w 3929"/>
                <a:gd name="T99" fmla="*/ 2147483647 h 3980"/>
                <a:gd name="T100" fmla="*/ 2147483647 w 3929"/>
                <a:gd name="T101" fmla="*/ 2147483647 h 3980"/>
                <a:gd name="T102" fmla="*/ 2147483647 w 3929"/>
                <a:gd name="T103" fmla="*/ 2147483647 h 3980"/>
                <a:gd name="T104" fmla="*/ 2147483647 w 3929"/>
                <a:gd name="T105" fmla="*/ 2147483647 h 3980"/>
                <a:gd name="T106" fmla="*/ 2147483647 w 3929"/>
                <a:gd name="T107" fmla="*/ 2147483647 h 3980"/>
                <a:gd name="T108" fmla="*/ 2147483647 w 3929"/>
                <a:gd name="T109" fmla="*/ 2147483647 h 3980"/>
                <a:gd name="T110" fmla="*/ 2147483647 w 3929"/>
                <a:gd name="T111" fmla="*/ 2147483647 h 3980"/>
                <a:gd name="T112" fmla="*/ 2147483647 w 3929"/>
                <a:gd name="T113" fmla="*/ 2147483647 h 3980"/>
                <a:gd name="T114" fmla="*/ 2147483647 w 3929"/>
                <a:gd name="T115" fmla="*/ 2147483647 h 3980"/>
                <a:gd name="T116" fmla="*/ 2147483647 w 3929"/>
                <a:gd name="T117" fmla="*/ 2147483647 h 3980"/>
                <a:gd name="T118" fmla="*/ 2147483647 w 3929"/>
                <a:gd name="T119" fmla="*/ 2147483647 h 3980"/>
                <a:gd name="T120" fmla="*/ 2147483647 w 3929"/>
                <a:gd name="T121" fmla="*/ 2147483647 h 3980"/>
                <a:gd name="T122" fmla="*/ 2147483647 w 3929"/>
                <a:gd name="T123" fmla="*/ 2147483647 h 398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929"/>
                <a:gd name="T187" fmla="*/ 0 h 3980"/>
                <a:gd name="T188" fmla="*/ 3929 w 3929"/>
                <a:gd name="T189" fmla="*/ 3980 h 398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929" h="3980">
                  <a:moveTo>
                    <a:pt x="2009" y="1404"/>
                  </a:moveTo>
                  <a:lnTo>
                    <a:pt x="1963" y="1407"/>
                  </a:lnTo>
                  <a:lnTo>
                    <a:pt x="1919" y="1414"/>
                  </a:lnTo>
                  <a:lnTo>
                    <a:pt x="1878" y="1426"/>
                  </a:lnTo>
                  <a:lnTo>
                    <a:pt x="1839" y="1444"/>
                  </a:lnTo>
                  <a:lnTo>
                    <a:pt x="1801" y="1466"/>
                  </a:lnTo>
                  <a:lnTo>
                    <a:pt x="1753" y="1501"/>
                  </a:lnTo>
                  <a:lnTo>
                    <a:pt x="1709" y="1543"/>
                  </a:lnTo>
                  <a:lnTo>
                    <a:pt x="1669" y="1588"/>
                  </a:lnTo>
                  <a:lnTo>
                    <a:pt x="1632" y="1639"/>
                  </a:lnTo>
                  <a:lnTo>
                    <a:pt x="1598" y="1694"/>
                  </a:lnTo>
                  <a:lnTo>
                    <a:pt x="1569" y="1754"/>
                  </a:lnTo>
                  <a:lnTo>
                    <a:pt x="1544" y="1817"/>
                  </a:lnTo>
                  <a:lnTo>
                    <a:pt x="1523" y="1883"/>
                  </a:lnTo>
                  <a:lnTo>
                    <a:pt x="1506" y="1952"/>
                  </a:lnTo>
                  <a:lnTo>
                    <a:pt x="1494" y="2020"/>
                  </a:lnTo>
                  <a:lnTo>
                    <a:pt x="1487" y="2088"/>
                  </a:lnTo>
                  <a:lnTo>
                    <a:pt x="1485" y="2155"/>
                  </a:lnTo>
                  <a:lnTo>
                    <a:pt x="1487" y="2200"/>
                  </a:lnTo>
                  <a:lnTo>
                    <a:pt x="1493" y="2246"/>
                  </a:lnTo>
                  <a:lnTo>
                    <a:pt x="1501" y="2296"/>
                  </a:lnTo>
                  <a:lnTo>
                    <a:pt x="1512" y="2344"/>
                  </a:lnTo>
                  <a:lnTo>
                    <a:pt x="1529" y="2392"/>
                  </a:lnTo>
                  <a:lnTo>
                    <a:pt x="1551" y="2438"/>
                  </a:lnTo>
                  <a:lnTo>
                    <a:pt x="1571" y="2467"/>
                  </a:lnTo>
                  <a:lnTo>
                    <a:pt x="1592" y="2493"/>
                  </a:lnTo>
                  <a:lnTo>
                    <a:pt x="1618" y="2516"/>
                  </a:lnTo>
                  <a:lnTo>
                    <a:pt x="1644" y="2537"/>
                  </a:lnTo>
                  <a:lnTo>
                    <a:pt x="1674" y="2552"/>
                  </a:lnTo>
                  <a:lnTo>
                    <a:pt x="1707" y="2563"/>
                  </a:lnTo>
                  <a:lnTo>
                    <a:pt x="1746" y="2570"/>
                  </a:lnTo>
                  <a:lnTo>
                    <a:pt x="1789" y="2573"/>
                  </a:lnTo>
                  <a:lnTo>
                    <a:pt x="1836" y="2570"/>
                  </a:lnTo>
                  <a:lnTo>
                    <a:pt x="1878" y="2565"/>
                  </a:lnTo>
                  <a:lnTo>
                    <a:pt x="1919" y="2555"/>
                  </a:lnTo>
                  <a:lnTo>
                    <a:pt x="1957" y="2542"/>
                  </a:lnTo>
                  <a:lnTo>
                    <a:pt x="1992" y="2526"/>
                  </a:lnTo>
                  <a:lnTo>
                    <a:pt x="2025" y="2505"/>
                  </a:lnTo>
                  <a:lnTo>
                    <a:pt x="2066" y="2474"/>
                  </a:lnTo>
                  <a:lnTo>
                    <a:pt x="2102" y="2441"/>
                  </a:lnTo>
                  <a:lnTo>
                    <a:pt x="2137" y="2404"/>
                  </a:lnTo>
                  <a:lnTo>
                    <a:pt x="2167" y="2365"/>
                  </a:lnTo>
                  <a:lnTo>
                    <a:pt x="2196" y="2322"/>
                  </a:lnTo>
                  <a:lnTo>
                    <a:pt x="2226" y="2263"/>
                  </a:lnTo>
                  <a:lnTo>
                    <a:pt x="2253" y="2202"/>
                  </a:lnTo>
                  <a:lnTo>
                    <a:pt x="2276" y="2139"/>
                  </a:lnTo>
                  <a:lnTo>
                    <a:pt x="2295" y="2076"/>
                  </a:lnTo>
                  <a:lnTo>
                    <a:pt x="2309" y="2009"/>
                  </a:lnTo>
                  <a:lnTo>
                    <a:pt x="2319" y="1945"/>
                  </a:lnTo>
                  <a:lnTo>
                    <a:pt x="2327" y="1883"/>
                  </a:lnTo>
                  <a:lnTo>
                    <a:pt x="2329" y="1822"/>
                  </a:lnTo>
                  <a:lnTo>
                    <a:pt x="2328" y="1766"/>
                  </a:lnTo>
                  <a:lnTo>
                    <a:pt x="2322" y="1710"/>
                  </a:lnTo>
                  <a:lnTo>
                    <a:pt x="2311" y="1655"/>
                  </a:lnTo>
                  <a:lnTo>
                    <a:pt x="2301" y="1619"/>
                  </a:lnTo>
                  <a:lnTo>
                    <a:pt x="2289" y="1586"/>
                  </a:lnTo>
                  <a:lnTo>
                    <a:pt x="2274" y="1554"/>
                  </a:lnTo>
                  <a:lnTo>
                    <a:pt x="2256" y="1523"/>
                  </a:lnTo>
                  <a:lnTo>
                    <a:pt x="2237" y="1499"/>
                  </a:lnTo>
                  <a:lnTo>
                    <a:pt x="2215" y="1475"/>
                  </a:lnTo>
                  <a:lnTo>
                    <a:pt x="2191" y="1455"/>
                  </a:lnTo>
                  <a:lnTo>
                    <a:pt x="2164" y="1437"/>
                  </a:lnTo>
                  <a:lnTo>
                    <a:pt x="2132" y="1423"/>
                  </a:lnTo>
                  <a:lnTo>
                    <a:pt x="2096" y="1413"/>
                  </a:lnTo>
                  <a:lnTo>
                    <a:pt x="2055" y="1407"/>
                  </a:lnTo>
                  <a:lnTo>
                    <a:pt x="2009" y="1404"/>
                  </a:lnTo>
                  <a:close/>
                  <a:moveTo>
                    <a:pt x="2035" y="0"/>
                  </a:moveTo>
                  <a:lnTo>
                    <a:pt x="2035" y="0"/>
                  </a:lnTo>
                  <a:lnTo>
                    <a:pt x="2155" y="3"/>
                  </a:lnTo>
                  <a:lnTo>
                    <a:pt x="2273" y="11"/>
                  </a:lnTo>
                  <a:lnTo>
                    <a:pt x="2390" y="27"/>
                  </a:lnTo>
                  <a:lnTo>
                    <a:pt x="2505" y="48"/>
                  </a:lnTo>
                  <a:lnTo>
                    <a:pt x="2620" y="76"/>
                  </a:lnTo>
                  <a:lnTo>
                    <a:pt x="2733" y="112"/>
                  </a:lnTo>
                  <a:lnTo>
                    <a:pt x="2829" y="145"/>
                  </a:lnTo>
                  <a:lnTo>
                    <a:pt x="2922" y="183"/>
                  </a:lnTo>
                  <a:lnTo>
                    <a:pt x="3012" y="225"/>
                  </a:lnTo>
                  <a:lnTo>
                    <a:pt x="3099" y="271"/>
                  </a:lnTo>
                  <a:lnTo>
                    <a:pt x="3184" y="322"/>
                  </a:lnTo>
                  <a:lnTo>
                    <a:pt x="3264" y="376"/>
                  </a:lnTo>
                  <a:lnTo>
                    <a:pt x="3342" y="436"/>
                  </a:lnTo>
                  <a:lnTo>
                    <a:pt x="3416" y="500"/>
                  </a:lnTo>
                  <a:lnTo>
                    <a:pt x="3486" y="568"/>
                  </a:lnTo>
                  <a:lnTo>
                    <a:pt x="3552" y="642"/>
                  </a:lnTo>
                  <a:lnTo>
                    <a:pt x="3613" y="719"/>
                  </a:lnTo>
                  <a:lnTo>
                    <a:pt x="3670" y="802"/>
                  </a:lnTo>
                  <a:lnTo>
                    <a:pt x="3722" y="888"/>
                  </a:lnTo>
                  <a:lnTo>
                    <a:pt x="3770" y="978"/>
                  </a:lnTo>
                  <a:lnTo>
                    <a:pt x="3807" y="1061"/>
                  </a:lnTo>
                  <a:lnTo>
                    <a:pt x="3840" y="1147"/>
                  </a:lnTo>
                  <a:lnTo>
                    <a:pt x="3867" y="1237"/>
                  </a:lnTo>
                  <a:lnTo>
                    <a:pt x="3889" y="1331"/>
                  </a:lnTo>
                  <a:lnTo>
                    <a:pt x="3907" y="1428"/>
                  </a:lnTo>
                  <a:lnTo>
                    <a:pt x="3920" y="1528"/>
                  </a:lnTo>
                  <a:lnTo>
                    <a:pt x="3927" y="1631"/>
                  </a:lnTo>
                  <a:lnTo>
                    <a:pt x="3929" y="1738"/>
                  </a:lnTo>
                  <a:lnTo>
                    <a:pt x="3927" y="1842"/>
                  </a:lnTo>
                  <a:lnTo>
                    <a:pt x="3921" y="1943"/>
                  </a:lnTo>
                  <a:lnTo>
                    <a:pt x="3909" y="2041"/>
                  </a:lnTo>
                  <a:lnTo>
                    <a:pt x="3891" y="2134"/>
                  </a:lnTo>
                  <a:lnTo>
                    <a:pt x="3869" y="2224"/>
                  </a:lnTo>
                  <a:lnTo>
                    <a:pt x="3844" y="2310"/>
                  </a:lnTo>
                  <a:lnTo>
                    <a:pt x="3813" y="2391"/>
                  </a:lnTo>
                  <a:lnTo>
                    <a:pt x="3779" y="2468"/>
                  </a:lnTo>
                  <a:lnTo>
                    <a:pt x="3741" y="2541"/>
                  </a:lnTo>
                  <a:lnTo>
                    <a:pt x="3700" y="2608"/>
                  </a:lnTo>
                  <a:lnTo>
                    <a:pt x="3656" y="2673"/>
                  </a:lnTo>
                  <a:lnTo>
                    <a:pt x="3610" y="2733"/>
                  </a:lnTo>
                  <a:lnTo>
                    <a:pt x="3558" y="2789"/>
                  </a:lnTo>
                  <a:lnTo>
                    <a:pt x="3504" y="2839"/>
                  </a:lnTo>
                  <a:lnTo>
                    <a:pt x="3447" y="2886"/>
                  </a:lnTo>
                  <a:lnTo>
                    <a:pt x="3388" y="2927"/>
                  </a:lnTo>
                  <a:lnTo>
                    <a:pt x="3326" y="2964"/>
                  </a:lnTo>
                  <a:lnTo>
                    <a:pt x="3261" y="2996"/>
                  </a:lnTo>
                  <a:lnTo>
                    <a:pt x="3181" y="3027"/>
                  </a:lnTo>
                  <a:lnTo>
                    <a:pt x="3099" y="3051"/>
                  </a:lnTo>
                  <a:lnTo>
                    <a:pt x="3016" y="3068"/>
                  </a:lnTo>
                  <a:lnTo>
                    <a:pt x="2931" y="3079"/>
                  </a:lnTo>
                  <a:lnTo>
                    <a:pt x="2844" y="3082"/>
                  </a:lnTo>
                  <a:lnTo>
                    <a:pt x="2778" y="3081"/>
                  </a:lnTo>
                  <a:lnTo>
                    <a:pt x="2717" y="3073"/>
                  </a:lnTo>
                  <a:lnTo>
                    <a:pt x="2658" y="3062"/>
                  </a:lnTo>
                  <a:lnTo>
                    <a:pt x="2606" y="3046"/>
                  </a:lnTo>
                  <a:lnTo>
                    <a:pt x="2557" y="3025"/>
                  </a:lnTo>
                  <a:lnTo>
                    <a:pt x="2511" y="3001"/>
                  </a:lnTo>
                  <a:lnTo>
                    <a:pt x="2471" y="2971"/>
                  </a:lnTo>
                  <a:lnTo>
                    <a:pt x="2436" y="2938"/>
                  </a:lnTo>
                  <a:lnTo>
                    <a:pt x="2402" y="2903"/>
                  </a:lnTo>
                  <a:lnTo>
                    <a:pt x="2376" y="2866"/>
                  </a:lnTo>
                  <a:lnTo>
                    <a:pt x="2352" y="2825"/>
                  </a:lnTo>
                  <a:lnTo>
                    <a:pt x="2314" y="2862"/>
                  </a:lnTo>
                  <a:lnTo>
                    <a:pt x="2270" y="2898"/>
                  </a:lnTo>
                  <a:lnTo>
                    <a:pt x="2224" y="2932"/>
                  </a:lnTo>
                  <a:lnTo>
                    <a:pt x="2177" y="2962"/>
                  </a:lnTo>
                  <a:lnTo>
                    <a:pt x="2126" y="2990"/>
                  </a:lnTo>
                  <a:lnTo>
                    <a:pt x="2072" y="3014"/>
                  </a:lnTo>
                  <a:lnTo>
                    <a:pt x="2016" y="3038"/>
                  </a:lnTo>
                  <a:lnTo>
                    <a:pt x="1954" y="3057"/>
                  </a:lnTo>
                  <a:lnTo>
                    <a:pt x="1889" y="3071"/>
                  </a:lnTo>
                  <a:lnTo>
                    <a:pt x="1821" y="3079"/>
                  </a:lnTo>
                  <a:lnTo>
                    <a:pt x="1751" y="3082"/>
                  </a:lnTo>
                  <a:lnTo>
                    <a:pt x="1675" y="3079"/>
                  </a:lnTo>
                  <a:lnTo>
                    <a:pt x="1602" y="3071"/>
                  </a:lnTo>
                  <a:lnTo>
                    <a:pt x="1531" y="3055"/>
                  </a:lnTo>
                  <a:lnTo>
                    <a:pt x="1463" y="3035"/>
                  </a:lnTo>
                  <a:lnTo>
                    <a:pt x="1398" y="3008"/>
                  </a:lnTo>
                  <a:lnTo>
                    <a:pt x="1337" y="2978"/>
                  </a:lnTo>
                  <a:lnTo>
                    <a:pt x="1280" y="2942"/>
                  </a:lnTo>
                  <a:lnTo>
                    <a:pt x="1226" y="2902"/>
                  </a:lnTo>
                  <a:lnTo>
                    <a:pt x="1177" y="2857"/>
                  </a:lnTo>
                  <a:lnTo>
                    <a:pt x="1133" y="2809"/>
                  </a:lnTo>
                  <a:lnTo>
                    <a:pt x="1092" y="2758"/>
                  </a:lnTo>
                  <a:lnTo>
                    <a:pt x="1056" y="2701"/>
                  </a:lnTo>
                  <a:lnTo>
                    <a:pt x="1024" y="2643"/>
                  </a:lnTo>
                  <a:lnTo>
                    <a:pt x="994" y="2579"/>
                  </a:lnTo>
                  <a:lnTo>
                    <a:pt x="970" y="2511"/>
                  </a:lnTo>
                  <a:lnTo>
                    <a:pt x="950" y="2443"/>
                  </a:lnTo>
                  <a:lnTo>
                    <a:pt x="936" y="2371"/>
                  </a:lnTo>
                  <a:lnTo>
                    <a:pt x="924" y="2296"/>
                  </a:lnTo>
                  <a:lnTo>
                    <a:pt x="917" y="2220"/>
                  </a:lnTo>
                  <a:lnTo>
                    <a:pt x="915" y="2143"/>
                  </a:lnTo>
                  <a:lnTo>
                    <a:pt x="918" y="2051"/>
                  </a:lnTo>
                  <a:lnTo>
                    <a:pt x="927" y="1959"/>
                  </a:lnTo>
                  <a:lnTo>
                    <a:pt x="943" y="1869"/>
                  </a:lnTo>
                  <a:lnTo>
                    <a:pt x="964" y="1779"/>
                  </a:lnTo>
                  <a:lnTo>
                    <a:pt x="992" y="1690"/>
                  </a:lnTo>
                  <a:lnTo>
                    <a:pt x="1018" y="1621"/>
                  </a:lnTo>
                  <a:lnTo>
                    <a:pt x="1047" y="1555"/>
                  </a:lnTo>
                  <a:lnTo>
                    <a:pt x="1081" y="1490"/>
                  </a:lnTo>
                  <a:lnTo>
                    <a:pt x="1118" y="1426"/>
                  </a:lnTo>
                  <a:lnTo>
                    <a:pt x="1158" y="1366"/>
                  </a:lnTo>
                  <a:lnTo>
                    <a:pt x="1202" y="1309"/>
                  </a:lnTo>
                  <a:lnTo>
                    <a:pt x="1228" y="1279"/>
                  </a:lnTo>
                  <a:lnTo>
                    <a:pt x="1254" y="1251"/>
                  </a:lnTo>
                  <a:lnTo>
                    <a:pt x="1310" y="1194"/>
                  </a:lnTo>
                  <a:lnTo>
                    <a:pt x="1369" y="1140"/>
                  </a:lnTo>
                  <a:lnTo>
                    <a:pt x="1433" y="1093"/>
                  </a:lnTo>
                  <a:lnTo>
                    <a:pt x="1499" y="1048"/>
                  </a:lnTo>
                  <a:lnTo>
                    <a:pt x="1567" y="1010"/>
                  </a:lnTo>
                  <a:lnTo>
                    <a:pt x="1640" y="977"/>
                  </a:lnTo>
                  <a:lnTo>
                    <a:pt x="1714" y="951"/>
                  </a:lnTo>
                  <a:lnTo>
                    <a:pt x="1790" y="932"/>
                  </a:lnTo>
                  <a:lnTo>
                    <a:pt x="1869" y="919"/>
                  </a:lnTo>
                  <a:lnTo>
                    <a:pt x="1948" y="915"/>
                  </a:lnTo>
                  <a:lnTo>
                    <a:pt x="1990" y="915"/>
                  </a:lnTo>
                  <a:lnTo>
                    <a:pt x="2033" y="916"/>
                  </a:lnTo>
                  <a:lnTo>
                    <a:pt x="2077" y="921"/>
                  </a:lnTo>
                  <a:lnTo>
                    <a:pt x="2120" y="927"/>
                  </a:lnTo>
                  <a:lnTo>
                    <a:pt x="2162" y="935"/>
                  </a:lnTo>
                  <a:lnTo>
                    <a:pt x="2205" y="946"/>
                  </a:lnTo>
                  <a:lnTo>
                    <a:pt x="2247" y="961"/>
                  </a:lnTo>
                  <a:lnTo>
                    <a:pt x="2286" y="977"/>
                  </a:lnTo>
                  <a:lnTo>
                    <a:pt x="2324" y="998"/>
                  </a:lnTo>
                  <a:lnTo>
                    <a:pt x="2358" y="1020"/>
                  </a:lnTo>
                  <a:lnTo>
                    <a:pt x="2391" y="1047"/>
                  </a:lnTo>
                  <a:lnTo>
                    <a:pt x="2421" y="1077"/>
                  </a:lnTo>
                  <a:lnTo>
                    <a:pt x="2445" y="1111"/>
                  </a:lnTo>
                  <a:lnTo>
                    <a:pt x="2466" y="1148"/>
                  </a:lnTo>
                  <a:lnTo>
                    <a:pt x="2483" y="1189"/>
                  </a:lnTo>
                  <a:lnTo>
                    <a:pt x="2484" y="1187"/>
                  </a:lnTo>
                  <a:lnTo>
                    <a:pt x="2486" y="1180"/>
                  </a:lnTo>
                  <a:lnTo>
                    <a:pt x="2489" y="1169"/>
                  </a:lnTo>
                  <a:lnTo>
                    <a:pt x="2493" y="1155"/>
                  </a:lnTo>
                  <a:lnTo>
                    <a:pt x="2498" y="1138"/>
                  </a:lnTo>
                  <a:lnTo>
                    <a:pt x="2503" y="1120"/>
                  </a:lnTo>
                  <a:lnTo>
                    <a:pt x="2515" y="1085"/>
                  </a:lnTo>
                  <a:lnTo>
                    <a:pt x="2533" y="1054"/>
                  </a:lnTo>
                  <a:lnTo>
                    <a:pt x="2558" y="1029"/>
                  </a:lnTo>
                  <a:lnTo>
                    <a:pt x="2586" y="1008"/>
                  </a:lnTo>
                  <a:lnTo>
                    <a:pt x="2618" y="992"/>
                  </a:lnTo>
                  <a:lnTo>
                    <a:pt x="2652" y="981"/>
                  </a:lnTo>
                  <a:lnTo>
                    <a:pt x="2688" y="978"/>
                  </a:lnTo>
                  <a:lnTo>
                    <a:pt x="2829" y="978"/>
                  </a:lnTo>
                  <a:lnTo>
                    <a:pt x="2865" y="981"/>
                  </a:lnTo>
                  <a:lnTo>
                    <a:pt x="2898" y="991"/>
                  </a:lnTo>
                  <a:lnTo>
                    <a:pt x="2930" y="1007"/>
                  </a:lnTo>
                  <a:lnTo>
                    <a:pt x="2957" y="1026"/>
                  </a:lnTo>
                  <a:lnTo>
                    <a:pt x="2979" y="1051"/>
                  </a:lnTo>
                  <a:lnTo>
                    <a:pt x="2999" y="1079"/>
                  </a:lnTo>
                  <a:lnTo>
                    <a:pt x="3012" y="1110"/>
                  </a:lnTo>
                  <a:lnTo>
                    <a:pt x="3020" y="1143"/>
                  </a:lnTo>
                  <a:lnTo>
                    <a:pt x="3022" y="1177"/>
                  </a:lnTo>
                  <a:lnTo>
                    <a:pt x="3018" y="1212"/>
                  </a:lnTo>
                  <a:lnTo>
                    <a:pt x="2998" y="1306"/>
                  </a:lnTo>
                  <a:lnTo>
                    <a:pt x="2977" y="1401"/>
                  </a:lnTo>
                  <a:lnTo>
                    <a:pt x="2957" y="1495"/>
                  </a:lnTo>
                  <a:lnTo>
                    <a:pt x="2902" y="1750"/>
                  </a:lnTo>
                  <a:lnTo>
                    <a:pt x="2848" y="2008"/>
                  </a:lnTo>
                  <a:lnTo>
                    <a:pt x="2831" y="2087"/>
                  </a:lnTo>
                  <a:lnTo>
                    <a:pt x="2813" y="2165"/>
                  </a:lnTo>
                  <a:lnTo>
                    <a:pt x="2798" y="2245"/>
                  </a:lnTo>
                  <a:lnTo>
                    <a:pt x="2787" y="2326"/>
                  </a:lnTo>
                  <a:lnTo>
                    <a:pt x="2786" y="2347"/>
                  </a:lnTo>
                  <a:lnTo>
                    <a:pt x="2783" y="2369"/>
                  </a:lnTo>
                  <a:lnTo>
                    <a:pt x="2782" y="2393"/>
                  </a:lnTo>
                  <a:lnTo>
                    <a:pt x="2782" y="2418"/>
                  </a:lnTo>
                  <a:lnTo>
                    <a:pt x="2782" y="2443"/>
                  </a:lnTo>
                  <a:lnTo>
                    <a:pt x="2784" y="2467"/>
                  </a:lnTo>
                  <a:lnTo>
                    <a:pt x="2788" y="2490"/>
                  </a:lnTo>
                  <a:lnTo>
                    <a:pt x="2796" y="2512"/>
                  </a:lnTo>
                  <a:lnTo>
                    <a:pt x="2805" y="2532"/>
                  </a:lnTo>
                  <a:lnTo>
                    <a:pt x="2819" y="2548"/>
                  </a:lnTo>
                  <a:lnTo>
                    <a:pt x="2836" y="2563"/>
                  </a:lnTo>
                  <a:lnTo>
                    <a:pt x="2858" y="2573"/>
                  </a:lnTo>
                  <a:lnTo>
                    <a:pt x="2892" y="2580"/>
                  </a:lnTo>
                  <a:lnTo>
                    <a:pt x="2928" y="2582"/>
                  </a:lnTo>
                  <a:lnTo>
                    <a:pt x="2964" y="2580"/>
                  </a:lnTo>
                  <a:lnTo>
                    <a:pt x="3001" y="2573"/>
                  </a:lnTo>
                  <a:lnTo>
                    <a:pt x="3037" y="2560"/>
                  </a:lnTo>
                  <a:lnTo>
                    <a:pt x="3071" y="2546"/>
                  </a:lnTo>
                  <a:lnTo>
                    <a:pt x="3102" y="2527"/>
                  </a:lnTo>
                  <a:lnTo>
                    <a:pt x="3142" y="2495"/>
                  </a:lnTo>
                  <a:lnTo>
                    <a:pt x="3181" y="2458"/>
                  </a:lnTo>
                  <a:lnTo>
                    <a:pt x="3216" y="2416"/>
                  </a:lnTo>
                  <a:lnTo>
                    <a:pt x="3249" y="2368"/>
                  </a:lnTo>
                  <a:lnTo>
                    <a:pt x="3273" y="2322"/>
                  </a:lnTo>
                  <a:lnTo>
                    <a:pt x="3296" y="2274"/>
                  </a:lnTo>
                  <a:lnTo>
                    <a:pt x="3316" y="2222"/>
                  </a:lnTo>
                  <a:lnTo>
                    <a:pt x="3334" y="2165"/>
                  </a:lnTo>
                  <a:lnTo>
                    <a:pt x="3350" y="2107"/>
                  </a:lnTo>
                  <a:lnTo>
                    <a:pt x="3367" y="2026"/>
                  </a:lnTo>
                  <a:lnTo>
                    <a:pt x="3380" y="1944"/>
                  </a:lnTo>
                  <a:lnTo>
                    <a:pt x="3387" y="1858"/>
                  </a:lnTo>
                  <a:lnTo>
                    <a:pt x="3389" y="1770"/>
                  </a:lnTo>
                  <a:lnTo>
                    <a:pt x="3387" y="1684"/>
                  </a:lnTo>
                  <a:lnTo>
                    <a:pt x="3381" y="1601"/>
                  </a:lnTo>
                  <a:lnTo>
                    <a:pt x="3371" y="1521"/>
                  </a:lnTo>
                  <a:lnTo>
                    <a:pt x="3358" y="1444"/>
                  </a:lnTo>
                  <a:lnTo>
                    <a:pt x="3339" y="1370"/>
                  </a:lnTo>
                  <a:lnTo>
                    <a:pt x="3316" y="1299"/>
                  </a:lnTo>
                  <a:lnTo>
                    <a:pt x="3290" y="1231"/>
                  </a:lnTo>
                  <a:lnTo>
                    <a:pt x="3253" y="1156"/>
                  </a:lnTo>
                  <a:lnTo>
                    <a:pt x="3214" y="1086"/>
                  </a:lnTo>
                  <a:lnTo>
                    <a:pt x="3170" y="1019"/>
                  </a:lnTo>
                  <a:lnTo>
                    <a:pt x="3121" y="956"/>
                  </a:lnTo>
                  <a:lnTo>
                    <a:pt x="3069" y="899"/>
                  </a:lnTo>
                  <a:lnTo>
                    <a:pt x="3011" y="843"/>
                  </a:lnTo>
                  <a:lnTo>
                    <a:pt x="2950" y="793"/>
                  </a:lnTo>
                  <a:lnTo>
                    <a:pt x="2886" y="746"/>
                  </a:lnTo>
                  <a:lnTo>
                    <a:pt x="2818" y="705"/>
                  </a:lnTo>
                  <a:lnTo>
                    <a:pt x="2745" y="667"/>
                  </a:lnTo>
                  <a:lnTo>
                    <a:pt x="2668" y="634"/>
                  </a:lnTo>
                  <a:lnTo>
                    <a:pt x="2589" y="607"/>
                  </a:lnTo>
                  <a:lnTo>
                    <a:pt x="2504" y="582"/>
                  </a:lnTo>
                  <a:lnTo>
                    <a:pt x="2416" y="562"/>
                  </a:lnTo>
                  <a:lnTo>
                    <a:pt x="2325" y="546"/>
                  </a:lnTo>
                  <a:lnTo>
                    <a:pt x="2231" y="535"/>
                  </a:lnTo>
                  <a:lnTo>
                    <a:pt x="2134" y="528"/>
                  </a:lnTo>
                  <a:lnTo>
                    <a:pt x="2035" y="526"/>
                  </a:lnTo>
                  <a:lnTo>
                    <a:pt x="1929" y="529"/>
                  </a:lnTo>
                  <a:lnTo>
                    <a:pt x="1824" y="539"/>
                  </a:lnTo>
                  <a:lnTo>
                    <a:pt x="1724" y="554"/>
                  </a:lnTo>
                  <a:lnTo>
                    <a:pt x="1626" y="576"/>
                  </a:lnTo>
                  <a:lnTo>
                    <a:pt x="1533" y="604"/>
                  </a:lnTo>
                  <a:lnTo>
                    <a:pt x="1442" y="638"/>
                  </a:lnTo>
                  <a:lnTo>
                    <a:pt x="1357" y="678"/>
                  </a:lnTo>
                  <a:lnTo>
                    <a:pt x="1275" y="722"/>
                  </a:lnTo>
                  <a:lnTo>
                    <a:pt x="1196" y="772"/>
                  </a:lnTo>
                  <a:lnTo>
                    <a:pt x="1123" y="826"/>
                  </a:lnTo>
                  <a:lnTo>
                    <a:pt x="1053" y="885"/>
                  </a:lnTo>
                  <a:lnTo>
                    <a:pt x="988" y="949"/>
                  </a:lnTo>
                  <a:lnTo>
                    <a:pt x="936" y="1007"/>
                  </a:lnTo>
                  <a:lnTo>
                    <a:pt x="887" y="1067"/>
                  </a:lnTo>
                  <a:lnTo>
                    <a:pt x="841" y="1131"/>
                  </a:lnTo>
                  <a:lnTo>
                    <a:pt x="800" y="1198"/>
                  </a:lnTo>
                  <a:lnTo>
                    <a:pt x="760" y="1268"/>
                  </a:lnTo>
                  <a:lnTo>
                    <a:pt x="726" y="1342"/>
                  </a:lnTo>
                  <a:lnTo>
                    <a:pt x="694" y="1418"/>
                  </a:lnTo>
                  <a:lnTo>
                    <a:pt x="662" y="1509"/>
                  </a:lnTo>
                  <a:lnTo>
                    <a:pt x="636" y="1604"/>
                  </a:lnTo>
                  <a:lnTo>
                    <a:pt x="615" y="1702"/>
                  </a:lnTo>
                  <a:lnTo>
                    <a:pt x="600" y="1803"/>
                  </a:lnTo>
                  <a:lnTo>
                    <a:pt x="591" y="1906"/>
                  </a:lnTo>
                  <a:lnTo>
                    <a:pt x="589" y="2011"/>
                  </a:lnTo>
                  <a:lnTo>
                    <a:pt x="590" y="2106"/>
                  </a:lnTo>
                  <a:lnTo>
                    <a:pt x="598" y="2198"/>
                  </a:lnTo>
                  <a:lnTo>
                    <a:pt x="609" y="2289"/>
                  </a:lnTo>
                  <a:lnTo>
                    <a:pt x="623" y="2376"/>
                  </a:lnTo>
                  <a:lnTo>
                    <a:pt x="644" y="2461"/>
                  </a:lnTo>
                  <a:lnTo>
                    <a:pt x="669" y="2542"/>
                  </a:lnTo>
                  <a:lnTo>
                    <a:pt x="698" y="2620"/>
                  </a:lnTo>
                  <a:lnTo>
                    <a:pt x="735" y="2706"/>
                  </a:lnTo>
                  <a:lnTo>
                    <a:pt x="779" y="2790"/>
                  </a:lnTo>
                  <a:lnTo>
                    <a:pt x="827" y="2867"/>
                  </a:lnTo>
                  <a:lnTo>
                    <a:pt x="879" y="2942"/>
                  </a:lnTo>
                  <a:lnTo>
                    <a:pt x="937" y="3011"/>
                  </a:lnTo>
                  <a:lnTo>
                    <a:pt x="998" y="3076"/>
                  </a:lnTo>
                  <a:lnTo>
                    <a:pt x="1064" y="3136"/>
                  </a:lnTo>
                  <a:lnTo>
                    <a:pt x="1135" y="3191"/>
                  </a:lnTo>
                  <a:lnTo>
                    <a:pt x="1211" y="3241"/>
                  </a:lnTo>
                  <a:lnTo>
                    <a:pt x="1291" y="3288"/>
                  </a:lnTo>
                  <a:lnTo>
                    <a:pt x="1375" y="3329"/>
                  </a:lnTo>
                  <a:lnTo>
                    <a:pt x="1462" y="3365"/>
                  </a:lnTo>
                  <a:lnTo>
                    <a:pt x="1554" y="3396"/>
                  </a:lnTo>
                  <a:lnTo>
                    <a:pt x="1649" y="3422"/>
                  </a:lnTo>
                  <a:lnTo>
                    <a:pt x="1750" y="3442"/>
                  </a:lnTo>
                  <a:lnTo>
                    <a:pt x="1853" y="3456"/>
                  </a:lnTo>
                  <a:lnTo>
                    <a:pt x="1960" y="3465"/>
                  </a:lnTo>
                  <a:lnTo>
                    <a:pt x="2071" y="3467"/>
                  </a:lnTo>
                  <a:lnTo>
                    <a:pt x="2176" y="3465"/>
                  </a:lnTo>
                  <a:lnTo>
                    <a:pt x="2278" y="3459"/>
                  </a:lnTo>
                  <a:lnTo>
                    <a:pt x="2376" y="3449"/>
                  </a:lnTo>
                  <a:lnTo>
                    <a:pt x="2470" y="3434"/>
                  </a:lnTo>
                  <a:lnTo>
                    <a:pt x="2560" y="3416"/>
                  </a:lnTo>
                  <a:lnTo>
                    <a:pt x="2647" y="3392"/>
                  </a:lnTo>
                  <a:lnTo>
                    <a:pt x="2731" y="3367"/>
                  </a:lnTo>
                  <a:lnTo>
                    <a:pt x="2810" y="3336"/>
                  </a:lnTo>
                  <a:lnTo>
                    <a:pt x="2833" y="3329"/>
                  </a:lnTo>
                  <a:lnTo>
                    <a:pt x="2858" y="3327"/>
                  </a:lnTo>
                  <a:lnTo>
                    <a:pt x="2882" y="3332"/>
                  </a:lnTo>
                  <a:lnTo>
                    <a:pt x="2907" y="3341"/>
                  </a:lnTo>
                  <a:lnTo>
                    <a:pt x="2930" y="3354"/>
                  </a:lnTo>
                  <a:lnTo>
                    <a:pt x="2952" y="3372"/>
                  </a:lnTo>
                  <a:lnTo>
                    <a:pt x="2974" y="3392"/>
                  </a:lnTo>
                  <a:lnTo>
                    <a:pt x="2994" y="3416"/>
                  </a:lnTo>
                  <a:lnTo>
                    <a:pt x="3012" y="3442"/>
                  </a:lnTo>
                  <a:lnTo>
                    <a:pt x="3028" y="3471"/>
                  </a:lnTo>
                  <a:lnTo>
                    <a:pt x="3043" y="3500"/>
                  </a:lnTo>
                  <a:lnTo>
                    <a:pt x="3055" y="3531"/>
                  </a:lnTo>
                  <a:lnTo>
                    <a:pt x="3065" y="3564"/>
                  </a:lnTo>
                  <a:lnTo>
                    <a:pt x="3071" y="3596"/>
                  </a:lnTo>
                  <a:lnTo>
                    <a:pt x="3075" y="3628"/>
                  </a:lnTo>
                  <a:lnTo>
                    <a:pt x="3075" y="3660"/>
                  </a:lnTo>
                  <a:lnTo>
                    <a:pt x="3071" y="3689"/>
                  </a:lnTo>
                  <a:lnTo>
                    <a:pt x="3064" y="3719"/>
                  </a:lnTo>
                  <a:lnTo>
                    <a:pt x="3053" y="3746"/>
                  </a:lnTo>
                  <a:lnTo>
                    <a:pt x="3037" y="3769"/>
                  </a:lnTo>
                  <a:lnTo>
                    <a:pt x="3016" y="3791"/>
                  </a:lnTo>
                  <a:lnTo>
                    <a:pt x="2990" y="3810"/>
                  </a:lnTo>
                  <a:lnTo>
                    <a:pt x="2960" y="3823"/>
                  </a:lnTo>
                  <a:lnTo>
                    <a:pt x="2854" y="3860"/>
                  </a:lnTo>
                  <a:lnTo>
                    <a:pt x="2745" y="3893"/>
                  </a:lnTo>
                  <a:lnTo>
                    <a:pt x="2634" y="3920"/>
                  </a:lnTo>
                  <a:lnTo>
                    <a:pt x="2519" y="3942"/>
                  </a:lnTo>
                  <a:lnTo>
                    <a:pt x="2402" y="3959"/>
                  </a:lnTo>
                  <a:lnTo>
                    <a:pt x="2282" y="3970"/>
                  </a:lnTo>
                  <a:lnTo>
                    <a:pt x="2160" y="3978"/>
                  </a:lnTo>
                  <a:lnTo>
                    <a:pt x="2035" y="3980"/>
                  </a:lnTo>
                  <a:lnTo>
                    <a:pt x="1908" y="3978"/>
                  </a:lnTo>
                  <a:lnTo>
                    <a:pt x="1783" y="3968"/>
                  </a:lnTo>
                  <a:lnTo>
                    <a:pt x="1662" y="3953"/>
                  </a:lnTo>
                  <a:lnTo>
                    <a:pt x="1543" y="3931"/>
                  </a:lnTo>
                  <a:lnTo>
                    <a:pt x="1427" y="3904"/>
                  </a:lnTo>
                  <a:lnTo>
                    <a:pt x="1315" y="3871"/>
                  </a:lnTo>
                  <a:lnTo>
                    <a:pt x="1206" y="3833"/>
                  </a:lnTo>
                  <a:lnTo>
                    <a:pt x="1102" y="3789"/>
                  </a:lnTo>
                  <a:lnTo>
                    <a:pt x="1000" y="3740"/>
                  </a:lnTo>
                  <a:lnTo>
                    <a:pt x="905" y="3686"/>
                  </a:lnTo>
                  <a:lnTo>
                    <a:pt x="813" y="3627"/>
                  </a:lnTo>
                  <a:lnTo>
                    <a:pt x="725" y="3563"/>
                  </a:lnTo>
                  <a:lnTo>
                    <a:pt x="642" y="3494"/>
                  </a:lnTo>
                  <a:lnTo>
                    <a:pt x="563" y="3422"/>
                  </a:lnTo>
                  <a:lnTo>
                    <a:pt x="489" y="3345"/>
                  </a:lnTo>
                  <a:lnTo>
                    <a:pt x="419" y="3262"/>
                  </a:lnTo>
                  <a:lnTo>
                    <a:pt x="354" y="3176"/>
                  </a:lnTo>
                  <a:lnTo>
                    <a:pt x="294" y="3086"/>
                  </a:lnTo>
                  <a:lnTo>
                    <a:pt x="240" y="2991"/>
                  </a:lnTo>
                  <a:lnTo>
                    <a:pt x="191" y="2893"/>
                  </a:lnTo>
                  <a:lnTo>
                    <a:pt x="147" y="2791"/>
                  </a:lnTo>
                  <a:lnTo>
                    <a:pt x="111" y="2699"/>
                  </a:lnTo>
                  <a:lnTo>
                    <a:pt x="82" y="2605"/>
                  </a:lnTo>
                  <a:lnTo>
                    <a:pt x="56" y="2509"/>
                  </a:lnTo>
                  <a:lnTo>
                    <a:pt x="36" y="2409"/>
                  </a:lnTo>
                  <a:lnTo>
                    <a:pt x="20" y="2309"/>
                  </a:lnTo>
                  <a:lnTo>
                    <a:pt x="9" y="2206"/>
                  </a:lnTo>
                  <a:lnTo>
                    <a:pt x="2" y="2101"/>
                  </a:lnTo>
                  <a:lnTo>
                    <a:pt x="0" y="1995"/>
                  </a:lnTo>
                  <a:lnTo>
                    <a:pt x="2" y="1890"/>
                  </a:lnTo>
                  <a:lnTo>
                    <a:pt x="10" y="1786"/>
                  </a:lnTo>
                  <a:lnTo>
                    <a:pt x="22" y="1684"/>
                  </a:lnTo>
                  <a:lnTo>
                    <a:pt x="40" y="1583"/>
                  </a:lnTo>
                  <a:lnTo>
                    <a:pt x="62" y="1484"/>
                  </a:lnTo>
                  <a:lnTo>
                    <a:pt x="91" y="1388"/>
                  </a:lnTo>
                  <a:lnTo>
                    <a:pt x="122" y="1294"/>
                  </a:lnTo>
                  <a:lnTo>
                    <a:pt x="159" y="1203"/>
                  </a:lnTo>
                  <a:lnTo>
                    <a:pt x="207" y="1101"/>
                  </a:lnTo>
                  <a:lnTo>
                    <a:pt x="261" y="1003"/>
                  </a:lnTo>
                  <a:lnTo>
                    <a:pt x="318" y="908"/>
                  </a:lnTo>
                  <a:lnTo>
                    <a:pt x="381" y="818"/>
                  </a:lnTo>
                  <a:lnTo>
                    <a:pt x="448" y="730"/>
                  </a:lnTo>
                  <a:lnTo>
                    <a:pt x="520" y="648"/>
                  </a:lnTo>
                  <a:lnTo>
                    <a:pt x="598" y="571"/>
                  </a:lnTo>
                  <a:lnTo>
                    <a:pt x="678" y="497"/>
                  </a:lnTo>
                  <a:lnTo>
                    <a:pt x="763" y="429"/>
                  </a:lnTo>
                  <a:lnTo>
                    <a:pt x="851" y="364"/>
                  </a:lnTo>
                  <a:lnTo>
                    <a:pt x="944" y="303"/>
                  </a:lnTo>
                  <a:lnTo>
                    <a:pt x="1041" y="248"/>
                  </a:lnTo>
                  <a:lnTo>
                    <a:pt x="1141" y="197"/>
                  </a:lnTo>
                  <a:lnTo>
                    <a:pt x="1244" y="150"/>
                  </a:lnTo>
                  <a:lnTo>
                    <a:pt x="1352" y="111"/>
                  </a:lnTo>
                  <a:lnTo>
                    <a:pt x="1461" y="78"/>
                  </a:lnTo>
                  <a:lnTo>
                    <a:pt x="1572" y="49"/>
                  </a:lnTo>
                  <a:lnTo>
                    <a:pt x="1685" y="27"/>
                  </a:lnTo>
                  <a:lnTo>
                    <a:pt x="1800" y="13"/>
                  </a:lnTo>
                  <a:lnTo>
                    <a:pt x="1916" y="3"/>
                  </a:lnTo>
                  <a:lnTo>
                    <a:pt x="203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</p:grpSp>
      <p:sp>
        <p:nvSpPr>
          <p:cNvPr id="21" name="Prostokąt zaokrąglony 20"/>
          <p:cNvSpPr/>
          <p:nvPr/>
        </p:nvSpPr>
        <p:spPr>
          <a:xfrm>
            <a:off x="6220528" y="1104065"/>
            <a:ext cx="3215513" cy="36059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1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Strumień został powołany w październiku 2018 r. </a:t>
            </a:r>
          </a:p>
        </p:txBody>
      </p:sp>
      <p:graphicFrame>
        <p:nvGraphicFramePr>
          <p:cNvPr id="22" name="Table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684241"/>
              </p:ext>
            </p:extLst>
          </p:nvPr>
        </p:nvGraphicFramePr>
        <p:xfrm>
          <a:off x="470618" y="2018023"/>
          <a:ext cx="5454628" cy="42961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53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694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5968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Projekt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Stan </a:t>
                      </a:r>
                    </a:p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zaawansowania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Oczekiwane zakończenie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8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baseline="0" dirty="0" smtClean="0">
                          <a:solidFill>
                            <a:srgbClr val="0166B6"/>
                          </a:solidFill>
                          <a:latin typeface="Calibri" pitchFamily="34" charset="0"/>
                          <a:cs typeface="Arial" pitchFamily="34" charset="0"/>
                        </a:rPr>
                        <a:t>Raporty z II etapu prac grupy roboczej (#Projekty i Finansowanie #Standaryzacja #Legislacja) 16.12.2019r.</a:t>
                      </a:r>
                      <a:endParaRPr lang="pl-PL" sz="900" b="0" dirty="0" smtClean="0">
                        <a:solidFill>
                          <a:srgbClr val="0166B6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728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dirty="0" smtClean="0">
                          <a:solidFill>
                            <a:srgbClr val="0166B6"/>
                          </a:solidFill>
                          <a:latin typeface="Calibri" pitchFamily="34" charset="0"/>
                          <a:cs typeface="Arial" pitchFamily="34" charset="0"/>
                        </a:rPr>
                        <a:t>Podjęcie ewentualnych </a:t>
                      </a:r>
                      <a:r>
                        <a:rPr lang="pl-PL" sz="900" b="0" baseline="0" dirty="0" smtClean="0">
                          <a:solidFill>
                            <a:srgbClr val="0166B6"/>
                          </a:solidFill>
                          <a:latin typeface="Calibri" pitchFamily="34" charset="0"/>
                          <a:cs typeface="Arial" pitchFamily="34" charset="0"/>
                        </a:rPr>
                        <a:t>inicjatyw ustawodawczych na bazie raportu # Legislacja </a:t>
                      </a:r>
                      <a:r>
                        <a:rPr lang="pl-PL" sz="900" b="0" baseline="0" dirty="0" err="1" smtClean="0">
                          <a:solidFill>
                            <a:srgbClr val="0166B6"/>
                          </a:solidFill>
                          <a:latin typeface="Calibri" pitchFamily="34" charset="0"/>
                          <a:cs typeface="Arial" pitchFamily="34" charset="0"/>
                        </a:rPr>
                        <a:t>IoT</a:t>
                      </a:r>
                      <a:endParaRPr lang="pl-PL" sz="900" b="0" dirty="0" smtClean="0">
                        <a:solidFill>
                          <a:srgbClr val="0166B6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err="1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</a:rPr>
                        <a:t>Tbc</a:t>
                      </a:r>
                      <a:r>
                        <a:rPr lang="pl-PL" sz="1100" b="1" i="0" u="none" strike="noStrike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pl-PL" sz="1100" b="1" i="0" u="none" strike="noStrike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779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dirty="0" smtClean="0">
                          <a:solidFill>
                            <a:srgbClr val="0166B6"/>
                          </a:solidFill>
                          <a:latin typeface="Calibri" pitchFamily="34" charset="0"/>
                          <a:cs typeface="Arial" pitchFamily="34" charset="0"/>
                        </a:rPr>
                        <a:t>Przyjęcie do realizacji projektu wybranego na podstawie prezentacji raportów</a:t>
                      </a:r>
                      <a:r>
                        <a:rPr lang="pl-PL" sz="900" b="0" baseline="0" dirty="0" smtClean="0">
                          <a:solidFill>
                            <a:srgbClr val="0166B6"/>
                          </a:solidFill>
                          <a:latin typeface="Calibri" pitchFamily="34" charset="0"/>
                          <a:cs typeface="Arial" pitchFamily="34" charset="0"/>
                        </a:rPr>
                        <a:t> z II etapu prac grupy roboczej</a:t>
                      </a:r>
                      <a:r>
                        <a:rPr lang="pl-PL" sz="900" b="0" dirty="0" smtClean="0">
                          <a:solidFill>
                            <a:srgbClr val="0166B6"/>
                          </a:solidFill>
                          <a:latin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lang="pl-PL" sz="900" b="0" baseline="0" dirty="0" smtClean="0">
                          <a:solidFill>
                            <a:srgbClr val="0166B6"/>
                          </a:solidFill>
                          <a:latin typeface="Calibri" pitchFamily="34" charset="0"/>
                          <a:cs typeface="Arial" pitchFamily="34" charset="0"/>
                        </a:rPr>
                        <a:t>(#Projekty i Finansowanie #Standaryzacja #Legislacja)</a:t>
                      </a:r>
                      <a:endParaRPr lang="pl-PL" sz="900" b="0" dirty="0" smtClean="0">
                        <a:solidFill>
                          <a:srgbClr val="0166B6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Q2 2020</a:t>
                      </a:r>
                    </a:p>
                    <a:p>
                      <a:pPr algn="ctr" fontAlgn="b"/>
                      <a:endParaRPr lang="pl-PL" sz="1100" b="1" kern="1200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62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kern="1200" dirty="0" smtClean="0">
                          <a:solidFill>
                            <a:srgbClr val="0166B6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Opublikowanie Mapy</a:t>
                      </a:r>
                      <a:r>
                        <a:rPr lang="pl-PL" sz="900" b="0" kern="1200" baseline="0" dirty="0" smtClean="0">
                          <a:solidFill>
                            <a:srgbClr val="0166B6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pl-PL" sz="900" b="0" kern="1200" dirty="0" smtClean="0">
                          <a:solidFill>
                            <a:srgbClr val="0166B6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Innowacji i stworzenie</a:t>
                      </a:r>
                      <a:r>
                        <a:rPr lang="pl-PL" sz="900" b="0" kern="1200" baseline="0" dirty="0" smtClean="0">
                          <a:solidFill>
                            <a:srgbClr val="0166B6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na jej bazie</a:t>
                      </a:r>
                      <a:r>
                        <a:rPr lang="pl-PL" sz="900" b="0" kern="1200" dirty="0" smtClean="0">
                          <a:solidFill>
                            <a:srgbClr val="0166B6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biblioteki zawierającej zbiór dobrych praktyk – informacje o wszystkich podejmowanych przez organy administracji publicznej inicjatywach związanych z </a:t>
                      </a:r>
                      <a:r>
                        <a:rPr lang="pl-PL" sz="900" b="0" kern="1200" dirty="0" err="1" smtClean="0">
                          <a:solidFill>
                            <a:srgbClr val="0166B6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IoT</a:t>
                      </a:r>
                      <a:r>
                        <a:rPr lang="pl-PL" sz="900" b="0" kern="1200" dirty="0" smtClean="0">
                          <a:solidFill>
                            <a:srgbClr val="0166B6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(w tym w szczególności informacje o działaniach na rzecz rozwoju inteligentnych miast i wsi) – zgodnie z postulatem Raportu „</a:t>
                      </a:r>
                      <a:r>
                        <a:rPr lang="pl-PL" sz="900" b="0" kern="1200" dirty="0" err="1" smtClean="0">
                          <a:solidFill>
                            <a:srgbClr val="0166B6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IoT</a:t>
                      </a:r>
                      <a:r>
                        <a:rPr lang="pl-PL" sz="900" b="0" kern="1200" dirty="0" smtClean="0">
                          <a:solidFill>
                            <a:srgbClr val="0166B6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w polskiej gospodarce”</a:t>
                      </a: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Q2 2020</a:t>
                      </a:r>
                    </a:p>
                    <a:p>
                      <a:pPr algn="ctr" fontAlgn="b"/>
                      <a:endParaRPr lang="pl-PL" sz="1100" b="1" kern="1200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92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kern="1200" dirty="0" smtClean="0">
                          <a:solidFill>
                            <a:srgbClr val="0166B6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Opublikowanie leksykonu polskich pojęć </a:t>
                      </a:r>
                      <a:r>
                        <a:rPr lang="pl-PL" sz="900" b="0" kern="1200" dirty="0" err="1" smtClean="0">
                          <a:solidFill>
                            <a:srgbClr val="0166B6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IoT</a:t>
                      </a:r>
                      <a:r>
                        <a:rPr lang="pl-PL" sz="900" b="0" kern="1200" dirty="0" smtClean="0">
                          <a:solidFill>
                            <a:srgbClr val="0166B6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oraz listy aktualnie stosowanych standardów/ certyfikatów mających zastosowanie dla urządzeń </a:t>
                      </a:r>
                      <a:r>
                        <a:rPr lang="pl-PL" sz="900" b="0" kern="1200" dirty="0" err="1" smtClean="0">
                          <a:solidFill>
                            <a:srgbClr val="0166B6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IoT</a:t>
                      </a:r>
                      <a:endParaRPr lang="pl-PL" sz="900" b="0" kern="1200" dirty="0" smtClean="0">
                        <a:solidFill>
                          <a:srgbClr val="0166B6"/>
                        </a:solidFill>
                        <a:latin typeface="Calibri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 smtClean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Q4 2020</a:t>
                      </a:r>
                    </a:p>
                    <a:p>
                      <a:pPr algn="ctr" fontAlgn="b"/>
                      <a:endParaRPr lang="pl-PL" sz="1100" b="1" kern="1200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78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6. 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kern="1200" dirty="0" smtClean="0">
                          <a:solidFill>
                            <a:srgbClr val="0166B6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Realizacja konferencji regionalnych  „Perspektywy dla rozwoju Internetu Rzeczy w Polsce- Samorząd Przyszłości” – organizacja MC we współpracy z Kancelarią Prezydenta RP (styczeń- kwiecień 2020r.)</a:t>
                      </a: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 smtClean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Q2 2020</a:t>
                      </a:r>
                    </a:p>
                    <a:p>
                      <a:pPr algn="ctr" fontAlgn="b"/>
                      <a:endParaRPr lang="pl-PL" sz="900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2554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7. 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dirty="0" smtClean="0">
                          <a:solidFill>
                            <a:srgbClr val="0166B6"/>
                          </a:solidFill>
                          <a:latin typeface="Calibri" pitchFamily="34" charset="0"/>
                          <a:cs typeface="Arial" pitchFamily="34" charset="0"/>
                        </a:rPr>
                        <a:t>Współdziałanie</a:t>
                      </a:r>
                      <a:r>
                        <a:rPr lang="pl-PL" sz="900" b="0" baseline="0" dirty="0" smtClean="0">
                          <a:solidFill>
                            <a:srgbClr val="0166B6"/>
                          </a:solidFill>
                          <a:latin typeface="Calibri" pitchFamily="34" charset="0"/>
                          <a:cs typeface="Arial" pitchFamily="34" charset="0"/>
                        </a:rPr>
                        <a:t> grupy </a:t>
                      </a:r>
                      <a:r>
                        <a:rPr lang="pl-PL" sz="900" b="0" baseline="0" dirty="0" err="1" smtClean="0">
                          <a:solidFill>
                            <a:srgbClr val="0166B6"/>
                          </a:solidFill>
                          <a:latin typeface="Calibri" pitchFamily="34" charset="0"/>
                          <a:cs typeface="Arial" pitchFamily="34" charset="0"/>
                        </a:rPr>
                        <a:t>IoT</a:t>
                      </a:r>
                      <a:r>
                        <a:rPr lang="pl-PL" sz="900" b="0" baseline="0" dirty="0" smtClean="0">
                          <a:solidFill>
                            <a:srgbClr val="0166B6"/>
                          </a:solidFill>
                          <a:latin typeface="Calibri" pitchFamily="34" charset="0"/>
                          <a:cs typeface="Arial" pitchFamily="34" charset="0"/>
                        </a:rPr>
                        <a:t> z innymi grupami roboczymi MC oraz innych Ministerstw</a:t>
                      </a:r>
                      <a:endParaRPr lang="pl-PL" sz="900" b="0" dirty="0" smtClean="0">
                        <a:solidFill>
                          <a:srgbClr val="0166B6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 smtClean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Działanie</a:t>
                      </a:r>
                      <a:r>
                        <a:rPr lang="pl-PL" sz="1000" b="1" kern="1200" baseline="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ciągłe</a:t>
                      </a:r>
                      <a:endParaRPr lang="pl-PL" sz="1000" b="1" kern="1200" dirty="0" smtClean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pl-PL" sz="900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6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8. 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dirty="0" smtClean="0">
                          <a:solidFill>
                            <a:srgbClr val="0166B6"/>
                          </a:solidFill>
                          <a:latin typeface="Calibri" pitchFamily="34" charset="0"/>
                          <a:cs typeface="Arial" pitchFamily="34" charset="0"/>
                        </a:rPr>
                        <a:t>Stworzenie anglojęzycznej wersji strony poświęconej </a:t>
                      </a:r>
                      <a:r>
                        <a:rPr lang="pl-PL" sz="900" b="0" dirty="0" err="1" smtClean="0">
                          <a:solidFill>
                            <a:srgbClr val="0166B6"/>
                          </a:solidFill>
                          <a:latin typeface="Calibri" pitchFamily="34" charset="0"/>
                          <a:cs typeface="Arial" pitchFamily="34" charset="0"/>
                        </a:rPr>
                        <a:t>IoT</a:t>
                      </a:r>
                      <a:r>
                        <a:rPr lang="pl-PL" sz="900" b="0" dirty="0" smtClean="0">
                          <a:solidFill>
                            <a:srgbClr val="0166B6"/>
                          </a:solidFill>
                          <a:latin typeface="Calibri" pitchFamily="34" charset="0"/>
                          <a:cs typeface="Arial" pitchFamily="34" charset="0"/>
                        </a:rPr>
                        <a:t> w Polsce</a:t>
                      </a:r>
                    </a:p>
                    <a:p>
                      <a:pPr algn="l" rtl="0" fontAlgn="ctr"/>
                      <a:endParaRPr lang="pl-PL" sz="900" b="0" kern="1200" baseline="0" dirty="0" smtClean="0">
                        <a:solidFill>
                          <a:srgbClr val="0166B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 smtClean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Q2 2020</a:t>
                      </a:r>
                    </a:p>
                    <a:p>
                      <a:pPr algn="ctr" fontAlgn="b"/>
                      <a:endParaRPr lang="pl-PL" sz="900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" name="Oval 115"/>
          <p:cNvSpPr/>
          <p:nvPr/>
        </p:nvSpPr>
        <p:spPr bwMode="gray">
          <a:xfrm>
            <a:off x="4448944" y="2742605"/>
            <a:ext cx="203200" cy="203200"/>
          </a:xfrm>
          <a:prstGeom prst="ellipse">
            <a:avLst/>
          </a:prstGeom>
          <a:solidFill>
            <a:srgbClr val="BCBCBC"/>
          </a:solidFill>
          <a:ln w="9525">
            <a:solidFill>
              <a:srgbClr val="BCBCB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Oval 128"/>
          <p:cNvSpPr/>
          <p:nvPr>
            <p:custDataLst>
              <p:tags r:id="rId4"/>
            </p:custDataLst>
          </p:nvPr>
        </p:nvSpPr>
        <p:spPr bwMode="gray">
          <a:xfrm>
            <a:off x="4460358" y="3054631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5" name="Oval 128"/>
          <p:cNvSpPr/>
          <p:nvPr>
            <p:custDataLst>
              <p:tags r:id="rId5"/>
            </p:custDataLst>
          </p:nvPr>
        </p:nvSpPr>
        <p:spPr bwMode="gray">
          <a:xfrm>
            <a:off x="4458408" y="3489439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6" name="Oval 128"/>
          <p:cNvSpPr/>
          <p:nvPr>
            <p:custDataLst>
              <p:tags r:id="rId6"/>
            </p:custDataLst>
          </p:nvPr>
        </p:nvSpPr>
        <p:spPr bwMode="gray">
          <a:xfrm>
            <a:off x="4465525" y="4830122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7" name="Arc 110"/>
          <p:cNvSpPr/>
          <p:nvPr/>
        </p:nvSpPr>
        <p:spPr bwMode="gray">
          <a:xfrm>
            <a:off x="4465525" y="4109774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grpSp>
        <p:nvGrpSpPr>
          <p:cNvPr id="38" name="Grupa 37"/>
          <p:cNvGrpSpPr/>
          <p:nvPr/>
        </p:nvGrpSpPr>
        <p:grpSpPr>
          <a:xfrm>
            <a:off x="4478513" y="5264930"/>
            <a:ext cx="223087" cy="209515"/>
            <a:chOff x="3762154" y="6525499"/>
            <a:chExt cx="223087" cy="209515"/>
          </a:xfrm>
        </p:grpSpPr>
        <p:sp>
          <p:nvSpPr>
            <p:cNvPr id="39" name="Oval 93"/>
            <p:cNvSpPr/>
            <p:nvPr/>
          </p:nvSpPr>
          <p:spPr bwMode="gray">
            <a:xfrm>
              <a:off x="3762154" y="6531814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40" name="Arc 94"/>
            <p:cNvSpPr/>
            <p:nvPr/>
          </p:nvSpPr>
          <p:spPr bwMode="gray">
            <a:xfrm>
              <a:off x="3782041" y="6525499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1" name="Grupa 40"/>
          <p:cNvGrpSpPr/>
          <p:nvPr/>
        </p:nvGrpSpPr>
        <p:grpSpPr>
          <a:xfrm>
            <a:off x="4465546" y="6054271"/>
            <a:ext cx="223087" cy="209515"/>
            <a:chOff x="3762154" y="6525499"/>
            <a:chExt cx="223087" cy="209515"/>
          </a:xfrm>
        </p:grpSpPr>
        <p:sp>
          <p:nvSpPr>
            <p:cNvPr id="42" name="Oval 93"/>
            <p:cNvSpPr/>
            <p:nvPr/>
          </p:nvSpPr>
          <p:spPr bwMode="gray">
            <a:xfrm>
              <a:off x="3762154" y="6531814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43" name="Arc 94"/>
            <p:cNvSpPr/>
            <p:nvPr/>
          </p:nvSpPr>
          <p:spPr bwMode="gray">
            <a:xfrm>
              <a:off x="3782041" y="6525499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dirty="0">
                <a:solidFill>
                  <a:srgbClr val="000000"/>
                </a:solidFill>
              </a:endParaRPr>
            </a:p>
          </p:txBody>
        </p:sp>
      </p:grpSp>
      <p:sp>
        <p:nvSpPr>
          <p:cNvPr id="44" name="clipart_tick"/>
          <p:cNvSpPr>
            <a:spLocks noChangeAspect="1"/>
          </p:cNvSpPr>
          <p:nvPr/>
        </p:nvSpPr>
        <p:spPr bwMode="gray">
          <a:xfrm>
            <a:off x="5054164" y="2783104"/>
            <a:ext cx="156354" cy="168524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91440" bIns="9144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5" name="Oval 140"/>
          <p:cNvSpPr/>
          <p:nvPr/>
        </p:nvSpPr>
        <p:spPr bwMode="auto">
          <a:xfrm>
            <a:off x="4964020" y="3496275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Oval 140"/>
          <p:cNvSpPr/>
          <p:nvPr/>
        </p:nvSpPr>
        <p:spPr bwMode="auto">
          <a:xfrm>
            <a:off x="4999081" y="4148581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7" name="Oval 140"/>
          <p:cNvSpPr/>
          <p:nvPr/>
        </p:nvSpPr>
        <p:spPr bwMode="auto">
          <a:xfrm>
            <a:off x="5005857" y="4841826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8" name="Oval 140"/>
          <p:cNvSpPr/>
          <p:nvPr/>
        </p:nvSpPr>
        <p:spPr bwMode="auto">
          <a:xfrm>
            <a:off x="5014154" y="5276615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9" name="Oval 140"/>
          <p:cNvSpPr/>
          <p:nvPr/>
        </p:nvSpPr>
        <p:spPr bwMode="auto">
          <a:xfrm>
            <a:off x="5026813" y="6067422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0" name="Łącznik prosty ze strzałką 49"/>
          <p:cNvCxnSpPr/>
          <p:nvPr/>
        </p:nvCxnSpPr>
        <p:spPr>
          <a:xfrm flipV="1">
            <a:off x="200657" y="3577562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y ze strzałką 50"/>
          <p:cNvCxnSpPr/>
          <p:nvPr/>
        </p:nvCxnSpPr>
        <p:spPr>
          <a:xfrm flipV="1">
            <a:off x="214054" y="4874113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y ze strzałką 51"/>
          <p:cNvCxnSpPr/>
          <p:nvPr/>
        </p:nvCxnSpPr>
        <p:spPr>
          <a:xfrm flipV="1">
            <a:off x="200657" y="4228544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Łącznik prosty ze strzałką 52"/>
          <p:cNvCxnSpPr/>
          <p:nvPr/>
        </p:nvCxnSpPr>
        <p:spPr>
          <a:xfrm flipV="1">
            <a:off x="213941" y="5361145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Łącznik prosty ze strzałką 53"/>
          <p:cNvCxnSpPr/>
          <p:nvPr/>
        </p:nvCxnSpPr>
        <p:spPr>
          <a:xfrm flipV="1">
            <a:off x="187997" y="5733256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y ze strzałką 54"/>
          <p:cNvCxnSpPr/>
          <p:nvPr/>
        </p:nvCxnSpPr>
        <p:spPr>
          <a:xfrm flipV="1">
            <a:off x="200657" y="6146754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Łącznik prosty ze strzałką 55"/>
          <p:cNvCxnSpPr/>
          <p:nvPr/>
        </p:nvCxnSpPr>
        <p:spPr>
          <a:xfrm flipV="1">
            <a:off x="218076" y="3168637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67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8867" name="think-cell Slide" r:id="rId16" imgW="360" imgH="360" progId="TCLayout.ActiveDocument.1">
                  <p:embed/>
                </p:oleObj>
              </mc:Choice>
              <mc:Fallback>
                <p:oleObj name="think-cell Slide" r:id="rId1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 smtClean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34" name="Round Diagonal Corner Rectangle 33"/>
          <p:cNvSpPr/>
          <p:nvPr/>
        </p:nvSpPr>
        <p:spPr>
          <a:xfrm>
            <a:off x="6321152" y="2161806"/>
            <a:ext cx="3456383" cy="2419322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0" algn="l"/>
                <a:tab pos="261938" algn="l"/>
                <a:tab pos="541338" algn="l"/>
              </a:tabLst>
            </a:pPr>
            <a:r>
              <a:rPr lang="pl-PL" sz="13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pl-PL" sz="13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iałe księgi 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dla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zastosowania </a:t>
            </a:r>
            <a:r>
              <a:rPr lang="pl-PL" sz="1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tokena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jako obligacji, weksli elektronicznych w technologii </a:t>
            </a:r>
            <a:r>
              <a:rPr lang="pl-PL" sz="1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blockchain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pieczęci elektronicznej, RODO i </a:t>
            </a:r>
            <a:r>
              <a:rPr lang="pl-PL" sz="1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blockchain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0" algn="l"/>
                <a:tab pos="261938" algn="l"/>
                <a:tab pos="541338" algn="l"/>
              </a:tabLst>
            </a:pP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Konsultacje uwarunkowań regulacyjnych dotyczących: 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Strategii Rozwoju Rynku 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Kapitałowego, strategii </a:t>
            </a:r>
            <a:r>
              <a:rPr lang="pl-PL" sz="1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fintech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(zadanie ciągłe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pl-PL" sz="13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Private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Market na 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GPW (dot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rynku dla niewielkich spółek 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technologicznych).</a:t>
            </a:r>
          </a:p>
        </p:txBody>
      </p:sp>
      <p:sp>
        <p:nvSpPr>
          <p:cNvPr id="73" name="ColumnHeader"/>
          <p:cNvSpPr>
            <a:spLocks noChangeArrowheads="1"/>
          </p:cNvSpPr>
          <p:nvPr/>
        </p:nvSpPr>
        <p:spPr bwMode="gray">
          <a:xfrm>
            <a:off x="406364" y="1079068"/>
            <a:ext cx="8780978" cy="557484"/>
          </a:xfrm>
          <a:prstGeom prst="round2DiagRect">
            <a:avLst/>
          </a:prstGeom>
          <a:gradFill flip="none" rotWithShape="1">
            <a:gsLst>
              <a:gs pos="100000">
                <a:srgbClr val="2EA0FE"/>
              </a:gs>
              <a:gs pos="1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0700" tIns="0" rIns="50700" bIns="0" anchor="ctr"/>
          <a:lstStyle/>
          <a:p>
            <a:pPr marL="1356874" lvl="3" indent="-194331">
              <a:spcAft>
                <a:spcPts val="650"/>
              </a:spcAft>
              <a:defRPr/>
            </a:pPr>
            <a:r>
              <a:rPr lang="pl-PL" sz="1400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biznesowy: </a:t>
            </a:r>
            <a:r>
              <a:rPr lang="pl-PL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vacat</a:t>
            </a:r>
          </a:p>
          <a:p>
            <a:pPr marL="1356874" lvl="3" indent="-194331">
              <a:spcAft>
                <a:spcPts val="650"/>
              </a:spcAft>
              <a:defRPr/>
            </a:pPr>
            <a:r>
              <a:rPr lang="pl-PL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wdrożeniowy: Piotr Rutkowski (MC)</a:t>
            </a:r>
            <a:endParaRPr lang="pl-PL" sz="1400" i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3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2000" dirty="0">
                <a:solidFill>
                  <a:srgbClr val="0166B6"/>
                </a:solidFill>
              </a:rPr>
              <a:t>Strumień</a:t>
            </a:r>
            <a:r>
              <a:rPr lang="pl-PL" altLang="pl-PL" sz="2000" dirty="0"/>
              <a:t> </a:t>
            </a:r>
            <a:r>
              <a:rPr lang="pl-PL" altLang="pl-PL" sz="2000" dirty="0" smtClean="0">
                <a:solidFill>
                  <a:srgbClr val="DC6E00"/>
                </a:solidFill>
              </a:rPr>
              <a:t>Rejestry Rozproszone </a:t>
            </a:r>
            <a:r>
              <a:rPr lang="pl-PL" altLang="pl-PL" sz="2000" dirty="0" smtClean="0">
                <a:solidFill>
                  <a:srgbClr val="0166B6"/>
                </a:solidFill>
              </a:rPr>
              <a:t>pracuje nad rozpowszechnieniem technologii </a:t>
            </a:r>
            <a:r>
              <a:rPr lang="pl-PL" altLang="pl-PL" sz="2000" dirty="0" err="1" smtClean="0">
                <a:solidFill>
                  <a:srgbClr val="0166B6"/>
                </a:solidFill>
              </a:rPr>
              <a:t>blockchain</a:t>
            </a:r>
            <a:r>
              <a:rPr lang="pl-PL" altLang="pl-PL" sz="2000" dirty="0" smtClean="0">
                <a:solidFill>
                  <a:srgbClr val="0166B6"/>
                </a:solidFill>
              </a:rPr>
              <a:t> w gospodarce</a:t>
            </a:r>
          </a:p>
        </p:txBody>
      </p:sp>
      <p:sp>
        <p:nvSpPr>
          <p:cNvPr id="13324" name="Rectangle 34"/>
          <p:cNvSpPr>
            <a:spLocks noChangeArrowheads="1"/>
          </p:cNvSpPr>
          <p:nvPr/>
        </p:nvSpPr>
        <p:spPr bwMode="auto">
          <a:xfrm>
            <a:off x="6770912" y="1794371"/>
            <a:ext cx="3015876" cy="2923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Kluczowe </a:t>
            </a:r>
            <a:r>
              <a:rPr lang="pl-PL" altLang="pl-PL" sz="1733" b="1" dirty="0" smtClean="0">
                <a:solidFill>
                  <a:srgbClr val="2EA0FE"/>
                </a:solidFill>
                <a:latin typeface="Calibri" pitchFamily="34" charset="0"/>
              </a:rPr>
              <a:t>osiągnięcia w 2019r. </a:t>
            </a:r>
            <a:endParaRPr lang="pl-PL" altLang="pl-PL" sz="1733" b="1" dirty="0">
              <a:solidFill>
                <a:srgbClr val="2EA0FE"/>
              </a:solidFill>
              <a:latin typeface="Calibri" pitchFamily="34" charset="0"/>
            </a:endParaRPr>
          </a:p>
        </p:txBody>
      </p:sp>
      <p:grpSp>
        <p:nvGrpSpPr>
          <p:cNvPr id="13328" name="Group 31"/>
          <p:cNvGrpSpPr>
            <a:grpSpLocks/>
          </p:cNvGrpSpPr>
          <p:nvPr/>
        </p:nvGrpSpPr>
        <p:grpSpPr bwMode="auto">
          <a:xfrm>
            <a:off x="607088" y="1153297"/>
            <a:ext cx="524847" cy="432187"/>
            <a:chOff x="1019177" y="1648406"/>
            <a:chExt cx="869682" cy="740783"/>
          </a:xfrm>
        </p:grpSpPr>
        <p:grpSp>
          <p:nvGrpSpPr>
            <p:cNvPr id="13330" name="Group 16"/>
            <p:cNvGrpSpPr>
              <a:grpSpLocks noChangeAspect="1"/>
            </p:cNvGrpSpPr>
            <p:nvPr/>
          </p:nvGrpSpPr>
          <p:grpSpPr bwMode="auto">
            <a:xfrm>
              <a:off x="1019177" y="1648406"/>
              <a:ext cx="771027" cy="740783"/>
              <a:chOff x="1055" y="1007"/>
              <a:chExt cx="267" cy="257"/>
            </a:xfrm>
          </p:grpSpPr>
          <p:sp>
            <p:nvSpPr>
              <p:cNvPr id="13332" name="Freeform 18"/>
              <p:cNvSpPr>
                <a:spLocks/>
              </p:cNvSpPr>
              <p:nvPr/>
            </p:nvSpPr>
            <p:spPr bwMode="auto">
              <a:xfrm>
                <a:off x="1131" y="1007"/>
                <a:ext cx="97" cy="68"/>
              </a:xfrm>
              <a:custGeom>
                <a:avLst/>
                <a:gdLst>
                  <a:gd name="T0" fmla="*/ 0 w 1075"/>
                  <a:gd name="T1" fmla="*/ 0 h 748"/>
                  <a:gd name="T2" fmla="*/ 0 w 1075"/>
                  <a:gd name="T3" fmla="*/ 0 h 748"/>
                  <a:gd name="T4" fmla="*/ 0 w 1075"/>
                  <a:gd name="T5" fmla="*/ 0 h 748"/>
                  <a:gd name="T6" fmla="*/ 0 w 1075"/>
                  <a:gd name="T7" fmla="*/ 0 h 748"/>
                  <a:gd name="T8" fmla="*/ 0 w 1075"/>
                  <a:gd name="T9" fmla="*/ 0 h 748"/>
                  <a:gd name="T10" fmla="*/ 0 w 1075"/>
                  <a:gd name="T11" fmla="*/ 0 h 748"/>
                  <a:gd name="T12" fmla="*/ 0 w 1075"/>
                  <a:gd name="T13" fmla="*/ 0 h 748"/>
                  <a:gd name="T14" fmla="*/ 0 w 1075"/>
                  <a:gd name="T15" fmla="*/ 0 h 748"/>
                  <a:gd name="T16" fmla="*/ 0 w 1075"/>
                  <a:gd name="T17" fmla="*/ 0 h 748"/>
                  <a:gd name="T18" fmla="*/ 0 w 1075"/>
                  <a:gd name="T19" fmla="*/ 0 h 748"/>
                  <a:gd name="T20" fmla="*/ 0 w 1075"/>
                  <a:gd name="T21" fmla="*/ 0 h 748"/>
                  <a:gd name="T22" fmla="*/ 0 w 1075"/>
                  <a:gd name="T23" fmla="*/ 0 h 748"/>
                  <a:gd name="T24" fmla="*/ 0 w 1075"/>
                  <a:gd name="T25" fmla="*/ 0 h 748"/>
                  <a:gd name="T26" fmla="*/ 0 w 1075"/>
                  <a:gd name="T27" fmla="*/ 0 h 748"/>
                  <a:gd name="T28" fmla="*/ 0 w 1075"/>
                  <a:gd name="T29" fmla="*/ 0 h 748"/>
                  <a:gd name="T30" fmla="*/ 0 w 1075"/>
                  <a:gd name="T31" fmla="*/ 0 h 748"/>
                  <a:gd name="T32" fmla="*/ 0 w 1075"/>
                  <a:gd name="T33" fmla="*/ 0 h 748"/>
                  <a:gd name="T34" fmla="*/ 0 w 1075"/>
                  <a:gd name="T35" fmla="*/ 0 h 748"/>
                  <a:gd name="T36" fmla="*/ 0 w 1075"/>
                  <a:gd name="T37" fmla="*/ 0 h 748"/>
                  <a:gd name="T38" fmla="*/ 0 w 1075"/>
                  <a:gd name="T39" fmla="*/ 0 h 748"/>
                  <a:gd name="T40" fmla="*/ 0 w 1075"/>
                  <a:gd name="T41" fmla="*/ 0 h 748"/>
                  <a:gd name="T42" fmla="*/ 0 w 1075"/>
                  <a:gd name="T43" fmla="*/ 0 h 748"/>
                  <a:gd name="T44" fmla="*/ 0 w 1075"/>
                  <a:gd name="T45" fmla="*/ 0 h 748"/>
                  <a:gd name="T46" fmla="*/ 0 w 1075"/>
                  <a:gd name="T47" fmla="*/ 0 h 748"/>
                  <a:gd name="T48" fmla="*/ 0 w 1075"/>
                  <a:gd name="T49" fmla="*/ 0 h 748"/>
                  <a:gd name="T50" fmla="*/ 0 w 1075"/>
                  <a:gd name="T51" fmla="*/ 0 h 748"/>
                  <a:gd name="T52" fmla="*/ 0 w 1075"/>
                  <a:gd name="T53" fmla="*/ 0 h 748"/>
                  <a:gd name="T54" fmla="*/ 0 w 1075"/>
                  <a:gd name="T55" fmla="*/ 0 h 748"/>
                  <a:gd name="T56" fmla="*/ 0 w 1075"/>
                  <a:gd name="T57" fmla="*/ 0 h 748"/>
                  <a:gd name="T58" fmla="*/ 0 w 1075"/>
                  <a:gd name="T59" fmla="*/ 0 h 748"/>
                  <a:gd name="T60" fmla="*/ 0 w 1075"/>
                  <a:gd name="T61" fmla="*/ 0 h 748"/>
                  <a:gd name="T62" fmla="*/ 0 w 1075"/>
                  <a:gd name="T63" fmla="*/ 0 h 748"/>
                  <a:gd name="T64" fmla="*/ 0 w 1075"/>
                  <a:gd name="T65" fmla="*/ 0 h 748"/>
                  <a:gd name="T66" fmla="*/ 0 w 1075"/>
                  <a:gd name="T67" fmla="*/ 0 h 748"/>
                  <a:gd name="T68" fmla="*/ 0 w 1075"/>
                  <a:gd name="T69" fmla="*/ 0 h 748"/>
                  <a:gd name="T70" fmla="*/ 0 w 1075"/>
                  <a:gd name="T71" fmla="*/ 0 h 74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5"/>
                  <a:gd name="T109" fmla="*/ 0 h 748"/>
                  <a:gd name="T110" fmla="*/ 1075 w 1075"/>
                  <a:gd name="T111" fmla="*/ 748 h 74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5" h="748">
                    <a:moveTo>
                      <a:pt x="902" y="0"/>
                    </a:moveTo>
                    <a:lnTo>
                      <a:pt x="916" y="4"/>
                    </a:lnTo>
                    <a:lnTo>
                      <a:pt x="928" y="12"/>
                    </a:lnTo>
                    <a:lnTo>
                      <a:pt x="936" y="23"/>
                    </a:lnTo>
                    <a:lnTo>
                      <a:pt x="1071" y="303"/>
                    </a:lnTo>
                    <a:lnTo>
                      <a:pt x="1075" y="317"/>
                    </a:lnTo>
                    <a:lnTo>
                      <a:pt x="1074" y="332"/>
                    </a:lnTo>
                    <a:lnTo>
                      <a:pt x="1068" y="344"/>
                    </a:lnTo>
                    <a:lnTo>
                      <a:pt x="1063" y="350"/>
                    </a:lnTo>
                    <a:lnTo>
                      <a:pt x="1059" y="354"/>
                    </a:lnTo>
                    <a:lnTo>
                      <a:pt x="1045" y="361"/>
                    </a:lnTo>
                    <a:lnTo>
                      <a:pt x="1031" y="363"/>
                    </a:lnTo>
                    <a:lnTo>
                      <a:pt x="721" y="339"/>
                    </a:lnTo>
                    <a:lnTo>
                      <a:pt x="707" y="336"/>
                    </a:lnTo>
                    <a:lnTo>
                      <a:pt x="695" y="328"/>
                    </a:lnTo>
                    <a:lnTo>
                      <a:pt x="686" y="316"/>
                    </a:lnTo>
                    <a:lnTo>
                      <a:pt x="682" y="302"/>
                    </a:lnTo>
                    <a:lnTo>
                      <a:pt x="683" y="288"/>
                    </a:lnTo>
                    <a:lnTo>
                      <a:pt x="690" y="274"/>
                    </a:lnTo>
                    <a:lnTo>
                      <a:pt x="708" y="247"/>
                    </a:lnTo>
                    <a:lnTo>
                      <a:pt x="659" y="243"/>
                    </a:lnTo>
                    <a:lnTo>
                      <a:pt x="609" y="244"/>
                    </a:lnTo>
                    <a:lnTo>
                      <a:pt x="559" y="251"/>
                    </a:lnTo>
                    <a:lnTo>
                      <a:pt x="511" y="265"/>
                    </a:lnTo>
                    <a:lnTo>
                      <a:pt x="465" y="282"/>
                    </a:lnTo>
                    <a:lnTo>
                      <a:pt x="421" y="306"/>
                    </a:lnTo>
                    <a:lnTo>
                      <a:pt x="379" y="334"/>
                    </a:lnTo>
                    <a:lnTo>
                      <a:pt x="342" y="364"/>
                    </a:lnTo>
                    <a:lnTo>
                      <a:pt x="310" y="398"/>
                    </a:lnTo>
                    <a:lnTo>
                      <a:pt x="282" y="435"/>
                    </a:lnTo>
                    <a:lnTo>
                      <a:pt x="258" y="474"/>
                    </a:lnTo>
                    <a:lnTo>
                      <a:pt x="238" y="514"/>
                    </a:lnTo>
                    <a:lnTo>
                      <a:pt x="222" y="558"/>
                    </a:lnTo>
                    <a:lnTo>
                      <a:pt x="212" y="603"/>
                    </a:lnTo>
                    <a:lnTo>
                      <a:pt x="205" y="648"/>
                    </a:lnTo>
                    <a:lnTo>
                      <a:pt x="203" y="695"/>
                    </a:lnTo>
                    <a:lnTo>
                      <a:pt x="202" y="709"/>
                    </a:lnTo>
                    <a:lnTo>
                      <a:pt x="196" y="720"/>
                    </a:lnTo>
                    <a:lnTo>
                      <a:pt x="188" y="730"/>
                    </a:lnTo>
                    <a:lnTo>
                      <a:pt x="177" y="735"/>
                    </a:lnTo>
                    <a:lnTo>
                      <a:pt x="166" y="738"/>
                    </a:lnTo>
                    <a:lnTo>
                      <a:pt x="45" y="748"/>
                    </a:lnTo>
                    <a:lnTo>
                      <a:pt x="33" y="747"/>
                    </a:lnTo>
                    <a:lnTo>
                      <a:pt x="23" y="743"/>
                    </a:lnTo>
                    <a:lnTo>
                      <a:pt x="13" y="737"/>
                    </a:lnTo>
                    <a:lnTo>
                      <a:pt x="7" y="728"/>
                    </a:lnTo>
                    <a:lnTo>
                      <a:pt x="2" y="718"/>
                    </a:lnTo>
                    <a:lnTo>
                      <a:pt x="0" y="707"/>
                    </a:lnTo>
                    <a:lnTo>
                      <a:pt x="1" y="650"/>
                    </a:lnTo>
                    <a:lnTo>
                      <a:pt x="6" y="594"/>
                    </a:lnTo>
                    <a:lnTo>
                      <a:pt x="16" y="540"/>
                    </a:lnTo>
                    <a:lnTo>
                      <a:pt x="32" y="486"/>
                    </a:lnTo>
                    <a:lnTo>
                      <a:pt x="51" y="434"/>
                    </a:lnTo>
                    <a:lnTo>
                      <a:pt x="75" y="384"/>
                    </a:lnTo>
                    <a:lnTo>
                      <a:pt x="104" y="336"/>
                    </a:lnTo>
                    <a:lnTo>
                      <a:pt x="135" y="291"/>
                    </a:lnTo>
                    <a:lnTo>
                      <a:pt x="172" y="248"/>
                    </a:lnTo>
                    <a:lnTo>
                      <a:pt x="211" y="208"/>
                    </a:lnTo>
                    <a:lnTo>
                      <a:pt x="255" y="172"/>
                    </a:lnTo>
                    <a:lnTo>
                      <a:pt x="306" y="136"/>
                    </a:lnTo>
                    <a:lnTo>
                      <a:pt x="360" y="106"/>
                    </a:lnTo>
                    <a:lnTo>
                      <a:pt x="415" y="81"/>
                    </a:lnTo>
                    <a:lnTo>
                      <a:pt x="472" y="62"/>
                    </a:lnTo>
                    <a:lnTo>
                      <a:pt x="531" y="48"/>
                    </a:lnTo>
                    <a:lnTo>
                      <a:pt x="591" y="40"/>
                    </a:lnTo>
                    <a:lnTo>
                      <a:pt x="651" y="38"/>
                    </a:lnTo>
                    <a:lnTo>
                      <a:pt x="712" y="41"/>
                    </a:lnTo>
                    <a:lnTo>
                      <a:pt x="772" y="50"/>
                    </a:lnTo>
                    <a:lnTo>
                      <a:pt x="832" y="65"/>
                    </a:lnTo>
                    <a:lnTo>
                      <a:pt x="865" y="18"/>
                    </a:lnTo>
                    <a:lnTo>
                      <a:pt x="874" y="7"/>
                    </a:lnTo>
                    <a:lnTo>
                      <a:pt x="888" y="2"/>
                    </a:lnTo>
                    <a:lnTo>
                      <a:pt x="9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13333" name="Freeform 19"/>
              <p:cNvSpPr>
                <a:spLocks/>
              </p:cNvSpPr>
              <p:nvPr/>
            </p:nvSpPr>
            <p:spPr bwMode="auto">
              <a:xfrm>
                <a:off x="1225" y="1163"/>
                <a:ext cx="97" cy="68"/>
              </a:xfrm>
              <a:custGeom>
                <a:avLst/>
                <a:gdLst>
                  <a:gd name="T0" fmla="*/ 0 w 1074"/>
                  <a:gd name="T1" fmla="*/ 0 h 746"/>
                  <a:gd name="T2" fmla="*/ 0 w 1074"/>
                  <a:gd name="T3" fmla="*/ 0 h 746"/>
                  <a:gd name="T4" fmla="*/ 0 w 1074"/>
                  <a:gd name="T5" fmla="*/ 0 h 746"/>
                  <a:gd name="T6" fmla="*/ 0 w 1074"/>
                  <a:gd name="T7" fmla="*/ 0 h 746"/>
                  <a:gd name="T8" fmla="*/ 0 w 1074"/>
                  <a:gd name="T9" fmla="*/ 0 h 746"/>
                  <a:gd name="T10" fmla="*/ 0 w 1074"/>
                  <a:gd name="T11" fmla="*/ 0 h 746"/>
                  <a:gd name="T12" fmla="*/ 0 w 1074"/>
                  <a:gd name="T13" fmla="*/ 0 h 746"/>
                  <a:gd name="T14" fmla="*/ 0 w 1074"/>
                  <a:gd name="T15" fmla="*/ 0 h 746"/>
                  <a:gd name="T16" fmla="*/ 0 w 1074"/>
                  <a:gd name="T17" fmla="*/ 0 h 746"/>
                  <a:gd name="T18" fmla="*/ 0 w 1074"/>
                  <a:gd name="T19" fmla="*/ 0 h 746"/>
                  <a:gd name="T20" fmla="*/ 0 w 1074"/>
                  <a:gd name="T21" fmla="*/ 0 h 746"/>
                  <a:gd name="T22" fmla="*/ 0 w 1074"/>
                  <a:gd name="T23" fmla="*/ 0 h 746"/>
                  <a:gd name="T24" fmla="*/ 0 w 1074"/>
                  <a:gd name="T25" fmla="*/ 0 h 746"/>
                  <a:gd name="T26" fmla="*/ 0 w 1074"/>
                  <a:gd name="T27" fmla="*/ 0 h 746"/>
                  <a:gd name="T28" fmla="*/ 0 w 1074"/>
                  <a:gd name="T29" fmla="*/ 0 h 746"/>
                  <a:gd name="T30" fmla="*/ 0 w 1074"/>
                  <a:gd name="T31" fmla="*/ 0 h 746"/>
                  <a:gd name="T32" fmla="*/ 0 w 1074"/>
                  <a:gd name="T33" fmla="*/ 0 h 746"/>
                  <a:gd name="T34" fmla="*/ 0 w 1074"/>
                  <a:gd name="T35" fmla="*/ 0 h 746"/>
                  <a:gd name="T36" fmla="*/ 0 w 1074"/>
                  <a:gd name="T37" fmla="*/ 0 h 746"/>
                  <a:gd name="T38" fmla="*/ 0 w 1074"/>
                  <a:gd name="T39" fmla="*/ 0 h 746"/>
                  <a:gd name="T40" fmla="*/ 0 w 1074"/>
                  <a:gd name="T41" fmla="*/ 0 h 746"/>
                  <a:gd name="T42" fmla="*/ 0 w 1074"/>
                  <a:gd name="T43" fmla="*/ 0 h 746"/>
                  <a:gd name="T44" fmla="*/ 0 w 1074"/>
                  <a:gd name="T45" fmla="*/ 0 h 746"/>
                  <a:gd name="T46" fmla="*/ 0 w 1074"/>
                  <a:gd name="T47" fmla="*/ 0 h 746"/>
                  <a:gd name="T48" fmla="*/ 0 w 1074"/>
                  <a:gd name="T49" fmla="*/ 0 h 746"/>
                  <a:gd name="T50" fmla="*/ 0 w 1074"/>
                  <a:gd name="T51" fmla="*/ 0 h 746"/>
                  <a:gd name="T52" fmla="*/ 0 w 1074"/>
                  <a:gd name="T53" fmla="*/ 0 h 746"/>
                  <a:gd name="T54" fmla="*/ 0 w 1074"/>
                  <a:gd name="T55" fmla="*/ 0 h 746"/>
                  <a:gd name="T56" fmla="*/ 0 w 1074"/>
                  <a:gd name="T57" fmla="*/ 0 h 746"/>
                  <a:gd name="T58" fmla="*/ 0 w 1074"/>
                  <a:gd name="T59" fmla="*/ 0 h 746"/>
                  <a:gd name="T60" fmla="*/ 0 w 1074"/>
                  <a:gd name="T61" fmla="*/ 0 h 746"/>
                  <a:gd name="T62" fmla="*/ 0 w 1074"/>
                  <a:gd name="T63" fmla="*/ 0 h 746"/>
                  <a:gd name="T64" fmla="*/ 0 w 1074"/>
                  <a:gd name="T65" fmla="*/ 0 h 746"/>
                  <a:gd name="T66" fmla="*/ 0 w 1074"/>
                  <a:gd name="T67" fmla="*/ 0 h 746"/>
                  <a:gd name="T68" fmla="*/ 0 w 1074"/>
                  <a:gd name="T69" fmla="*/ 0 h 746"/>
                  <a:gd name="T70" fmla="*/ 0 w 1074"/>
                  <a:gd name="T71" fmla="*/ 0 h 7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4"/>
                  <a:gd name="T109" fmla="*/ 0 h 746"/>
                  <a:gd name="T110" fmla="*/ 1074 w 1074"/>
                  <a:gd name="T111" fmla="*/ 746 h 74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4" h="746">
                    <a:moveTo>
                      <a:pt x="1030" y="0"/>
                    </a:moveTo>
                    <a:lnTo>
                      <a:pt x="1040" y="0"/>
                    </a:lnTo>
                    <a:lnTo>
                      <a:pt x="1051" y="4"/>
                    </a:lnTo>
                    <a:lnTo>
                      <a:pt x="1060" y="10"/>
                    </a:lnTo>
                    <a:lnTo>
                      <a:pt x="1068" y="19"/>
                    </a:lnTo>
                    <a:lnTo>
                      <a:pt x="1073" y="28"/>
                    </a:lnTo>
                    <a:lnTo>
                      <a:pt x="1074" y="40"/>
                    </a:lnTo>
                    <a:lnTo>
                      <a:pt x="1074" y="96"/>
                    </a:lnTo>
                    <a:lnTo>
                      <a:pt x="1068" y="152"/>
                    </a:lnTo>
                    <a:lnTo>
                      <a:pt x="1057" y="207"/>
                    </a:lnTo>
                    <a:lnTo>
                      <a:pt x="1043" y="260"/>
                    </a:lnTo>
                    <a:lnTo>
                      <a:pt x="1023" y="313"/>
                    </a:lnTo>
                    <a:lnTo>
                      <a:pt x="1000" y="362"/>
                    </a:lnTo>
                    <a:lnTo>
                      <a:pt x="971" y="410"/>
                    </a:lnTo>
                    <a:lnTo>
                      <a:pt x="940" y="455"/>
                    </a:lnTo>
                    <a:lnTo>
                      <a:pt x="903" y="499"/>
                    </a:lnTo>
                    <a:lnTo>
                      <a:pt x="863" y="538"/>
                    </a:lnTo>
                    <a:lnTo>
                      <a:pt x="820" y="574"/>
                    </a:lnTo>
                    <a:lnTo>
                      <a:pt x="769" y="610"/>
                    </a:lnTo>
                    <a:lnTo>
                      <a:pt x="715" y="640"/>
                    </a:lnTo>
                    <a:lnTo>
                      <a:pt x="659" y="665"/>
                    </a:lnTo>
                    <a:lnTo>
                      <a:pt x="603" y="684"/>
                    </a:lnTo>
                    <a:lnTo>
                      <a:pt x="544" y="698"/>
                    </a:lnTo>
                    <a:lnTo>
                      <a:pt x="484" y="706"/>
                    </a:lnTo>
                    <a:lnTo>
                      <a:pt x="424" y="709"/>
                    </a:lnTo>
                    <a:lnTo>
                      <a:pt x="363" y="705"/>
                    </a:lnTo>
                    <a:lnTo>
                      <a:pt x="302" y="696"/>
                    </a:lnTo>
                    <a:lnTo>
                      <a:pt x="242" y="681"/>
                    </a:lnTo>
                    <a:lnTo>
                      <a:pt x="210" y="728"/>
                    </a:lnTo>
                    <a:lnTo>
                      <a:pt x="199" y="739"/>
                    </a:lnTo>
                    <a:lnTo>
                      <a:pt x="187" y="745"/>
                    </a:lnTo>
                    <a:lnTo>
                      <a:pt x="172" y="746"/>
                    </a:lnTo>
                    <a:lnTo>
                      <a:pt x="158" y="743"/>
                    </a:lnTo>
                    <a:lnTo>
                      <a:pt x="147" y="735"/>
                    </a:lnTo>
                    <a:lnTo>
                      <a:pt x="139" y="723"/>
                    </a:lnTo>
                    <a:lnTo>
                      <a:pt x="3" y="443"/>
                    </a:lnTo>
                    <a:lnTo>
                      <a:pt x="0" y="429"/>
                    </a:lnTo>
                    <a:lnTo>
                      <a:pt x="1" y="415"/>
                    </a:lnTo>
                    <a:lnTo>
                      <a:pt x="6" y="402"/>
                    </a:lnTo>
                    <a:lnTo>
                      <a:pt x="17" y="391"/>
                    </a:lnTo>
                    <a:lnTo>
                      <a:pt x="29" y="385"/>
                    </a:lnTo>
                    <a:lnTo>
                      <a:pt x="44" y="384"/>
                    </a:lnTo>
                    <a:lnTo>
                      <a:pt x="354" y="407"/>
                    </a:lnTo>
                    <a:lnTo>
                      <a:pt x="367" y="410"/>
                    </a:lnTo>
                    <a:lnTo>
                      <a:pt x="380" y="419"/>
                    </a:lnTo>
                    <a:lnTo>
                      <a:pt x="388" y="430"/>
                    </a:lnTo>
                    <a:lnTo>
                      <a:pt x="392" y="444"/>
                    </a:lnTo>
                    <a:lnTo>
                      <a:pt x="391" y="459"/>
                    </a:lnTo>
                    <a:lnTo>
                      <a:pt x="385" y="472"/>
                    </a:lnTo>
                    <a:lnTo>
                      <a:pt x="365" y="501"/>
                    </a:lnTo>
                    <a:lnTo>
                      <a:pt x="416" y="504"/>
                    </a:lnTo>
                    <a:lnTo>
                      <a:pt x="466" y="503"/>
                    </a:lnTo>
                    <a:lnTo>
                      <a:pt x="515" y="495"/>
                    </a:lnTo>
                    <a:lnTo>
                      <a:pt x="563" y="483"/>
                    </a:lnTo>
                    <a:lnTo>
                      <a:pt x="610" y="464"/>
                    </a:lnTo>
                    <a:lnTo>
                      <a:pt x="654" y="441"/>
                    </a:lnTo>
                    <a:lnTo>
                      <a:pt x="696" y="412"/>
                    </a:lnTo>
                    <a:lnTo>
                      <a:pt x="732" y="382"/>
                    </a:lnTo>
                    <a:lnTo>
                      <a:pt x="764" y="348"/>
                    </a:lnTo>
                    <a:lnTo>
                      <a:pt x="793" y="312"/>
                    </a:lnTo>
                    <a:lnTo>
                      <a:pt x="817" y="273"/>
                    </a:lnTo>
                    <a:lnTo>
                      <a:pt x="837" y="232"/>
                    </a:lnTo>
                    <a:lnTo>
                      <a:pt x="851" y="189"/>
                    </a:lnTo>
                    <a:lnTo>
                      <a:pt x="863" y="145"/>
                    </a:lnTo>
                    <a:lnTo>
                      <a:pt x="869" y="98"/>
                    </a:lnTo>
                    <a:lnTo>
                      <a:pt x="871" y="51"/>
                    </a:lnTo>
                    <a:lnTo>
                      <a:pt x="872" y="39"/>
                    </a:lnTo>
                    <a:lnTo>
                      <a:pt x="879" y="27"/>
                    </a:lnTo>
                    <a:lnTo>
                      <a:pt x="887" y="18"/>
                    </a:lnTo>
                    <a:lnTo>
                      <a:pt x="898" y="11"/>
                    </a:lnTo>
                    <a:lnTo>
                      <a:pt x="909" y="9"/>
                    </a:lnTo>
                    <a:lnTo>
                      <a:pt x="103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13334" name="Freeform 20"/>
              <p:cNvSpPr>
                <a:spLocks/>
              </p:cNvSpPr>
              <p:nvPr/>
            </p:nvSpPr>
            <p:spPr bwMode="auto">
              <a:xfrm>
                <a:off x="1099" y="1088"/>
                <a:ext cx="80" cy="95"/>
              </a:xfrm>
              <a:custGeom>
                <a:avLst/>
                <a:gdLst>
                  <a:gd name="T0" fmla="*/ 0 w 873"/>
                  <a:gd name="T1" fmla="*/ 0 h 1046"/>
                  <a:gd name="T2" fmla="*/ 0 w 873"/>
                  <a:gd name="T3" fmla="*/ 0 h 1046"/>
                  <a:gd name="T4" fmla="*/ 0 w 873"/>
                  <a:gd name="T5" fmla="*/ 0 h 1046"/>
                  <a:gd name="T6" fmla="*/ 0 w 873"/>
                  <a:gd name="T7" fmla="*/ 0 h 1046"/>
                  <a:gd name="T8" fmla="*/ 0 w 873"/>
                  <a:gd name="T9" fmla="*/ 0 h 1046"/>
                  <a:gd name="T10" fmla="*/ 0 w 873"/>
                  <a:gd name="T11" fmla="*/ 0 h 1046"/>
                  <a:gd name="T12" fmla="*/ 0 w 873"/>
                  <a:gd name="T13" fmla="*/ 0 h 1046"/>
                  <a:gd name="T14" fmla="*/ 0 w 873"/>
                  <a:gd name="T15" fmla="*/ 0 h 1046"/>
                  <a:gd name="T16" fmla="*/ 0 w 873"/>
                  <a:gd name="T17" fmla="*/ 0 h 1046"/>
                  <a:gd name="T18" fmla="*/ 0 w 873"/>
                  <a:gd name="T19" fmla="*/ 0 h 1046"/>
                  <a:gd name="T20" fmla="*/ 0 w 873"/>
                  <a:gd name="T21" fmla="*/ 0 h 1046"/>
                  <a:gd name="T22" fmla="*/ 0 w 873"/>
                  <a:gd name="T23" fmla="*/ 0 h 1046"/>
                  <a:gd name="T24" fmla="*/ 0 w 873"/>
                  <a:gd name="T25" fmla="*/ 0 h 1046"/>
                  <a:gd name="T26" fmla="*/ 0 w 873"/>
                  <a:gd name="T27" fmla="*/ 0 h 1046"/>
                  <a:gd name="T28" fmla="*/ 0 w 873"/>
                  <a:gd name="T29" fmla="*/ 0 h 1046"/>
                  <a:gd name="T30" fmla="*/ 0 w 873"/>
                  <a:gd name="T31" fmla="*/ 0 h 1046"/>
                  <a:gd name="T32" fmla="*/ 0 w 873"/>
                  <a:gd name="T33" fmla="*/ 0 h 1046"/>
                  <a:gd name="T34" fmla="*/ 0 w 873"/>
                  <a:gd name="T35" fmla="*/ 0 h 1046"/>
                  <a:gd name="T36" fmla="*/ 0 w 873"/>
                  <a:gd name="T37" fmla="*/ 0 h 1046"/>
                  <a:gd name="T38" fmla="*/ 0 w 873"/>
                  <a:gd name="T39" fmla="*/ 0 h 1046"/>
                  <a:gd name="T40" fmla="*/ 0 w 873"/>
                  <a:gd name="T41" fmla="*/ 0 h 1046"/>
                  <a:gd name="T42" fmla="*/ 0 w 873"/>
                  <a:gd name="T43" fmla="*/ 0 h 1046"/>
                  <a:gd name="T44" fmla="*/ 0 w 873"/>
                  <a:gd name="T45" fmla="*/ 0 h 1046"/>
                  <a:gd name="T46" fmla="*/ 0 w 873"/>
                  <a:gd name="T47" fmla="*/ 0 h 1046"/>
                  <a:gd name="T48" fmla="*/ 0 w 873"/>
                  <a:gd name="T49" fmla="*/ 0 h 1046"/>
                  <a:gd name="T50" fmla="*/ 0 w 873"/>
                  <a:gd name="T51" fmla="*/ 0 h 1046"/>
                  <a:gd name="T52" fmla="*/ 0 w 873"/>
                  <a:gd name="T53" fmla="*/ 0 h 1046"/>
                  <a:gd name="T54" fmla="*/ 0 w 873"/>
                  <a:gd name="T55" fmla="*/ 0 h 1046"/>
                  <a:gd name="T56" fmla="*/ 0 w 873"/>
                  <a:gd name="T57" fmla="*/ 0 h 1046"/>
                  <a:gd name="T58" fmla="*/ 0 w 873"/>
                  <a:gd name="T59" fmla="*/ 0 h 1046"/>
                  <a:gd name="T60" fmla="*/ 0 w 873"/>
                  <a:gd name="T61" fmla="*/ 0 h 1046"/>
                  <a:gd name="T62" fmla="*/ 0 w 873"/>
                  <a:gd name="T63" fmla="*/ 0 h 1046"/>
                  <a:gd name="T64" fmla="*/ 0 w 873"/>
                  <a:gd name="T65" fmla="*/ 0 h 1046"/>
                  <a:gd name="T66" fmla="*/ 0 w 873"/>
                  <a:gd name="T67" fmla="*/ 0 h 1046"/>
                  <a:gd name="T68" fmla="*/ 0 w 873"/>
                  <a:gd name="T69" fmla="*/ 0 h 1046"/>
                  <a:gd name="T70" fmla="*/ 0 w 873"/>
                  <a:gd name="T71" fmla="*/ 0 h 1046"/>
                  <a:gd name="T72" fmla="*/ 0 w 873"/>
                  <a:gd name="T73" fmla="*/ 0 h 104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73"/>
                  <a:gd name="T112" fmla="*/ 0 h 1046"/>
                  <a:gd name="T113" fmla="*/ 873 w 873"/>
                  <a:gd name="T114" fmla="*/ 1046 h 104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73" h="1046">
                    <a:moveTo>
                      <a:pt x="436" y="0"/>
                    </a:moveTo>
                    <a:lnTo>
                      <a:pt x="493" y="2"/>
                    </a:lnTo>
                    <a:lnTo>
                      <a:pt x="544" y="8"/>
                    </a:lnTo>
                    <a:lnTo>
                      <a:pt x="592" y="18"/>
                    </a:lnTo>
                    <a:lnTo>
                      <a:pt x="638" y="31"/>
                    </a:lnTo>
                    <a:lnTo>
                      <a:pt x="678" y="49"/>
                    </a:lnTo>
                    <a:lnTo>
                      <a:pt x="715" y="70"/>
                    </a:lnTo>
                    <a:lnTo>
                      <a:pt x="748" y="95"/>
                    </a:lnTo>
                    <a:lnTo>
                      <a:pt x="777" y="123"/>
                    </a:lnTo>
                    <a:lnTo>
                      <a:pt x="802" y="156"/>
                    </a:lnTo>
                    <a:lnTo>
                      <a:pt x="823" y="192"/>
                    </a:lnTo>
                    <a:lnTo>
                      <a:pt x="841" y="232"/>
                    </a:lnTo>
                    <a:lnTo>
                      <a:pt x="855" y="276"/>
                    </a:lnTo>
                    <a:lnTo>
                      <a:pt x="864" y="324"/>
                    </a:lnTo>
                    <a:lnTo>
                      <a:pt x="871" y="374"/>
                    </a:lnTo>
                    <a:lnTo>
                      <a:pt x="873" y="429"/>
                    </a:lnTo>
                    <a:lnTo>
                      <a:pt x="871" y="495"/>
                    </a:lnTo>
                    <a:lnTo>
                      <a:pt x="867" y="556"/>
                    </a:lnTo>
                    <a:lnTo>
                      <a:pt x="859" y="611"/>
                    </a:lnTo>
                    <a:lnTo>
                      <a:pt x="849" y="663"/>
                    </a:lnTo>
                    <a:lnTo>
                      <a:pt x="836" y="711"/>
                    </a:lnTo>
                    <a:lnTo>
                      <a:pt x="821" y="754"/>
                    </a:lnTo>
                    <a:lnTo>
                      <a:pt x="805" y="793"/>
                    </a:lnTo>
                    <a:lnTo>
                      <a:pt x="787" y="829"/>
                    </a:lnTo>
                    <a:lnTo>
                      <a:pt x="767" y="861"/>
                    </a:lnTo>
                    <a:lnTo>
                      <a:pt x="746" y="891"/>
                    </a:lnTo>
                    <a:lnTo>
                      <a:pt x="724" y="916"/>
                    </a:lnTo>
                    <a:lnTo>
                      <a:pt x="701" y="939"/>
                    </a:lnTo>
                    <a:lnTo>
                      <a:pt x="678" y="959"/>
                    </a:lnTo>
                    <a:lnTo>
                      <a:pt x="654" y="976"/>
                    </a:lnTo>
                    <a:lnTo>
                      <a:pt x="631" y="990"/>
                    </a:lnTo>
                    <a:lnTo>
                      <a:pt x="608" y="1003"/>
                    </a:lnTo>
                    <a:lnTo>
                      <a:pt x="585" y="1014"/>
                    </a:lnTo>
                    <a:lnTo>
                      <a:pt x="564" y="1023"/>
                    </a:lnTo>
                    <a:lnTo>
                      <a:pt x="543" y="1029"/>
                    </a:lnTo>
                    <a:lnTo>
                      <a:pt x="523" y="1036"/>
                    </a:lnTo>
                    <a:lnTo>
                      <a:pt x="504" y="1040"/>
                    </a:lnTo>
                    <a:lnTo>
                      <a:pt x="489" y="1042"/>
                    </a:lnTo>
                    <a:lnTo>
                      <a:pt x="473" y="1044"/>
                    </a:lnTo>
                    <a:lnTo>
                      <a:pt x="460" y="1046"/>
                    </a:lnTo>
                    <a:lnTo>
                      <a:pt x="451" y="1046"/>
                    </a:lnTo>
                    <a:lnTo>
                      <a:pt x="443" y="1046"/>
                    </a:lnTo>
                    <a:lnTo>
                      <a:pt x="438" y="1046"/>
                    </a:lnTo>
                    <a:lnTo>
                      <a:pt x="436" y="1046"/>
                    </a:lnTo>
                    <a:lnTo>
                      <a:pt x="388" y="1044"/>
                    </a:lnTo>
                    <a:lnTo>
                      <a:pt x="340" y="1037"/>
                    </a:lnTo>
                    <a:lnTo>
                      <a:pt x="297" y="1024"/>
                    </a:lnTo>
                    <a:lnTo>
                      <a:pt x="255" y="1006"/>
                    </a:lnTo>
                    <a:lnTo>
                      <a:pt x="218" y="983"/>
                    </a:lnTo>
                    <a:lnTo>
                      <a:pt x="182" y="955"/>
                    </a:lnTo>
                    <a:lnTo>
                      <a:pt x="149" y="922"/>
                    </a:lnTo>
                    <a:lnTo>
                      <a:pt x="119" y="884"/>
                    </a:lnTo>
                    <a:lnTo>
                      <a:pt x="93" y="842"/>
                    </a:lnTo>
                    <a:lnTo>
                      <a:pt x="70" y="795"/>
                    </a:lnTo>
                    <a:lnTo>
                      <a:pt x="50" y="745"/>
                    </a:lnTo>
                    <a:lnTo>
                      <a:pt x="32" y="689"/>
                    </a:lnTo>
                    <a:lnTo>
                      <a:pt x="19" y="630"/>
                    </a:lnTo>
                    <a:lnTo>
                      <a:pt x="9" y="567"/>
                    </a:lnTo>
                    <a:lnTo>
                      <a:pt x="2" y="500"/>
                    </a:lnTo>
                    <a:lnTo>
                      <a:pt x="0" y="429"/>
                    </a:lnTo>
                    <a:lnTo>
                      <a:pt x="1" y="374"/>
                    </a:lnTo>
                    <a:lnTo>
                      <a:pt x="8" y="324"/>
                    </a:lnTo>
                    <a:lnTo>
                      <a:pt x="17" y="276"/>
                    </a:lnTo>
                    <a:lnTo>
                      <a:pt x="31" y="232"/>
                    </a:lnTo>
                    <a:lnTo>
                      <a:pt x="49" y="192"/>
                    </a:lnTo>
                    <a:lnTo>
                      <a:pt x="71" y="156"/>
                    </a:lnTo>
                    <a:lnTo>
                      <a:pt x="97" y="123"/>
                    </a:lnTo>
                    <a:lnTo>
                      <a:pt x="126" y="95"/>
                    </a:lnTo>
                    <a:lnTo>
                      <a:pt x="160" y="70"/>
                    </a:lnTo>
                    <a:lnTo>
                      <a:pt x="197" y="49"/>
                    </a:lnTo>
                    <a:lnTo>
                      <a:pt x="238" y="31"/>
                    </a:lnTo>
                    <a:lnTo>
                      <a:pt x="283" y="18"/>
                    </a:lnTo>
                    <a:lnTo>
                      <a:pt x="330" y="8"/>
                    </a:lnTo>
                    <a:lnTo>
                      <a:pt x="381" y="2"/>
                    </a:lnTo>
                    <a:lnTo>
                      <a:pt x="436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13335" name="Freeform 21"/>
              <p:cNvSpPr>
                <a:spLocks/>
              </p:cNvSpPr>
              <p:nvPr/>
            </p:nvSpPr>
            <p:spPr bwMode="auto">
              <a:xfrm>
                <a:off x="1055" y="1185"/>
                <a:ext cx="168" cy="79"/>
              </a:xfrm>
              <a:custGeom>
                <a:avLst/>
                <a:gdLst>
                  <a:gd name="T0" fmla="*/ 0 w 1849"/>
                  <a:gd name="T1" fmla="*/ 0 h 875"/>
                  <a:gd name="T2" fmla="*/ 0 w 1849"/>
                  <a:gd name="T3" fmla="*/ 0 h 875"/>
                  <a:gd name="T4" fmla="*/ 0 w 1849"/>
                  <a:gd name="T5" fmla="*/ 0 h 875"/>
                  <a:gd name="T6" fmla="*/ 0 w 1849"/>
                  <a:gd name="T7" fmla="*/ 0 h 875"/>
                  <a:gd name="T8" fmla="*/ 0 w 1849"/>
                  <a:gd name="T9" fmla="*/ 0 h 875"/>
                  <a:gd name="T10" fmla="*/ 0 w 1849"/>
                  <a:gd name="T11" fmla="*/ 0 h 875"/>
                  <a:gd name="T12" fmla="*/ 0 w 1849"/>
                  <a:gd name="T13" fmla="*/ 0 h 875"/>
                  <a:gd name="T14" fmla="*/ 0 w 1849"/>
                  <a:gd name="T15" fmla="*/ 0 h 875"/>
                  <a:gd name="T16" fmla="*/ 0 w 1849"/>
                  <a:gd name="T17" fmla="*/ 0 h 875"/>
                  <a:gd name="T18" fmla="*/ 0 w 1849"/>
                  <a:gd name="T19" fmla="*/ 0 h 875"/>
                  <a:gd name="T20" fmla="*/ 0 w 1849"/>
                  <a:gd name="T21" fmla="*/ 0 h 875"/>
                  <a:gd name="T22" fmla="*/ 0 w 1849"/>
                  <a:gd name="T23" fmla="*/ 0 h 875"/>
                  <a:gd name="T24" fmla="*/ 0 w 1849"/>
                  <a:gd name="T25" fmla="*/ 0 h 875"/>
                  <a:gd name="T26" fmla="*/ 0 w 1849"/>
                  <a:gd name="T27" fmla="*/ 0 h 875"/>
                  <a:gd name="T28" fmla="*/ 0 w 1849"/>
                  <a:gd name="T29" fmla="*/ 0 h 875"/>
                  <a:gd name="T30" fmla="*/ 0 w 1849"/>
                  <a:gd name="T31" fmla="*/ 0 h 875"/>
                  <a:gd name="T32" fmla="*/ 0 w 1849"/>
                  <a:gd name="T33" fmla="*/ 0 h 875"/>
                  <a:gd name="T34" fmla="*/ 0 w 1849"/>
                  <a:gd name="T35" fmla="*/ 0 h 875"/>
                  <a:gd name="T36" fmla="*/ 0 w 1849"/>
                  <a:gd name="T37" fmla="*/ 0 h 875"/>
                  <a:gd name="T38" fmla="*/ 0 w 1849"/>
                  <a:gd name="T39" fmla="*/ 0 h 875"/>
                  <a:gd name="T40" fmla="*/ 0 w 1849"/>
                  <a:gd name="T41" fmla="*/ 0 h 875"/>
                  <a:gd name="T42" fmla="*/ 0 w 1849"/>
                  <a:gd name="T43" fmla="*/ 0 h 875"/>
                  <a:gd name="T44" fmla="*/ 0 w 1849"/>
                  <a:gd name="T45" fmla="*/ 0 h 875"/>
                  <a:gd name="T46" fmla="*/ 0 w 1849"/>
                  <a:gd name="T47" fmla="*/ 0 h 875"/>
                  <a:gd name="T48" fmla="*/ 0 w 1849"/>
                  <a:gd name="T49" fmla="*/ 0 h 875"/>
                  <a:gd name="T50" fmla="*/ 0 w 1849"/>
                  <a:gd name="T51" fmla="*/ 0 h 875"/>
                  <a:gd name="T52" fmla="*/ 0 w 1849"/>
                  <a:gd name="T53" fmla="*/ 0 h 875"/>
                  <a:gd name="T54" fmla="*/ 0 w 1849"/>
                  <a:gd name="T55" fmla="*/ 0 h 875"/>
                  <a:gd name="T56" fmla="*/ 0 w 1849"/>
                  <a:gd name="T57" fmla="*/ 0 h 875"/>
                  <a:gd name="T58" fmla="*/ 0 w 1849"/>
                  <a:gd name="T59" fmla="*/ 0 h 875"/>
                  <a:gd name="T60" fmla="*/ 0 w 1849"/>
                  <a:gd name="T61" fmla="*/ 0 h 875"/>
                  <a:gd name="T62" fmla="*/ 0 w 1849"/>
                  <a:gd name="T63" fmla="*/ 0 h 875"/>
                  <a:gd name="T64" fmla="*/ 0 w 1849"/>
                  <a:gd name="T65" fmla="*/ 0 h 875"/>
                  <a:gd name="T66" fmla="*/ 0 w 1849"/>
                  <a:gd name="T67" fmla="*/ 0 h 875"/>
                  <a:gd name="T68" fmla="*/ 0 w 1849"/>
                  <a:gd name="T69" fmla="*/ 0 h 875"/>
                  <a:gd name="T70" fmla="*/ 0 w 1849"/>
                  <a:gd name="T71" fmla="*/ 0 h 875"/>
                  <a:gd name="T72" fmla="*/ 0 w 1849"/>
                  <a:gd name="T73" fmla="*/ 0 h 875"/>
                  <a:gd name="T74" fmla="*/ 0 w 1849"/>
                  <a:gd name="T75" fmla="*/ 0 h 875"/>
                  <a:gd name="T76" fmla="*/ 0 w 1849"/>
                  <a:gd name="T77" fmla="*/ 0 h 875"/>
                  <a:gd name="T78" fmla="*/ 0 w 1849"/>
                  <a:gd name="T79" fmla="*/ 0 h 875"/>
                  <a:gd name="T80" fmla="*/ 0 w 1849"/>
                  <a:gd name="T81" fmla="*/ 0 h 875"/>
                  <a:gd name="T82" fmla="*/ 0 w 1849"/>
                  <a:gd name="T83" fmla="*/ 0 h 875"/>
                  <a:gd name="T84" fmla="*/ 0 w 1849"/>
                  <a:gd name="T85" fmla="*/ 0 h 875"/>
                  <a:gd name="T86" fmla="*/ 0 w 1849"/>
                  <a:gd name="T87" fmla="*/ 0 h 875"/>
                  <a:gd name="T88" fmla="*/ 0 w 1849"/>
                  <a:gd name="T89" fmla="*/ 0 h 875"/>
                  <a:gd name="T90" fmla="*/ 0 w 1849"/>
                  <a:gd name="T91" fmla="*/ 0 h 875"/>
                  <a:gd name="T92" fmla="*/ 0 w 1849"/>
                  <a:gd name="T93" fmla="*/ 0 h 875"/>
                  <a:gd name="T94" fmla="*/ 0 w 1849"/>
                  <a:gd name="T95" fmla="*/ 0 h 875"/>
                  <a:gd name="T96" fmla="*/ 0 w 1849"/>
                  <a:gd name="T97" fmla="*/ 0 h 875"/>
                  <a:gd name="T98" fmla="*/ 0 w 1849"/>
                  <a:gd name="T99" fmla="*/ 0 h 875"/>
                  <a:gd name="T100" fmla="*/ 0 w 1849"/>
                  <a:gd name="T101" fmla="*/ 0 h 875"/>
                  <a:gd name="T102" fmla="*/ 0 w 1849"/>
                  <a:gd name="T103" fmla="*/ 0 h 875"/>
                  <a:gd name="T104" fmla="*/ 0 w 1849"/>
                  <a:gd name="T105" fmla="*/ 0 h 875"/>
                  <a:gd name="T106" fmla="*/ 0 w 1849"/>
                  <a:gd name="T107" fmla="*/ 0 h 875"/>
                  <a:gd name="T108" fmla="*/ 0 w 1849"/>
                  <a:gd name="T109" fmla="*/ 0 h 875"/>
                  <a:gd name="T110" fmla="*/ 0 w 1849"/>
                  <a:gd name="T111" fmla="*/ 0 h 875"/>
                  <a:gd name="T112" fmla="*/ 0 w 1849"/>
                  <a:gd name="T113" fmla="*/ 0 h 875"/>
                  <a:gd name="T114" fmla="*/ 0 w 1849"/>
                  <a:gd name="T115" fmla="*/ 0 h 875"/>
                  <a:gd name="T116" fmla="*/ 0 w 1849"/>
                  <a:gd name="T117" fmla="*/ 0 h 875"/>
                  <a:gd name="T118" fmla="*/ 0 w 1849"/>
                  <a:gd name="T119" fmla="*/ 0 h 875"/>
                  <a:gd name="T120" fmla="*/ 0 w 1849"/>
                  <a:gd name="T121" fmla="*/ 0 h 875"/>
                  <a:gd name="T122" fmla="*/ 0 w 1849"/>
                  <a:gd name="T123" fmla="*/ 0 h 87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849"/>
                  <a:gd name="T187" fmla="*/ 0 h 875"/>
                  <a:gd name="T188" fmla="*/ 1849 w 1849"/>
                  <a:gd name="T189" fmla="*/ 875 h 87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849" h="875">
                    <a:moveTo>
                      <a:pt x="1112" y="0"/>
                    </a:moveTo>
                    <a:lnTo>
                      <a:pt x="1128" y="2"/>
                    </a:lnTo>
                    <a:lnTo>
                      <a:pt x="1143" y="7"/>
                    </a:lnTo>
                    <a:lnTo>
                      <a:pt x="1158" y="16"/>
                    </a:lnTo>
                    <a:lnTo>
                      <a:pt x="1260" y="102"/>
                    </a:lnTo>
                    <a:lnTo>
                      <a:pt x="1696" y="276"/>
                    </a:lnTo>
                    <a:lnTo>
                      <a:pt x="1716" y="287"/>
                    </a:lnTo>
                    <a:lnTo>
                      <a:pt x="1733" y="303"/>
                    </a:lnTo>
                    <a:lnTo>
                      <a:pt x="1748" y="324"/>
                    </a:lnTo>
                    <a:lnTo>
                      <a:pt x="1762" y="350"/>
                    </a:lnTo>
                    <a:lnTo>
                      <a:pt x="1775" y="379"/>
                    </a:lnTo>
                    <a:lnTo>
                      <a:pt x="1786" y="412"/>
                    </a:lnTo>
                    <a:lnTo>
                      <a:pt x="1796" y="446"/>
                    </a:lnTo>
                    <a:lnTo>
                      <a:pt x="1804" y="483"/>
                    </a:lnTo>
                    <a:lnTo>
                      <a:pt x="1811" y="521"/>
                    </a:lnTo>
                    <a:lnTo>
                      <a:pt x="1818" y="560"/>
                    </a:lnTo>
                    <a:lnTo>
                      <a:pt x="1823" y="598"/>
                    </a:lnTo>
                    <a:lnTo>
                      <a:pt x="1828" y="637"/>
                    </a:lnTo>
                    <a:lnTo>
                      <a:pt x="1832" y="675"/>
                    </a:lnTo>
                    <a:lnTo>
                      <a:pt x="1835" y="712"/>
                    </a:lnTo>
                    <a:lnTo>
                      <a:pt x="1838" y="745"/>
                    </a:lnTo>
                    <a:lnTo>
                      <a:pt x="1840" y="778"/>
                    </a:lnTo>
                    <a:lnTo>
                      <a:pt x="1842" y="805"/>
                    </a:lnTo>
                    <a:lnTo>
                      <a:pt x="1844" y="830"/>
                    </a:lnTo>
                    <a:lnTo>
                      <a:pt x="1846" y="850"/>
                    </a:lnTo>
                    <a:lnTo>
                      <a:pt x="1847" y="865"/>
                    </a:lnTo>
                    <a:lnTo>
                      <a:pt x="1849" y="875"/>
                    </a:lnTo>
                    <a:lnTo>
                      <a:pt x="0" y="875"/>
                    </a:lnTo>
                    <a:lnTo>
                      <a:pt x="2" y="865"/>
                    </a:lnTo>
                    <a:lnTo>
                      <a:pt x="3" y="850"/>
                    </a:lnTo>
                    <a:lnTo>
                      <a:pt x="5" y="830"/>
                    </a:lnTo>
                    <a:lnTo>
                      <a:pt x="6" y="805"/>
                    </a:lnTo>
                    <a:lnTo>
                      <a:pt x="8" y="777"/>
                    </a:lnTo>
                    <a:lnTo>
                      <a:pt x="11" y="745"/>
                    </a:lnTo>
                    <a:lnTo>
                      <a:pt x="14" y="712"/>
                    </a:lnTo>
                    <a:lnTo>
                      <a:pt x="17" y="675"/>
                    </a:lnTo>
                    <a:lnTo>
                      <a:pt x="21" y="637"/>
                    </a:lnTo>
                    <a:lnTo>
                      <a:pt x="25" y="598"/>
                    </a:lnTo>
                    <a:lnTo>
                      <a:pt x="30" y="560"/>
                    </a:lnTo>
                    <a:lnTo>
                      <a:pt x="37" y="521"/>
                    </a:lnTo>
                    <a:lnTo>
                      <a:pt x="44" y="483"/>
                    </a:lnTo>
                    <a:lnTo>
                      <a:pt x="54" y="446"/>
                    </a:lnTo>
                    <a:lnTo>
                      <a:pt x="63" y="412"/>
                    </a:lnTo>
                    <a:lnTo>
                      <a:pt x="74" y="379"/>
                    </a:lnTo>
                    <a:lnTo>
                      <a:pt x="86" y="350"/>
                    </a:lnTo>
                    <a:lnTo>
                      <a:pt x="101" y="324"/>
                    </a:lnTo>
                    <a:lnTo>
                      <a:pt x="116" y="303"/>
                    </a:lnTo>
                    <a:lnTo>
                      <a:pt x="133" y="287"/>
                    </a:lnTo>
                    <a:lnTo>
                      <a:pt x="152" y="276"/>
                    </a:lnTo>
                    <a:lnTo>
                      <a:pt x="588" y="102"/>
                    </a:lnTo>
                    <a:lnTo>
                      <a:pt x="690" y="16"/>
                    </a:lnTo>
                    <a:lnTo>
                      <a:pt x="705" y="7"/>
                    </a:lnTo>
                    <a:lnTo>
                      <a:pt x="720" y="2"/>
                    </a:lnTo>
                    <a:lnTo>
                      <a:pt x="737" y="0"/>
                    </a:lnTo>
                    <a:lnTo>
                      <a:pt x="753" y="3"/>
                    </a:lnTo>
                    <a:lnTo>
                      <a:pt x="769" y="9"/>
                    </a:lnTo>
                    <a:lnTo>
                      <a:pt x="782" y="20"/>
                    </a:lnTo>
                    <a:lnTo>
                      <a:pt x="924" y="161"/>
                    </a:lnTo>
                    <a:lnTo>
                      <a:pt x="1067" y="20"/>
                    </a:lnTo>
                    <a:lnTo>
                      <a:pt x="1080" y="9"/>
                    </a:lnTo>
                    <a:lnTo>
                      <a:pt x="1095" y="3"/>
                    </a:lnTo>
                    <a:lnTo>
                      <a:pt x="111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</p:grpSp>
        <p:sp>
          <p:nvSpPr>
            <p:cNvPr id="13331" name="Freeform 63"/>
            <p:cNvSpPr>
              <a:spLocks noChangeAspect="1" noEditPoints="1"/>
            </p:cNvSpPr>
            <p:nvPr/>
          </p:nvSpPr>
          <p:spPr bwMode="auto">
            <a:xfrm>
              <a:off x="1568624" y="1675544"/>
              <a:ext cx="320235" cy="324309"/>
            </a:xfrm>
            <a:custGeom>
              <a:avLst/>
              <a:gdLst>
                <a:gd name="T0" fmla="*/ 2147483647 w 3929"/>
                <a:gd name="T1" fmla="*/ 2147483647 h 3980"/>
                <a:gd name="T2" fmla="*/ 2147483647 w 3929"/>
                <a:gd name="T3" fmla="*/ 2147483647 h 3980"/>
                <a:gd name="T4" fmla="*/ 2147483647 w 3929"/>
                <a:gd name="T5" fmla="*/ 2147483647 h 3980"/>
                <a:gd name="T6" fmla="*/ 2147483647 w 3929"/>
                <a:gd name="T7" fmla="*/ 2147483647 h 3980"/>
                <a:gd name="T8" fmla="*/ 2147483647 w 3929"/>
                <a:gd name="T9" fmla="*/ 2147483647 h 3980"/>
                <a:gd name="T10" fmla="*/ 2147483647 w 3929"/>
                <a:gd name="T11" fmla="*/ 2147483647 h 3980"/>
                <a:gd name="T12" fmla="*/ 2147483647 w 3929"/>
                <a:gd name="T13" fmla="*/ 2147483647 h 3980"/>
                <a:gd name="T14" fmla="*/ 2147483647 w 3929"/>
                <a:gd name="T15" fmla="*/ 2147483647 h 3980"/>
                <a:gd name="T16" fmla="*/ 2147483647 w 3929"/>
                <a:gd name="T17" fmla="*/ 2147483647 h 3980"/>
                <a:gd name="T18" fmla="*/ 2147483647 w 3929"/>
                <a:gd name="T19" fmla="*/ 2147483647 h 3980"/>
                <a:gd name="T20" fmla="*/ 2147483647 w 3929"/>
                <a:gd name="T21" fmla="*/ 2147483647 h 3980"/>
                <a:gd name="T22" fmla="*/ 2147483647 w 3929"/>
                <a:gd name="T23" fmla="*/ 2147483647 h 3980"/>
                <a:gd name="T24" fmla="*/ 2147483647 w 3929"/>
                <a:gd name="T25" fmla="*/ 2147483647 h 3980"/>
                <a:gd name="T26" fmla="*/ 2147483647 w 3929"/>
                <a:gd name="T27" fmla="*/ 2147483647 h 3980"/>
                <a:gd name="T28" fmla="*/ 2147483647 w 3929"/>
                <a:gd name="T29" fmla="*/ 2147483647 h 3980"/>
                <a:gd name="T30" fmla="*/ 2147483647 w 3929"/>
                <a:gd name="T31" fmla="*/ 2147483647 h 3980"/>
                <a:gd name="T32" fmla="*/ 2147483647 w 3929"/>
                <a:gd name="T33" fmla="*/ 2147483647 h 3980"/>
                <a:gd name="T34" fmla="*/ 2147483647 w 3929"/>
                <a:gd name="T35" fmla="*/ 2147483647 h 3980"/>
                <a:gd name="T36" fmla="*/ 2147483647 w 3929"/>
                <a:gd name="T37" fmla="*/ 2147483647 h 3980"/>
                <a:gd name="T38" fmla="*/ 2147483647 w 3929"/>
                <a:gd name="T39" fmla="*/ 2147483647 h 3980"/>
                <a:gd name="T40" fmla="*/ 2147483647 w 3929"/>
                <a:gd name="T41" fmla="*/ 2147483647 h 3980"/>
                <a:gd name="T42" fmla="*/ 2147483647 w 3929"/>
                <a:gd name="T43" fmla="*/ 2147483647 h 3980"/>
                <a:gd name="T44" fmla="*/ 2147483647 w 3929"/>
                <a:gd name="T45" fmla="*/ 2147483647 h 3980"/>
                <a:gd name="T46" fmla="*/ 2147483647 w 3929"/>
                <a:gd name="T47" fmla="*/ 2147483647 h 3980"/>
                <a:gd name="T48" fmla="*/ 2147483647 w 3929"/>
                <a:gd name="T49" fmla="*/ 2147483647 h 3980"/>
                <a:gd name="T50" fmla="*/ 2147483647 w 3929"/>
                <a:gd name="T51" fmla="*/ 2147483647 h 3980"/>
                <a:gd name="T52" fmla="*/ 2147483647 w 3929"/>
                <a:gd name="T53" fmla="*/ 2147483647 h 3980"/>
                <a:gd name="T54" fmla="*/ 2147483647 w 3929"/>
                <a:gd name="T55" fmla="*/ 2147483647 h 3980"/>
                <a:gd name="T56" fmla="*/ 2147483647 w 3929"/>
                <a:gd name="T57" fmla="*/ 2147483647 h 3980"/>
                <a:gd name="T58" fmla="*/ 2147483647 w 3929"/>
                <a:gd name="T59" fmla="*/ 2147483647 h 3980"/>
                <a:gd name="T60" fmla="*/ 2147483647 w 3929"/>
                <a:gd name="T61" fmla="*/ 2147483647 h 3980"/>
                <a:gd name="T62" fmla="*/ 2147483647 w 3929"/>
                <a:gd name="T63" fmla="*/ 2147483647 h 3980"/>
                <a:gd name="T64" fmla="*/ 2147483647 w 3929"/>
                <a:gd name="T65" fmla="*/ 2147483647 h 3980"/>
                <a:gd name="T66" fmla="*/ 2147483647 w 3929"/>
                <a:gd name="T67" fmla="*/ 2147483647 h 3980"/>
                <a:gd name="T68" fmla="*/ 2147483647 w 3929"/>
                <a:gd name="T69" fmla="*/ 2147483647 h 3980"/>
                <a:gd name="T70" fmla="*/ 2147483647 w 3929"/>
                <a:gd name="T71" fmla="*/ 2147483647 h 3980"/>
                <a:gd name="T72" fmla="*/ 2147483647 w 3929"/>
                <a:gd name="T73" fmla="*/ 2147483647 h 3980"/>
                <a:gd name="T74" fmla="*/ 2147483647 w 3929"/>
                <a:gd name="T75" fmla="*/ 2147483647 h 3980"/>
                <a:gd name="T76" fmla="*/ 2147483647 w 3929"/>
                <a:gd name="T77" fmla="*/ 2147483647 h 3980"/>
                <a:gd name="T78" fmla="*/ 2147483647 w 3929"/>
                <a:gd name="T79" fmla="*/ 2147483647 h 3980"/>
                <a:gd name="T80" fmla="*/ 2147483647 w 3929"/>
                <a:gd name="T81" fmla="*/ 2147483647 h 3980"/>
                <a:gd name="T82" fmla="*/ 2147483647 w 3929"/>
                <a:gd name="T83" fmla="*/ 2147483647 h 3980"/>
                <a:gd name="T84" fmla="*/ 2147483647 w 3929"/>
                <a:gd name="T85" fmla="*/ 2147483647 h 3980"/>
                <a:gd name="T86" fmla="*/ 2147483647 w 3929"/>
                <a:gd name="T87" fmla="*/ 2147483647 h 3980"/>
                <a:gd name="T88" fmla="*/ 2147483647 w 3929"/>
                <a:gd name="T89" fmla="*/ 2147483647 h 3980"/>
                <a:gd name="T90" fmla="*/ 2147483647 w 3929"/>
                <a:gd name="T91" fmla="*/ 2147483647 h 3980"/>
                <a:gd name="T92" fmla="*/ 2147483647 w 3929"/>
                <a:gd name="T93" fmla="*/ 2147483647 h 3980"/>
                <a:gd name="T94" fmla="*/ 2147483647 w 3929"/>
                <a:gd name="T95" fmla="*/ 2147483647 h 3980"/>
                <a:gd name="T96" fmla="*/ 2147483647 w 3929"/>
                <a:gd name="T97" fmla="*/ 2147483647 h 3980"/>
                <a:gd name="T98" fmla="*/ 2147483647 w 3929"/>
                <a:gd name="T99" fmla="*/ 2147483647 h 3980"/>
                <a:gd name="T100" fmla="*/ 2147483647 w 3929"/>
                <a:gd name="T101" fmla="*/ 2147483647 h 3980"/>
                <a:gd name="T102" fmla="*/ 2147483647 w 3929"/>
                <a:gd name="T103" fmla="*/ 2147483647 h 3980"/>
                <a:gd name="T104" fmla="*/ 2147483647 w 3929"/>
                <a:gd name="T105" fmla="*/ 2147483647 h 3980"/>
                <a:gd name="T106" fmla="*/ 2147483647 w 3929"/>
                <a:gd name="T107" fmla="*/ 2147483647 h 3980"/>
                <a:gd name="T108" fmla="*/ 2147483647 w 3929"/>
                <a:gd name="T109" fmla="*/ 2147483647 h 3980"/>
                <a:gd name="T110" fmla="*/ 2147483647 w 3929"/>
                <a:gd name="T111" fmla="*/ 2147483647 h 3980"/>
                <a:gd name="T112" fmla="*/ 2147483647 w 3929"/>
                <a:gd name="T113" fmla="*/ 2147483647 h 3980"/>
                <a:gd name="T114" fmla="*/ 2147483647 w 3929"/>
                <a:gd name="T115" fmla="*/ 2147483647 h 3980"/>
                <a:gd name="T116" fmla="*/ 2147483647 w 3929"/>
                <a:gd name="T117" fmla="*/ 2147483647 h 3980"/>
                <a:gd name="T118" fmla="*/ 2147483647 w 3929"/>
                <a:gd name="T119" fmla="*/ 2147483647 h 3980"/>
                <a:gd name="T120" fmla="*/ 2147483647 w 3929"/>
                <a:gd name="T121" fmla="*/ 2147483647 h 3980"/>
                <a:gd name="T122" fmla="*/ 2147483647 w 3929"/>
                <a:gd name="T123" fmla="*/ 2147483647 h 398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929"/>
                <a:gd name="T187" fmla="*/ 0 h 3980"/>
                <a:gd name="T188" fmla="*/ 3929 w 3929"/>
                <a:gd name="T189" fmla="*/ 3980 h 398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929" h="3980">
                  <a:moveTo>
                    <a:pt x="2009" y="1404"/>
                  </a:moveTo>
                  <a:lnTo>
                    <a:pt x="1963" y="1407"/>
                  </a:lnTo>
                  <a:lnTo>
                    <a:pt x="1919" y="1414"/>
                  </a:lnTo>
                  <a:lnTo>
                    <a:pt x="1878" y="1426"/>
                  </a:lnTo>
                  <a:lnTo>
                    <a:pt x="1839" y="1444"/>
                  </a:lnTo>
                  <a:lnTo>
                    <a:pt x="1801" y="1466"/>
                  </a:lnTo>
                  <a:lnTo>
                    <a:pt x="1753" y="1501"/>
                  </a:lnTo>
                  <a:lnTo>
                    <a:pt x="1709" y="1543"/>
                  </a:lnTo>
                  <a:lnTo>
                    <a:pt x="1669" y="1588"/>
                  </a:lnTo>
                  <a:lnTo>
                    <a:pt x="1632" y="1639"/>
                  </a:lnTo>
                  <a:lnTo>
                    <a:pt x="1598" y="1694"/>
                  </a:lnTo>
                  <a:lnTo>
                    <a:pt x="1569" y="1754"/>
                  </a:lnTo>
                  <a:lnTo>
                    <a:pt x="1544" y="1817"/>
                  </a:lnTo>
                  <a:lnTo>
                    <a:pt x="1523" y="1883"/>
                  </a:lnTo>
                  <a:lnTo>
                    <a:pt x="1506" y="1952"/>
                  </a:lnTo>
                  <a:lnTo>
                    <a:pt x="1494" y="2020"/>
                  </a:lnTo>
                  <a:lnTo>
                    <a:pt x="1487" y="2088"/>
                  </a:lnTo>
                  <a:lnTo>
                    <a:pt x="1485" y="2155"/>
                  </a:lnTo>
                  <a:lnTo>
                    <a:pt x="1487" y="2200"/>
                  </a:lnTo>
                  <a:lnTo>
                    <a:pt x="1493" y="2246"/>
                  </a:lnTo>
                  <a:lnTo>
                    <a:pt x="1501" y="2296"/>
                  </a:lnTo>
                  <a:lnTo>
                    <a:pt x="1512" y="2344"/>
                  </a:lnTo>
                  <a:lnTo>
                    <a:pt x="1529" y="2392"/>
                  </a:lnTo>
                  <a:lnTo>
                    <a:pt x="1551" y="2438"/>
                  </a:lnTo>
                  <a:lnTo>
                    <a:pt x="1571" y="2467"/>
                  </a:lnTo>
                  <a:lnTo>
                    <a:pt x="1592" y="2493"/>
                  </a:lnTo>
                  <a:lnTo>
                    <a:pt x="1618" y="2516"/>
                  </a:lnTo>
                  <a:lnTo>
                    <a:pt x="1644" y="2537"/>
                  </a:lnTo>
                  <a:lnTo>
                    <a:pt x="1674" y="2552"/>
                  </a:lnTo>
                  <a:lnTo>
                    <a:pt x="1707" y="2563"/>
                  </a:lnTo>
                  <a:lnTo>
                    <a:pt x="1746" y="2570"/>
                  </a:lnTo>
                  <a:lnTo>
                    <a:pt x="1789" y="2573"/>
                  </a:lnTo>
                  <a:lnTo>
                    <a:pt x="1836" y="2570"/>
                  </a:lnTo>
                  <a:lnTo>
                    <a:pt x="1878" y="2565"/>
                  </a:lnTo>
                  <a:lnTo>
                    <a:pt x="1919" y="2555"/>
                  </a:lnTo>
                  <a:lnTo>
                    <a:pt x="1957" y="2542"/>
                  </a:lnTo>
                  <a:lnTo>
                    <a:pt x="1992" y="2526"/>
                  </a:lnTo>
                  <a:lnTo>
                    <a:pt x="2025" y="2505"/>
                  </a:lnTo>
                  <a:lnTo>
                    <a:pt x="2066" y="2474"/>
                  </a:lnTo>
                  <a:lnTo>
                    <a:pt x="2102" y="2441"/>
                  </a:lnTo>
                  <a:lnTo>
                    <a:pt x="2137" y="2404"/>
                  </a:lnTo>
                  <a:lnTo>
                    <a:pt x="2167" y="2365"/>
                  </a:lnTo>
                  <a:lnTo>
                    <a:pt x="2196" y="2322"/>
                  </a:lnTo>
                  <a:lnTo>
                    <a:pt x="2226" y="2263"/>
                  </a:lnTo>
                  <a:lnTo>
                    <a:pt x="2253" y="2202"/>
                  </a:lnTo>
                  <a:lnTo>
                    <a:pt x="2276" y="2139"/>
                  </a:lnTo>
                  <a:lnTo>
                    <a:pt x="2295" y="2076"/>
                  </a:lnTo>
                  <a:lnTo>
                    <a:pt x="2309" y="2009"/>
                  </a:lnTo>
                  <a:lnTo>
                    <a:pt x="2319" y="1945"/>
                  </a:lnTo>
                  <a:lnTo>
                    <a:pt x="2327" y="1883"/>
                  </a:lnTo>
                  <a:lnTo>
                    <a:pt x="2329" y="1822"/>
                  </a:lnTo>
                  <a:lnTo>
                    <a:pt x="2328" y="1766"/>
                  </a:lnTo>
                  <a:lnTo>
                    <a:pt x="2322" y="1710"/>
                  </a:lnTo>
                  <a:lnTo>
                    <a:pt x="2311" y="1655"/>
                  </a:lnTo>
                  <a:lnTo>
                    <a:pt x="2301" y="1619"/>
                  </a:lnTo>
                  <a:lnTo>
                    <a:pt x="2289" y="1586"/>
                  </a:lnTo>
                  <a:lnTo>
                    <a:pt x="2274" y="1554"/>
                  </a:lnTo>
                  <a:lnTo>
                    <a:pt x="2256" y="1523"/>
                  </a:lnTo>
                  <a:lnTo>
                    <a:pt x="2237" y="1499"/>
                  </a:lnTo>
                  <a:lnTo>
                    <a:pt x="2215" y="1475"/>
                  </a:lnTo>
                  <a:lnTo>
                    <a:pt x="2191" y="1455"/>
                  </a:lnTo>
                  <a:lnTo>
                    <a:pt x="2164" y="1437"/>
                  </a:lnTo>
                  <a:lnTo>
                    <a:pt x="2132" y="1423"/>
                  </a:lnTo>
                  <a:lnTo>
                    <a:pt x="2096" y="1413"/>
                  </a:lnTo>
                  <a:lnTo>
                    <a:pt x="2055" y="1407"/>
                  </a:lnTo>
                  <a:lnTo>
                    <a:pt x="2009" y="1404"/>
                  </a:lnTo>
                  <a:close/>
                  <a:moveTo>
                    <a:pt x="2035" y="0"/>
                  </a:moveTo>
                  <a:lnTo>
                    <a:pt x="2035" y="0"/>
                  </a:lnTo>
                  <a:lnTo>
                    <a:pt x="2155" y="3"/>
                  </a:lnTo>
                  <a:lnTo>
                    <a:pt x="2273" y="11"/>
                  </a:lnTo>
                  <a:lnTo>
                    <a:pt x="2390" y="27"/>
                  </a:lnTo>
                  <a:lnTo>
                    <a:pt x="2505" y="48"/>
                  </a:lnTo>
                  <a:lnTo>
                    <a:pt x="2620" y="76"/>
                  </a:lnTo>
                  <a:lnTo>
                    <a:pt x="2733" y="112"/>
                  </a:lnTo>
                  <a:lnTo>
                    <a:pt x="2829" y="145"/>
                  </a:lnTo>
                  <a:lnTo>
                    <a:pt x="2922" y="183"/>
                  </a:lnTo>
                  <a:lnTo>
                    <a:pt x="3012" y="225"/>
                  </a:lnTo>
                  <a:lnTo>
                    <a:pt x="3099" y="271"/>
                  </a:lnTo>
                  <a:lnTo>
                    <a:pt x="3184" y="322"/>
                  </a:lnTo>
                  <a:lnTo>
                    <a:pt x="3264" y="376"/>
                  </a:lnTo>
                  <a:lnTo>
                    <a:pt x="3342" y="436"/>
                  </a:lnTo>
                  <a:lnTo>
                    <a:pt x="3416" y="500"/>
                  </a:lnTo>
                  <a:lnTo>
                    <a:pt x="3486" y="568"/>
                  </a:lnTo>
                  <a:lnTo>
                    <a:pt x="3552" y="642"/>
                  </a:lnTo>
                  <a:lnTo>
                    <a:pt x="3613" y="719"/>
                  </a:lnTo>
                  <a:lnTo>
                    <a:pt x="3670" y="802"/>
                  </a:lnTo>
                  <a:lnTo>
                    <a:pt x="3722" y="888"/>
                  </a:lnTo>
                  <a:lnTo>
                    <a:pt x="3770" y="978"/>
                  </a:lnTo>
                  <a:lnTo>
                    <a:pt x="3807" y="1061"/>
                  </a:lnTo>
                  <a:lnTo>
                    <a:pt x="3840" y="1147"/>
                  </a:lnTo>
                  <a:lnTo>
                    <a:pt x="3867" y="1237"/>
                  </a:lnTo>
                  <a:lnTo>
                    <a:pt x="3889" y="1331"/>
                  </a:lnTo>
                  <a:lnTo>
                    <a:pt x="3907" y="1428"/>
                  </a:lnTo>
                  <a:lnTo>
                    <a:pt x="3920" y="1528"/>
                  </a:lnTo>
                  <a:lnTo>
                    <a:pt x="3927" y="1631"/>
                  </a:lnTo>
                  <a:lnTo>
                    <a:pt x="3929" y="1738"/>
                  </a:lnTo>
                  <a:lnTo>
                    <a:pt x="3927" y="1842"/>
                  </a:lnTo>
                  <a:lnTo>
                    <a:pt x="3921" y="1943"/>
                  </a:lnTo>
                  <a:lnTo>
                    <a:pt x="3909" y="2041"/>
                  </a:lnTo>
                  <a:lnTo>
                    <a:pt x="3891" y="2134"/>
                  </a:lnTo>
                  <a:lnTo>
                    <a:pt x="3869" y="2224"/>
                  </a:lnTo>
                  <a:lnTo>
                    <a:pt x="3844" y="2310"/>
                  </a:lnTo>
                  <a:lnTo>
                    <a:pt x="3813" y="2391"/>
                  </a:lnTo>
                  <a:lnTo>
                    <a:pt x="3779" y="2468"/>
                  </a:lnTo>
                  <a:lnTo>
                    <a:pt x="3741" y="2541"/>
                  </a:lnTo>
                  <a:lnTo>
                    <a:pt x="3700" y="2608"/>
                  </a:lnTo>
                  <a:lnTo>
                    <a:pt x="3656" y="2673"/>
                  </a:lnTo>
                  <a:lnTo>
                    <a:pt x="3610" y="2733"/>
                  </a:lnTo>
                  <a:lnTo>
                    <a:pt x="3558" y="2789"/>
                  </a:lnTo>
                  <a:lnTo>
                    <a:pt x="3504" y="2839"/>
                  </a:lnTo>
                  <a:lnTo>
                    <a:pt x="3447" y="2886"/>
                  </a:lnTo>
                  <a:lnTo>
                    <a:pt x="3388" y="2927"/>
                  </a:lnTo>
                  <a:lnTo>
                    <a:pt x="3326" y="2964"/>
                  </a:lnTo>
                  <a:lnTo>
                    <a:pt x="3261" y="2996"/>
                  </a:lnTo>
                  <a:lnTo>
                    <a:pt x="3181" y="3027"/>
                  </a:lnTo>
                  <a:lnTo>
                    <a:pt x="3099" y="3051"/>
                  </a:lnTo>
                  <a:lnTo>
                    <a:pt x="3016" y="3068"/>
                  </a:lnTo>
                  <a:lnTo>
                    <a:pt x="2931" y="3079"/>
                  </a:lnTo>
                  <a:lnTo>
                    <a:pt x="2844" y="3082"/>
                  </a:lnTo>
                  <a:lnTo>
                    <a:pt x="2778" y="3081"/>
                  </a:lnTo>
                  <a:lnTo>
                    <a:pt x="2717" y="3073"/>
                  </a:lnTo>
                  <a:lnTo>
                    <a:pt x="2658" y="3062"/>
                  </a:lnTo>
                  <a:lnTo>
                    <a:pt x="2606" y="3046"/>
                  </a:lnTo>
                  <a:lnTo>
                    <a:pt x="2557" y="3025"/>
                  </a:lnTo>
                  <a:lnTo>
                    <a:pt x="2511" y="3001"/>
                  </a:lnTo>
                  <a:lnTo>
                    <a:pt x="2471" y="2971"/>
                  </a:lnTo>
                  <a:lnTo>
                    <a:pt x="2436" y="2938"/>
                  </a:lnTo>
                  <a:lnTo>
                    <a:pt x="2402" y="2903"/>
                  </a:lnTo>
                  <a:lnTo>
                    <a:pt x="2376" y="2866"/>
                  </a:lnTo>
                  <a:lnTo>
                    <a:pt x="2352" y="2825"/>
                  </a:lnTo>
                  <a:lnTo>
                    <a:pt x="2314" y="2862"/>
                  </a:lnTo>
                  <a:lnTo>
                    <a:pt x="2270" y="2898"/>
                  </a:lnTo>
                  <a:lnTo>
                    <a:pt x="2224" y="2932"/>
                  </a:lnTo>
                  <a:lnTo>
                    <a:pt x="2177" y="2962"/>
                  </a:lnTo>
                  <a:lnTo>
                    <a:pt x="2126" y="2990"/>
                  </a:lnTo>
                  <a:lnTo>
                    <a:pt x="2072" y="3014"/>
                  </a:lnTo>
                  <a:lnTo>
                    <a:pt x="2016" y="3038"/>
                  </a:lnTo>
                  <a:lnTo>
                    <a:pt x="1954" y="3057"/>
                  </a:lnTo>
                  <a:lnTo>
                    <a:pt x="1889" y="3071"/>
                  </a:lnTo>
                  <a:lnTo>
                    <a:pt x="1821" y="3079"/>
                  </a:lnTo>
                  <a:lnTo>
                    <a:pt x="1751" y="3082"/>
                  </a:lnTo>
                  <a:lnTo>
                    <a:pt x="1675" y="3079"/>
                  </a:lnTo>
                  <a:lnTo>
                    <a:pt x="1602" y="3071"/>
                  </a:lnTo>
                  <a:lnTo>
                    <a:pt x="1531" y="3055"/>
                  </a:lnTo>
                  <a:lnTo>
                    <a:pt x="1463" y="3035"/>
                  </a:lnTo>
                  <a:lnTo>
                    <a:pt x="1398" y="3008"/>
                  </a:lnTo>
                  <a:lnTo>
                    <a:pt x="1337" y="2978"/>
                  </a:lnTo>
                  <a:lnTo>
                    <a:pt x="1280" y="2942"/>
                  </a:lnTo>
                  <a:lnTo>
                    <a:pt x="1226" y="2902"/>
                  </a:lnTo>
                  <a:lnTo>
                    <a:pt x="1177" y="2857"/>
                  </a:lnTo>
                  <a:lnTo>
                    <a:pt x="1133" y="2809"/>
                  </a:lnTo>
                  <a:lnTo>
                    <a:pt x="1092" y="2758"/>
                  </a:lnTo>
                  <a:lnTo>
                    <a:pt x="1056" y="2701"/>
                  </a:lnTo>
                  <a:lnTo>
                    <a:pt x="1024" y="2643"/>
                  </a:lnTo>
                  <a:lnTo>
                    <a:pt x="994" y="2579"/>
                  </a:lnTo>
                  <a:lnTo>
                    <a:pt x="970" y="2511"/>
                  </a:lnTo>
                  <a:lnTo>
                    <a:pt x="950" y="2443"/>
                  </a:lnTo>
                  <a:lnTo>
                    <a:pt x="936" y="2371"/>
                  </a:lnTo>
                  <a:lnTo>
                    <a:pt x="924" y="2296"/>
                  </a:lnTo>
                  <a:lnTo>
                    <a:pt x="917" y="2220"/>
                  </a:lnTo>
                  <a:lnTo>
                    <a:pt x="915" y="2143"/>
                  </a:lnTo>
                  <a:lnTo>
                    <a:pt x="918" y="2051"/>
                  </a:lnTo>
                  <a:lnTo>
                    <a:pt x="927" y="1959"/>
                  </a:lnTo>
                  <a:lnTo>
                    <a:pt x="943" y="1869"/>
                  </a:lnTo>
                  <a:lnTo>
                    <a:pt x="964" y="1779"/>
                  </a:lnTo>
                  <a:lnTo>
                    <a:pt x="992" y="1690"/>
                  </a:lnTo>
                  <a:lnTo>
                    <a:pt x="1018" y="1621"/>
                  </a:lnTo>
                  <a:lnTo>
                    <a:pt x="1047" y="1555"/>
                  </a:lnTo>
                  <a:lnTo>
                    <a:pt x="1081" y="1490"/>
                  </a:lnTo>
                  <a:lnTo>
                    <a:pt x="1118" y="1426"/>
                  </a:lnTo>
                  <a:lnTo>
                    <a:pt x="1158" y="1366"/>
                  </a:lnTo>
                  <a:lnTo>
                    <a:pt x="1202" y="1309"/>
                  </a:lnTo>
                  <a:lnTo>
                    <a:pt x="1228" y="1279"/>
                  </a:lnTo>
                  <a:lnTo>
                    <a:pt x="1254" y="1251"/>
                  </a:lnTo>
                  <a:lnTo>
                    <a:pt x="1310" y="1194"/>
                  </a:lnTo>
                  <a:lnTo>
                    <a:pt x="1369" y="1140"/>
                  </a:lnTo>
                  <a:lnTo>
                    <a:pt x="1433" y="1093"/>
                  </a:lnTo>
                  <a:lnTo>
                    <a:pt x="1499" y="1048"/>
                  </a:lnTo>
                  <a:lnTo>
                    <a:pt x="1567" y="1010"/>
                  </a:lnTo>
                  <a:lnTo>
                    <a:pt x="1640" y="977"/>
                  </a:lnTo>
                  <a:lnTo>
                    <a:pt x="1714" y="951"/>
                  </a:lnTo>
                  <a:lnTo>
                    <a:pt x="1790" y="932"/>
                  </a:lnTo>
                  <a:lnTo>
                    <a:pt x="1869" y="919"/>
                  </a:lnTo>
                  <a:lnTo>
                    <a:pt x="1948" y="915"/>
                  </a:lnTo>
                  <a:lnTo>
                    <a:pt x="1990" y="915"/>
                  </a:lnTo>
                  <a:lnTo>
                    <a:pt x="2033" y="916"/>
                  </a:lnTo>
                  <a:lnTo>
                    <a:pt x="2077" y="921"/>
                  </a:lnTo>
                  <a:lnTo>
                    <a:pt x="2120" y="927"/>
                  </a:lnTo>
                  <a:lnTo>
                    <a:pt x="2162" y="935"/>
                  </a:lnTo>
                  <a:lnTo>
                    <a:pt x="2205" y="946"/>
                  </a:lnTo>
                  <a:lnTo>
                    <a:pt x="2247" y="961"/>
                  </a:lnTo>
                  <a:lnTo>
                    <a:pt x="2286" y="977"/>
                  </a:lnTo>
                  <a:lnTo>
                    <a:pt x="2324" y="998"/>
                  </a:lnTo>
                  <a:lnTo>
                    <a:pt x="2358" y="1020"/>
                  </a:lnTo>
                  <a:lnTo>
                    <a:pt x="2391" y="1047"/>
                  </a:lnTo>
                  <a:lnTo>
                    <a:pt x="2421" y="1077"/>
                  </a:lnTo>
                  <a:lnTo>
                    <a:pt x="2445" y="1111"/>
                  </a:lnTo>
                  <a:lnTo>
                    <a:pt x="2466" y="1148"/>
                  </a:lnTo>
                  <a:lnTo>
                    <a:pt x="2483" y="1189"/>
                  </a:lnTo>
                  <a:lnTo>
                    <a:pt x="2484" y="1187"/>
                  </a:lnTo>
                  <a:lnTo>
                    <a:pt x="2486" y="1180"/>
                  </a:lnTo>
                  <a:lnTo>
                    <a:pt x="2489" y="1169"/>
                  </a:lnTo>
                  <a:lnTo>
                    <a:pt x="2493" y="1155"/>
                  </a:lnTo>
                  <a:lnTo>
                    <a:pt x="2498" y="1138"/>
                  </a:lnTo>
                  <a:lnTo>
                    <a:pt x="2503" y="1120"/>
                  </a:lnTo>
                  <a:lnTo>
                    <a:pt x="2515" y="1085"/>
                  </a:lnTo>
                  <a:lnTo>
                    <a:pt x="2533" y="1054"/>
                  </a:lnTo>
                  <a:lnTo>
                    <a:pt x="2558" y="1029"/>
                  </a:lnTo>
                  <a:lnTo>
                    <a:pt x="2586" y="1008"/>
                  </a:lnTo>
                  <a:lnTo>
                    <a:pt x="2618" y="992"/>
                  </a:lnTo>
                  <a:lnTo>
                    <a:pt x="2652" y="981"/>
                  </a:lnTo>
                  <a:lnTo>
                    <a:pt x="2688" y="978"/>
                  </a:lnTo>
                  <a:lnTo>
                    <a:pt x="2829" y="978"/>
                  </a:lnTo>
                  <a:lnTo>
                    <a:pt x="2865" y="981"/>
                  </a:lnTo>
                  <a:lnTo>
                    <a:pt x="2898" y="991"/>
                  </a:lnTo>
                  <a:lnTo>
                    <a:pt x="2930" y="1007"/>
                  </a:lnTo>
                  <a:lnTo>
                    <a:pt x="2957" y="1026"/>
                  </a:lnTo>
                  <a:lnTo>
                    <a:pt x="2979" y="1051"/>
                  </a:lnTo>
                  <a:lnTo>
                    <a:pt x="2999" y="1079"/>
                  </a:lnTo>
                  <a:lnTo>
                    <a:pt x="3012" y="1110"/>
                  </a:lnTo>
                  <a:lnTo>
                    <a:pt x="3020" y="1143"/>
                  </a:lnTo>
                  <a:lnTo>
                    <a:pt x="3022" y="1177"/>
                  </a:lnTo>
                  <a:lnTo>
                    <a:pt x="3018" y="1212"/>
                  </a:lnTo>
                  <a:lnTo>
                    <a:pt x="2998" y="1306"/>
                  </a:lnTo>
                  <a:lnTo>
                    <a:pt x="2977" y="1401"/>
                  </a:lnTo>
                  <a:lnTo>
                    <a:pt x="2957" y="1495"/>
                  </a:lnTo>
                  <a:lnTo>
                    <a:pt x="2902" y="1750"/>
                  </a:lnTo>
                  <a:lnTo>
                    <a:pt x="2848" y="2008"/>
                  </a:lnTo>
                  <a:lnTo>
                    <a:pt x="2831" y="2087"/>
                  </a:lnTo>
                  <a:lnTo>
                    <a:pt x="2813" y="2165"/>
                  </a:lnTo>
                  <a:lnTo>
                    <a:pt x="2798" y="2245"/>
                  </a:lnTo>
                  <a:lnTo>
                    <a:pt x="2787" y="2326"/>
                  </a:lnTo>
                  <a:lnTo>
                    <a:pt x="2786" y="2347"/>
                  </a:lnTo>
                  <a:lnTo>
                    <a:pt x="2783" y="2369"/>
                  </a:lnTo>
                  <a:lnTo>
                    <a:pt x="2782" y="2393"/>
                  </a:lnTo>
                  <a:lnTo>
                    <a:pt x="2782" y="2418"/>
                  </a:lnTo>
                  <a:lnTo>
                    <a:pt x="2782" y="2443"/>
                  </a:lnTo>
                  <a:lnTo>
                    <a:pt x="2784" y="2467"/>
                  </a:lnTo>
                  <a:lnTo>
                    <a:pt x="2788" y="2490"/>
                  </a:lnTo>
                  <a:lnTo>
                    <a:pt x="2796" y="2512"/>
                  </a:lnTo>
                  <a:lnTo>
                    <a:pt x="2805" y="2532"/>
                  </a:lnTo>
                  <a:lnTo>
                    <a:pt x="2819" y="2548"/>
                  </a:lnTo>
                  <a:lnTo>
                    <a:pt x="2836" y="2563"/>
                  </a:lnTo>
                  <a:lnTo>
                    <a:pt x="2858" y="2573"/>
                  </a:lnTo>
                  <a:lnTo>
                    <a:pt x="2892" y="2580"/>
                  </a:lnTo>
                  <a:lnTo>
                    <a:pt x="2928" y="2582"/>
                  </a:lnTo>
                  <a:lnTo>
                    <a:pt x="2964" y="2580"/>
                  </a:lnTo>
                  <a:lnTo>
                    <a:pt x="3001" y="2573"/>
                  </a:lnTo>
                  <a:lnTo>
                    <a:pt x="3037" y="2560"/>
                  </a:lnTo>
                  <a:lnTo>
                    <a:pt x="3071" y="2546"/>
                  </a:lnTo>
                  <a:lnTo>
                    <a:pt x="3102" y="2527"/>
                  </a:lnTo>
                  <a:lnTo>
                    <a:pt x="3142" y="2495"/>
                  </a:lnTo>
                  <a:lnTo>
                    <a:pt x="3181" y="2458"/>
                  </a:lnTo>
                  <a:lnTo>
                    <a:pt x="3216" y="2416"/>
                  </a:lnTo>
                  <a:lnTo>
                    <a:pt x="3249" y="2368"/>
                  </a:lnTo>
                  <a:lnTo>
                    <a:pt x="3273" y="2322"/>
                  </a:lnTo>
                  <a:lnTo>
                    <a:pt x="3296" y="2274"/>
                  </a:lnTo>
                  <a:lnTo>
                    <a:pt x="3316" y="2222"/>
                  </a:lnTo>
                  <a:lnTo>
                    <a:pt x="3334" y="2165"/>
                  </a:lnTo>
                  <a:lnTo>
                    <a:pt x="3350" y="2107"/>
                  </a:lnTo>
                  <a:lnTo>
                    <a:pt x="3367" y="2026"/>
                  </a:lnTo>
                  <a:lnTo>
                    <a:pt x="3380" y="1944"/>
                  </a:lnTo>
                  <a:lnTo>
                    <a:pt x="3387" y="1858"/>
                  </a:lnTo>
                  <a:lnTo>
                    <a:pt x="3389" y="1770"/>
                  </a:lnTo>
                  <a:lnTo>
                    <a:pt x="3387" y="1684"/>
                  </a:lnTo>
                  <a:lnTo>
                    <a:pt x="3381" y="1601"/>
                  </a:lnTo>
                  <a:lnTo>
                    <a:pt x="3371" y="1521"/>
                  </a:lnTo>
                  <a:lnTo>
                    <a:pt x="3358" y="1444"/>
                  </a:lnTo>
                  <a:lnTo>
                    <a:pt x="3339" y="1370"/>
                  </a:lnTo>
                  <a:lnTo>
                    <a:pt x="3316" y="1299"/>
                  </a:lnTo>
                  <a:lnTo>
                    <a:pt x="3290" y="1231"/>
                  </a:lnTo>
                  <a:lnTo>
                    <a:pt x="3253" y="1156"/>
                  </a:lnTo>
                  <a:lnTo>
                    <a:pt x="3214" y="1086"/>
                  </a:lnTo>
                  <a:lnTo>
                    <a:pt x="3170" y="1019"/>
                  </a:lnTo>
                  <a:lnTo>
                    <a:pt x="3121" y="956"/>
                  </a:lnTo>
                  <a:lnTo>
                    <a:pt x="3069" y="899"/>
                  </a:lnTo>
                  <a:lnTo>
                    <a:pt x="3011" y="843"/>
                  </a:lnTo>
                  <a:lnTo>
                    <a:pt x="2950" y="793"/>
                  </a:lnTo>
                  <a:lnTo>
                    <a:pt x="2886" y="746"/>
                  </a:lnTo>
                  <a:lnTo>
                    <a:pt x="2818" y="705"/>
                  </a:lnTo>
                  <a:lnTo>
                    <a:pt x="2745" y="667"/>
                  </a:lnTo>
                  <a:lnTo>
                    <a:pt x="2668" y="634"/>
                  </a:lnTo>
                  <a:lnTo>
                    <a:pt x="2589" y="607"/>
                  </a:lnTo>
                  <a:lnTo>
                    <a:pt x="2504" y="582"/>
                  </a:lnTo>
                  <a:lnTo>
                    <a:pt x="2416" y="562"/>
                  </a:lnTo>
                  <a:lnTo>
                    <a:pt x="2325" y="546"/>
                  </a:lnTo>
                  <a:lnTo>
                    <a:pt x="2231" y="535"/>
                  </a:lnTo>
                  <a:lnTo>
                    <a:pt x="2134" y="528"/>
                  </a:lnTo>
                  <a:lnTo>
                    <a:pt x="2035" y="526"/>
                  </a:lnTo>
                  <a:lnTo>
                    <a:pt x="1929" y="529"/>
                  </a:lnTo>
                  <a:lnTo>
                    <a:pt x="1824" y="539"/>
                  </a:lnTo>
                  <a:lnTo>
                    <a:pt x="1724" y="554"/>
                  </a:lnTo>
                  <a:lnTo>
                    <a:pt x="1626" y="576"/>
                  </a:lnTo>
                  <a:lnTo>
                    <a:pt x="1533" y="604"/>
                  </a:lnTo>
                  <a:lnTo>
                    <a:pt x="1442" y="638"/>
                  </a:lnTo>
                  <a:lnTo>
                    <a:pt x="1357" y="678"/>
                  </a:lnTo>
                  <a:lnTo>
                    <a:pt x="1275" y="722"/>
                  </a:lnTo>
                  <a:lnTo>
                    <a:pt x="1196" y="772"/>
                  </a:lnTo>
                  <a:lnTo>
                    <a:pt x="1123" y="826"/>
                  </a:lnTo>
                  <a:lnTo>
                    <a:pt x="1053" y="885"/>
                  </a:lnTo>
                  <a:lnTo>
                    <a:pt x="988" y="949"/>
                  </a:lnTo>
                  <a:lnTo>
                    <a:pt x="936" y="1007"/>
                  </a:lnTo>
                  <a:lnTo>
                    <a:pt x="887" y="1067"/>
                  </a:lnTo>
                  <a:lnTo>
                    <a:pt x="841" y="1131"/>
                  </a:lnTo>
                  <a:lnTo>
                    <a:pt x="800" y="1198"/>
                  </a:lnTo>
                  <a:lnTo>
                    <a:pt x="760" y="1268"/>
                  </a:lnTo>
                  <a:lnTo>
                    <a:pt x="726" y="1342"/>
                  </a:lnTo>
                  <a:lnTo>
                    <a:pt x="694" y="1418"/>
                  </a:lnTo>
                  <a:lnTo>
                    <a:pt x="662" y="1509"/>
                  </a:lnTo>
                  <a:lnTo>
                    <a:pt x="636" y="1604"/>
                  </a:lnTo>
                  <a:lnTo>
                    <a:pt x="615" y="1702"/>
                  </a:lnTo>
                  <a:lnTo>
                    <a:pt x="600" y="1803"/>
                  </a:lnTo>
                  <a:lnTo>
                    <a:pt x="591" y="1906"/>
                  </a:lnTo>
                  <a:lnTo>
                    <a:pt x="589" y="2011"/>
                  </a:lnTo>
                  <a:lnTo>
                    <a:pt x="590" y="2106"/>
                  </a:lnTo>
                  <a:lnTo>
                    <a:pt x="598" y="2198"/>
                  </a:lnTo>
                  <a:lnTo>
                    <a:pt x="609" y="2289"/>
                  </a:lnTo>
                  <a:lnTo>
                    <a:pt x="623" y="2376"/>
                  </a:lnTo>
                  <a:lnTo>
                    <a:pt x="644" y="2461"/>
                  </a:lnTo>
                  <a:lnTo>
                    <a:pt x="669" y="2542"/>
                  </a:lnTo>
                  <a:lnTo>
                    <a:pt x="698" y="2620"/>
                  </a:lnTo>
                  <a:lnTo>
                    <a:pt x="735" y="2706"/>
                  </a:lnTo>
                  <a:lnTo>
                    <a:pt x="779" y="2790"/>
                  </a:lnTo>
                  <a:lnTo>
                    <a:pt x="827" y="2867"/>
                  </a:lnTo>
                  <a:lnTo>
                    <a:pt x="879" y="2942"/>
                  </a:lnTo>
                  <a:lnTo>
                    <a:pt x="937" y="3011"/>
                  </a:lnTo>
                  <a:lnTo>
                    <a:pt x="998" y="3076"/>
                  </a:lnTo>
                  <a:lnTo>
                    <a:pt x="1064" y="3136"/>
                  </a:lnTo>
                  <a:lnTo>
                    <a:pt x="1135" y="3191"/>
                  </a:lnTo>
                  <a:lnTo>
                    <a:pt x="1211" y="3241"/>
                  </a:lnTo>
                  <a:lnTo>
                    <a:pt x="1291" y="3288"/>
                  </a:lnTo>
                  <a:lnTo>
                    <a:pt x="1375" y="3329"/>
                  </a:lnTo>
                  <a:lnTo>
                    <a:pt x="1462" y="3365"/>
                  </a:lnTo>
                  <a:lnTo>
                    <a:pt x="1554" y="3396"/>
                  </a:lnTo>
                  <a:lnTo>
                    <a:pt x="1649" y="3422"/>
                  </a:lnTo>
                  <a:lnTo>
                    <a:pt x="1750" y="3442"/>
                  </a:lnTo>
                  <a:lnTo>
                    <a:pt x="1853" y="3456"/>
                  </a:lnTo>
                  <a:lnTo>
                    <a:pt x="1960" y="3465"/>
                  </a:lnTo>
                  <a:lnTo>
                    <a:pt x="2071" y="3467"/>
                  </a:lnTo>
                  <a:lnTo>
                    <a:pt x="2176" y="3465"/>
                  </a:lnTo>
                  <a:lnTo>
                    <a:pt x="2278" y="3459"/>
                  </a:lnTo>
                  <a:lnTo>
                    <a:pt x="2376" y="3449"/>
                  </a:lnTo>
                  <a:lnTo>
                    <a:pt x="2470" y="3434"/>
                  </a:lnTo>
                  <a:lnTo>
                    <a:pt x="2560" y="3416"/>
                  </a:lnTo>
                  <a:lnTo>
                    <a:pt x="2647" y="3392"/>
                  </a:lnTo>
                  <a:lnTo>
                    <a:pt x="2731" y="3367"/>
                  </a:lnTo>
                  <a:lnTo>
                    <a:pt x="2810" y="3336"/>
                  </a:lnTo>
                  <a:lnTo>
                    <a:pt x="2833" y="3329"/>
                  </a:lnTo>
                  <a:lnTo>
                    <a:pt x="2858" y="3327"/>
                  </a:lnTo>
                  <a:lnTo>
                    <a:pt x="2882" y="3332"/>
                  </a:lnTo>
                  <a:lnTo>
                    <a:pt x="2907" y="3341"/>
                  </a:lnTo>
                  <a:lnTo>
                    <a:pt x="2930" y="3354"/>
                  </a:lnTo>
                  <a:lnTo>
                    <a:pt x="2952" y="3372"/>
                  </a:lnTo>
                  <a:lnTo>
                    <a:pt x="2974" y="3392"/>
                  </a:lnTo>
                  <a:lnTo>
                    <a:pt x="2994" y="3416"/>
                  </a:lnTo>
                  <a:lnTo>
                    <a:pt x="3012" y="3442"/>
                  </a:lnTo>
                  <a:lnTo>
                    <a:pt x="3028" y="3471"/>
                  </a:lnTo>
                  <a:lnTo>
                    <a:pt x="3043" y="3500"/>
                  </a:lnTo>
                  <a:lnTo>
                    <a:pt x="3055" y="3531"/>
                  </a:lnTo>
                  <a:lnTo>
                    <a:pt x="3065" y="3564"/>
                  </a:lnTo>
                  <a:lnTo>
                    <a:pt x="3071" y="3596"/>
                  </a:lnTo>
                  <a:lnTo>
                    <a:pt x="3075" y="3628"/>
                  </a:lnTo>
                  <a:lnTo>
                    <a:pt x="3075" y="3660"/>
                  </a:lnTo>
                  <a:lnTo>
                    <a:pt x="3071" y="3689"/>
                  </a:lnTo>
                  <a:lnTo>
                    <a:pt x="3064" y="3719"/>
                  </a:lnTo>
                  <a:lnTo>
                    <a:pt x="3053" y="3746"/>
                  </a:lnTo>
                  <a:lnTo>
                    <a:pt x="3037" y="3769"/>
                  </a:lnTo>
                  <a:lnTo>
                    <a:pt x="3016" y="3791"/>
                  </a:lnTo>
                  <a:lnTo>
                    <a:pt x="2990" y="3810"/>
                  </a:lnTo>
                  <a:lnTo>
                    <a:pt x="2960" y="3823"/>
                  </a:lnTo>
                  <a:lnTo>
                    <a:pt x="2854" y="3860"/>
                  </a:lnTo>
                  <a:lnTo>
                    <a:pt x="2745" y="3893"/>
                  </a:lnTo>
                  <a:lnTo>
                    <a:pt x="2634" y="3920"/>
                  </a:lnTo>
                  <a:lnTo>
                    <a:pt x="2519" y="3942"/>
                  </a:lnTo>
                  <a:lnTo>
                    <a:pt x="2402" y="3959"/>
                  </a:lnTo>
                  <a:lnTo>
                    <a:pt x="2282" y="3970"/>
                  </a:lnTo>
                  <a:lnTo>
                    <a:pt x="2160" y="3978"/>
                  </a:lnTo>
                  <a:lnTo>
                    <a:pt x="2035" y="3980"/>
                  </a:lnTo>
                  <a:lnTo>
                    <a:pt x="1908" y="3978"/>
                  </a:lnTo>
                  <a:lnTo>
                    <a:pt x="1783" y="3968"/>
                  </a:lnTo>
                  <a:lnTo>
                    <a:pt x="1662" y="3953"/>
                  </a:lnTo>
                  <a:lnTo>
                    <a:pt x="1543" y="3931"/>
                  </a:lnTo>
                  <a:lnTo>
                    <a:pt x="1427" y="3904"/>
                  </a:lnTo>
                  <a:lnTo>
                    <a:pt x="1315" y="3871"/>
                  </a:lnTo>
                  <a:lnTo>
                    <a:pt x="1206" y="3833"/>
                  </a:lnTo>
                  <a:lnTo>
                    <a:pt x="1102" y="3789"/>
                  </a:lnTo>
                  <a:lnTo>
                    <a:pt x="1000" y="3740"/>
                  </a:lnTo>
                  <a:lnTo>
                    <a:pt x="905" y="3686"/>
                  </a:lnTo>
                  <a:lnTo>
                    <a:pt x="813" y="3627"/>
                  </a:lnTo>
                  <a:lnTo>
                    <a:pt x="725" y="3563"/>
                  </a:lnTo>
                  <a:lnTo>
                    <a:pt x="642" y="3494"/>
                  </a:lnTo>
                  <a:lnTo>
                    <a:pt x="563" y="3422"/>
                  </a:lnTo>
                  <a:lnTo>
                    <a:pt x="489" y="3345"/>
                  </a:lnTo>
                  <a:lnTo>
                    <a:pt x="419" y="3262"/>
                  </a:lnTo>
                  <a:lnTo>
                    <a:pt x="354" y="3176"/>
                  </a:lnTo>
                  <a:lnTo>
                    <a:pt x="294" y="3086"/>
                  </a:lnTo>
                  <a:lnTo>
                    <a:pt x="240" y="2991"/>
                  </a:lnTo>
                  <a:lnTo>
                    <a:pt x="191" y="2893"/>
                  </a:lnTo>
                  <a:lnTo>
                    <a:pt x="147" y="2791"/>
                  </a:lnTo>
                  <a:lnTo>
                    <a:pt x="111" y="2699"/>
                  </a:lnTo>
                  <a:lnTo>
                    <a:pt x="82" y="2605"/>
                  </a:lnTo>
                  <a:lnTo>
                    <a:pt x="56" y="2509"/>
                  </a:lnTo>
                  <a:lnTo>
                    <a:pt x="36" y="2409"/>
                  </a:lnTo>
                  <a:lnTo>
                    <a:pt x="20" y="2309"/>
                  </a:lnTo>
                  <a:lnTo>
                    <a:pt x="9" y="2206"/>
                  </a:lnTo>
                  <a:lnTo>
                    <a:pt x="2" y="2101"/>
                  </a:lnTo>
                  <a:lnTo>
                    <a:pt x="0" y="1995"/>
                  </a:lnTo>
                  <a:lnTo>
                    <a:pt x="2" y="1890"/>
                  </a:lnTo>
                  <a:lnTo>
                    <a:pt x="10" y="1786"/>
                  </a:lnTo>
                  <a:lnTo>
                    <a:pt x="22" y="1684"/>
                  </a:lnTo>
                  <a:lnTo>
                    <a:pt x="40" y="1583"/>
                  </a:lnTo>
                  <a:lnTo>
                    <a:pt x="62" y="1484"/>
                  </a:lnTo>
                  <a:lnTo>
                    <a:pt x="91" y="1388"/>
                  </a:lnTo>
                  <a:lnTo>
                    <a:pt x="122" y="1294"/>
                  </a:lnTo>
                  <a:lnTo>
                    <a:pt x="159" y="1203"/>
                  </a:lnTo>
                  <a:lnTo>
                    <a:pt x="207" y="1101"/>
                  </a:lnTo>
                  <a:lnTo>
                    <a:pt x="261" y="1003"/>
                  </a:lnTo>
                  <a:lnTo>
                    <a:pt x="318" y="908"/>
                  </a:lnTo>
                  <a:lnTo>
                    <a:pt x="381" y="818"/>
                  </a:lnTo>
                  <a:lnTo>
                    <a:pt x="448" y="730"/>
                  </a:lnTo>
                  <a:lnTo>
                    <a:pt x="520" y="648"/>
                  </a:lnTo>
                  <a:lnTo>
                    <a:pt x="598" y="571"/>
                  </a:lnTo>
                  <a:lnTo>
                    <a:pt x="678" y="497"/>
                  </a:lnTo>
                  <a:lnTo>
                    <a:pt x="763" y="429"/>
                  </a:lnTo>
                  <a:lnTo>
                    <a:pt x="851" y="364"/>
                  </a:lnTo>
                  <a:lnTo>
                    <a:pt x="944" y="303"/>
                  </a:lnTo>
                  <a:lnTo>
                    <a:pt x="1041" y="248"/>
                  </a:lnTo>
                  <a:lnTo>
                    <a:pt x="1141" y="197"/>
                  </a:lnTo>
                  <a:lnTo>
                    <a:pt x="1244" y="150"/>
                  </a:lnTo>
                  <a:lnTo>
                    <a:pt x="1352" y="111"/>
                  </a:lnTo>
                  <a:lnTo>
                    <a:pt x="1461" y="78"/>
                  </a:lnTo>
                  <a:lnTo>
                    <a:pt x="1572" y="49"/>
                  </a:lnTo>
                  <a:lnTo>
                    <a:pt x="1685" y="27"/>
                  </a:lnTo>
                  <a:lnTo>
                    <a:pt x="1800" y="13"/>
                  </a:lnTo>
                  <a:lnTo>
                    <a:pt x="1916" y="3"/>
                  </a:lnTo>
                  <a:lnTo>
                    <a:pt x="203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</p:grpSp>
      <p:sp>
        <p:nvSpPr>
          <p:cNvPr id="23" name="Symbol zastępczy zawartości 2"/>
          <p:cNvSpPr txBox="1">
            <a:spLocks/>
          </p:cNvSpPr>
          <p:nvPr/>
        </p:nvSpPr>
        <p:spPr>
          <a:xfrm>
            <a:off x="4953000" y="3413526"/>
            <a:ext cx="4752527" cy="275177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D5681"/>
              </a:buClr>
              <a:defRPr sz="1600" b="1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D568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D5681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6363" indent="-2317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D5681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8988" indent="-2301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D5681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endParaRPr lang="pl-PL" sz="4000" dirty="0">
              <a:latin typeface="+mn-lt"/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4615334" y="988208"/>
            <a:ext cx="4619669" cy="381183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1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Strumień rozpoczął prace w styczniu 2019 r. </a:t>
            </a:r>
            <a:r>
              <a:rPr lang="pl-PL" sz="11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pl-PL" sz="11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redefinicji zakresu działania</a:t>
            </a:r>
          </a:p>
        </p:txBody>
      </p:sp>
      <p:graphicFrame>
        <p:nvGraphicFramePr>
          <p:cNvPr id="17" name="Tabela 16"/>
          <p:cNvGraphicFramePr>
            <a:graphicFrameLocks noGrp="1"/>
          </p:cNvGraphicFramePr>
          <p:nvPr>
            <p:extLst/>
          </p:nvPr>
        </p:nvGraphicFramePr>
        <p:xfrm>
          <a:off x="561899" y="1743540"/>
          <a:ext cx="5298306" cy="4638327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76166"/>
                <a:gridCol w="148277"/>
                <a:gridCol w="85923"/>
                <a:gridCol w="2441962"/>
                <a:gridCol w="473770"/>
                <a:gridCol w="792088"/>
                <a:gridCol w="1080120"/>
              </a:tblGrid>
              <a:tr h="467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Projekt 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Stan</a:t>
                      </a:r>
                      <a:r>
                        <a:rPr lang="pl-PL" sz="9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Oczekiwane zakończenie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Komentarz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2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Weryfikacja</a:t>
                      </a:r>
                      <a:r>
                        <a:rPr lang="pl-PL" sz="9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barier prawnych dla</a:t>
                      </a:r>
                      <a:r>
                        <a:rPr lang="pl-PL" sz="9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l-PL" sz="900" baseline="0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fintech</a:t>
                      </a:r>
                      <a:r>
                        <a:rPr lang="pl-PL" sz="9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- </a:t>
                      </a:r>
                      <a:r>
                        <a:rPr lang="pl-PL" sz="900" baseline="0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blockachain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Q1.2020</a:t>
                      </a:r>
                      <a:endParaRPr lang="pl-PL" sz="900" b="1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 opracowania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</a:tr>
              <a:tr h="1442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</a:t>
                      </a:r>
                      <a:endParaRPr lang="pl-PL" sz="9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Projekty wiodące 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900" b="1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9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</a:tr>
              <a:tr h="1442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Weksle</a:t>
                      </a:r>
                      <a:r>
                        <a:rPr lang="pl-PL" sz="9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elektroniczne w technologii </a:t>
                      </a:r>
                      <a:r>
                        <a:rPr lang="pl-PL" sz="900" baseline="0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blockchain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Q4.2019</a:t>
                      </a:r>
                      <a:endParaRPr lang="pl-PL" sz="900" b="1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biała</a:t>
                      </a:r>
                      <a:r>
                        <a:rPr lang="pl-PL" sz="9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księga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</a:tr>
              <a:tr h="1442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l-PL" sz="9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Token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jako obligacja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l-PL" sz="900" b="1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Q4.2019</a:t>
                      </a:r>
                      <a:endParaRPr lang="pl-PL" sz="900" b="1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biała księga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</a:tr>
              <a:tr h="151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2.3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rosta </a:t>
                      </a: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spółka 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akcyjna, niepubliczne</a:t>
                      </a:r>
                      <a:r>
                        <a:rPr lang="pl-PL" sz="9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spółki akcyjne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l-PL" sz="900" b="1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Q2.2020</a:t>
                      </a:r>
                      <a:endParaRPr lang="pl-PL" sz="900" b="1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rekomendacje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</a:tr>
              <a:tr h="195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2.4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Pieczęć</a:t>
                      </a:r>
                      <a:r>
                        <a:rPr lang="pl-PL" sz="9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elektroniczna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1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Q4.2019</a:t>
                      </a:r>
                      <a:r>
                        <a:rPr lang="pl-PL" sz="900" b="1" dirty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900" b="1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biała księga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</a:tr>
              <a:tr h="1442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2.5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RODO</a:t>
                      </a:r>
                      <a:r>
                        <a:rPr lang="pl-PL" sz="9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i </a:t>
                      </a:r>
                      <a:r>
                        <a:rPr lang="pl-PL" sz="900" baseline="0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blockchain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Q3.2019</a:t>
                      </a:r>
                      <a:r>
                        <a:rPr lang="pl-PL" sz="900" b="1" dirty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900" b="1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biała księga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</a:tr>
              <a:tr h="288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2.6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9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Dostęp firm leasingowych do CEPIK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1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Q2.2020 </a:t>
                      </a:r>
                      <a:endParaRPr lang="pl-PL" sz="900" b="1" dirty="0" smtClean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organizacja zespołu w grupie roboczej 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</a:tr>
              <a:tr h="1965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2.7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9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Tokenizacja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rejestru cen nieruchomości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Q2.2020</a:t>
                      </a:r>
                      <a:endParaRPr lang="pl-PL" sz="900" b="1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złożenia wdrożenia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</a:tr>
              <a:tr h="4327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2.8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9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Elektroniczna tożsamość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Q3.2020</a:t>
                      </a:r>
                      <a:endParaRPr lang="pl-PL" sz="900" b="1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organizacja koordynacji projektów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</a:tr>
              <a:tr h="169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 prac 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badawczych i </a:t>
                      </a:r>
                      <a:r>
                        <a:rPr lang="pl-PL" sz="900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edukac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.,</a:t>
                      </a:r>
                      <a:r>
                        <a:rPr lang="pl-PL" sz="9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org. </a:t>
                      </a:r>
                      <a:r>
                        <a:rPr lang="pl-PL" sz="900" baseline="0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hackatonów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zadanie</a:t>
                      </a:r>
                      <a:r>
                        <a:rPr lang="pl-PL" sz="900" b="1" baseline="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ciągłe</a:t>
                      </a:r>
                      <a:endParaRPr lang="pl-PL" sz="900" b="1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</a:tr>
              <a:tr h="1637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Strategia</a:t>
                      </a:r>
                      <a:r>
                        <a:rPr lang="pl-PL" sz="9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Rozwoju Rynku Kapitałowego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l-PL" sz="900" b="1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pl-PL" sz="900" b="1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</a:tr>
              <a:tr h="288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4.1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l-PL" sz="9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projekt strategii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l-PL" sz="900" b="1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Q2.2019</a:t>
                      </a:r>
                      <a:endParaRPr lang="pl-PL" sz="900" b="1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wsparcie prac </a:t>
                      </a:r>
                      <a:r>
                        <a:rPr lang="pl-PL" sz="900" baseline="0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Min.Fin</a:t>
                      </a:r>
                      <a:r>
                        <a:rPr lang="pl-PL" sz="9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</a:tr>
              <a:tr h="288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4.2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pl-PL" sz="9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Strategia rozwoju </a:t>
                      </a:r>
                      <a:r>
                        <a:rPr lang="pl-PL" sz="900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fintech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Q3.2020</a:t>
                      </a:r>
                      <a:endParaRPr lang="pl-PL" sz="900" b="1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wsparcie prac </a:t>
                      </a:r>
                      <a:r>
                        <a:rPr lang="pl-PL" sz="900" baseline="0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Min.Fin</a:t>
                      </a:r>
                      <a:r>
                        <a:rPr lang="pl-PL" sz="9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pl-PL" sz="900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</a:tr>
              <a:tr h="288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5.1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9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aseline="0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Blockchain</a:t>
                      </a:r>
                      <a:r>
                        <a:rPr lang="pl-PL" sz="9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w sektorze rolniczym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zadanie ciągłe</a:t>
                      </a:r>
                      <a:endParaRPr lang="pl-PL" sz="900" b="1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przygotowanie</a:t>
                      </a:r>
                      <a:r>
                        <a:rPr lang="pl-PL" sz="9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szkoleń</a:t>
                      </a:r>
                      <a:endParaRPr lang="pl-PL" sz="900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</a:tr>
              <a:tr h="1442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5.2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9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Blockchain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w sektorze energetycznym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zadanie ciągłe</a:t>
                      </a:r>
                      <a:endParaRPr lang="pl-PL" sz="900" b="1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900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</a:tr>
              <a:tr h="2024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5.3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9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Private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market GPW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 err="1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tbd</a:t>
                      </a:r>
                      <a:endParaRPr lang="pl-PL" sz="900" b="1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platforma debaty</a:t>
                      </a: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</a:tr>
              <a:tr h="288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Współpraca międzynarodowa (</a:t>
                      </a:r>
                      <a:r>
                        <a:rPr lang="pl-PL" sz="900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European</a:t>
                      </a: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l-PL" sz="900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Blockchain</a:t>
                      </a: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l-PL" sz="900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Partnership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pl-PL" sz="9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INATBA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1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zadanie ciągłe</a:t>
                      </a:r>
                      <a:endParaRPr lang="pl-PL" sz="900" b="1" dirty="0" smtClean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900" b="1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zadanie ciągłe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</a:tr>
              <a:tr h="244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Opracowanie założeń</a:t>
                      </a:r>
                      <a:r>
                        <a:rPr lang="pl-PL" sz="9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polityki państwa </a:t>
                      </a: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Q2.2020</a:t>
                      </a:r>
                      <a:endParaRPr lang="pl-PL" sz="900" b="1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9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23" marR="60523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8" name="Grupa 17"/>
          <p:cNvGrpSpPr/>
          <p:nvPr/>
        </p:nvGrpSpPr>
        <p:grpSpPr>
          <a:xfrm>
            <a:off x="3693241" y="2249610"/>
            <a:ext cx="168587" cy="170735"/>
            <a:chOff x="3762154" y="6525499"/>
            <a:chExt cx="223087" cy="209515"/>
          </a:xfrm>
        </p:grpSpPr>
        <p:sp>
          <p:nvSpPr>
            <p:cNvPr id="19" name="Oval 93"/>
            <p:cNvSpPr/>
            <p:nvPr/>
          </p:nvSpPr>
          <p:spPr bwMode="gray">
            <a:xfrm>
              <a:off x="3762154" y="6531814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20" name="Arc 94"/>
            <p:cNvSpPr/>
            <p:nvPr/>
          </p:nvSpPr>
          <p:spPr bwMode="gray">
            <a:xfrm>
              <a:off x="3782041" y="6525499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dirty="0">
                <a:solidFill>
                  <a:srgbClr val="000000"/>
                </a:solidFill>
              </a:endParaRPr>
            </a:p>
          </p:txBody>
        </p:sp>
      </p:grpSp>
      <p:sp>
        <p:nvSpPr>
          <p:cNvPr id="21" name="clipart_tick"/>
          <p:cNvSpPr>
            <a:spLocks noChangeAspect="1"/>
          </p:cNvSpPr>
          <p:nvPr/>
        </p:nvSpPr>
        <p:spPr bwMode="gray">
          <a:xfrm>
            <a:off x="3698828" y="2474186"/>
            <a:ext cx="156354" cy="168524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91440" bIns="9144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clipart_tick"/>
          <p:cNvSpPr>
            <a:spLocks noChangeAspect="1"/>
          </p:cNvSpPr>
          <p:nvPr/>
        </p:nvSpPr>
        <p:spPr bwMode="gray">
          <a:xfrm>
            <a:off x="3697827" y="2687045"/>
            <a:ext cx="156354" cy="168524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91440" bIns="9144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clipart_tick"/>
          <p:cNvSpPr>
            <a:spLocks noChangeAspect="1"/>
          </p:cNvSpPr>
          <p:nvPr/>
        </p:nvSpPr>
        <p:spPr bwMode="gray">
          <a:xfrm>
            <a:off x="3697884" y="2991808"/>
            <a:ext cx="156354" cy="168524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91440" bIns="9144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grpSp>
        <p:nvGrpSpPr>
          <p:cNvPr id="25" name="Grupa 24"/>
          <p:cNvGrpSpPr/>
          <p:nvPr/>
        </p:nvGrpSpPr>
        <p:grpSpPr>
          <a:xfrm>
            <a:off x="3682587" y="2860212"/>
            <a:ext cx="171594" cy="154045"/>
            <a:chOff x="3762154" y="6525499"/>
            <a:chExt cx="223087" cy="209515"/>
          </a:xfrm>
        </p:grpSpPr>
        <p:sp>
          <p:nvSpPr>
            <p:cNvPr id="26" name="Oval 93"/>
            <p:cNvSpPr/>
            <p:nvPr/>
          </p:nvSpPr>
          <p:spPr bwMode="gray">
            <a:xfrm>
              <a:off x="3762154" y="6531814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27" name="Arc 94"/>
            <p:cNvSpPr/>
            <p:nvPr/>
          </p:nvSpPr>
          <p:spPr bwMode="gray">
            <a:xfrm>
              <a:off x="3782041" y="6525499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dirty="0">
                <a:solidFill>
                  <a:srgbClr val="000000"/>
                </a:solidFill>
              </a:endParaRPr>
            </a:p>
          </p:txBody>
        </p:sp>
      </p:grpSp>
      <p:sp>
        <p:nvSpPr>
          <p:cNvPr id="28" name="clipart_tick"/>
          <p:cNvSpPr>
            <a:spLocks noChangeAspect="1"/>
          </p:cNvSpPr>
          <p:nvPr/>
        </p:nvSpPr>
        <p:spPr bwMode="gray">
          <a:xfrm>
            <a:off x="3705474" y="3146839"/>
            <a:ext cx="156354" cy="168524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91440" bIns="9144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grpSp>
        <p:nvGrpSpPr>
          <p:cNvPr id="29" name="Grupa 28"/>
          <p:cNvGrpSpPr/>
          <p:nvPr/>
        </p:nvGrpSpPr>
        <p:grpSpPr>
          <a:xfrm>
            <a:off x="3675804" y="3369787"/>
            <a:ext cx="179241" cy="155063"/>
            <a:chOff x="1447800" y="6524625"/>
            <a:chExt cx="212999" cy="203200"/>
          </a:xfrm>
        </p:grpSpPr>
        <p:sp>
          <p:nvSpPr>
            <p:cNvPr id="30" name="Oval 134"/>
            <p:cNvSpPr/>
            <p:nvPr>
              <p:custDataLst>
                <p:tags r:id="rId12"/>
              </p:custDataLst>
            </p:nvPr>
          </p:nvSpPr>
          <p:spPr bwMode="gray">
            <a:xfrm>
              <a:off x="1447800" y="6524625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31" name="Arc 136"/>
            <p:cNvSpPr/>
            <p:nvPr>
              <p:custDataLst>
                <p:tags r:id="rId13"/>
              </p:custDataLst>
            </p:nvPr>
          </p:nvSpPr>
          <p:spPr bwMode="gray">
            <a:xfrm>
              <a:off x="1457599" y="6524625"/>
              <a:ext cx="203200" cy="203200"/>
            </a:xfrm>
            <a:prstGeom prst="arc">
              <a:avLst>
                <a:gd name="adj1" fmla="val 16200000"/>
                <a:gd name="adj2" fmla="val 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dirty="0">
                <a:solidFill>
                  <a:srgbClr val="000000"/>
                </a:solidFill>
              </a:endParaRPr>
            </a:p>
          </p:txBody>
        </p:sp>
      </p:grpSp>
      <p:sp>
        <p:nvSpPr>
          <p:cNvPr id="32" name="Arc 162"/>
          <p:cNvSpPr/>
          <p:nvPr>
            <p:custDataLst>
              <p:tags r:id="rId4"/>
            </p:custDataLst>
          </p:nvPr>
        </p:nvSpPr>
        <p:spPr bwMode="gray">
          <a:xfrm>
            <a:off x="3667011" y="3631838"/>
            <a:ext cx="188171" cy="1607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grpSp>
        <p:nvGrpSpPr>
          <p:cNvPr id="33" name="Grupa 32"/>
          <p:cNvGrpSpPr/>
          <p:nvPr/>
        </p:nvGrpSpPr>
        <p:grpSpPr>
          <a:xfrm>
            <a:off x="3673657" y="3846220"/>
            <a:ext cx="171594" cy="154045"/>
            <a:chOff x="3762154" y="6525499"/>
            <a:chExt cx="223087" cy="209515"/>
          </a:xfrm>
        </p:grpSpPr>
        <p:sp>
          <p:nvSpPr>
            <p:cNvPr id="35" name="Oval 93"/>
            <p:cNvSpPr/>
            <p:nvPr/>
          </p:nvSpPr>
          <p:spPr bwMode="gray">
            <a:xfrm>
              <a:off x="3762154" y="6531814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36" name="Arc 94"/>
            <p:cNvSpPr/>
            <p:nvPr/>
          </p:nvSpPr>
          <p:spPr bwMode="gray">
            <a:xfrm>
              <a:off x="3782041" y="6525499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dirty="0">
                <a:solidFill>
                  <a:srgbClr val="000000"/>
                </a:solidFill>
              </a:endParaRPr>
            </a:p>
          </p:txBody>
        </p:sp>
      </p:grpSp>
      <p:sp>
        <p:nvSpPr>
          <p:cNvPr id="37" name="Arc 162"/>
          <p:cNvSpPr/>
          <p:nvPr>
            <p:custDataLst>
              <p:tags r:id="rId5"/>
            </p:custDataLst>
          </p:nvPr>
        </p:nvSpPr>
        <p:spPr bwMode="gray">
          <a:xfrm>
            <a:off x="3673657" y="4250373"/>
            <a:ext cx="188171" cy="1607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grpSp>
        <p:nvGrpSpPr>
          <p:cNvPr id="38" name="Grupa 37"/>
          <p:cNvGrpSpPr/>
          <p:nvPr/>
        </p:nvGrpSpPr>
        <p:grpSpPr>
          <a:xfrm>
            <a:off x="3652171" y="5889389"/>
            <a:ext cx="171594" cy="154045"/>
            <a:chOff x="3762154" y="6525499"/>
            <a:chExt cx="223087" cy="209515"/>
          </a:xfrm>
        </p:grpSpPr>
        <p:sp>
          <p:nvSpPr>
            <p:cNvPr id="39" name="Oval 93"/>
            <p:cNvSpPr/>
            <p:nvPr/>
          </p:nvSpPr>
          <p:spPr bwMode="gray">
            <a:xfrm>
              <a:off x="3762154" y="6531814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40" name="Arc 94"/>
            <p:cNvSpPr/>
            <p:nvPr/>
          </p:nvSpPr>
          <p:spPr bwMode="gray">
            <a:xfrm>
              <a:off x="3782041" y="6525499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2" name="Grupa 41"/>
          <p:cNvGrpSpPr/>
          <p:nvPr/>
        </p:nvGrpSpPr>
        <p:grpSpPr>
          <a:xfrm>
            <a:off x="3640769" y="4647110"/>
            <a:ext cx="179241" cy="155063"/>
            <a:chOff x="1447800" y="6524625"/>
            <a:chExt cx="212999" cy="203200"/>
          </a:xfrm>
        </p:grpSpPr>
        <p:sp>
          <p:nvSpPr>
            <p:cNvPr id="43" name="Oval 134"/>
            <p:cNvSpPr/>
            <p:nvPr>
              <p:custDataLst>
                <p:tags r:id="rId10"/>
              </p:custDataLst>
            </p:nvPr>
          </p:nvSpPr>
          <p:spPr bwMode="gray">
            <a:xfrm>
              <a:off x="1447800" y="6524625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44" name="Arc 136"/>
            <p:cNvSpPr/>
            <p:nvPr>
              <p:custDataLst>
                <p:tags r:id="rId11"/>
              </p:custDataLst>
            </p:nvPr>
          </p:nvSpPr>
          <p:spPr bwMode="gray">
            <a:xfrm>
              <a:off x="1457599" y="6524625"/>
              <a:ext cx="203200" cy="203200"/>
            </a:xfrm>
            <a:prstGeom prst="arc">
              <a:avLst>
                <a:gd name="adj1" fmla="val 16200000"/>
                <a:gd name="adj2" fmla="val 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5" name="Grupa 44"/>
          <p:cNvGrpSpPr/>
          <p:nvPr/>
        </p:nvGrpSpPr>
        <p:grpSpPr>
          <a:xfrm>
            <a:off x="3649015" y="4883147"/>
            <a:ext cx="179241" cy="155063"/>
            <a:chOff x="1447800" y="6524625"/>
            <a:chExt cx="212999" cy="203200"/>
          </a:xfrm>
        </p:grpSpPr>
        <p:sp>
          <p:nvSpPr>
            <p:cNvPr id="46" name="Oval 134"/>
            <p:cNvSpPr/>
            <p:nvPr>
              <p:custDataLst>
                <p:tags r:id="rId8"/>
              </p:custDataLst>
            </p:nvPr>
          </p:nvSpPr>
          <p:spPr bwMode="gray">
            <a:xfrm>
              <a:off x="1447800" y="6524625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47" name="Arc 136"/>
            <p:cNvSpPr/>
            <p:nvPr>
              <p:custDataLst>
                <p:tags r:id="rId9"/>
              </p:custDataLst>
            </p:nvPr>
          </p:nvSpPr>
          <p:spPr bwMode="gray">
            <a:xfrm>
              <a:off x="1457599" y="6524625"/>
              <a:ext cx="203200" cy="203200"/>
            </a:xfrm>
            <a:prstGeom prst="arc">
              <a:avLst>
                <a:gd name="adj1" fmla="val 16200000"/>
                <a:gd name="adj2" fmla="val 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8" name="Grupa 47"/>
          <p:cNvGrpSpPr/>
          <p:nvPr/>
        </p:nvGrpSpPr>
        <p:grpSpPr>
          <a:xfrm>
            <a:off x="3658436" y="5200951"/>
            <a:ext cx="179241" cy="155063"/>
            <a:chOff x="1447800" y="6524625"/>
            <a:chExt cx="212999" cy="203200"/>
          </a:xfrm>
        </p:grpSpPr>
        <p:sp>
          <p:nvSpPr>
            <p:cNvPr id="49" name="Oval 134"/>
            <p:cNvSpPr/>
            <p:nvPr>
              <p:custDataLst>
                <p:tags r:id="rId6"/>
              </p:custDataLst>
            </p:nvPr>
          </p:nvSpPr>
          <p:spPr bwMode="gray">
            <a:xfrm>
              <a:off x="1447800" y="6524625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50" name="Arc 136"/>
            <p:cNvSpPr/>
            <p:nvPr>
              <p:custDataLst>
                <p:tags r:id="rId7"/>
              </p:custDataLst>
            </p:nvPr>
          </p:nvSpPr>
          <p:spPr bwMode="gray">
            <a:xfrm>
              <a:off x="1457599" y="6524625"/>
              <a:ext cx="203200" cy="203200"/>
            </a:xfrm>
            <a:prstGeom prst="arc">
              <a:avLst>
                <a:gd name="adj1" fmla="val 16200000"/>
                <a:gd name="adj2" fmla="val 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1" name="Grupa 50"/>
          <p:cNvGrpSpPr/>
          <p:nvPr/>
        </p:nvGrpSpPr>
        <p:grpSpPr>
          <a:xfrm>
            <a:off x="3658795" y="5448989"/>
            <a:ext cx="171594" cy="154045"/>
            <a:chOff x="3762154" y="6525499"/>
            <a:chExt cx="223087" cy="209515"/>
          </a:xfrm>
        </p:grpSpPr>
        <p:sp>
          <p:nvSpPr>
            <p:cNvPr id="52" name="Oval 93"/>
            <p:cNvSpPr/>
            <p:nvPr/>
          </p:nvSpPr>
          <p:spPr bwMode="gray">
            <a:xfrm>
              <a:off x="3762154" y="6531814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53" name="Arc 94"/>
            <p:cNvSpPr/>
            <p:nvPr/>
          </p:nvSpPr>
          <p:spPr bwMode="gray">
            <a:xfrm>
              <a:off x="3782041" y="6525499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4" name="Grupa 53"/>
          <p:cNvGrpSpPr/>
          <p:nvPr/>
        </p:nvGrpSpPr>
        <p:grpSpPr>
          <a:xfrm>
            <a:off x="3658795" y="5664546"/>
            <a:ext cx="171594" cy="154045"/>
            <a:chOff x="3762154" y="6525499"/>
            <a:chExt cx="223087" cy="209515"/>
          </a:xfrm>
        </p:grpSpPr>
        <p:sp>
          <p:nvSpPr>
            <p:cNvPr id="55" name="Oval 93"/>
            <p:cNvSpPr/>
            <p:nvPr/>
          </p:nvSpPr>
          <p:spPr bwMode="gray">
            <a:xfrm>
              <a:off x="3762154" y="6531814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56" name="Arc 94"/>
            <p:cNvSpPr/>
            <p:nvPr/>
          </p:nvSpPr>
          <p:spPr bwMode="gray">
            <a:xfrm>
              <a:off x="3782041" y="6525499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57" name="Łącznik prosty ze strzałką 56"/>
          <p:cNvCxnSpPr/>
          <p:nvPr/>
        </p:nvCxnSpPr>
        <p:spPr>
          <a:xfrm flipV="1">
            <a:off x="241482" y="2297486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y ze strzałką 57"/>
          <p:cNvCxnSpPr/>
          <p:nvPr/>
        </p:nvCxnSpPr>
        <p:spPr>
          <a:xfrm flipV="1">
            <a:off x="233251" y="2925767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Łącznik prosty ze strzałką 58"/>
          <p:cNvCxnSpPr/>
          <p:nvPr/>
        </p:nvCxnSpPr>
        <p:spPr>
          <a:xfrm flipV="1">
            <a:off x="233250" y="3400908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y ze strzałką 59"/>
          <p:cNvCxnSpPr/>
          <p:nvPr/>
        </p:nvCxnSpPr>
        <p:spPr>
          <a:xfrm flipV="1">
            <a:off x="233253" y="3722150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Łącznik prosty ze strzałką 60"/>
          <p:cNvCxnSpPr/>
          <p:nvPr/>
        </p:nvCxnSpPr>
        <p:spPr>
          <a:xfrm flipV="1">
            <a:off x="241483" y="3924812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Łącznik prosty ze strzałką 61"/>
          <p:cNvCxnSpPr/>
          <p:nvPr/>
        </p:nvCxnSpPr>
        <p:spPr>
          <a:xfrm flipV="1">
            <a:off x="245574" y="4352566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Łącznik prosty ze strzałką 62"/>
          <p:cNvCxnSpPr/>
          <p:nvPr/>
        </p:nvCxnSpPr>
        <p:spPr>
          <a:xfrm flipV="1">
            <a:off x="257421" y="4648980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Łącznik prosty ze strzałką 63"/>
          <p:cNvCxnSpPr/>
          <p:nvPr/>
        </p:nvCxnSpPr>
        <p:spPr>
          <a:xfrm flipV="1">
            <a:off x="257421" y="4960678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Łącznik prosty ze strzałką 64"/>
          <p:cNvCxnSpPr/>
          <p:nvPr/>
        </p:nvCxnSpPr>
        <p:spPr>
          <a:xfrm flipV="1">
            <a:off x="254537" y="5218600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Łącznik prosty ze strzałką 65"/>
          <p:cNvCxnSpPr/>
          <p:nvPr/>
        </p:nvCxnSpPr>
        <p:spPr>
          <a:xfrm flipV="1">
            <a:off x="271383" y="5513160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Łącznik prosty ze strzałką 66"/>
          <p:cNvCxnSpPr/>
          <p:nvPr/>
        </p:nvCxnSpPr>
        <p:spPr>
          <a:xfrm flipV="1">
            <a:off x="263500" y="5673762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Łącznik prosty ze strzałką 67"/>
          <p:cNvCxnSpPr/>
          <p:nvPr/>
        </p:nvCxnSpPr>
        <p:spPr>
          <a:xfrm flipV="1">
            <a:off x="257421" y="5894032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ze strzałką 68"/>
          <p:cNvCxnSpPr/>
          <p:nvPr/>
        </p:nvCxnSpPr>
        <p:spPr>
          <a:xfrm flipV="1">
            <a:off x="262595" y="6160731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32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929979" y="644229"/>
          <a:ext cx="1289" cy="1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2540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9979" y="644229"/>
                        <a:ext cx="1289" cy="1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1" name="Title 1"/>
          <p:cNvSpPr>
            <a:spLocks noGrp="1"/>
          </p:cNvSpPr>
          <p:nvPr>
            <p:ph type="title"/>
          </p:nvPr>
        </p:nvSpPr>
        <p:spPr>
          <a:xfrm>
            <a:off x="560512" y="332657"/>
            <a:ext cx="8210425" cy="860080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en-US" sz="2000" spc="-41" dirty="0" smtClean="0">
                <a:solidFill>
                  <a:srgbClr val="DE7E14"/>
                </a:solidFill>
              </a:rPr>
              <a:t>Spotkania</a:t>
            </a:r>
            <a:r>
              <a:rPr lang="pl-PL" altLang="en-US" sz="2000" spc="-41" dirty="0" smtClean="0">
                <a:solidFill>
                  <a:srgbClr val="0166B6"/>
                </a:solidFill>
              </a:rPr>
              <a:t> Komitetu Sterującego i liderów strumieni </a:t>
            </a:r>
            <a:endParaRPr lang="en-US" altLang="en-US" sz="2000" spc="-41" dirty="0">
              <a:solidFill>
                <a:srgbClr val="0166B6"/>
              </a:solidFill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560512" y="1220955"/>
            <a:ext cx="8640959" cy="4952295"/>
          </a:xfrm>
          <a:prstGeom prst="rect">
            <a:avLst/>
          </a:prstGeom>
          <a:noFill/>
        </p:spPr>
        <p:txBody>
          <a:bodyPr wrap="square" tIns="90000" bIns="90000" rtlCol="0" anchor="t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września 2019 r</a:t>
            </a: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odbyło się spotkanie liderów strumieni, na którym omówiono prace strumieni i osiągnięte korzyści oraz dyskutowano o kolejnym etapie programu; 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 września 2019 r</a:t>
            </a: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odbyło się spotkanie Komitetu Sterującego, na którym:</a:t>
            </a:r>
          </a:p>
          <a:p>
            <a:pPr marL="449263" indent="-177800">
              <a:spcAft>
                <a:spcPts val="600"/>
              </a:spcAft>
              <a:buFontTx/>
              <a:buChar char="-"/>
            </a:pPr>
            <a:r>
              <a:rPr lang="pl-PL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odsumowano prace strumieni</a:t>
            </a:r>
          </a:p>
          <a:p>
            <a:pPr marL="449263" indent="-177800">
              <a:spcAft>
                <a:spcPts val="600"/>
              </a:spcAft>
              <a:buFontTx/>
              <a:buChar char="-"/>
            </a:pPr>
            <a:r>
              <a:rPr lang="pl-PL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godzono </a:t>
            </a:r>
            <a:r>
              <a:rPr lang="pl-PL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się co do potrzeby kontynuowania prac zespołu w ramach drugiego etapu </a:t>
            </a: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programu:    </a:t>
            </a:r>
          </a:p>
          <a:p>
            <a:pPr marL="627063" indent="-177800">
              <a:spcAft>
                <a:spcPts val="600"/>
              </a:spcAft>
              <a:buSzPct val="70000"/>
              <a:buFont typeface="Wingdings" panose="05000000000000000000" pitchFamily="2" charset="2"/>
              <a:buChar char="ü"/>
            </a:pP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jako </a:t>
            </a:r>
            <a:r>
              <a:rPr lang="pl-PL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preferowany kierunek działań programu w drugim etapie </a:t>
            </a: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wskazano </a:t>
            </a:r>
            <a:r>
              <a:rPr lang="pl-PL" sz="16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integrowanie </a:t>
            </a:r>
            <a:r>
              <a:rPr lang="pl-PL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rozwiązań</a:t>
            </a:r>
            <a:r>
              <a:rPr lang="pl-PL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 ramach poszczególnych obszarów </a:t>
            </a: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usług publicznych. Dla realizacji tego celu, koniecznym jest wykorzystanie najnowszych technologii (</a:t>
            </a:r>
            <a:r>
              <a:rPr lang="pl-PL" sz="16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blockchain</a:t>
            </a:r>
            <a:r>
              <a:rPr lang="pl-PL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16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internet</a:t>
            </a:r>
            <a:r>
              <a:rPr lang="pl-PL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rzeczy, sztuczna inteligencja) </a:t>
            </a: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co uczyni rozwiązania </a:t>
            </a:r>
            <a:r>
              <a:rPr lang="pl-PL" sz="16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nowoczesnymi, mobilnymi, efektywnymi</a:t>
            </a:r>
            <a:r>
              <a:rPr lang="pl-PL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6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oraz  wygodnymi</a:t>
            </a:r>
          </a:p>
          <a:p>
            <a:pPr marL="627063" indent="-177800">
              <a:spcAft>
                <a:spcPts val="600"/>
              </a:spcAft>
              <a:buSzPct val="70000"/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identyfikacji potencjalnych projektów do drugiego etapu programu należy doprosić też NFZ </a:t>
            </a: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(lub szerzej – obszar ochrony </a:t>
            </a:r>
            <a:r>
              <a:rPr lang="pl-PL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zdrowia), Ministerstwo Środowiska i NFOŚ (ochrona środowiska</a:t>
            </a: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marL="449263" indent="-177800">
              <a:spcAft>
                <a:spcPts val="600"/>
              </a:spcAft>
              <a:buFontTx/>
              <a:buChar char="-"/>
            </a:pP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Przewodniczący KS – Pan Minister Marek Zagórski - podjął decyzję dotyczącą zmian w składzie osobowym zespołu (aktualizacja i uzupełnienie składu) oraz zmiany częstotliwości raportowania na KRMC z prac Zespołu z co najmniej raz na dwa miesiące na co najmniej raz na sześć miesięcy (decyzja nr. 4/2019 z 23.09.2019 r). </a:t>
            </a:r>
          </a:p>
          <a:p>
            <a:pPr marL="449263" indent="-177800">
              <a:spcAft>
                <a:spcPts val="600"/>
              </a:spcAft>
              <a:buFontTx/>
              <a:buChar char="-"/>
            </a:pP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Proponowana nazwa Etapu II Programu: </a:t>
            </a:r>
            <a:r>
              <a:rPr lang="pl-PL" sz="1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Paperless</a:t>
            </a:r>
            <a:r>
              <a:rPr lang="pl-PL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1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Cashless</a:t>
            </a:r>
            <a:r>
              <a:rPr lang="pl-PL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pl-PL" sz="1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Intelligent</a:t>
            </a:r>
            <a:endParaRPr lang="pl-PL" sz="1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64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072680" y="2564904"/>
            <a:ext cx="8210425" cy="86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D568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D5681"/>
                </a:solidFill>
                <a:latin typeface="Calibri" panose="020F050202020403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D5681"/>
                </a:solidFill>
                <a:latin typeface="Calibri" panose="020F050202020403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D5681"/>
                </a:solidFill>
                <a:latin typeface="Calibri" panose="020F050202020403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D5681"/>
                </a:solidFill>
                <a:latin typeface="Calibri" panose="020F050202020403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D5681"/>
                </a:solidFill>
                <a:latin typeface="Calibri" panose="020F050202020403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D5681"/>
                </a:solidFill>
                <a:latin typeface="Calibri" panose="020F050202020403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D5681"/>
                </a:solidFill>
                <a:latin typeface="Calibri" panose="020F050202020403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D568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l-PL" altLang="en-US" sz="6000" spc="-41" dirty="0">
                <a:solidFill>
                  <a:srgbClr val="0166B6"/>
                </a:solidFill>
              </a:rPr>
              <a:t>D</a:t>
            </a:r>
            <a:r>
              <a:rPr lang="pl-PL" altLang="en-US" sz="6000" spc="-41" dirty="0" smtClean="0">
                <a:solidFill>
                  <a:srgbClr val="0166B6"/>
                </a:solidFill>
              </a:rPr>
              <a:t>ziękuję za uwagę</a:t>
            </a:r>
            <a:endParaRPr lang="en-US" altLang="en-US" sz="6000" spc="-41" dirty="0">
              <a:solidFill>
                <a:srgbClr val="0166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754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02661154"/>
              </p:ext>
            </p:extLst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36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 smtClean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454024" y="295275"/>
            <a:ext cx="8459415" cy="831850"/>
          </a:xfrm>
        </p:spPr>
        <p:txBody>
          <a:bodyPr/>
          <a:lstStyle/>
          <a:p>
            <a:pPr eaLnBrk="1" hangingPunct="1"/>
            <a:r>
              <a:rPr lang="pl-PL" altLang="en-US" sz="2000" dirty="0" smtClean="0">
                <a:solidFill>
                  <a:srgbClr val="DC6E00"/>
                </a:solidFill>
              </a:rPr>
              <a:t>Obecna struktura i zakres</a:t>
            </a:r>
            <a:r>
              <a:rPr lang="pl-PL" altLang="en-US" sz="2000" dirty="0" smtClean="0"/>
              <a:t> </a:t>
            </a:r>
            <a:r>
              <a:rPr lang="pl-PL" altLang="en-US" sz="2000" dirty="0">
                <a:solidFill>
                  <a:srgbClr val="0166B6"/>
                </a:solidFill>
              </a:rPr>
              <a:t>p</a:t>
            </a:r>
            <a:r>
              <a:rPr lang="pl-PL" altLang="en-US" sz="2000" dirty="0" smtClean="0">
                <a:solidFill>
                  <a:srgbClr val="0166B6"/>
                </a:solidFill>
              </a:rPr>
              <a:t>rogramu "Od papierowej do cyfrowej Polski"</a:t>
            </a:r>
          </a:p>
        </p:txBody>
      </p:sp>
      <p:sp>
        <p:nvSpPr>
          <p:cNvPr id="28" name="Isosceles Triangle 27"/>
          <p:cNvSpPr/>
          <p:nvPr/>
        </p:nvSpPr>
        <p:spPr>
          <a:xfrm>
            <a:off x="574645" y="2440016"/>
            <a:ext cx="9049544" cy="1554692"/>
          </a:xfrm>
          <a:prstGeom prst="triangle">
            <a:avLst>
              <a:gd name="adj" fmla="val 50321"/>
            </a:avLst>
          </a:prstGeom>
          <a:gradFill flip="none" rotWithShape="1">
            <a:gsLst>
              <a:gs pos="0">
                <a:srgbClr val="D0D0D0"/>
              </a:gs>
              <a:gs pos="50000">
                <a:srgbClr val="EDEDED"/>
              </a:gs>
              <a:gs pos="85000">
                <a:srgbClr val="FFFFFF"/>
              </a:gs>
            </a:gsLst>
            <a:lin ang="5400000" scaled="1"/>
            <a:tileRect/>
          </a:gradFill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lIns="97500" tIns="741000" bIns="99060"/>
          <a:lstStyle/>
          <a:p>
            <a:pPr marL="190892" lvl="2" indent="-190892">
              <a:buClr>
                <a:srgbClr val="E20074"/>
              </a:buClr>
              <a:buSzPct val="75000"/>
              <a:defRPr/>
            </a:pPr>
            <a:endParaRPr lang="pl-PL" sz="1733" b="1" kern="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9" name="Trapezoid 28"/>
          <p:cNvSpPr/>
          <p:nvPr/>
        </p:nvSpPr>
        <p:spPr>
          <a:xfrm>
            <a:off x="396220" y="2737183"/>
            <a:ext cx="9023747" cy="903460"/>
          </a:xfrm>
          <a:prstGeom prst="trapezoid">
            <a:avLst>
              <a:gd name="adj" fmla="val 337515"/>
            </a:avLst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lIns="97500" tIns="97500" bIns="99060"/>
          <a:lstStyle/>
          <a:p>
            <a:pPr marL="184013" indent="-184013" defTabSz="1382670">
              <a:buClr>
                <a:srgbClr val="1174AE"/>
              </a:buClr>
              <a:buFont typeface="Arial" charset="0"/>
              <a:buChar char="•"/>
            </a:pPr>
            <a:endParaRPr lang="pl-PL" sz="1300" dirty="0">
              <a:solidFill>
                <a:srgbClr val="4D4D4D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39960" y="3667503"/>
            <a:ext cx="9049544" cy="4952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lIns="97500" tIns="97500" bIns="99060"/>
          <a:lstStyle/>
          <a:p>
            <a:pPr marL="184013" indent="-184013" defTabSz="1382670">
              <a:buClr>
                <a:srgbClr val="1174AE"/>
              </a:buClr>
              <a:buFont typeface="Arial" charset="0"/>
              <a:buChar char="•"/>
              <a:defRPr/>
            </a:pPr>
            <a:endParaRPr lang="pl-PL" altLang="pl-PL" sz="1300" dirty="0">
              <a:solidFill>
                <a:srgbClr val="4D4D4D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1" name="Trójkąt równoramienny 8"/>
          <p:cNvSpPr/>
          <p:nvPr/>
        </p:nvSpPr>
        <p:spPr>
          <a:xfrm>
            <a:off x="3047724" y="2223167"/>
            <a:ext cx="3876529" cy="581818"/>
          </a:xfrm>
          <a:prstGeom prst="triangle">
            <a:avLst/>
          </a:prstGeom>
          <a:solidFill>
            <a:srgbClr val="0166B6"/>
          </a:solidFill>
          <a:ln w="6350">
            <a:solidFill>
              <a:srgbClr val="0166B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9049" tIns="49526" rIns="99049" bIns="156000" anchor="ctr"/>
          <a:lstStyle/>
          <a:p>
            <a:pPr algn="ctr">
              <a:defRPr/>
            </a:pPr>
            <a:r>
              <a:rPr lang="pl-PL" sz="1950" b="1" dirty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pl-PL" sz="1517" b="1" dirty="0" smtClean="0">
                <a:solidFill>
                  <a:srgbClr val="FFFFFF"/>
                </a:solidFill>
                <a:latin typeface="Calibri" pitchFamily="34" charset="0"/>
              </a:rPr>
              <a:t>MC</a:t>
            </a:r>
            <a:endParaRPr lang="pl-PL" sz="1517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664510" y="4212684"/>
            <a:ext cx="1944216" cy="124300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accent1"/>
            </a:solidFill>
            <a:miter lim="800000"/>
            <a:headEnd type="none" w="lg" len="lg"/>
            <a:tailEnd type="none" w="lg" len="lg"/>
          </a:ln>
          <a:effectLst/>
        </p:spPr>
        <p:txBody>
          <a:bodyPr lIns="39000" tIns="351000" rIns="39000" bIns="99060"/>
          <a:lstStyle/>
          <a:p>
            <a:pPr>
              <a:lnSpc>
                <a:spcPts val="1000"/>
              </a:lnSpc>
              <a:spcAft>
                <a:spcPts val="650"/>
              </a:spcAft>
              <a:buClr>
                <a:srgbClr val="1174AE"/>
              </a:buClr>
              <a:buSzPct val="100000"/>
              <a:defRPr/>
            </a:pPr>
            <a:r>
              <a:rPr lang="pl-PL" altLang="pl-PL" sz="1192" b="1" dirty="0">
                <a:latin typeface="Calibri" pitchFamily="34" charset="0"/>
              </a:rPr>
              <a:t>Nadzór nad pracami </a:t>
            </a:r>
            <a:r>
              <a:rPr lang="pl-PL" altLang="pl-PL" sz="1192" b="1" dirty="0" smtClean="0">
                <a:latin typeface="Calibri" pitchFamily="34" charset="0"/>
              </a:rPr>
              <a:t>strumienia:</a:t>
            </a:r>
            <a:endParaRPr lang="pl-PL" altLang="pl-PL" sz="1192" b="1" dirty="0">
              <a:latin typeface="Calibri" pitchFamily="34" charset="0"/>
            </a:endParaRPr>
          </a:p>
          <a:p>
            <a:pPr marL="139315" indent="-139315">
              <a:spcAft>
                <a:spcPts val="542"/>
              </a:spcAft>
              <a:buClr>
                <a:srgbClr val="1174AE"/>
              </a:buClr>
              <a:buSzPct val="100000"/>
              <a:buFont typeface="Arial"/>
              <a:buChar char="•"/>
              <a:defRPr/>
            </a:pPr>
            <a:r>
              <a:rPr lang="pl-PL" altLang="pl-PL" sz="1083" dirty="0" smtClean="0">
                <a:latin typeface="Calibri" pitchFamily="34" charset="0"/>
              </a:rPr>
              <a:t>e-Sprawozdawczość</a:t>
            </a:r>
            <a:endParaRPr lang="pl-PL" altLang="pl-PL" sz="1083" dirty="0">
              <a:latin typeface="Calibri" pitchFamily="34" charset="0"/>
            </a:endParaRPr>
          </a:p>
        </p:txBody>
      </p:sp>
      <p:sp>
        <p:nvSpPr>
          <p:cNvPr id="34" name="Trójkąt równoramienny 8"/>
          <p:cNvSpPr/>
          <p:nvPr/>
        </p:nvSpPr>
        <p:spPr>
          <a:xfrm>
            <a:off x="690594" y="3864249"/>
            <a:ext cx="1944348" cy="308699"/>
          </a:xfrm>
          <a:prstGeom prst="rect">
            <a:avLst/>
          </a:prstGeom>
          <a:solidFill>
            <a:srgbClr val="0166B6"/>
          </a:solidFill>
          <a:ln w="6350">
            <a:solidFill>
              <a:srgbClr val="0166B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049" tIns="49526" rIns="99049" bIns="49526" anchor="ctr"/>
          <a:lstStyle/>
          <a:p>
            <a:pPr algn="ctr">
              <a:defRPr/>
            </a:pPr>
            <a:r>
              <a:rPr lang="pl-PL" sz="1517" b="1" dirty="0" smtClean="0">
                <a:solidFill>
                  <a:srgbClr val="FFFFFF"/>
                </a:solidFill>
                <a:latin typeface="Calibri" pitchFamily="34" charset="0"/>
              </a:rPr>
              <a:t>MF</a:t>
            </a:r>
            <a:endParaRPr lang="pl-PL" sz="1517" b="1" dirty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941612" y="3833642"/>
            <a:ext cx="1968906" cy="1622051"/>
            <a:chOff x="4500806" y="3183062"/>
            <a:chExt cx="1817452" cy="1497278"/>
          </a:xfrm>
        </p:grpSpPr>
        <p:sp>
          <p:nvSpPr>
            <p:cNvPr id="25" name="Rectangle 5"/>
            <p:cNvSpPr>
              <a:spLocks noChangeArrowheads="1"/>
            </p:cNvSpPr>
            <p:nvPr/>
          </p:nvSpPr>
          <p:spPr bwMode="auto">
            <a:xfrm>
              <a:off x="4500806" y="3564141"/>
              <a:ext cx="1799386" cy="11161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algn="ctr">
              <a:solidFill>
                <a:schemeClr val="accent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lIns="39000" tIns="351000" rIns="39000" bIns="99060"/>
            <a:lstStyle/>
            <a:p>
              <a:pPr>
                <a:lnSpc>
                  <a:spcPts val="1000"/>
                </a:lnSpc>
                <a:spcAft>
                  <a:spcPts val="650"/>
                </a:spcAft>
                <a:buClr>
                  <a:srgbClr val="1174AE"/>
                </a:buClr>
                <a:buSzPct val="100000"/>
                <a:defRPr/>
              </a:pPr>
              <a:r>
                <a:rPr lang="pl-PL" altLang="pl-PL" sz="1192" b="1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Nadzór nad </a:t>
              </a:r>
              <a:r>
                <a:rPr lang="pl-PL" altLang="pl-PL" sz="1192" b="1" dirty="0">
                  <a:solidFill>
                    <a:srgbClr val="000000"/>
                  </a:solidFill>
                  <a:latin typeface="Calibri" pitchFamily="34" charset="0"/>
                </a:rPr>
                <a:t>pracami strumienia</a:t>
              </a:r>
              <a:r>
                <a:rPr lang="pl-PL" altLang="pl-PL" sz="1192" b="1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:</a:t>
              </a:r>
            </a:p>
            <a:p>
              <a:pPr marL="139315" indent="-139315">
                <a:spcAft>
                  <a:spcPts val="650"/>
                </a:spcAft>
                <a:buClr>
                  <a:srgbClr val="1174AE"/>
                </a:buClr>
                <a:buSzPct val="100000"/>
                <a:buFont typeface="Arial"/>
                <a:buChar char="•"/>
                <a:defRPr/>
              </a:pPr>
              <a:r>
                <a:rPr lang="pl-PL" altLang="pl-PL" sz="1083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e-Transport </a:t>
              </a:r>
              <a:r>
                <a:rPr lang="pl-PL" altLang="pl-PL" sz="1083" dirty="0" smtClean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i </a:t>
              </a:r>
              <a:r>
                <a:rPr lang="pl-PL" altLang="pl-PL" sz="1083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e-Przepływy Towarów</a:t>
              </a:r>
            </a:p>
            <a:p>
              <a:pPr marL="139315" indent="-139315">
                <a:spcAft>
                  <a:spcPts val="650"/>
                </a:spcAft>
                <a:buClr>
                  <a:srgbClr val="1174AE"/>
                </a:buClr>
                <a:buSzPct val="100000"/>
                <a:buFont typeface="Arial"/>
                <a:buChar char="•"/>
                <a:defRPr/>
              </a:pPr>
              <a:endParaRPr lang="pl-PL" altLang="pl-PL" sz="1300" dirty="0">
                <a:solidFill>
                  <a:srgbClr val="000000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35" name="pole tekstowe 2"/>
            <p:cNvSpPr txBox="1">
              <a:spLocks noChangeArrowheads="1"/>
            </p:cNvSpPr>
            <p:nvPr/>
          </p:nvSpPr>
          <p:spPr bwMode="auto">
            <a:xfrm>
              <a:off x="4500806" y="3183062"/>
              <a:ext cx="1817452" cy="288000"/>
            </a:xfrm>
            <a:prstGeom prst="rect">
              <a:avLst/>
            </a:prstGeom>
            <a:solidFill>
              <a:srgbClr val="0166B6"/>
            </a:solidFill>
            <a:ln w="9525">
              <a:solidFill>
                <a:srgbClr val="0166B6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pl-PL" altLang="pl-PL" sz="1517" b="1" dirty="0" smtClean="0">
                  <a:solidFill>
                    <a:srgbClr val="FFFFFF"/>
                  </a:solidFill>
                  <a:latin typeface="Calibri" panose="020F0502020204030204" pitchFamily="34" charset="0"/>
                  <a:sym typeface="Arial" panose="020B0604020202020204" pitchFamily="34" charset="0"/>
                </a:rPr>
                <a:t>MI</a:t>
              </a:r>
              <a:endParaRPr lang="pl-PL" altLang="pl-PL" sz="1517" b="1" dirty="0">
                <a:solidFill>
                  <a:srgbClr val="FFFFFF"/>
                </a:solidFill>
                <a:latin typeface="Calibri" panose="020F050202020403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37" name="Freeform 84"/>
          <p:cNvSpPr>
            <a:spLocks/>
          </p:cNvSpPr>
          <p:nvPr/>
        </p:nvSpPr>
        <p:spPr bwMode="gray">
          <a:xfrm>
            <a:off x="439960" y="2204864"/>
            <a:ext cx="9049544" cy="1442905"/>
          </a:xfrm>
          <a:custGeom>
            <a:avLst/>
            <a:gdLst>
              <a:gd name="T0" fmla="*/ 0 w 632"/>
              <a:gd name="T1" fmla="*/ 515 h 140"/>
              <a:gd name="T2" fmla="*/ 11501 w 632"/>
              <a:gd name="T3" fmla="*/ 0 h 140"/>
              <a:gd name="T4" fmla="*/ 22780 w 632"/>
              <a:gd name="T5" fmla="*/ 515 h 140"/>
              <a:gd name="T6" fmla="*/ 0 60000 65536"/>
              <a:gd name="T7" fmla="*/ 0 60000 65536"/>
              <a:gd name="T8" fmla="*/ 0 60000 65536"/>
              <a:gd name="T9" fmla="*/ 0 w 632"/>
              <a:gd name="T10" fmla="*/ 0 h 140"/>
              <a:gd name="T11" fmla="*/ 632 w 632"/>
              <a:gd name="T12" fmla="*/ 140 h 1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32" h="140">
                <a:moveTo>
                  <a:pt x="0" y="140"/>
                </a:moveTo>
                <a:lnTo>
                  <a:pt x="319" y="0"/>
                </a:lnTo>
                <a:lnTo>
                  <a:pt x="632" y="140"/>
                </a:lnTo>
              </a:path>
            </a:pathLst>
          </a:custGeom>
          <a:noFill/>
          <a:ln w="28575" cap="flat" cmpd="sng">
            <a:solidFill>
              <a:srgbClr val="0166B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99060" bIns="99060" anchor="ctr"/>
          <a:lstStyle/>
          <a:p>
            <a:pPr>
              <a:defRPr/>
            </a:pPr>
            <a:endParaRPr lang="pl-PL" sz="1950" dirty="0">
              <a:solidFill>
                <a:srgbClr val="000000"/>
              </a:solidFill>
              <a:latin typeface="Calibri" panose="020F0502020204030204" pitchFamily="34" charset="0"/>
              <a:cs typeface="Arial" charset="0"/>
              <a:sym typeface="Calibri" panose="020F0502020204030204" pitchFamily="34" charset="0"/>
            </a:endParaRP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588368" y="5542796"/>
            <a:ext cx="8576921" cy="312000"/>
          </a:xfrm>
          <a:prstGeom prst="rect">
            <a:avLst/>
          </a:prstGeom>
          <a:solidFill>
            <a:srgbClr val="0166B6"/>
          </a:solidFill>
          <a:ln w="6350">
            <a:solidFill>
              <a:srgbClr val="0166B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049" tIns="49526" rIns="99049" bIns="49526" anchor="ctr"/>
          <a:lstStyle/>
          <a:p>
            <a:pPr algn="ctr">
              <a:defRPr/>
            </a:pPr>
            <a:r>
              <a:rPr lang="pl-PL" altLang="pl-PL" sz="1517" b="1" dirty="0">
                <a:solidFill>
                  <a:srgbClr val="FFFFFF"/>
                </a:solidFill>
                <a:latin typeface="Calibri" pitchFamily="34" charset="0"/>
              </a:rPr>
              <a:t>Szeroki udział ekspertów </a:t>
            </a:r>
            <a:r>
              <a:rPr lang="pl-PL" altLang="pl-PL" sz="1517" b="1" dirty="0" smtClean="0">
                <a:solidFill>
                  <a:srgbClr val="FFFFFF"/>
                </a:solidFill>
                <a:latin typeface="Calibri" pitchFamily="34" charset="0"/>
              </a:rPr>
              <a:t>rynkowych – ok. 500 osób włączonych w prace</a:t>
            </a:r>
            <a:endParaRPr lang="pl-PL" altLang="pl-PL" sz="1517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2692230" y="2974272"/>
            <a:ext cx="4545004" cy="179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84013" indent="-184013" algn="ctr" defTabSz="1382670">
              <a:lnSpc>
                <a:spcPts val="1362"/>
              </a:lnSpc>
              <a:spcAft>
                <a:spcPts val="650"/>
              </a:spcAft>
              <a:buClr>
                <a:srgbClr val="1174AE"/>
              </a:buClr>
              <a:buSzPct val="100000"/>
              <a:defRPr/>
            </a:pPr>
            <a:r>
              <a:rPr lang="pl-PL" altLang="pl-PL" sz="1192" b="1" dirty="0">
                <a:solidFill>
                  <a:srgbClr val="000000"/>
                </a:solidFill>
                <a:latin typeface="Calibri" pitchFamily="34" charset="0"/>
              </a:rPr>
              <a:t>Koordynacja i nadzór nad Programem, nadzór nad pracami strumieni:</a:t>
            </a:r>
            <a:endParaRPr lang="pl-PL" altLang="pl-PL" sz="1192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510574" y="3101721"/>
            <a:ext cx="4703087" cy="630345"/>
            <a:chOff x="2877330" y="2520269"/>
            <a:chExt cx="4341312" cy="581856"/>
          </a:xfrm>
        </p:grpSpPr>
        <p:sp>
          <p:nvSpPr>
            <p:cNvPr id="40" name="Rectangle 26"/>
            <p:cNvSpPr>
              <a:spLocks noChangeArrowheads="1"/>
            </p:cNvSpPr>
            <p:nvPr/>
          </p:nvSpPr>
          <p:spPr bwMode="auto">
            <a:xfrm>
              <a:off x="5058055" y="2777053"/>
              <a:ext cx="2160587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69863" indent="-169863" defTabSz="1276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1276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1276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1276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1276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1276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1276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1276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1276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Clr>
                  <a:srgbClr val="1174AE"/>
                </a:buClr>
                <a:buFont typeface="Arial" panose="020B0604020202020204" pitchFamily="34" charset="0"/>
                <a:buChar char="•"/>
              </a:pPr>
              <a:r>
                <a:rPr lang="pl-PL" altLang="pl-PL" sz="1083" dirty="0">
                  <a:latin typeface="Calibri" panose="020F0502020204030204" pitchFamily="34" charset="0"/>
                </a:rPr>
                <a:t>Sztuczna </a:t>
              </a:r>
              <a:r>
                <a:rPr lang="pl-PL" altLang="pl-PL" sz="1083" dirty="0" smtClean="0">
                  <a:latin typeface="Calibri" panose="020F0502020204030204" pitchFamily="34" charset="0"/>
                </a:rPr>
                <a:t>inteligencja </a:t>
              </a:r>
              <a:endParaRPr lang="pl-PL" altLang="pl-PL" sz="1083" dirty="0">
                <a:latin typeface="Calibri" panose="020F0502020204030204" pitchFamily="34" charset="0"/>
              </a:endParaRPr>
            </a:p>
            <a:p>
              <a:pPr>
                <a:buClr>
                  <a:srgbClr val="1174AE"/>
                </a:buClr>
                <a:buFont typeface="Arial" panose="020B0604020202020204" pitchFamily="34" charset="0"/>
                <a:buChar char="•"/>
              </a:pPr>
              <a:endParaRPr lang="pl-PL" altLang="pl-PL" sz="1083" dirty="0">
                <a:latin typeface="Calibri" panose="020F0502020204030204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881767" y="2824313"/>
              <a:ext cx="2611438" cy="277812"/>
            </a:xfrm>
            <a:prstGeom prst="rect">
              <a:avLst/>
            </a:prstGeom>
          </p:spPr>
          <p:txBody>
            <a:bodyPr/>
            <a:lstStyle/>
            <a:p>
              <a:pPr marL="184013" indent="-184013" defTabSz="1382670">
                <a:buClr>
                  <a:srgbClr val="1174AE"/>
                </a:buClr>
                <a:buFont typeface="Arial" charset="0"/>
                <a:buChar char="•"/>
                <a:defRPr/>
              </a:pPr>
              <a:r>
                <a:rPr lang="pl-PL" altLang="pl-PL" sz="1083" dirty="0">
                  <a:latin typeface="Calibri" pitchFamily="34" charset="0"/>
                  <a:cs typeface="Arial" charset="0"/>
                </a:rPr>
                <a:t>Internet rzeczy</a:t>
              </a:r>
            </a:p>
          </p:txBody>
        </p:sp>
        <p:sp>
          <p:nvSpPr>
            <p:cNvPr id="43" name="Rectangle 26"/>
            <p:cNvSpPr>
              <a:spLocks noChangeArrowheads="1"/>
            </p:cNvSpPr>
            <p:nvPr/>
          </p:nvSpPr>
          <p:spPr bwMode="auto">
            <a:xfrm>
              <a:off x="2877330" y="2520269"/>
              <a:ext cx="2104043" cy="374507"/>
            </a:xfrm>
            <a:prstGeom prst="rect">
              <a:avLst/>
            </a:prstGeom>
            <a:extLst/>
          </p:spPr>
          <p:txBody>
            <a:bodyPr/>
            <a:lstStyle/>
            <a:p>
              <a:pPr marL="184013" indent="-184013" defTabSz="1382670">
                <a:buClr>
                  <a:srgbClr val="1174AE"/>
                </a:buClr>
                <a:buFont typeface="Arial" charset="0"/>
                <a:buChar char="•"/>
                <a:defRPr/>
              </a:pPr>
              <a:r>
                <a:rPr lang="pl-PL" altLang="pl-PL" sz="1083" dirty="0">
                  <a:latin typeface="Calibri" pitchFamily="34" charset="0"/>
                </a:rPr>
                <a:t>Cyfrowe Usługi </a:t>
              </a:r>
              <a:r>
                <a:rPr lang="pl-PL" altLang="pl-PL" sz="1083" dirty="0" smtClean="0">
                  <a:latin typeface="Calibri" pitchFamily="34" charset="0"/>
                </a:rPr>
                <a:t>Publiczne, w tym e-Skrzynka i e-Doręczenie</a:t>
              </a:r>
            </a:p>
            <a:p>
              <a:pPr defTabSz="1382670">
                <a:buClr>
                  <a:srgbClr val="1174AE"/>
                </a:buClr>
                <a:defRPr/>
              </a:pPr>
              <a:endParaRPr lang="pl-PL" altLang="pl-PL" sz="1083" dirty="0">
                <a:latin typeface="Calibri" pitchFamily="34" charset="0"/>
              </a:endParaRPr>
            </a:p>
          </p:txBody>
        </p:sp>
        <p:sp>
          <p:nvSpPr>
            <p:cNvPr id="44" name="Rectangle 27"/>
            <p:cNvSpPr>
              <a:spLocks noChangeArrowheads="1"/>
            </p:cNvSpPr>
            <p:nvPr/>
          </p:nvSpPr>
          <p:spPr bwMode="auto">
            <a:xfrm>
              <a:off x="5049362" y="2533191"/>
              <a:ext cx="2160240" cy="3415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69863" indent="-169863" defTabSz="1276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1276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1276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1276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1276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1276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1276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1276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1276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Clr>
                  <a:srgbClr val="1174AE"/>
                </a:buClr>
                <a:buFont typeface="Arial" panose="020B0604020202020204" pitchFamily="34" charset="0"/>
                <a:buChar char="•"/>
              </a:pPr>
              <a:r>
                <a:rPr lang="pl-PL" altLang="pl-PL" sz="1083" dirty="0">
                  <a:solidFill>
                    <a:srgbClr val="000000"/>
                  </a:solidFill>
                  <a:latin typeface="Calibri" panose="020F0502020204030204" pitchFamily="34" charset="0"/>
                </a:rPr>
                <a:t>Rejestry Rozproszone</a:t>
              </a:r>
            </a:p>
          </p:txBody>
        </p:sp>
      </p:grpSp>
      <p:sp>
        <p:nvSpPr>
          <p:cNvPr id="47" name="Rectangle 46"/>
          <p:cNvSpPr/>
          <p:nvPr/>
        </p:nvSpPr>
        <p:spPr>
          <a:xfrm>
            <a:off x="6643582" y="2736859"/>
            <a:ext cx="2065469" cy="299244"/>
          </a:xfrm>
          <a:prstGeom prst="rect">
            <a:avLst/>
          </a:prstGeom>
        </p:spPr>
        <p:txBody>
          <a:bodyPr/>
          <a:lstStyle/>
          <a:p>
            <a:pPr defTabSz="1382670">
              <a:buClr>
                <a:srgbClr val="1174AE"/>
              </a:buClr>
              <a:defRPr/>
            </a:pPr>
            <a:endParaRPr lang="pl-PL" altLang="pl-PL" sz="1083" i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Arial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122392" y="3817573"/>
            <a:ext cx="1895425" cy="1661742"/>
            <a:chOff x="6459332" y="2811309"/>
            <a:chExt cx="1749623" cy="694958"/>
          </a:xfrm>
        </p:grpSpPr>
        <p:sp>
          <p:nvSpPr>
            <p:cNvPr id="51" name="Rectangle 5"/>
            <p:cNvSpPr>
              <a:spLocks noChangeArrowheads="1"/>
            </p:cNvSpPr>
            <p:nvPr/>
          </p:nvSpPr>
          <p:spPr bwMode="auto">
            <a:xfrm>
              <a:off x="6459332" y="2986428"/>
              <a:ext cx="1749623" cy="5198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algn="ctr">
              <a:solidFill>
                <a:schemeClr val="accent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lIns="39000" tIns="351000" rIns="39000" bIns="99060"/>
            <a:lstStyle/>
            <a:p>
              <a:pPr>
                <a:lnSpc>
                  <a:spcPts val="1000"/>
                </a:lnSpc>
                <a:spcAft>
                  <a:spcPts val="650"/>
                </a:spcAft>
                <a:buClr>
                  <a:srgbClr val="1174AE"/>
                </a:buClr>
                <a:buSzPct val="100000"/>
                <a:defRPr/>
              </a:pPr>
              <a:r>
                <a:rPr lang="pl-PL" altLang="pl-PL" sz="1192" b="1" dirty="0">
                  <a:latin typeface="Calibri" pitchFamily="34" charset="0"/>
                </a:rPr>
                <a:t>Nadzór nad pracami strumienia:</a:t>
              </a:r>
            </a:p>
            <a:p>
              <a:pPr marL="139315" indent="-139315">
                <a:spcAft>
                  <a:spcPts val="650"/>
                </a:spcAft>
                <a:buClr>
                  <a:srgbClr val="1174AE"/>
                </a:buClr>
                <a:buSzPct val="100000"/>
                <a:buFont typeface="Arial"/>
                <a:buChar char="•"/>
                <a:defRPr/>
              </a:pPr>
              <a:r>
                <a:rPr lang="pl-PL" altLang="pl-PL" sz="1083" dirty="0">
                  <a:latin typeface="Calibri" pitchFamily="34" charset="0"/>
                </a:rPr>
                <a:t>e-Edukacja</a:t>
              </a:r>
            </a:p>
          </p:txBody>
        </p:sp>
        <p:sp>
          <p:nvSpPr>
            <p:cNvPr id="52" name="pole tekstowe 2"/>
            <p:cNvSpPr txBox="1">
              <a:spLocks noChangeArrowheads="1"/>
            </p:cNvSpPr>
            <p:nvPr/>
          </p:nvSpPr>
          <p:spPr bwMode="auto">
            <a:xfrm>
              <a:off x="6477398" y="2811309"/>
              <a:ext cx="1731557" cy="158500"/>
            </a:xfrm>
            <a:prstGeom prst="rect">
              <a:avLst/>
            </a:prstGeom>
            <a:solidFill>
              <a:srgbClr val="0166B6"/>
            </a:solidFill>
            <a:ln w="9525">
              <a:solidFill>
                <a:srgbClr val="0166B6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pl-PL" altLang="pl-PL" sz="1517" b="1" dirty="0">
                  <a:solidFill>
                    <a:srgbClr val="FFFFFF"/>
                  </a:solidFill>
                  <a:latin typeface="Calibri" panose="020F0502020204030204" pitchFamily="34" charset="0"/>
                  <a:sym typeface="Arial" panose="020B0604020202020204" pitchFamily="34" charset="0"/>
                </a:rPr>
                <a:t>MEN</a:t>
              </a:r>
            </a:p>
          </p:txBody>
        </p:sp>
      </p:grpSp>
      <p:sp>
        <p:nvSpPr>
          <p:cNvPr id="27" name="Freeform 85"/>
          <p:cNvSpPr>
            <a:spLocks/>
          </p:cNvSpPr>
          <p:nvPr/>
        </p:nvSpPr>
        <p:spPr bwMode="gray">
          <a:xfrm>
            <a:off x="588368" y="3761613"/>
            <a:ext cx="8596515" cy="2111880"/>
          </a:xfrm>
          <a:custGeom>
            <a:avLst/>
            <a:gdLst>
              <a:gd name="T0" fmla="*/ 0 w 694"/>
              <a:gd name="T1" fmla="*/ 0 h 230"/>
              <a:gd name="T2" fmla="*/ 0 w 694"/>
              <a:gd name="T3" fmla="*/ 230 h 230"/>
              <a:gd name="T4" fmla="*/ 694 w 694"/>
              <a:gd name="T5" fmla="*/ 230 h 230"/>
              <a:gd name="T6" fmla="*/ 694 w 694"/>
              <a:gd name="T7" fmla="*/ 0 h 230"/>
              <a:gd name="T8" fmla="*/ 0 60000 65536"/>
              <a:gd name="T9" fmla="*/ 0 60000 65536"/>
              <a:gd name="T10" fmla="*/ 0 60000 65536"/>
              <a:gd name="T11" fmla="*/ 0 60000 65536"/>
              <a:gd name="T12" fmla="*/ 0 w 694"/>
              <a:gd name="T13" fmla="*/ 0 h 230"/>
              <a:gd name="T14" fmla="*/ 694 w 694"/>
              <a:gd name="T15" fmla="*/ 230 h 2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4" h="230">
                <a:moveTo>
                  <a:pt x="0" y="0"/>
                </a:moveTo>
                <a:lnTo>
                  <a:pt x="0" y="230"/>
                </a:lnTo>
                <a:lnTo>
                  <a:pt x="694" y="230"/>
                </a:lnTo>
                <a:lnTo>
                  <a:pt x="694" y="0"/>
                </a:lnTo>
              </a:path>
            </a:pathLst>
          </a:custGeom>
          <a:noFill/>
          <a:ln w="28575" cap="flat" cmpd="sng">
            <a:solidFill>
              <a:srgbClr val="0166B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99060" bIns="99060" anchor="ctr"/>
          <a:lstStyle/>
          <a:p>
            <a:pPr>
              <a:defRPr/>
            </a:pPr>
            <a:endParaRPr lang="pl-PL" sz="1950" dirty="0">
              <a:solidFill>
                <a:srgbClr val="000000"/>
              </a:solidFill>
              <a:latin typeface="Calibri" panose="020F0502020204030204" pitchFamily="34" charset="0"/>
              <a:cs typeface="Arial" charset="0"/>
              <a:sym typeface="Calibri" panose="020F0502020204030204" pitchFamily="34" charset="0"/>
            </a:endParaRPr>
          </a:p>
        </p:txBody>
      </p:sp>
      <p:grpSp>
        <p:nvGrpSpPr>
          <p:cNvPr id="36" name="Group 1"/>
          <p:cNvGrpSpPr/>
          <p:nvPr/>
        </p:nvGrpSpPr>
        <p:grpSpPr>
          <a:xfrm>
            <a:off x="2823854" y="3833642"/>
            <a:ext cx="1886310" cy="1618488"/>
            <a:chOff x="4482740" y="3173687"/>
            <a:chExt cx="1741210" cy="1493990"/>
          </a:xfrm>
        </p:grpSpPr>
        <p:sp>
          <p:nvSpPr>
            <p:cNvPr id="45" name="Rectangle 5"/>
            <p:cNvSpPr>
              <a:spLocks noChangeArrowheads="1"/>
            </p:cNvSpPr>
            <p:nvPr/>
          </p:nvSpPr>
          <p:spPr bwMode="auto">
            <a:xfrm>
              <a:off x="4482740" y="3520285"/>
              <a:ext cx="1741210" cy="114739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algn="ctr">
              <a:solidFill>
                <a:schemeClr val="accent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lIns="39000" tIns="351000" rIns="39000" bIns="99060"/>
            <a:lstStyle/>
            <a:p>
              <a:pPr>
                <a:lnSpc>
                  <a:spcPts val="1000"/>
                </a:lnSpc>
                <a:spcAft>
                  <a:spcPts val="650"/>
                </a:spcAft>
                <a:buClr>
                  <a:srgbClr val="1174AE"/>
                </a:buClr>
                <a:buSzPct val="100000"/>
                <a:defRPr/>
              </a:pPr>
              <a:r>
                <a:rPr lang="pl-PL" altLang="pl-PL" sz="1192" b="1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Nadzór nad </a:t>
              </a:r>
              <a:r>
                <a:rPr lang="pl-PL" altLang="pl-PL" sz="1192" b="1" dirty="0">
                  <a:solidFill>
                    <a:srgbClr val="000000"/>
                  </a:solidFill>
                  <a:latin typeface="Calibri" pitchFamily="34" charset="0"/>
                </a:rPr>
                <a:t>pracami </a:t>
              </a:r>
              <a:r>
                <a:rPr lang="pl-PL" altLang="pl-PL" sz="1192" b="1" dirty="0" smtClean="0">
                  <a:solidFill>
                    <a:srgbClr val="000000"/>
                  </a:solidFill>
                  <a:latin typeface="Calibri" pitchFamily="34" charset="0"/>
                </a:rPr>
                <a:t>strumieni</a:t>
              </a:r>
              <a:r>
                <a:rPr lang="pl-PL" altLang="pl-PL" sz="1192" b="1" dirty="0" smtClean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:</a:t>
              </a:r>
              <a:endParaRPr lang="pl-PL" altLang="pl-PL" sz="1192" b="1" dirty="0">
                <a:solidFill>
                  <a:srgbClr val="000000"/>
                </a:solidFill>
                <a:latin typeface="Calibri" pitchFamily="34" charset="0"/>
                <a:cs typeface="Arial" charset="0"/>
              </a:endParaRPr>
            </a:p>
            <a:p>
              <a:pPr marL="139315" indent="-139315">
                <a:buClr>
                  <a:srgbClr val="1174AE"/>
                </a:buClr>
                <a:buSzPct val="100000"/>
                <a:buFont typeface="Arial"/>
                <a:buChar char="•"/>
                <a:defRPr/>
              </a:pPr>
              <a:r>
                <a:rPr lang="pl-PL" altLang="pl-PL" sz="1050" dirty="0">
                  <a:latin typeface="Calibri" pitchFamily="34" charset="0"/>
                </a:rPr>
                <a:t>Zwiększenie Obrotu Bezgotówkowego</a:t>
              </a:r>
            </a:p>
            <a:p>
              <a:pPr marL="139315" indent="-139315">
                <a:buClr>
                  <a:srgbClr val="1174AE"/>
                </a:buClr>
                <a:buSzPct val="100000"/>
                <a:buFont typeface="Arial"/>
                <a:buChar char="•"/>
                <a:defRPr/>
              </a:pPr>
              <a:r>
                <a:rPr lang="pl-PL" altLang="pl-PL" sz="1050" dirty="0">
                  <a:latin typeface="Calibri" pitchFamily="34" charset="0"/>
                </a:rPr>
                <a:t>e-Faktura i e-Paragon</a:t>
              </a:r>
            </a:p>
            <a:p>
              <a:pPr marL="139315" indent="-139315">
                <a:spcAft>
                  <a:spcPts val="650"/>
                </a:spcAft>
                <a:buClr>
                  <a:srgbClr val="1174AE"/>
                </a:buClr>
                <a:buSzPct val="100000"/>
                <a:buFont typeface="Arial"/>
                <a:buChar char="•"/>
                <a:defRPr/>
              </a:pPr>
              <a:endParaRPr lang="pl-PL" altLang="pl-PL" sz="1300" dirty="0">
                <a:solidFill>
                  <a:srgbClr val="000000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46" name="pole tekstowe 2"/>
            <p:cNvSpPr txBox="1">
              <a:spLocks noChangeArrowheads="1"/>
            </p:cNvSpPr>
            <p:nvPr/>
          </p:nvSpPr>
          <p:spPr bwMode="auto">
            <a:xfrm>
              <a:off x="4482740" y="3173687"/>
              <a:ext cx="1741210" cy="288000"/>
            </a:xfrm>
            <a:prstGeom prst="rect">
              <a:avLst/>
            </a:prstGeom>
            <a:solidFill>
              <a:srgbClr val="0166B6"/>
            </a:solidFill>
            <a:ln w="9525">
              <a:solidFill>
                <a:srgbClr val="0166B6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pl-PL" altLang="pl-PL" sz="1517" b="1" dirty="0" smtClean="0">
                  <a:solidFill>
                    <a:srgbClr val="FFFFFF"/>
                  </a:solidFill>
                  <a:latin typeface="Calibri" panose="020F0502020204030204" pitchFamily="34" charset="0"/>
                  <a:sym typeface="Arial" panose="020B0604020202020204" pitchFamily="34" charset="0"/>
                </a:rPr>
                <a:t>MR</a:t>
              </a:r>
              <a:endParaRPr lang="pl-PL" altLang="pl-PL" sz="1517" b="1" dirty="0">
                <a:solidFill>
                  <a:srgbClr val="FFFFFF"/>
                </a:solidFill>
                <a:latin typeface="Calibri" panose="020F050202020403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33" name="pole tekstowe 32"/>
          <p:cNvSpPr txBox="1"/>
          <p:nvPr/>
        </p:nvSpPr>
        <p:spPr>
          <a:xfrm>
            <a:off x="470797" y="1296412"/>
            <a:ext cx="8241116" cy="828089"/>
          </a:xfrm>
          <a:prstGeom prst="rect">
            <a:avLst/>
          </a:prstGeom>
          <a:noFill/>
        </p:spPr>
        <p:txBody>
          <a:bodyPr wrap="square" tIns="90000" bIns="9000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pl-PL" sz="14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Programie działa 9 strumieni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pl-PL" sz="14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prace włączone jest 5 ministerstw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2019r. realizowano ok. 52 projekty (nie włączając projektów z programu AI), z których zakończono 16.</a:t>
            </a:r>
          </a:p>
        </p:txBody>
      </p:sp>
    </p:spTree>
    <p:extLst>
      <p:ext uri="{BB962C8B-B14F-4D97-AF65-F5344CB8AC3E}">
        <p14:creationId xmlns:p14="http://schemas.microsoft.com/office/powerpoint/2010/main" val="15905367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8678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 smtClean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34" name="Round Diagonal Corner Rectangle 33"/>
          <p:cNvSpPr/>
          <p:nvPr/>
        </p:nvSpPr>
        <p:spPr>
          <a:xfrm>
            <a:off x="5679388" y="2753161"/>
            <a:ext cx="4178854" cy="891863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3" name="ColumnHeader"/>
          <p:cNvSpPr>
            <a:spLocks noChangeArrowheads="1"/>
          </p:cNvSpPr>
          <p:nvPr/>
        </p:nvSpPr>
        <p:spPr bwMode="gray">
          <a:xfrm>
            <a:off x="527382" y="1209312"/>
            <a:ext cx="8424024" cy="681079"/>
          </a:xfrm>
          <a:prstGeom prst="round2DiagRect">
            <a:avLst/>
          </a:prstGeom>
          <a:gradFill flip="none" rotWithShape="1">
            <a:gsLst>
              <a:gs pos="100000">
                <a:srgbClr val="2EA0FE"/>
              </a:gs>
              <a:gs pos="1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0700" tIns="0" rIns="50700" bIns="0" anchor="ctr"/>
          <a:lstStyle/>
          <a:p>
            <a:pPr marL="1356874" lvl="3" indent="-194331">
              <a:spcAft>
                <a:spcPts val="650"/>
              </a:spcAft>
              <a:defRPr/>
            </a:pPr>
            <a:r>
              <a:rPr lang="pl-PL" sz="1400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biznesowy: Marcin Kraska (ILiM)</a:t>
            </a:r>
          </a:p>
          <a:p>
            <a:pPr marL="1362033" lvl="3" indent="-199490">
              <a:spcAft>
                <a:spcPts val="650"/>
              </a:spcAft>
              <a:defRPr/>
            </a:pPr>
            <a:r>
              <a:rPr lang="pl-PL" sz="1400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</a:t>
            </a:r>
            <a:r>
              <a:rPr lang="pl-PL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wdrożeniowy: </a:t>
            </a:r>
            <a:r>
              <a:rPr lang="pl-PL" sz="1400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Tomasz Napiórkowski (MC)</a:t>
            </a:r>
            <a:endParaRPr lang="pl-PL" sz="1400" i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3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2000" dirty="0" smtClean="0">
                <a:solidFill>
                  <a:srgbClr val="0166B6"/>
                </a:solidFill>
              </a:rPr>
              <a:t>Strumień</a:t>
            </a:r>
            <a:r>
              <a:rPr lang="pl-PL" altLang="pl-PL" sz="2000" dirty="0" smtClean="0"/>
              <a:t> </a:t>
            </a:r>
            <a:r>
              <a:rPr lang="pl-PL" altLang="pl-PL" sz="2000" dirty="0" smtClean="0">
                <a:solidFill>
                  <a:srgbClr val="DC6E00"/>
                </a:solidFill>
              </a:rPr>
              <a:t>Cyfrowe Usługi Publiczne, w tym e-Skrzynka i e-Doręczenia </a:t>
            </a:r>
            <a:r>
              <a:rPr lang="pl-PL" altLang="pl-PL" sz="2000" dirty="0" smtClean="0">
                <a:solidFill>
                  <a:srgbClr val="0166B6"/>
                </a:solidFill>
              </a:rPr>
              <a:t>wspiera prace nad cyfryzacją usług publicznych</a:t>
            </a:r>
          </a:p>
        </p:txBody>
      </p:sp>
      <p:sp>
        <p:nvSpPr>
          <p:cNvPr id="13322" name="Text Placeholder 2"/>
          <p:cNvSpPr txBox="1">
            <a:spLocks/>
          </p:cNvSpPr>
          <p:nvPr/>
        </p:nvSpPr>
        <p:spPr bwMode="auto">
          <a:xfrm>
            <a:off x="5672574" y="2852936"/>
            <a:ext cx="4295091" cy="9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9500" tIns="11700" rIns="19500" bIns="11700">
            <a:spAutoFit/>
          </a:bodyPr>
          <a:lstStyle/>
          <a:p>
            <a:pPr marL="290636" lvl="1" indent="-190892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b="1" dirty="0" smtClean="0">
                <a:solidFill>
                  <a:srgbClr val="0070C0"/>
                </a:solidFill>
                <a:latin typeface="Calibri" pitchFamily="34" charset="0"/>
              </a:rPr>
              <a:t>Opracowanie scenariuszy </a:t>
            </a:r>
            <a:r>
              <a:rPr lang="pl-PL" altLang="pl-PL" sz="1300" b="1" dirty="0">
                <a:solidFill>
                  <a:srgbClr val="0070C0"/>
                </a:solidFill>
                <a:latin typeface="Calibri" pitchFamily="34" charset="0"/>
              </a:rPr>
              <a:t>zdarzeń życiowych </a:t>
            </a:r>
            <a:r>
              <a:rPr lang="pl-PL" altLang="pl-PL" sz="1300" dirty="0">
                <a:solidFill>
                  <a:srgbClr val="0070C0"/>
                </a:solidFill>
                <a:latin typeface="Calibri" pitchFamily="34" charset="0"/>
              </a:rPr>
              <a:t>(</a:t>
            </a:r>
            <a:r>
              <a:rPr lang="pl-PL" altLang="pl-PL" sz="1300" i="1" dirty="0" err="1">
                <a:solidFill>
                  <a:srgbClr val="0070C0"/>
                </a:solidFill>
                <a:latin typeface="Calibri" pitchFamily="34" charset="0"/>
              </a:rPr>
              <a:t>customer</a:t>
            </a:r>
            <a:r>
              <a:rPr lang="pl-PL" altLang="pl-PL" sz="1300" i="1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pl-PL" altLang="pl-PL" sz="1300" i="1" dirty="0" err="1">
                <a:solidFill>
                  <a:srgbClr val="0070C0"/>
                </a:solidFill>
                <a:latin typeface="Calibri" pitchFamily="34" charset="0"/>
              </a:rPr>
              <a:t>journey</a:t>
            </a:r>
            <a:r>
              <a:rPr lang="pl-PL" altLang="pl-PL" sz="1300" i="1" dirty="0">
                <a:solidFill>
                  <a:srgbClr val="0070C0"/>
                </a:solidFill>
                <a:latin typeface="Calibri" pitchFamily="34" charset="0"/>
              </a:rPr>
              <a:t> map</a:t>
            </a:r>
            <a:r>
              <a:rPr lang="pl-PL" altLang="pl-PL" sz="1300" dirty="0">
                <a:solidFill>
                  <a:srgbClr val="0070C0"/>
                </a:solidFill>
                <a:latin typeface="Calibri" pitchFamily="34" charset="0"/>
              </a:rPr>
              <a:t>): moja rodzina, mój </a:t>
            </a:r>
            <a:r>
              <a:rPr lang="pl-PL" altLang="pl-PL" sz="1300" dirty="0" smtClean="0">
                <a:solidFill>
                  <a:srgbClr val="0070C0"/>
                </a:solidFill>
                <a:latin typeface="Calibri" pitchFamily="34" charset="0"/>
              </a:rPr>
              <a:t>pojazd</a:t>
            </a:r>
          </a:p>
          <a:p>
            <a:pPr marL="290636" lvl="1" indent="-190892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b="1" dirty="0" smtClean="0">
                <a:solidFill>
                  <a:srgbClr val="0070C0"/>
                </a:solidFill>
                <a:latin typeface="Calibri" pitchFamily="34" charset="0"/>
              </a:rPr>
              <a:t>e-Doręczenia</a:t>
            </a:r>
            <a:r>
              <a:rPr lang="pl-PL" altLang="pl-PL" sz="1300" dirty="0" smtClean="0">
                <a:solidFill>
                  <a:srgbClr val="0070C0"/>
                </a:solidFill>
                <a:latin typeface="Calibri" pitchFamily="34" charset="0"/>
              </a:rPr>
              <a:t> – podpisana umowa o finansowanie </a:t>
            </a:r>
            <a:endParaRPr lang="pl-PL" altLang="pl-PL" sz="1300" dirty="0">
              <a:solidFill>
                <a:srgbClr val="0070C0"/>
              </a:solidFill>
              <a:latin typeface="Calibri" pitchFamily="34" charset="0"/>
            </a:endParaRPr>
          </a:p>
          <a:p>
            <a:pPr marL="290636" lvl="1" indent="-190892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endParaRPr lang="pl-PL" altLang="pl-PL" sz="1300" dirty="0">
              <a:latin typeface="Calibri" pitchFamily="34" charset="0"/>
            </a:endParaRPr>
          </a:p>
        </p:txBody>
      </p:sp>
      <p:sp>
        <p:nvSpPr>
          <p:cNvPr id="13324" name="Rectangle 34"/>
          <p:cNvSpPr>
            <a:spLocks noChangeArrowheads="1"/>
          </p:cNvSpPr>
          <p:nvPr/>
        </p:nvSpPr>
        <p:spPr bwMode="auto">
          <a:xfrm>
            <a:off x="6897217" y="2348880"/>
            <a:ext cx="2982498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Kluczowe </a:t>
            </a:r>
            <a:r>
              <a:rPr lang="pl-PL" altLang="pl-PL" sz="1733" b="1" dirty="0" smtClean="0">
                <a:solidFill>
                  <a:srgbClr val="2EA0FE"/>
                </a:solidFill>
                <a:latin typeface="Calibri" pitchFamily="34" charset="0"/>
              </a:rPr>
              <a:t>osiągnięcia w 2019r</a:t>
            </a:r>
            <a:endParaRPr lang="pl-PL" altLang="pl-PL" sz="1733" b="1" dirty="0">
              <a:solidFill>
                <a:srgbClr val="2EA0FE"/>
              </a:solidFill>
              <a:latin typeface="Calibri" pitchFamily="34" charset="0"/>
            </a:endParaRPr>
          </a:p>
        </p:txBody>
      </p:sp>
      <p:grpSp>
        <p:nvGrpSpPr>
          <p:cNvPr id="13328" name="Group 31"/>
          <p:cNvGrpSpPr>
            <a:grpSpLocks/>
          </p:cNvGrpSpPr>
          <p:nvPr/>
        </p:nvGrpSpPr>
        <p:grpSpPr bwMode="auto">
          <a:xfrm>
            <a:off x="605445" y="1340769"/>
            <a:ext cx="599438" cy="489158"/>
            <a:chOff x="1019177" y="1648406"/>
            <a:chExt cx="869682" cy="740783"/>
          </a:xfrm>
        </p:grpSpPr>
        <p:grpSp>
          <p:nvGrpSpPr>
            <p:cNvPr id="13330" name="Group 16"/>
            <p:cNvGrpSpPr>
              <a:grpSpLocks noChangeAspect="1"/>
            </p:cNvGrpSpPr>
            <p:nvPr/>
          </p:nvGrpSpPr>
          <p:grpSpPr bwMode="auto">
            <a:xfrm>
              <a:off x="1019177" y="1648406"/>
              <a:ext cx="771027" cy="740783"/>
              <a:chOff x="1055" y="1007"/>
              <a:chExt cx="267" cy="257"/>
            </a:xfrm>
          </p:grpSpPr>
          <p:sp>
            <p:nvSpPr>
              <p:cNvPr id="13332" name="Freeform 18"/>
              <p:cNvSpPr>
                <a:spLocks/>
              </p:cNvSpPr>
              <p:nvPr/>
            </p:nvSpPr>
            <p:spPr bwMode="auto">
              <a:xfrm>
                <a:off x="1131" y="1007"/>
                <a:ext cx="97" cy="68"/>
              </a:xfrm>
              <a:custGeom>
                <a:avLst/>
                <a:gdLst>
                  <a:gd name="T0" fmla="*/ 0 w 1075"/>
                  <a:gd name="T1" fmla="*/ 0 h 748"/>
                  <a:gd name="T2" fmla="*/ 0 w 1075"/>
                  <a:gd name="T3" fmla="*/ 0 h 748"/>
                  <a:gd name="T4" fmla="*/ 0 w 1075"/>
                  <a:gd name="T5" fmla="*/ 0 h 748"/>
                  <a:gd name="T6" fmla="*/ 0 w 1075"/>
                  <a:gd name="T7" fmla="*/ 0 h 748"/>
                  <a:gd name="T8" fmla="*/ 0 w 1075"/>
                  <a:gd name="T9" fmla="*/ 0 h 748"/>
                  <a:gd name="T10" fmla="*/ 0 w 1075"/>
                  <a:gd name="T11" fmla="*/ 0 h 748"/>
                  <a:gd name="T12" fmla="*/ 0 w 1075"/>
                  <a:gd name="T13" fmla="*/ 0 h 748"/>
                  <a:gd name="T14" fmla="*/ 0 w 1075"/>
                  <a:gd name="T15" fmla="*/ 0 h 748"/>
                  <a:gd name="T16" fmla="*/ 0 w 1075"/>
                  <a:gd name="T17" fmla="*/ 0 h 748"/>
                  <a:gd name="T18" fmla="*/ 0 w 1075"/>
                  <a:gd name="T19" fmla="*/ 0 h 748"/>
                  <a:gd name="T20" fmla="*/ 0 w 1075"/>
                  <a:gd name="T21" fmla="*/ 0 h 748"/>
                  <a:gd name="T22" fmla="*/ 0 w 1075"/>
                  <a:gd name="T23" fmla="*/ 0 h 748"/>
                  <a:gd name="T24" fmla="*/ 0 w 1075"/>
                  <a:gd name="T25" fmla="*/ 0 h 748"/>
                  <a:gd name="T26" fmla="*/ 0 w 1075"/>
                  <a:gd name="T27" fmla="*/ 0 h 748"/>
                  <a:gd name="T28" fmla="*/ 0 w 1075"/>
                  <a:gd name="T29" fmla="*/ 0 h 748"/>
                  <a:gd name="T30" fmla="*/ 0 w 1075"/>
                  <a:gd name="T31" fmla="*/ 0 h 748"/>
                  <a:gd name="T32" fmla="*/ 0 w 1075"/>
                  <a:gd name="T33" fmla="*/ 0 h 748"/>
                  <a:gd name="T34" fmla="*/ 0 w 1075"/>
                  <a:gd name="T35" fmla="*/ 0 h 748"/>
                  <a:gd name="T36" fmla="*/ 0 w 1075"/>
                  <a:gd name="T37" fmla="*/ 0 h 748"/>
                  <a:gd name="T38" fmla="*/ 0 w 1075"/>
                  <a:gd name="T39" fmla="*/ 0 h 748"/>
                  <a:gd name="T40" fmla="*/ 0 w 1075"/>
                  <a:gd name="T41" fmla="*/ 0 h 748"/>
                  <a:gd name="T42" fmla="*/ 0 w 1075"/>
                  <a:gd name="T43" fmla="*/ 0 h 748"/>
                  <a:gd name="T44" fmla="*/ 0 w 1075"/>
                  <a:gd name="T45" fmla="*/ 0 h 748"/>
                  <a:gd name="T46" fmla="*/ 0 w 1075"/>
                  <a:gd name="T47" fmla="*/ 0 h 748"/>
                  <a:gd name="T48" fmla="*/ 0 w 1075"/>
                  <a:gd name="T49" fmla="*/ 0 h 748"/>
                  <a:gd name="T50" fmla="*/ 0 w 1075"/>
                  <a:gd name="T51" fmla="*/ 0 h 748"/>
                  <a:gd name="T52" fmla="*/ 0 w 1075"/>
                  <a:gd name="T53" fmla="*/ 0 h 748"/>
                  <a:gd name="T54" fmla="*/ 0 w 1075"/>
                  <a:gd name="T55" fmla="*/ 0 h 748"/>
                  <a:gd name="T56" fmla="*/ 0 w 1075"/>
                  <a:gd name="T57" fmla="*/ 0 h 748"/>
                  <a:gd name="T58" fmla="*/ 0 w 1075"/>
                  <a:gd name="T59" fmla="*/ 0 h 748"/>
                  <a:gd name="T60" fmla="*/ 0 w 1075"/>
                  <a:gd name="T61" fmla="*/ 0 h 748"/>
                  <a:gd name="T62" fmla="*/ 0 w 1075"/>
                  <a:gd name="T63" fmla="*/ 0 h 748"/>
                  <a:gd name="T64" fmla="*/ 0 w 1075"/>
                  <a:gd name="T65" fmla="*/ 0 h 748"/>
                  <a:gd name="T66" fmla="*/ 0 w 1075"/>
                  <a:gd name="T67" fmla="*/ 0 h 748"/>
                  <a:gd name="T68" fmla="*/ 0 w 1075"/>
                  <a:gd name="T69" fmla="*/ 0 h 748"/>
                  <a:gd name="T70" fmla="*/ 0 w 1075"/>
                  <a:gd name="T71" fmla="*/ 0 h 74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5"/>
                  <a:gd name="T109" fmla="*/ 0 h 748"/>
                  <a:gd name="T110" fmla="*/ 1075 w 1075"/>
                  <a:gd name="T111" fmla="*/ 748 h 74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5" h="748">
                    <a:moveTo>
                      <a:pt x="902" y="0"/>
                    </a:moveTo>
                    <a:lnTo>
                      <a:pt x="916" y="4"/>
                    </a:lnTo>
                    <a:lnTo>
                      <a:pt x="928" y="12"/>
                    </a:lnTo>
                    <a:lnTo>
                      <a:pt x="936" y="23"/>
                    </a:lnTo>
                    <a:lnTo>
                      <a:pt x="1071" y="303"/>
                    </a:lnTo>
                    <a:lnTo>
                      <a:pt x="1075" y="317"/>
                    </a:lnTo>
                    <a:lnTo>
                      <a:pt x="1074" y="332"/>
                    </a:lnTo>
                    <a:lnTo>
                      <a:pt x="1068" y="344"/>
                    </a:lnTo>
                    <a:lnTo>
                      <a:pt x="1063" y="350"/>
                    </a:lnTo>
                    <a:lnTo>
                      <a:pt x="1059" y="354"/>
                    </a:lnTo>
                    <a:lnTo>
                      <a:pt x="1045" y="361"/>
                    </a:lnTo>
                    <a:lnTo>
                      <a:pt x="1031" y="363"/>
                    </a:lnTo>
                    <a:lnTo>
                      <a:pt x="721" y="339"/>
                    </a:lnTo>
                    <a:lnTo>
                      <a:pt x="707" y="336"/>
                    </a:lnTo>
                    <a:lnTo>
                      <a:pt x="695" y="328"/>
                    </a:lnTo>
                    <a:lnTo>
                      <a:pt x="686" y="316"/>
                    </a:lnTo>
                    <a:lnTo>
                      <a:pt x="682" y="302"/>
                    </a:lnTo>
                    <a:lnTo>
                      <a:pt x="683" y="288"/>
                    </a:lnTo>
                    <a:lnTo>
                      <a:pt x="690" y="274"/>
                    </a:lnTo>
                    <a:lnTo>
                      <a:pt x="708" y="247"/>
                    </a:lnTo>
                    <a:lnTo>
                      <a:pt x="659" y="243"/>
                    </a:lnTo>
                    <a:lnTo>
                      <a:pt x="609" y="244"/>
                    </a:lnTo>
                    <a:lnTo>
                      <a:pt x="559" y="251"/>
                    </a:lnTo>
                    <a:lnTo>
                      <a:pt x="511" y="265"/>
                    </a:lnTo>
                    <a:lnTo>
                      <a:pt x="465" y="282"/>
                    </a:lnTo>
                    <a:lnTo>
                      <a:pt x="421" y="306"/>
                    </a:lnTo>
                    <a:lnTo>
                      <a:pt x="379" y="334"/>
                    </a:lnTo>
                    <a:lnTo>
                      <a:pt x="342" y="364"/>
                    </a:lnTo>
                    <a:lnTo>
                      <a:pt x="310" y="398"/>
                    </a:lnTo>
                    <a:lnTo>
                      <a:pt x="282" y="435"/>
                    </a:lnTo>
                    <a:lnTo>
                      <a:pt x="258" y="474"/>
                    </a:lnTo>
                    <a:lnTo>
                      <a:pt x="238" y="514"/>
                    </a:lnTo>
                    <a:lnTo>
                      <a:pt x="222" y="558"/>
                    </a:lnTo>
                    <a:lnTo>
                      <a:pt x="212" y="603"/>
                    </a:lnTo>
                    <a:lnTo>
                      <a:pt x="205" y="648"/>
                    </a:lnTo>
                    <a:lnTo>
                      <a:pt x="203" y="695"/>
                    </a:lnTo>
                    <a:lnTo>
                      <a:pt x="202" y="709"/>
                    </a:lnTo>
                    <a:lnTo>
                      <a:pt x="196" y="720"/>
                    </a:lnTo>
                    <a:lnTo>
                      <a:pt x="188" y="730"/>
                    </a:lnTo>
                    <a:lnTo>
                      <a:pt x="177" y="735"/>
                    </a:lnTo>
                    <a:lnTo>
                      <a:pt x="166" y="738"/>
                    </a:lnTo>
                    <a:lnTo>
                      <a:pt x="45" y="748"/>
                    </a:lnTo>
                    <a:lnTo>
                      <a:pt x="33" y="747"/>
                    </a:lnTo>
                    <a:lnTo>
                      <a:pt x="23" y="743"/>
                    </a:lnTo>
                    <a:lnTo>
                      <a:pt x="13" y="737"/>
                    </a:lnTo>
                    <a:lnTo>
                      <a:pt x="7" y="728"/>
                    </a:lnTo>
                    <a:lnTo>
                      <a:pt x="2" y="718"/>
                    </a:lnTo>
                    <a:lnTo>
                      <a:pt x="0" y="707"/>
                    </a:lnTo>
                    <a:lnTo>
                      <a:pt x="1" y="650"/>
                    </a:lnTo>
                    <a:lnTo>
                      <a:pt x="6" y="594"/>
                    </a:lnTo>
                    <a:lnTo>
                      <a:pt x="16" y="540"/>
                    </a:lnTo>
                    <a:lnTo>
                      <a:pt x="32" y="486"/>
                    </a:lnTo>
                    <a:lnTo>
                      <a:pt x="51" y="434"/>
                    </a:lnTo>
                    <a:lnTo>
                      <a:pt x="75" y="384"/>
                    </a:lnTo>
                    <a:lnTo>
                      <a:pt x="104" y="336"/>
                    </a:lnTo>
                    <a:lnTo>
                      <a:pt x="135" y="291"/>
                    </a:lnTo>
                    <a:lnTo>
                      <a:pt x="172" y="248"/>
                    </a:lnTo>
                    <a:lnTo>
                      <a:pt x="211" y="208"/>
                    </a:lnTo>
                    <a:lnTo>
                      <a:pt x="255" y="172"/>
                    </a:lnTo>
                    <a:lnTo>
                      <a:pt x="306" y="136"/>
                    </a:lnTo>
                    <a:lnTo>
                      <a:pt x="360" y="106"/>
                    </a:lnTo>
                    <a:lnTo>
                      <a:pt x="415" y="81"/>
                    </a:lnTo>
                    <a:lnTo>
                      <a:pt x="472" y="62"/>
                    </a:lnTo>
                    <a:lnTo>
                      <a:pt x="531" y="48"/>
                    </a:lnTo>
                    <a:lnTo>
                      <a:pt x="591" y="40"/>
                    </a:lnTo>
                    <a:lnTo>
                      <a:pt x="651" y="38"/>
                    </a:lnTo>
                    <a:lnTo>
                      <a:pt x="712" y="41"/>
                    </a:lnTo>
                    <a:lnTo>
                      <a:pt x="772" y="50"/>
                    </a:lnTo>
                    <a:lnTo>
                      <a:pt x="832" y="65"/>
                    </a:lnTo>
                    <a:lnTo>
                      <a:pt x="865" y="18"/>
                    </a:lnTo>
                    <a:lnTo>
                      <a:pt x="874" y="7"/>
                    </a:lnTo>
                    <a:lnTo>
                      <a:pt x="888" y="2"/>
                    </a:lnTo>
                    <a:lnTo>
                      <a:pt x="9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13333" name="Freeform 19"/>
              <p:cNvSpPr>
                <a:spLocks/>
              </p:cNvSpPr>
              <p:nvPr/>
            </p:nvSpPr>
            <p:spPr bwMode="auto">
              <a:xfrm>
                <a:off x="1225" y="1163"/>
                <a:ext cx="97" cy="68"/>
              </a:xfrm>
              <a:custGeom>
                <a:avLst/>
                <a:gdLst>
                  <a:gd name="T0" fmla="*/ 0 w 1074"/>
                  <a:gd name="T1" fmla="*/ 0 h 746"/>
                  <a:gd name="T2" fmla="*/ 0 w 1074"/>
                  <a:gd name="T3" fmla="*/ 0 h 746"/>
                  <a:gd name="T4" fmla="*/ 0 w 1074"/>
                  <a:gd name="T5" fmla="*/ 0 h 746"/>
                  <a:gd name="T6" fmla="*/ 0 w 1074"/>
                  <a:gd name="T7" fmla="*/ 0 h 746"/>
                  <a:gd name="T8" fmla="*/ 0 w 1074"/>
                  <a:gd name="T9" fmla="*/ 0 h 746"/>
                  <a:gd name="T10" fmla="*/ 0 w 1074"/>
                  <a:gd name="T11" fmla="*/ 0 h 746"/>
                  <a:gd name="T12" fmla="*/ 0 w 1074"/>
                  <a:gd name="T13" fmla="*/ 0 h 746"/>
                  <a:gd name="T14" fmla="*/ 0 w 1074"/>
                  <a:gd name="T15" fmla="*/ 0 h 746"/>
                  <a:gd name="T16" fmla="*/ 0 w 1074"/>
                  <a:gd name="T17" fmla="*/ 0 h 746"/>
                  <a:gd name="T18" fmla="*/ 0 w 1074"/>
                  <a:gd name="T19" fmla="*/ 0 h 746"/>
                  <a:gd name="T20" fmla="*/ 0 w 1074"/>
                  <a:gd name="T21" fmla="*/ 0 h 746"/>
                  <a:gd name="T22" fmla="*/ 0 w 1074"/>
                  <a:gd name="T23" fmla="*/ 0 h 746"/>
                  <a:gd name="T24" fmla="*/ 0 w 1074"/>
                  <a:gd name="T25" fmla="*/ 0 h 746"/>
                  <a:gd name="T26" fmla="*/ 0 w 1074"/>
                  <a:gd name="T27" fmla="*/ 0 h 746"/>
                  <a:gd name="T28" fmla="*/ 0 w 1074"/>
                  <a:gd name="T29" fmla="*/ 0 h 746"/>
                  <a:gd name="T30" fmla="*/ 0 w 1074"/>
                  <a:gd name="T31" fmla="*/ 0 h 746"/>
                  <a:gd name="T32" fmla="*/ 0 w 1074"/>
                  <a:gd name="T33" fmla="*/ 0 h 746"/>
                  <a:gd name="T34" fmla="*/ 0 w 1074"/>
                  <a:gd name="T35" fmla="*/ 0 h 746"/>
                  <a:gd name="T36" fmla="*/ 0 w 1074"/>
                  <a:gd name="T37" fmla="*/ 0 h 746"/>
                  <a:gd name="T38" fmla="*/ 0 w 1074"/>
                  <a:gd name="T39" fmla="*/ 0 h 746"/>
                  <a:gd name="T40" fmla="*/ 0 w 1074"/>
                  <a:gd name="T41" fmla="*/ 0 h 746"/>
                  <a:gd name="T42" fmla="*/ 0 w 1074"/>
                  <a:gd name="T43" fmla="*/ 0 h 746"/>
                  <a:gd name="T44" fmla="*/ 0 w 1074"/>
                  <a:gd name="T45" fmla="*/ 0 h 746"/>
                  <a:gd name="T46" fmla="*/ 0 w 1074"/>
                  <a:gd name="T47" fmla="*/ 0 h 746"/>
                  <a:gd name="T48" fmla="*/ 0 w 1074"/>
                  <a:gd name="T49" fmla="*/ 0 h 746"/>
                  <a:gd name="T50" fmla="*/ 0 w 1074"/>
                  <a:gd name="T51" fmla="*/ 0 h 746"/>
                  <a:gd name="T52" fmla="*/ 0 w 1074"/>
                  <a:gd name="T53" fmla="*/ 0 h 746"/>
                  <a:gd name="T54" fmla="*/ 0 w 1074"/>
                  <a:gd name="T55" fmla="*/ 0 h 746"/>
                  <a:gd name="T56" fmla="*/ 0 w 1074"/>
                  <a:gd name="T57" fmla="*/ 0 h 746"/>
                  <a:gd name="T58" fmla="*/ 0 w 1074"/>
                  <a:gd name="T59" fmla="*/ 0 h 746"/>
                  <a:gd name="T60" fmla="*/ 0 w 1074"/>
                  <a:gd name="T61" fmla="*/ 0 h 746"/>
                  <a:gd name="T62" fmla="*/ 0 w 1074"/>
                  <a:gd name="T63" fmla="*/ 0 h 746"/>
                  <a:gd name="T64" fmla="*/ 0 w 1074"/>
                  <a:gd name="T65" fmla="*/ 0 h 746"/>
                  <a:gd name="T66" fmla="*/ 0 w 1074"/>
                  <a:gd name="T67" fmla="*/ 0 h 746"/>
                  <a:gd name="T68" fmla="*/ 0 w 1074"/>
                  <a:gd name="T69" fmla="*/ 0 h 746"/>
                  <a:gd name="T70" fmla="*/ 0 w 1074"/>
                  <a:gd name="T71" fmla="*/ 0 h 7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4"/>
                  <a:gd name="T109" fmla="*/ 0 h 746"/>
                  <a:gd name="T110" fmla="*/ 1074 w 1074"/>
                  <a:gd name="T111" fmla="*/ 746 h 74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4" h="746">
                    <a:moveTo>
                      <a:pt x="1030" y="0"/>
                    </a:moveTo>
                    <a:lnTo>
                      <a:pt x="1040" y="0"/>
                    </a:lnTo>
                    <a:lnTo>
                      <a:pt x="1051" y="4"/>
                    </a:lnTo>
                    <a:lnTo>
                      <a:pt x="1060" y="10"/>
                    </a:lnTo>
                    <a:lnTo>
                      <a:pt x="1068" y="19"/>
                    </a:lnTo>
                    <a:lnTo>
                      <a:pt x="1073" y="28"/>
                    </a:lnTo>
                    <a:lnTo>
                      <a:pt x="1074" y="40"/>
                    </a:lnTo>
                    <a:lnTo>
                      <a:pt x="1074" y="96"/>
                    </a:lnTo>
                    <a:lnTo>
                      <a:pt x="1068" y="152"/>
                    </a:lnTo>
                    <a:lnTo>
                      <a:pt x="1057" y="207"/>
                    </a:lnTo>
                    <a:lnTo>
                      <a:pt x="1043" y="260"/>
                    </a:lnTo>
                    <a:lnTo>
                      <a:pt x="1023" y="313"/>
                    </a:lnTo>
                    <a:lnTo>
                      <a:pt x="1000" y="362"/>
                    </a:lnTo>
                    <a:lnTo>
                      <a:pt x="971" y="410"/>
                    </a:lnTo>
                    <a:lnTo>
                      <a:pt x="940" y="455"/>
                    </a:lnTo>
                    <a:lnTo>
                      <a:pt x="903" y="499"/>
                    </a:lnTo>
                    <a:lnTo>
                      <a:pt x="863" y="538"/>
                    </a:lnTo>
                    <a:lnTo>
                      <a:pt x="820" y="574"/>
                    </a:lnTo>
                    <a:lnTo>
                      <a:pt x="769" y="610"/>
                    </a:lnTo>
                    <a:lnTo>
                      <a:pt x="715" y="640"/>
                    </a:lnTo>
                    <a:lnTo>
                      <a:pt x="659" y="665"/>
                    </a:lnTo>
                    <a:lnTo>
                      <a:pt x="603" y="684"/>
                    </a:lnTo>
                    <a:lnTo>
                      <a:pt x="544" y="698"/>
                    </a:lnTo>
                    <a:lnTo>
                      <a:pt x="484" y="706"/>
                    </a:lnTo>
                    <a:lnTo>
                      <a:pt x="424" y="709"/>
                    </a:lnTo>
                    <a:lnTo>
                      <a:pt x="363" y="705"/>
                    </a:lnTo>
                    <a:lnTo>
                      <a:pt x="302" y="696"/>
                    </a:lnTo>
                    <a:lnTo>
                      <a:pt x="242" y="681"/>
                    </a:lnTo>
                    <a:lnTo>
                      <a:pt x="210" y="728"/>
                    </a:lnTo>
                    <a:lnTo>
                      <a:pt x="199" y="739"/>
                    </a:lnTo>
                    <a:lnTo>
                      <a:pt x="187" y="745"/>
                    </a:lnTo>
                    <a:lnTo>
                      <a:pt x="172" y="746"/>
                    </a:lnTo>
                    <a:lnTo>
                      <a:pt x="158" y="743"/>
                    </a:lnTo>
                    <a:lnTo>
                      <a:pt x="147" y="735"/>
                    </a:lnTo>
                    <a:lnTo>
                      <a:pt x="139" y="723"/>
                    </a:lnTo>
                    <a:lnTo>
                      <a:pt x="3" y="443"/>
                    </a:lnTo>
                    <a:lnTo>
                      <a:pt x="0" y="429"/>
                    </a:lnTo>
                    <a:lnTo>
                      <a:pt x="1" y="415"/>
                    </a:lnTo>
                    <a:lnTo>
                      <a:pt x="6" y="402"/>
                    </a:lnTo>
                    <a:lnTo>
                      <a:pt x="17" y="391"/>
                    </a:lnTo>
                    <a:lnTo>
                      <a:pt x="29" y="385"/>
                    </a:lnTo>
                    <a:lnTo>
                      <a:pt x="44" y="384"/>
                    </a:lnTo>
                    <a:lnTo>
                      <a:pt x="354" y="407"/>
                    </a:lnTo>
                    <a:lnTo>
                      <a:pt x="367" y="410"/>
                    </a:lnTo>
                    <a:lnTo>
                      <a:pt x="380" y="419"/>
                    </a:lnTo>
                    <a:lnTo>
                      <a:pt x="388" y="430"/>
                    </a:lnTo>
                    <a:lnTo>
                      <a:pt x="392" y="444"/>
                    </a:lnTo>
                    <a:lnTo>
                      <a:pt x="391" y="459"/>
                    </a:lnTo>
                    <a:lnTo>
                      <a:pt x="385" y="472"/>
                    </a:lnTo>
                    <a:lnTo>
                      <a:pt x="365" y="501"/>
                    </a:lnTo>
                    <a:lnTo>
                      <a:pt x="416" y="504"/>
                    </a:lnTo>
                    <a:lnTo>
                      <a:pt x="466" y="503"/>
                    </a:lnTo>
                    <a:lnTo>
                      <a:pt x="515" y="495"/>
                    </a:lnTo>
                    <a:lnTo>
                      <a:pt x="563" y="483"/>
                    </a:lnTo>
                    <a:lnTo>
                      <a:pt x="610" y="464"/>
                    </a:lnTo>
                    <a:lnTo>
                      <a:pt x="654" y="441"/>
                    </a:lnTo>
                    <a:lnTo>
                      <a:pt x="696" y="412"/>
                    </a:lnTo>
                    <a:lnTo>
                      <a:pt x="732" y="382"/>
                    </a:lnTo>
                    <a:lnTo>
                      <a:pt x="764" y="348"/>
                    </a:lnTo>
                    <a:lnTo>
                      <a:pt x="793" y="312"/>
                    </a:lnTo>
                    <a:lnTo>
                      <a:pt x="817" y="273"/>
                    </a:lnTo>
                    <a:lnTo>
                      <a:pt x="837" y="232"/>
                    </a:lnTo>
                    <a:lnTo>
                      <a:pt x="851" y="189"/>
                    </a:lnTo>
                    <a:lnTo>
                      <a:pt x="863" y="145"/>
                    </a:lnTo>
                    <a:lnTo>
                      <a:pt x="869" y="98"/>
                    </a:lnTo>
                    <a:lnTo>
                      <a:pt x="871" y="51"/>
                    </a:lnTo>
                    <a:lnTo>
                      <a:pt x="872" y="39"/>
                    </a:lnTo>
                    <a:lnTo>
                      <a:pt x="879" y="27"/>
                    </a:lnTo>
                    <a:lnTo>
                      <a:pt x="887" y="18"/>
                    </a:lnTo>
                    <a:lnTo>
                      <a:pt x="898" y="11"/>
                    </a:lnTo>
                    <a:lnTo>
                      <a:pt x="909" y="9"/>
                    </a:lnTo>
                    <a:lnTo>
                      <a:pt x="103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13334" name="Freeform 20"/>
              <p:cNvSpPr>
                <a:spLocks/>
              </p:cNvSpPr>
              <p:nvPr/>
            </p:nvSpPr>
            <p:spPr bwMode="auto">
              <a:xfrm>
                <a:off x="1099" y="1088"/>
                <a:ext cx="80" cy="95"/>
              </a:xfrm>
              <a:custGeom>
                <a:avLst/>
                <a:gdLst>
                  <a:gd name="T0" fmla="*/ 0 w 873"/>
                  <a:gd name="T1" fmla="*/ 0 h 1046"/>
                  <a:gd name="T2" fmla="*/ 0 w 873"/>
                  <a:gd name="T3" fmla="*/ 0 h 1046"/>
                  <a:gd name="T4" fmla="*/ 0 w 873"/>
                  <a:gd name="T5" fmla="*/ 0 h 1046"/>
                  <a:gd name="T6" fmla="*/ 0 w 873"/>
                  <a:gd name="T7" fmla="*/ 0 h 1046"/>
                  <a:gd name="T8" fmla="*/ 0 w 873"/>
                  <a:gd name="T9" fmla="*/ 0 h 1046"/>
                  <a:gd name="T10" fmla="*/ 0 w 873"/>
                  <a:gd name="T11" fmla="*/ 0 h 1046"/>
                  <a:gd name="T12" fmla="*/ 0 w 873"/>
                  <a:gd name="T13" fmla="*/ 0 h 1046"/>
                  <a:gd name="T14" fmla="*/ 0 w 873"/>
                  <a:gd name="T15" fmla="*/ 0 h 1046"/>
                  <a:gd name="T16" fmla="*/ 0 w 873"/>
                  <a:gd name="T17" fmla="*/ 0 h 1046"/>
                  <a:gd name="T18" fmla="*/ 0 w 873"/>
                  <a:gd name="T19" fmla="*/ 0 h 1046"/>
                  <a:gd name="T20" fmla="*/ 0 w 873"/>
                  <a:gd name="T21" fmla="*/ 0 h 1046"/>
                  <a:gd name="T22" fmla="*/ 0 w 873"/>
                  <a:gd name="T23" fmla="*/ 0 h 1046"/>
                  <a:gd name="T24" fmla="*/ 0 w 873"/>
                  <a:gd name="T25" fmla="*/ 0 h 1046"/>
                  <a:gd name="T26" fmla="*/ 0 w 873"/>
                  <a:gd name="T27" fmla="*/ 0 h 1046"/>
                  <a:gd name="T28" fmla="*/ 0 w 873"/>
                  <a:gd name="T29" fmla="*/ 0 h 1046"/>
                  <a:gd name="T30" fmla="*/ 0 w 873"/>
                  <a:gd name="T31" fmla="*/ 0 h 1046"/>
                  <a:gd name="T32" fmla="*/ 0 w 873"/>
                  <a:gd name="T33" fmla="*/ 0 h 1046"/>
                  <a:gd name="T34" fmla="*/ 0 w 873"/>
                  <a:gd name="T35" fmla="*/ 0 h 1046"/>
                  <a:gd name="T36" fmla="*/ 0 w 873"/>
                  <a:gd name="T37" fmla="*/ 0 h 1046"/>
                  <a:gd name="T38" fmla="*/ 0 w 873"/>
                  <a:gd name="T39" fmla="*/ 0 h 1046"/>
                  <a:gd name="T40" fmla="*/ 0 w 873"/>
                  <a:gd name="T41" fmla="*/ 0 h 1046"/>
                  <a:gd name="T42" fmla="*/ 0 w 873"/>
                  <a:gd name="T43" fmla="*/ 0 h 1046"/>
                  <a:gd name="T44" fmla="*/ 0 w 873"/>
                  <a:gd name="T45" fmla="*/ 0 h 1046"/>
                  <a:gd name="T46" fmla="*/ 0 w 873"/>
                  <a:gd name="T47" fmla="*/ 0 h 1046"/>
                  <a:gd name="T48" fmla="*/ 0 w 873"/>
                  <a:gd name="T49" fmla="*/ 0 h 1046"/>
                  <a:gd name="T50" fmla="*/ 0 w 873"/>
                  <a:gd name="T51" fmla="*/ 0 h 1046"/>
                  <a:gd name="T52" fmla="*/ 0 w 873"/>
                  <a:gd name="T53" fmla="*/ 0 h 1046"/>
                  <a:gd name="T54" fmla="*/ 0 w 873"/>
                  <a:gd name="T55" fmla="*/ 0 h 1046"/>
                  <a:gd name="T56" fmla="*/ 0 w 873"/>
                  <a:gd name="T57" fmla="*/ 0 h 1046"/>
                  <a:gd name="T58" fmla="*/ 0 w 873"/>
                  <a:gd name="T59" fmla="*/ 0 h 1046"/>
                  <a:gd name="T60" fmla="*/ 0 w 873"/>
                  <a:gd name="T61" fmla="*/ 0 h 1046"/>
                  <a:gd name="T62" fmla="*/ 0 w 873"/>
                  <a:gd name="T63" fmla="*/ 0 h 1046"/>
                  <a:gd name="T64" fmla="*/ 0 w 873"/>
                  <a:gd name="T65" fmla="*/ 0 h 1046"/>
                  <a:gd name="T66" fmla="*/ 0 w 873"/>
                  <a:gd name="T67" fmla="*/ 0 h 1046"/>
                  <a:gd name="T68" fmla="*/ 0 w 873"/>
                  <a:gd name="T69" fmla="*/ 0 h 1046"/>
                  <a:gd name="T70" fmla="*/ 0 w 873"/>
                  <a:gd name="T71" fmla="*/ 0 h 1046"/>
                  <a:gd name="T72" fmla="*/ 0 w 873"/>
                  <a:gd name="T73" fmla="*/ 0 h 104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73"/>
                  <a:gd name="T112" fmla="*/ 0 h 1046"/>
                  <a:gd name="T113" fmla="*/ 873 w 873"/>
                  <a:gd name="T114" fmla="*/ 1046 h 104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73" h="1046">
                    <a:moveTo>
                      <a:pt x="436" y="0"/>
                    </a:moveTo>
                    <a:lnTo>
                      <a:pt x="493" y="2"/>
                    </a:lnTo>
                    <a:lnTo>
                      <a:pt x="544" y="8"/>
                    </a:lnTo>
                    <a:lnTo>
                      <a:pt x="592" y="18"/>
                    </a:lnTo>
                    <a:lnTo>
                      <a:pt x="638" y="31"/>
                    </a:lnTo>
                    <a:lnTo>
                      <a:pt x="678" y="49"/>
                    </a:lnTo>
                    <a:lnTo>
                      <a:pt x="715" y="70"/>
                    </a:lnTo>
                    <a:lnTo>
                      <a:pt x="748" y="95"/>
                    </a:lnTo>
                    <a:lnTo>
                      <a:pt x="777" y="123"/>
                    </a:lnTo>
                    <a:lnTo>
                      <a:pt x="802" y="156"/>
                    </a:lnTo>
                    <a:lnTo>
                      <a:pt x="823" y="192"/>
                    </a:lnTo>
                    <a:lnTo>
                      <a:pt x="841" y="232"/>
                    </a:lnTo>
                    <a:lnTo>
                      <a:pt x="855" y="276"/>
                    </a:lnTo>
                    <a:lnTo>
                      <a:pt x="864" y="324"/>
                    </a:lnTo>
                    <a:lnTo>
                      <a:pt x="871" y="374"/>
                    </a:lnTo>
                    <a:lnTo>
                      <a:pt x="873" y="429"/>
                    </a:lnTo>
                    <a:lnTo>
                      <a:pt x="871" y="495"/>
                    </a:lnTo>
                    <a:lnTo>
                      <a:pt x="867" y="556"/>
                    </a:lnTo>
                    <a:lnTo>
                      <a:pt x="859" y="611"/>
                    </a:lnTo>
                    <a:lnTo>
                      <a:pt x="849" y="663"/>
                    </a:lnTo>
                    <a:lnTo>
                      <a:pt x="836" y="711"/>
                    </a:lnTo>
                    <a:lnTo>
                      <a:pt x="821" y="754"/>
                    </a:lnTo>
                    <a:lnTo>
                      <a:pt x="805" y="793"/>
                    </a:lnTo>
                    <a:lnTo>
                      <a:pt x="787" y="829"/>
                    </a:lnTo>
                    <a:lnTo>
                      <a:pt x="767" y="861"/>
                    </a:lnTo>
                    <a:lnTo>
                      <a:pt x="746" y="891"/>
                    </a:lnTo>
                    <a:lnTo>
                      <a:pt x="724" y="916"/>
                    </a:lnTo>
                    <a:lnTo>
                      <a:pt x="701" y="939"/>
                    </a:lnTo>
                    <a:lnTo>
                      <a:pt x="678" y="959"/>
                    </a:lnTo>
                    <a:lnTo>
                      <a:pt x="654" y="976"/>
                    </a:lnTo>
                    <a:lnTo>
                      <a:pt x="631" y="990"/>
                    </a:lnTo>
                    <a:lnTo>
                      <a:pt x="608" y="1003"/>
                    </a:lnTo>
                    <a:lnTo>
                      <a:pt x="585" y="1014"/>
                    </a:lnTo>
                    <a:lnTo>
                      <a:pt x="564" y="1023"/>
                    </a:lnTo>
                    <a:lnTo>
                      <a:pt x="543" y="1029"/>
                    </a:lnTo>
                    <a:lnTo>
                      <a:pt x="523" y="1036"/>
                    </a:lnTo>
                    <a:lnTo>
                      <a:pt x="504" y="1040"/>
                    </a:lnTo>
                    <a:lnTo>
                      <a:pt x="489" y="1042"/>
                    </a:lnTo>
                    <a:lnTo>
                      <a:pt x="473" y="1044"/>
                    </a:lnTo>
                    <a:lnTo>
                      <a:pt x="460" y="1046"/>
                    </a:lnTo>
                    <a:lnTo>
                      <a:pt x="451" y="1046"/>
                    </a:lnTo>
                    <a:lnTo>
                      <a:pt x="443" y="1046"/>
                    </a:lnTo>
                    <a:lnTo>
                      <a:pt x="438" y="1046"/>
                    </a:lnTo>
                    <a:lnTo>
                      <a:pt x="436" y="1046"/>
                    </a:lnTo>
                    <a:lnTo>
                      <a:pt x="388" y="1044"/>
                    </a:lnTo>
                    <a:lnTo>
                      <a:pt x="340" y="1037"/>
                    </a:lnTo>
                    <a:lnTo>
                      <a:pt x="297" y="1024"/>
                    </a:lnTo>
                    <a:lnTo>
                      <a:pt x="255" y="1006"/>
                    </a:lnTo>
                    <a:lnTo>
                      <a:pt x="218" y="983"/>
                    </a:lnTo>
                    <a:lnTo>
                      <a:pt x="182" y="955"/>
                    </a:lnTo>
                    <a:lnTo>
                      <a:pt x="149" y="922"/>
                    </a:lnTo>
                    <a:lnTo>
                      <a:pt x="119" y="884"/>
                    </a:lnTo>
                    <a:lnTo>
                      <a:pt x="93" y="842"/>
                    </a:lnTo>
                    <a:lnTo>
                      <a:pt x="70" y="795"/>
                    </a:lnTo>
                    <a:lnTo>
                      <a:pt x="50" y="745"/>
                    </a:lnTo>
                    <a:lnTo>
                      <a:pt x="32" y="689"/>
                    </a:lnTo>
                    <a:lnTo>
                      <a:pt x="19" y="630"/>
                    </a:lnTo>
                    <a:lnTo>
                      <a:pt x="9" y="567"/>
                    </a:lnTo>
                    <a:lnTo>
                      <a:pt x="2" y="500"/>
                    </a:lnTo>
                    <a:lnTo>
                      <a:pt x="0" y="429"/>
                    </a:lnTo>
                    <a:lnTo>
                      <a:pt x="1" y="374"/>
                    </a:lnTo>
                    <a:lnTo>
                      <a:pt x="8" y="324"/>
                    </a:lnTo>
                    <a:lnTo>
                      <a:pt x="17" y="276"/>
                    </a:lnTo>
                    <a:lnTo>
                      <a:pt x="31" y="232"/>
                    </a:lnTo>
                    <a:lnTo>
                      <a:pt x="49" y="192"/>
                    </a:lnTo>
                    <a:lnTo>
                      <a:pt x="71" y="156"/>
                    </a:lnTo>
                    <a:lnTo>
                      <a:pt x="97" y="123"/>
                    </a:lnTo>
                    <a:lnTo>
                      <a:pt x="126" y="95"/>
                    </a:lnTo>
                    <a:lnTo>
                      <a:pt x="160" y="70"/>
                    </a:lnTo>
                    <a:lnTo>
                      <a:pt x="197" y="49"/>
                    </a:lnTo>
                    <a:lnTo>
                      <a:pt x="238" y="31"/>
                    </a:lnTo>
                    <a:lnTo>
                      <a:pt x="283" y="18"/>
                    </a:lnTo>
                    <a:lnTo>
                      <a:pt x="330" y="8"/>
                    </a:lnTo>
                    <a:lnTo>
                      <a:pt x="381" y="2"/>
                    </a:lnTo>
                    <a:lnTo>
                      <a:pt x="436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13335" name="Freeform 21"/>
              <p:cNvSpPr>
                <a:spLocks/>
              </p:cNvSpPr>
              <p:nvPr/>
            </p:nvSpPr>
            <p:spPr bwMode="auto">
              <a:xfrm>
                <a:off x="1055" y="1185"/>
                <a:ext cx="168" cy="79"/>
              </a:xfrm>
              <a:custGeom>
                <a:avLst/>
                <a:gdLst>
                  <a:gd name="T0" fmla="*/ 0 w 1849"/>
                  <a:gd name="T1" fmla="*/ 0 h 875"/>
                  <a:gd name="T2" fmla="*/ 0 w 1849"/>
                  <a:gd name="T3" fmla="*/ 0 h 875"/>
                  <a:gd name="T4" fmla="*/ 0 w 1849"/>
                  <a:gd name="T5" fmla="*/ 0 h 875"/>
                  <a:gd name="T6" fmla="*/ 0 w 1849"/>
                  <a:gd name="T7" fmla="*/ 0 h 875"/>
                  <a:gd name="T8" fmla="*/ 0 w 1849"/>
                  <a:gd name="T9" fmla="*/ 0 h 875"/>
                  <a:gd name="T10" fmla="*/ 0 w 1849"/>
                  <a:gd name="T11" fmla="*/ 0 h 875"/>
                  <a:gd name="T12" fmla="*/ 0 w 1849"/>
                  <a:gd name="T13" fmla="*/ 0 h 875"/>
                  <a:gd name="T14" fmla="*/ 0 w 1849"/>
                  <a:gd name="T15" fmla="*/ 0 h 875"/>
                  <a:gd name="T16" fmla="*/ 0 w 1849"/>
                  <a:gd name="T17" fmla="*/ 0 h 875"/>
                  <a:gd name="T18" fmla="*/ 0 w 1849"/>
                  <a:gd name="T19" fmla="*/ 0 h 875"/>
                  <a:gd name="T20" fmla="*/ 0 w 1849"/>
                  <a:gd name="T21" fmla="*/ 0 h 875"/>
                  <a:gd name="T22" fmla="*/ 0 w 1849"/>
                  <a:gd name="T23" fmla="*/ 0 h 875"/>
                  <a:gd name="T24" fmla="*/ 0 w 1849"/>
                  <a:gd name="T25" fmla="*/ 0 h 875"/>
                  <a:gd name="T26" fmla="*/ 0 w 1849"/>
                  <a:gd name="T27" fmla="*/ 0 h 875"/>
                  <a:gd name="T28" fmla="*/ 0 w 1849"/>
                  <a:gd name="T29" fmla="*/ 0 h 875"/>
                  <a:gd name="T30" fmla="*/ 0 w 1849"/>
                  <a:gd name="T31" fmla="*/ 0 h 875"/>
                  <a:gd name="T32" fmla="*/ 0 w 1849"/>
                  <a:gd name="T33" fmla="*/ 0 h 875"/>
                  <a:gd name="T34" fmla="*/ 0 w 1849"/>
                  <a:gd name="T35" fmla="*/ 0 h 875"/>
                  <a:gd name="T36" fmla="*/ 0 w 1849"/>
                  <a:gd name="T37" fmla="*/ 0 h 875"/>
                  <a:gd name="T38" fmla="*/ 0 w 1849"/>
                  <a:gd name="T39" fmla="*/ 0 h 875"/>
                  <a:gd name="T40" fmla="*/ 0 w 1849"/>
                  <a:gd name="T41" fmla="*/ 0 h 875"/>
                  <a:gd name="T42" fmla="*/ 0 w 1849"/>
                  <a:gd name="T43" fmla="*/ 0 h 875"/>
                  <a:gd name="T44" fmla="*/ 0 w 1849"/>
                  <a:gd name="T45" fmla="*/ 0 h 875"/>
                  <a:gd name="T46" fmla="*/ 0 w 1849"/>
                  <a:gd name="T47" fmla="*/ 0 h 875"/>
                  <a:gd name="T48" fmla="*/ 0 w 1849"/>
                  <a:gd name="T49" fmla="*/ 0 h 875"/>
                  <a:gd name="T50" fmla="*/ 0 w 1849"/>
                  <a:gd name="T51" fmla="*/ 0 h 875"/>
                  <a:gd name="T52" fmla="*/ 0 w 1849"/>
                  <a:gd name="T53" fmla="*/ 0 h 875"/>
                  <a:gd name="T54" fmla="*/ 0 w 1849"/>
                  <a:gd name="T55" fmla="*/ 0 h 875"/>
                  <a:gd name="T56" fmla="*/ 0 w 1849"/>
                  <a:gd name="T57" fmla="*/ 0 h 875"/>
                  <a:gd name="T58" fmla="*/ 0 w 1849"/>
                  <a:gd name="T59" fmla="*/ 0 h 875"/>
                  <a:gd name="T60" fmla="*/ 0 w 1849"/>
                  <a:gd name="T61" fmla="*/ 0 h 875"/>
                  <a:gd name="T62" fmla="*/ 0 w 1849"/>
                  <a:gd name="T63" fmla="*/ 0 h 875"/>
                  <a:gd name="T64" fmla="*/ 0 w 1849"/>
                  <a:gd name="T65" fmla="*/ 0 h 875"/>
                  <a:gd name="T66" fmla="*/ 0 w 1849"/>
                  <a:gd name="T67" fmla="*/ 0 h 875"/>
                  <a:gd name="T68" fmla="*/ 0 w 1849"/>
                  <a:gd name="T69" fmla="*/ 0 h 875"/>
                  <a:gd name="T70" fmla="*/ 0 w 1849"/>
                  <a:gd name="T71" fmla="*/ 0 h 875"/>
                  <a:gd name="T72" fmla="*/ 0 w 1849"/>
                  <a:gd name="T73" fmla="*/ 0 h 875"/>
                  <a:gd name="T74" fmla="*/ 0 w 1849"/>
                  <a:gd name="T75" fmla="*/ 0 h 875"/>
                  <a:gd name="T76" fmla="*/ 0 w 1849"/>
                  <a:gd name="T77" fmla="*/ 0 h 875"/>
                  <a:gd name="T78" fmla="*/ 0 w 1849"/>
                  <a:gd name="T79" fmla="*/ 0 h 875"/>
                  <a:gd name="T80" fmla="*/ 0 w 1849"/>
                  <a:gd name="T81" fmla="*/ 0 h 875"/>
                  <a:gd name="T82" fmla="*/ 0 w 1849"/>
                  <a:gd name="T83" fmla="*/ 0 h 875"/>
                  <a:gd name="T84" fmla="*/ 0 w 1849"/>
                  <a:gd name="T85" fmla="*/ 0 h 875"/>
                  <a:gd name="T86" fmla="*/ 0 w 1849"/>
                  <a:gd name="T87" fmla="*/ 0 h 875"/>
                  <a:gd name="T88" fmla="*/ 0 w 1849"/>
                  <a:gd name="T89" fmla="*/ 0 h 875"/>
                  <a:gd name="T90" fmla="*/ 0 w 1849"/>
                  <a:gd name="T91" fmla="*/ 0 h 875"/>
                  <a:gd name="T92" fmla="*/ 0 w 1849"/>
                  <a:gd name="T93" fmla="*/ 0 h 875"/>
                  <a:gd name="T94" fmla="*/ 0 w 1849"/>
                  <a:gd name="T95" fmla="*/ 0 h 875"/>
                  <a:gd name="T96" fmla="*/ 0 w 1849"/>
                  <a:gd name="T97" fmla="*/ 0 h 875"/>
                  <a:gd name="T98" fmla="*/ 0 w 1849"/>
                  <a:gd name="T99" fmla="*/ 0 h 875"/>
                  <a:gd name="T100" fmla="*/ 0 w 1849"/>
                  <a:gd name="T101" fmla="*/ 0 h 875"/>
                  <a:gd name="T102" fmla="*/ 0 w 1849"/>
                  <a:gd name="T103" fmla="*/ 0 h 875"/>
                  <a:gd name="T104" fmla="*/ 0 w 1849"/>
                  <a:gd name="T105" fmla="*/ 0 h 875"/>
                  <a:gd name="T106" fmla="*/ 0 w 1849"/>
                  <a:gd name="T107" fmla="*/ 0 h 875"/>
                  <a:gd name="T108" fmla="*/ 0 w 1849"/>
                  <a:gd name="T109" fmla="*/ 0 h 875"/>
                  <a:gd name="T110" fmla="*/ 0 w 1849"/>
                  <a:gd name="T111" fmla="*/ 0 h 875"/>
                  <a:gd name="T112" fmla="*/ 0 w 1849"/>
                  <a:gd name="T113" fmla="*/ 0 h 875"/>
                  <a:gd name="T114" fmla="*/ 0 w 1849"/>
                  <a:gd name="T115" fmla="*/ 0 h 875"/>
                  <a:gd name="T116" fmla="*/ 0 w 1849"/>
                  <a:gd name="T117" fmla="*/ 0 h 875"/>
                  <a:gd name="T118" fmla="*/ 0 w 1849"/>
                  <a:gd name="T119" fmla="*/ 0 h 875"/>
                  <a:gd name="T120" fmla="*/ 0 w 1849"/>
                  <a:gd name="T121" fmla="*/ 0 h 875"/>
                  <a:gd name="T122" fmla="*/ 0 w 1849"/>
                  <a:gd name="T123" fmla="*/ 0 h 87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849"/>
                  <a:gd name="T187" fmla="*/ 0 h 875"/>
                  <a:gd name="T188" fmla="*/ 1849 w 1849"/>
                  <a:gd name="T189" fmla="*/ 875 h 87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849" h="875">
                    <a:moveTo>
                      <a:pt x="1112" y="0"/>
                    </a:moveTo>
                    <a:lnTo>
                      <a:pt x="1128" y="2"/>
                    </a:lnTo>
                    <a:lnTo>
                      <a:pt x="1143" y="7"/>
                    </a:lnTo>
                    <a:lnTo>
                      <a:pt x="1158" y="16"/>
                    </a:lnTo>
                    <a:lnTo>
                      <a:pt x="1260" y="102"/>
                    </a:lnTo>
                    <a:lnTo>
                      <a:pt x="1696" y="276"/>
                    </a:lnTo>
                    <a:lnTo>
                      <a:pt x="1716" y="287"/>
                    </a:lnTo>
                    <a:lnTo>
                      <a:pt x="1733" y="303"/>
                    </a:lnTo>
                    <a:lnTo>
                      <a:pt x="1748" y="324"/>
                    </a:lnTo>
                    <a:lnTo>
                      <a:pt x="1762" y="350"/>
                    </a:lnTo>
                    <a:lnTo>
                      <a:pt x="1775" y="379"/>
                    </a:lnTo>
                    <a:lnTo>
                      <a:pt x="1786" y="412"/>
                    </a:lnTo>
                    <a:lnTo>
                      <a:pt x="1796" y="446"/>
                    </a:lnTo>
                    <a:lnTo>
                      <a:pt x="1804" y="483"/>
                    </a:lnTo>
                    <a:lnTo>
                      <a:pt x="1811" y="521"/>
                    </a:lnTo>
                    <a:lnTo>
                      <a:pt x="1818" y="560"/>
                    </a:lnTo>
                    <a:lnTo>
                      <a:pt x="1823" y="598"/>
                    </a:lnTo>
                    <a:lnTo>
                      <a:pt x="1828" y="637"/>
                    </a:lnTo>
                    <a:lnTo>
                      <a:pt x="1832" y="675"/>
                    </a:lnTo>
                    <a:lnTo>
                      <a:pt x="1835" y="712"/>
                    </a:lnTo>
                    <a:lnTo>
                      <a:pt x="1838" y="745"/>
                    </a:lnTo>
                    <a:lnTo>
                      <a:pt x="1840" y="778"/>
                    </a:lnTo>
                    <a:lnTo>
                      <a:pt x="1842" y="805"/>
                    </a:lnTo>
                    <a:lnTo>
                      <a:pt x="1844" y="830"/>
                    </a:lnTo>
                    <a:lnTo>
                      <a:pt x="1846" y="850"/>
                    </a:lnTo>
                    <a:lnTo>
                      <a:pt x="1847" y="865"/>
                    </a:lnTo>
                    <a:lnTo>
                      <a:pt x="1849" y="875"/>
                    </a:lnTo>
                    <a:lnTo>
                      <a:pt x="0" y="875"/>
                    </a:lnTo>
                    <a:lnTo>
                      <a:pt x="2" y="865"/>
                    </a:lnTo>
                    <a:lnTo>
                      <a:pt x="3" y="850"/>
                    </a:lnTo>
                    <a:lnTo>
                      <a:pt x="5" y="830"/>
                    </a:lnTo>
                    <a:lnTo>
                      <a:pt x="6" y="805"/>
                    </a:lnTo>
                    <a:lnTo>
                      <a:pt x="8" y="777"/>
                    </a:lnTo>
                    <a:lnTo>
                      <a:pt x="11" y="745"/>
                    </a:lnTo>
                    <a:lnTo>
                      <a:pt x="14" y="712"/>
                    </a:lnTo>
                    <a:lnTo>
                      <a:pt x="17" y="675"/>
                    </a:lnTo>
                    <a:lnTo>
                      <a:pt x="21" y="637"/>
                    </a:lnTo>
                    <a:lnTo>
                      <a:pt x="25" y="598"/>
                    </a:lnTo>
                    <a:lnTo>
                      <a:pt x="30" y="560"/>
                    </a:lnTo>
                    <a:lnTo>
                      <a:pt x="37" y="521"/>
                    </a:lnTo>
                    <a:lnTo>
                      <a:pt x="44" y="483"/>
                    </a:lnTo>
                    <a:lnTo>
                      <a:pt x="54" y="446"/>
                    </a:lnTo>
                    <a:lnTo>
                      <a:pt x="63" y="412"/>
                    </a:lnTo>
                    <a:lnTo>
                      <a:pt x="74" y="379"/>
                    </a:lnTo>
                    <a:lnTo>
                      <a:pt x="86" y="350"/>
                    </a:lnTo>
                    <a:lnTo>
                      <a:pt x="101" y="324"/>
                    </a:lnTo>
                    <a:lnTo>
                      <a:pt x="116" y="303"/>
                    </a:lnTo>
                    <a:lnTo>
                      <a:pt x="133" y="287"/>
                    </a:lnTo>
                    <a:lnTo>
                      <a:pt x="152" y="276"/>
                    </a:lnTo>
                    <a:lnTo>
                      <a:pt x="588" y="102"/>
                    </a:lnTo>
                    <a:lnTo>
                      <a:pt x="690" y="16"/>
                    </a:lnTo>
                    <a:lnTo>
                      <a:pt x="705" y="7"/>
                    </a:lnTo>
                    <a:lnTo>
                      <a:pt x="720" y="2"/>
                    </a:lnTo>
                    <a:lnTo>
                      <a:pt x="737" y="0"/>
                    </a:lnTo>
                    <a:lnTo>
                      <a:pt x="753" y="3"/>
                    </a:lnTo>
                    <a:lnTo>
                      <a:pt x="769" y="9"/>
                    </a:lnTo>
                    <a:lnTo>
                      <a:pt x="782" y="20"/>
                    </a:lnTo>
                    <a:lnTo>
                      <a:pt x="924" y="161"/>
                    </a:lnTo>
                    <a:lnTo>
                      <a:pt x="1067" y="20"/>
                    </a:lnTo>
                    <a:lnTo>
                      <a:pt x="1080" y="9"/>
                    </a:lnTo>
                    <a:lnTo>
                      <a:pt x="1095" y="3"/>
                    </a:lnTo>
                    <a:lnTo>
                      <a:pt x="111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</p:grpSp>
        <p:sp>
          <p:nvSpPr>
            <p:cNvPr id="13331" name="Freeform 63"/>
            <p:cNvSpPr>
              <a:spLocks noChangeAspect="1" noEditPoints="1"/>
            </p:cNvSpPr>
            <p:nvPr/>
          </p:nvSpPr>
          <p:spPr bwMode="auto">
            <a:xfrm>
              <a:off x="1568624" y="1675544"/>
              <a:ext cx="320235" cy="324309"/>
            </a:xfrm>
            <a:custGeom>
              <a:avLst/>
              <a:gdLst>
                <a:gd name="T0" fmla="*/ 2147483647 w 3929"/>
                <a:gd name="T1" fmla="*/ 2147483647 h 3980"/>
                <a:gd name="T2" fmla="*/ 2147483647 w 3929"/>
                <a:gd name="T3" fmla="*/ 2147483647 h 3980"/>
                <a:gd name="T4" fmla="*/ 2147483647 w 3929"/>
                <a:gd name="T5" fmla="*/ 2147483647 h 3980"/>
                <a:gd name="T6" fmla="*/ 2147483647 w 3929"/>
                <a:gd name="T7" fmla="*/ 2147483647 h 3980"/>
                <a:gd name="T8" fmla="*/ 2147483647 w 3929"/>
                <a:gd name="T9" fmla="*/ 2147483647 h 3980"/>
                <a:gd name="T10" fmla="*/ 2147483647 w 3929"/>
                <a:gd name="T11" fmla="*/ 2147483647 h 3980"/>
                <a:gd name="T12" fmla="*/ 2147483647 w 3929"/>
                <a:gd name="T13" fmla="*/ 2147483647 h 3980"/>
                <a:gd name="T14" fmla="*/ 2147483647 w 3929"/>
                <a:gd name="T15" fmla="*/ 2147483647 h 3980"/>
                <a:gd name="T16" fmla="*/ 2147483647 w 3929"/>
                <a:gd name="T17" fmla="*/ 2147483647 h 3980"/>
                <a:gd name="T18" fmla="*/ 2147483647 w 3929"/>
                <a:gd name="T19" fmla="*/ 2147483647 h 3980"/>
                <a:gd name="T20" fmla="*/ 2147483647 w 3929"/>
                <a:gd name="T21" fmla="*/ 2147483647 h 3980"/>
                <a:gd name="T22" fmla="*/ 2147483647 w 3929"/>
                <a:gd name="T23" fmla="*/ 2147483647 h 3980"/>
                <a:gd name="T24" fmla="*/ 2147483647 w 3929"/>
                <a:gd name="T25" fmla="*/ 2147483647 h 3980"/>
                <a:gd name="T26" fmla="*/ 2147483647 w 3929"/>
                <a:gd name="T27" fmla="*/ 2147483647 h 3980"/>
                <a:gd name="T28" fmla="*/ 2147483647 w 3929"/>
                <a:gd name="T29" fmla="*/ 2147483647 h 3980"/>
                <a:gd name="T30" fmla="*/ 2147483647 w 3929"/>
                <a:gd name="T31" fmla="*/ 2147483647 h 3980"/>
                <a:gd name="T32" fmla="*/ 2147483647 w 3929"/>
                <a:gd name="T33" fmla="*/ 2147483647 h 3980"/>
                <a:gd name="T34" fmla="*/ 2147483647 w 3929"/>
                <a:gd name="T35" fmla="*/ 2147483647 h 3980"/>
                <a:gd name="T36" fmla="*/ 2147483647 w 3929"/>
                <a:gd name="T37" fmla="*/ 2147483647 h 3980"/>
                <a:gd name="T38" fmla="*/ 2147483647 w 3929"/>
                <a:gd name="T39" fmla="*/ 2147483647 h 3980"/>
                <a:gd name="T40" fmla="*/ 2147483647 w 3929"/>
                <a:gd name="T41" fmla="*/ 2147483647 h 3980"/>
                <a:gd name="T42" fmla="*/ 2147483647 w 3929"/>
                <a:gd name="T43" fmla="*/ 2147483647 h 3980"/>
                <a:gd name="T44" fmla="*/ 2147483647 w 3929"/>
                <a:gd name="T45" fmla="*/ 2147483647 h 3980"/>
                <a:gd name="T46" fmla="*/ 2147483647 w 3929"/>
                <a:gd name="T47" fmla="*/ 2147483647 h 3980"/>
                <a:gd name="T48" fmla="*/ 2147483647 w 3929"/>
                <a:gd name="T49" fmla="*/ 2147483647 h 3980"/>
                <a:gd name="T50" fmla="*/ 2147483647 w 3929"/>
                <a:gd name="T51" fmla="*/ 2147483647 h 3980"/>
                <a:gd name="T52" fmla="*/ 2147483647 w 3929"/>
                <a:gd name="T53" fmla="*/ 2147483647 h 3980"/>
                <a:gd name="T54" fmla="*/ 2147483647 w 3929"/>
                <a:gd name="T55" fmla="*/ 2147483647 h 3980"/>
                <a:gd name="T56" fmla="*/ 2147483647 w 3929"/>
                <a:gd name="T57" fmla="*/ 2147483647 h 3980"/>
                <a:gd name="T58" fmla="*/ 2147483647 w 3929"/>
                <a:gd name="T59" fmla="*/ 2147483647 h 3980"/>
                <a:gd name="T60" fmla="*/ 2147483647 w 3929"/>
                <a:gd name="T61" fmla="*/ 2147483647 h 3980"/>
                <a:gd name="T62" fmla="*/ 2147483647 w 3929"/>
                <a:gd name="T63" fmla="*/ 2147483647 h 3980"/>
                <a:gd name="T64" fmla="*/ 2147483647 w 3929"/>
                <a:gd name="T65" fmla="*/ 2147483647 h 3980"/>
                <a:gd name="T66" fmla="*/ 2147483647 w 3929"/>
                <a:gd name="T67" fmla="*/ 2147483647 h 3980"/>
                <a:gd name="T68" fmla="*/ 2147483647 w 3929"/>
                <a:gd name="T69" fmla="*/ 2147483647 h 3980"/>
                <a:gd name="T70" fmla="*/ 2147483647 w 3929"/>
                <a:gd name="T71" fmla="*/ 2147483647 h 3980"/>
                <a:gd name="T72" fmla="*/ 2147483647 w 3929"/>
                <a:gd name="T73" fmla="*/ 2147483647 h 3980"/>
                <a:gd name="T74" fmla="*/ 2147483647 w 3929"/>
                <a:gd name="T75" fmla="*/ 2147483647 h 3980"/>
                <a:gd name="T76" fmla="*/ 2147483647 w 3929"/>
                <a:gd name="T77" fmla="*/ 2147483647 h 3980"/>
                <a:gd name="T78" fmla="*/ 2147483647 w 3929"/>
                <a:gd name="T79" fmla="*/ 2147483647 h 3980"/>
                <a:gd name="T80" fmla="*/ 2147483647 w 3929"/>
                <a:gd name="T81" fmla="*/ 2147483647 h 3980"/>
                <a:gd name="T82" fmla="*/ 2147483647 w 3929"/>
                <a:gd name="T83" fmla="*/ 2147483647 h 3980"/>
                <a:gd name="T84" fmla="*/ 2147483647 w 3929"/>
                <a:gd name="T85" fmla="*/ 2147483647 h 3980"/>
                <a:gd name="T86" fmla="*/ 2147483647 w 3929"/>
                <a:gd name="T87" fmla="*/ 2147483647 h 3980"/>
                <a:gd name="T88" fmla="*/ 2147483647 w 3929"/>
                <a:gd name="T89" fmla="*/ 2147483647 h 3980"/>
                <a:gd name="T90" fmla="*/ 2147483647 w 3929"/>
                <a:gd name="T91" fmla="*/ 2147483647 h 3980"/>
                <a:gd name="T92" fmla="*/ 2147483647 w 3929"/>
                <a:gd name="T93" fmla="*/ 2147483647 h 3980"/>
                <a:gd name="T94" fmla="*/ 2147483647 w 3929"/>
                <a:gd name="T95" fmla="*/ 2147483647 h 3980"/>
                <a:gd name="T96" fmla="*/ 2147483647 w 3929"/>
                <a:gd name="T97" fmla="*/ 2147483647 h 3980"/>
                <a:gd name="T98" fmla="*/ 2147483647 w 3929"/>
                <a:gd name="T99" fmla="*/ 2147483647 h 3980"/>
                <a:gd name="T100" fmla="*/ 2147483647 w 3929"/>
                <a:gd name="T101" fmla="*/ 2147483647 h 3980"/>
                <a:gd name="T102" fmla="*/ 2147483647 w 3929"/>
                <a:gd name="T103" fmla="*/ 2147483647 h 3980"/>
                <a:gd name="T104" fmla="*/ 2147483647 w 3929"/>
                <a:gd name="T105" fmla="*/ 2147483647 h 3980"/>
                <a:gd name="T106" fmla="*/ 2147483647 w 3929"/>
                <a:gd name="T107" fmla="*/ 2147483647 h 3980"/>
                <a:gd name="T108" fmla="*/ 2147483647 w 3929"/>
                <a:gd name="T109" fmla="*/ 2147483647 h 3980"/>
                <a:gd name="T110" fmla="*/ 2147483647 w 3929"/>
                <a:gd name="T111" fmla="*/ 2147483647 h 3980"/>
                <a:gd name="T112" fmla="*/ 2147483647 w 3929"/>
                <a:gd name="T113" fmla="*/ 2147483647 h 3980"/>
                <a:gd name="T114" fmla="*/ 2147483647 w 3929"/>
                <a:gd name="T115" fmla="*/ 2147483647 h 3980"/>
                <a:gd name="T116" fmla="*/ 2147483647 w 3929"/>
                <a:gd name="T117" fmla="*/ 2147483647 h 3980"/>
                <a:gd name="T118" fmla="*/ 2147483647 w 3929"/>
                <a:gd name="T119" fmla="*/ 2147483647 h 3980"/>
                <a:gd name="T120" fmla="*/ 2147483647 w 3929"/>
                <a:gd name="T121" fmla="*/ 2147483647 h 3980"/>
                <a:gd name="T122" fmla="*/ 2147483647 w 3929"/>
                <a:gd name="T123" fmla="*/ 2147483647 h 398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929"/>
                <a:gd name="T187" fmla="*/ 0 h 3980"/>
                <a:gd name="T188" fmla="*/ 3929 w 3929"/>
                <a:gd name="T189" fmla="*/ 3980 h 398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929" h="3980">
                  <a:moveTo>
                    <a:pt x="2009" y="1404"/>
                  </a:moveTo>
                  <a:lnTo>
                    <a:pt x="1963" y="1407"/>
                  </a:lnTo>
                  <a:lnTo>
                    <a:pt x="1919" y="1414"/>
                  </a:lnTo>
                  <a:lnTo>
                    <a:pt x="1878" y="1426"/>
                  </a:lnTo>
                  <a:lnTo>
                    <a:pt x="1839" y="1444"/>
                  </a:lnTo>
                  <a:lnTo>
                    <a:pt x="1801" y="1466"/>
                  </a:lnTo>
                  <a:lnTo>
                    <a:pt x="1753" y="1501"/>
                  </a:lnTo>
                  <a:lnTo>
                    <a:pt x="1709" y="1543"/>
                  </a:lnTo>
                  <a:lnTo>
                    <a:pt x="1669" y="1588"/>
                  </a:lnTo>
                  <a:lnTo>
                    <a:pt x="1632" y="1639"/>
                  </a:lnTo>
                  <a:lnTo>
                    <a:pt x="1598" y="1694"/>
                  </a:lnTo>
                  <a:lnTo>
                    <a:pt x="1569" y="1754"/>
                  </a:lnTo>
                  <a:lnTo>
                    <a:pt x="1544" y="1817"/>
                  </a:lnTo>
                  <a:lnTo>
                    <a:pt x="1523" y="1883"/>
                  </a:lnTo>
                  <a:lnTo>
                    <a:pt x="1506" y="1952"/>
                  </a:lnTo>
                  <a:lnTo>
                    <a:pt x="1494" y="2020"/>
                  </a:lnTo>
                  <a:lnTo>
                    <a:pt x="1487" y="2088"/>
                  </a:lnTo>
                  <a:lnTo>
                    <a:pt x="1485" y="2155"/>
                  </a:lnTo>
                  <a:lnTo>
                    <a:pt x="1487" y="2200"/>
                  </a:lnTo>
                  <a:lnTo>
                    <a:pt x="1493" y="2246"/>
                  </a:lnTo>
                  <a:lnTo>
                    <a:pt x="1501" y="2296"/>
                  </a:lnTo>
                  <a:lnTo>
                    <a:pt x="1512" y="2344"/>
                  </a:lnTo>
                  <a:lnTo>
                    <a:pt x="1529" y="2392"/>
                  </a:lnTo>
                  <a:lnTo>
                    <a:pt x="1551" y="2438"/>
                  </a:lnTo>
                  <a:lnTo>
                    <a:pt x="1571" y="2467"/>
                  </a:lnTo>
                  <a:lnTo>
                    <a:pt x="1592" y="2493"/>
                  </a:lnTo>
                  <a:lnTo>
                    <a:pt x="1618" y="2516"/>
                  </a:lnTo>
                  <a:lnTo>
                    <a:pt x="1644" y="2537"/>
                  </a:lnTo>
                  <a:lnTo>
                    <a:pt x="1674" y="2552"/>
                  </a:lnTo>
                  <a:lnTo>
                    <a:pt x="1707" y="2563"/>
                  </a:lnTo>
                  <a:lnTo>
                    <a:pt x="1746" y="2570"/>
                  </a:lnTo>
                  <a:lnTo>
                    <a:pt x="1789" y="2573"/>
                  </a:lnTo>
                  <a:lnTo>
                    <a:pt x="1836" y="2570"/>
                  </a:lnTo>
                  <a:lnTo>
                    <a:pt x="1878" y="2565"/>
                  </a:lnTo>
                  <a:lnTo>
                    <a:pt x="1919" y="2555"/>
                  </a:lnTo>
                  <a:lnTo>
                    <a:pt x="1957" y="2542"/>
                  </a:lnTo>
                  <a:lnTo>
                    <a:pt x="1992" y="2526"/>
                  </a:lnTo>
                  <a:lnTo>
                    <a:pt x="2025" y="2505"/>
                  </a:lnTo>
                  <a:lnTo>
                    <a:pt x="2066" y="2474"/>
                  </a:lnTo>
                  <a:lnTo>
                    <a:pt x="2102" y="2441"/>
                  </a:lnTo>
                  <a:lnTo>
                    <a:pt x="2137" y="2404"/>
                  </a:lnTo>
                  <a:lnTo>
                    <a:pt x="2167" y="2365"/>
                  </a:lnTo>
                  <a:lnTo>
                    <a:pt x="2196" y="2322"/>
                  </a:lnTo>
                  <a:lnTo>
                    <a:pt x="2226" y="2263"/>
                  </a:lnTo>
                  <a:lnTo>
                    <a:pt x="2253" y="2202"/>
                  </a:lnTo>
                  <a:lnTo>
                    <a:pt x="2276" y="2139"/>
                  </a:lnTo>
                  <a:lnTo>
                    <a:pt x="2295" y="2076"/>
                  </a:lnTo>
                  <a:lnTo>
                    <a:pt x="2309" y="2009"/>
                  </a:lnTo>
                  <a:lnTo>
                    <a:pt x="2319" y="1945"/>
                  </a:lnTo>
                  <a:lnTo>
                    <a:pt x="2327" y="1883"/>
                  </a:lnTo>
                  <a:lnTo>
                    <a:pt x="2329" y="1822"/>
                  </a:lnTo>
                  <a:lnTo>
                    <a:pt x="2328" y="1766"/>
                  </a:lnTo>
                  <a:lnTo>
                    <a:pt x="2322" y="1710"/>
                  </a:lnTo>
                  <a:lnTo>
                    <a:pt x="2311" y="1655"/>
                  </a:lnTo>
                  <a:lnTo>
                    <a:pt x="2301" y="1619"/>
                  </a:lnTo>
                  <a:lnTo>
                    <a:pt x="2289" y="1586"/>
                  </a:lnTo>
                  <a:lnTo>
                    <a:pt x="2274" y="1554"/>
                  </a:lnTo>
                  <a:lnTo>
                    <a:pt x="2256" y="1523"/>
                  </a:lnTo>
                  <a:lnTo>
                    <a:pt x="2237" y="1499"/>
                  </a:lnTo>
                  <a:lnTo>
                    <a:pt x="2215" y="1475"/>
                  </a:lnTo>
                  <a:lnTo>
                    <a:pt x="2191" y="1455"/>
                  </a:lnTo>
                  <a:lnTo>
                    <a:pt x="2164" y="1437"/>
                  </a:lnTo>
                  <a:lnTo>
                    <a:pt x="2132" y="1423"/>
                  </a:lnTo>
                  <a:lnTo>
                    <a:pt x="2096" y="1413"/>
                  </a:lnTo>
                  <a:lnTo>
                    <a:pt x="2055" y="1407"/>
                  </a:lnTo>
                  <a:lnTo>
                    <a:pt x="2009" y="1404"/>
                  </a:lnTo>
                  <a:close/>
                  <a:moveTo>
                    <a:pt x="2035" y="0"/>
                  </a:moveTo>
                  <a:lnTo>
                    <a:pt x="2035" y="0"/>
                  </a:lnTo>
                  <a:lnTo>
                    <a:pt x="2155" y="3"/>
                  </a:lnTo>
                  <a:lnTo>
                    <a:pt x="2273" y="11"/>
                  </a:lnTo>
                  <a:lnTo>
                    <a:pt x="2390" y="27"/>
                  </a:lnTo>
                  <a:lnTo>
                    <a:pt x="2505" y="48"/>
                  </a:lnTo>
                  <a:lnTo>
                    <a:pt x="2620" y="76"/>
                  </a:lnTo>
                  <a:lnTo>
                    <a:pt x="2733" y="112"/>
                  </a:lnTo>
                  <a:lnTo>
                    <a:pt x="2829" y="145"/>
                  </a:lnTo>
                  <a:lnTo>
                    <a:pt x="2922" y="183"/>
                  </a:lnTo>
                  <a:lnTo>
                    <a:pt x="3012" y="225"/>
                  </a:lnTo>
                  <a:lnTo>
                    <a:pt x="3099" y="271"/>
                  </a:lnTo>
                  <a:lnTo>
                    <a:pt x="3184" y="322"/>
                  </a:lnTo>
                  <a:lnTo>
                    <a:pt x="3264" y="376"/>
                  </a:lnTo>
                  <a:lnTo>
                    <a:pt x="3342" y="436"/>
                  </a:lnTo>
                  <a:lnTo>
                    <a:pt x="3416" y="500"/>
                  </a:lnTo>
                  <a:lnTo>
                    <a:pt x="3486" y="568"/>
                  </a:lnTo>
                  <a:lnTo>
                    <a:pt x="3552" y="642"/>
                  </a:lnTo>
                  <a:lnTo>
                    <a:pt x="3613" y="719"/>
                  </a:lnTo>
                  <a:lnTo>
                    <a:pt x="3670" y="802"/>
                  </a:lnTo>
                  <a:lnTo>
                    <a:pt x="3722" y="888"/>
                  </a:lnTo>
                  <a:lnTo>
                    <a:pt x="3770" y="978"/>
                  </a:lnTo>
                  <a:lnTo>
                    <a:pt x="3807" y="1061"/>
                  </a:lnTo>
                  <a:lnTo>
                    <a:pt x="3840" y="1147"/>
                  </a:lnTo>
                  <a:lnTo>
                    <a:pt x="3867" y="1237"/>
                  </a:lnTo>
                  <a:lnTo>
                    <a:pt x="3889" y="1331"/>
                  </a:lnTo>
                  <a:lnTo>
                    <a:pt x="3907" y="1428"/>
                  </a:lnTo>
                  <a:lnTo>
                    <a:pt x="3920" y="1528"/>
                  </a:lnTo>
                  <a:lnTo>
                    <a:pt x="3927" y="1631"/>
                  </a:lnTo>
                  <a:lnTo>
                    <a:pt x="3929" y="1738"/>
                  </a:lnTo>
                  <a:lnTo>
                    <a:pt x="3927" y="1842"/>
                  </a:lnTo>
                  <a:lnTo>
                    <a:pt x="3921" y="1943"/>
                  </a:lnTo>
                  <a:lnTo>
                    <a:pt x="3909" y="2041"/>
                  </a:lnTo>
                  <a:lnTo>
                    <a:pt x="3891" y="2134"/>
                  </a:lnTo>
                  <a:lnTo>
                    <a:pt x="3869" y="2224"/>
                  </a:lnTo>
                  <a:lnTo>
                    <a:pt x="3844" y="2310"/>
                  </a:lnTo>
                  <a:lnTo>
                    <a:pt x="3813" y="2391"/>
                  </a:lnTo>
                  <a:lnTo>
                    <a:pt x="3779" y="2468"/>
                  </a:lnTo>
                  <a:lnTo>
                    <a:pt x="3741" y="2541"/>
                  </a:lnTo>
                  <a:lnTo>
                    <a:pt x="3700" y="2608"/>
                  </a:lnTo>
                  <a:lnTo>
                    <a:pt x="3656" y="2673"/>
                  </a:lnTo>
                  <a:lnTo>
                    <a:pt x="3610" y="2733"/>
                  </a:lnTo>
                  <a:lnTo>
                    <a:pt x="3558" y="2789"/>
                  </a:lnTo>
                  <a:lnTo>
                    <a:pt x="3504" y="2839"/>
                  </a:lnTo>
                  <a:lnTo>
                    <a:pt x="3447" y="2886"/>
                  </a:lnTo>
                  <a:lnTo>
                    <a:pt x="3388" y="2927"/>
                  </a:lnTo>
                  <a:lnTo>
                    <a:pt x="3326" y="2964"/>
                  </a:lnTo>
                  <a:lnTo>
                    <a:pt x="3261" y="2996"/>
                  </a:lnTo>
                  <a:lnTo>
                    <a:pt x="3181" y="3027"/>
                  </a:lnTo>
                  <a:lnTo>
                    <a:pt x="3099" y="3051"/>
                  </a:lnTo>
                  <a:lnTo>
                    <a:pt x="3016" y="3068"/>
                  </a:lnTo>
                  <a:lnTo>
                    <a:pt x="2931" y="3079"/>
                  </a:lnTo>
                  <a:lnTo>
                    <a:pt x="2844" y="3082"/>
                  </a:lnTo>
                  <a:lnTo>
                    <a:pt x="2778" y="3081"/>
                  </a:lnTo>
                  <a:lnTo>
                    <a:pt x="2717" y="3073"/>
                  </a:lnTo>
                  <a:lnTo>
                    <a:pt x="2658" y="3062"/>
                  </a:lnTo>
                  <a:lnTo>
                    <a:pt x="2606" y="3046"/>
                  </a:lnTo>
                  <a:lnTo>
                    <a:pt x="2557" y="3025"/>
                  </a:lnTo>
                  <a:lnTo>
                    <a:pt x="2511" y="3001"/>
                  </a:lnTo>
                  <a:lnTo>
                    <a:pt x="2471" y="2971"/>
                  </a:lnTo>
                  <a:lnTo>
                    <a:pt x="2436" y="2938"/>
                  </a:lnTo>
                  <a:lnTo>
                    <a:pt x="2402" y="2903"/>
                  </a:lnTo>
                  <a:lnTo>
                    <a:pt x="2376" y="2866"/>
                  </a:lnTo>
                  <a:lnTo>
                    <a:pt x="2352" y="2825"/>
                  </a:lnTo>
                  <a:lnTo>
                    <a:pt x="2314" y="2862"/>
                  </a:lnTo>
                  <a:lnTo>
                    <a:pt x="2270" y="2898"/>
                  </a:lnTo>
                  <a:lnTo>
                    <a:pt x="2224" y="2932"/>
                  </a:lnTo>
                  <a:lnTo>
                    <a:pt x="2177" y="2962"/>
                  </a:lnTo>
                  <a:lnTo>
                    <a:pt x="2126" y="2990"/>
                  </a:lnTo>
                  <a:lnTo>
                    <a:pt x="2072" y="3014"/>
                  </a:lnTo>
                  <a:lnTo>
                    <a:pt x="2016" y="3038"/>
                  </a:lnTo>
                  <a:lnTo>
                    <a:pt x="1954" y="3057"/>
                  </a:lnTo>
                  <a:lnTo>
                    <a:pt x="1889" y="3071"/>
                  </a:lnTo>
                  <a:lnTo>
                    <a:pt x="1821" y="3079"/>
                  </a:lnTo>
                  <a:lnTo>
                    <a:pt x="1751" y="3082"/>
                  </a:lnTo>
                  <a:lnTo>
                    <a:pt x="1675" y="3079"/>
                  </a:lnTo>
                  <a:lnTo>
                    <a:pt x="1602" y="3071"/>
                  </a:lnTo>
                  <a:lnTo>
                    <a:pt x="1531" y="3055"/>
                  </a:lnTo>
                  <a:lnTo>
                    <a:pt x="1463" y="3035"/>
                  </a:lnTo>
                  <a:lnTo>
                    <a:pt x="1398" y="3008"/>
                  </a:lnTo>
                  <a:lnTo>
                    <a:pt x="1337" y="2978"/>
                  </a:lnTo>
                  <a:lnTo>
                    <a:pt x="1280" y="2942"/>
                  </a:lnTo>
                  <a:lnTo>
                    <a:pt x="1226" y="2902"/>
                  </a:lnTo>
                  <a:lnTo>
                    <a:pt x="1177" y="2857"/>
                  </a:lnTo>
                  <a:lnTo>
                    <a:pt x="1133" y="2809"/>
                  </a:lnTo>
                  <a:lnTo>
                    <a:pt x="1092" y="2758"/>
                  </a:lnTo>
                  <a:lnTo>
                    <a:pt x="1056" y="2701"/>
                  </a:lnTo>
                  <a:lnTo>
                    <a:pt x="1024" y="2643"/>
                  </a:lnTo>
                  <a:lnTo>
                    <a:pt x="994" y="2579"/>
                  </a:lnTo>
                  <a:lnTo>
                    <a:pt x="970" y="2511"/>
                  </a:lnTo>
                  <a:lnTo>
                    <a:pt x="950" y="2443"/>
                  </a:lnTo>
                  <a:lnTo>
                    <a:pt x="936" y="2371"/>
                  </a:lnTo>
                  <a:lnTo>
                    <a:pt x="924" y="2296"/>
                  </a:lnTo>
                  <a:lnTo>
                    <a:pt x="917" y="2220"/>
                  </a:lnTo>
                  <a:lnTo>
                    <a:pt x="915" y="2143"/>
                  </a:lnTo>
                  <a:lnTo>
                    <a:pt x="918" y="2051"/>
                  </a:lnTo>
                  <a:lnTo>
                    <a:pt x="927" y="1959"/>
                  </a:lnTo>
                  <a:lnTo>
                    <a:pt x="943" y="1869"/>
                  </a:lnTo>
                  <a:lnTo>
                    <a:pt x="964" y="1779"/>
                  </a:lnTo>
                  <a:lnTo>
                    <a:pt x="992" y="1690"/>
                  </a:lnTo>
                  <a:lnTo>
                    <a:pt x="1018" y="1621"/>
                  </a:lnTo>
                  <a:lnTo>
                    <a:pt x="1047" y="1555"/>
                  </a:lnTo>
                  <a:lnTo>
                    <a:pt x="1081" y="1490"/>
                  </a:lnTo>
                  <a:lnTo>
                    <a:pt x="1118" y="1426"/>
                  </a:lnTo>
                  <a:lnTo>
                    <a:pt x="1158" y="1366"/>
                  </a:lnTo>
                  <a:lnTo>
                    <a:pt x="1202" y="1309"/>
                  </a:lnTo>
                  <a:lnTo>
                    <a:pt x="1228" y="1279"/>
                  </a:lnTo>
                  <a:lnTo>
                    <a:pt x="1254" y="1251"/>
                  </a:lnTo>
                  <a:lnTo>
                    <a:pt x="1310" y="1194"/>
                  </a:lnTo>
                  <a:lnTo>
                    <a:pt x="1369" y="1140"/>
                  </a:lnTo>
                  <a:lnTo>
                    <a:pt x="1433" y="1093"/>
                  </a:lnTo>
                  <a:lnTo>
                    <a:pt x="1499" y="1048"/>
                  </a:lnTo>
                  <a:lnTo>
                    <a:pt x="1567" y="1010"/>
                  </a:lnTo>
                  <a:lnTo>
                    <a:pt x="1640" y="977"/>
                  </a:lnTo>
                  <a:lnTo>
                    <a:pt x="1714" y="951"/>
                  </a:lnTo>
                  <a:lnTo>
                    <a:pt x="1790" y="932"/>
                  </a:lnTo>
                  <a:lnTo>
                    <a:pt x="1869" y="919"/>
                  </a:lnTo>
                  <a:lnTo>
                    <a:pt x="1948" y="915"/>
                  </a:lnTo>
                  <a:lnTo>
                    <a:pt x="1990" y="915"/>
                  </a:lnTo>
                  <a:lnTo>
                    <a:pt x="2033" y="916"/>
                  </a:lnTo>
                  <a:lnTo>
                    <a:pt x="2077" y="921"/>
                  </a:lnTo>
                  <a:lnTo>
                    <a:pt x="2120" y="927"/>
                  </a:lnTo>
                  <a:lnTo>
                    <a:pt x="2162" y="935"/>
                  </a:lnTo>
                  <a:lnTo>
                    <a:pt x="2205" y="946"/>
                  </a:lnTo>
                  <a:lnTo>
                    <a:pt x="2247" y="961"/>
                  </a:lnTo>
                  <a:lnTo>
                    <a:pt x="2286" y="977"/>
                  </a:lnTo>
                  <a:lnTo>
                    <a:pt x="2324" y="998"/>
                  </a:lnTo>
                  <a:lnTo>
                    <a:pt x="2358" y="1020"/>
                  </a:lnTo>
                  <a:lnTo>
                    <a:pt x="2391" y="1047"/>
                  </a:lnTo>
                  <a:lnTo>
                    <a:pt x="2421" y="1077"/>
                  </a:lnTo>
                  <a:lnTo>
                    <a:pt x="2445" y="1111"/>
                  </a:lnTo>
                  <a:lnTo>
                    <a:pt x="2466" y="1148"/>
                  </a:lnTo>
                  <a:lnTo>
                    <a:pt x="2483" y="1189"/>
                  </a:lnTo>
                  <a:lnTo>
                    <a:pt x="2484" y="1187"/>
                  </a:lnTo>
                  <a:lnTo>
                    <a:pt x="2486" y="1180"/>
                  </a:lnTo>
                  <a:lnTo>
                    <a:pt x="2489" y="1169"/>
                  </a:lnTo>
                  <a:lnTo>
                    <a:pt x="2493" y="1155"/>
                  </a:lnTo>
                  <a:lnTo>
                    <a:pt x="2498" y="1138"/>
                  </a:lnTo>
                  <a:lnTo>
                    <a:pt x="2503" y="1120"/>
                  </a:lnTo>
                  <a:lnTo>
                    <a:pt x="2515" y="1085"/>
                  </a:lnTo>
                  <a:lnTo>
                    <a:pt x="2533" y="1054"/>
                  </a:lnTo>
                  <a:lnTo>
                    <a:pt x="2558" y="1029"/>
                  </a:lnTo>
                  <a:lnTo>
                    <a:pt x="2586" y="1008"/>
                  </a:lnTo>
                  <a:lnTo>
                    <a:pt x="2618" y="992"/>
                  </a:lnTo>
                  <a:lnTo>
                    <a:pt x="2652" y="981"/>
                  </a:lnTo>
                  <a:lnTo>
                    <a:pt x="2688" y="978"/>
                  </a:lnTo>
                  <a:lnTo>
                    <a:pt x="2829" y="978"/>
                  </a:lnTo>
                  <a:lnTo>
                    <a:pt x="2865" y="981"/>
                  </a:lnTo>
                  <a:lnTo>
                    <a:pt x="2898" y="991"/>
                  </a:lnTo>
                  <a:lnTo>
                    <a:pt x="2930" y="1007"/>
                  </a:lnTo>
                  <a:lnTo>
                    <a:pt x="2957" y="1026"/>
                  </a:lnTo>
                  <a:lnTo>
                    <a:pt x="2979" y="1051"/>
                  </a:lnTo>
                  <a:lnTo>
                    <a:pt x="2999" y="1079"/>
                  </a:lnTo>
                  <a:lnTo>
                    <a:pt x="3012" y="1110"/>
                  </a:lnTo>
                  <a:lnTo>
                    <a:pt x="3020" y="1143"/>
                  </a:lnTo>
                  <a:lnTo>
                    <a:pt x="3022" y="1177"/>
                  </a:lnTo>
                  <a:lnTo>
                    <a:pt x="3018" y="1212"/>
                  </a:lnTo>
                  <a:lnTo>
                    <a:pt x="2998" y="1306"/>
                  </a:lnTo>
                  <a:lnTo>
                    <a:pt x="2977" y="1401"/>
                  </a:lnTo>
                  <a:lnTo>
                    <a:pt x="2957" y="1495"/>
                  </a:lnTo>
                  <a:lnTo>
                    <a:pt x="2902" y="1750"/>
                  </a:lnTo>
                  <a:lnTo>
                    <a:pt x="2848" y="2008"/>
                  </a:lnTo>
                  <a:lnTo>
                    <a:pt x="2831" y="2087"/>
                  </a:lnTo>
                  <a:lnTo>
                    <a:pt x="2813" y="2165"/>
                  </a:lnTo>
                  <a:lnTo>
                    <a:pt x="2798" y="2245"/>
                  </a:lnTo>
                  <a:lnTo>
                    <a:pt x="2787" y="2326"/>
                  </a:lnTo>
                  <a:lnTo>
                    <a:pt x="2786" y="2347"/>
                  </a:lnTo>
                  <a:lnTo>
                    <a:pt x="2783" y="2369"/>
                  </a:lnTo>
                  <a:lnTo>
                    <a:pt x="2782" y="2393"/>
                  </a:lnTo>
                  <a:lnTo>
                    <a:pt x="2782" y="2418"/>
                  </a:lnTo>
                  <a:lnTo>
                    <a:pt x="2782" y="2443"/>
                  </a:lnTo>
                  <a:lnTo>
                    <a:pt x="2784" y="2467"/>
                  </a:lnTo>
                  <a:lnTo>
                    <a:pt x="2788" y="2490"/>
                  </a:lnTo>
                  <a:lnTo>
                    <a:pt x="2796" y="2512"/>
                  </a:lnTo>
                  <a:lnTo>
                    <a:pt x="2805" y="2532"/>
                  </a:lnTo>
                  <a:lnTo>
                    <a:pt x="2819" y="2548"/>
                  </a:lnTo>
                  <a:lnTo>
                    <a:pt x="2836" y="2563"/>
                  </a:lnTo>
                  <a:lnTo>
                    <a:pt x="2858" y="2573"/>
                  </a:lnTo>
                  <a:lnTo>
                    <a:pt x="2892" y="2580"/>
                  </a:lnTo>
                  <a:lnTo>
                    <a:pt x="2928" y="2582"/>
                  </a:lnTo>
                  <a:lnTo>
                    <a:pt x="2964" y="2580"/>
                  </a:lnTo>
                  <a:lnTo>
                    <a:pt x="3001" y="2573"/>
                  </a:lnTo>
                  <a:lnTo>
                    <a:pt x="3037" y="2560"/>
                  </a:lnTo>
                  <a:lnTo>
                    <a:pt x="3071" y="2546"/>
                  </a:lnTo>
                  <a:lnTo>
                    <a:pt x="3102" y="2527"/>
                  </a:lnTo>
                  <a:lnTo>
                    <a:pt x="3142" y="2495"/>
                  </a:lnTo>
                  <a:lnTo>
                    <a:pt x="3181" y="2458"/>
                  </a:lnTo>
                  <a:lnTo>
                    <a:pt x="3216" y="2416"/>
                  </a:lnTo>
                  <a:lnTo>
                    <a:pt x="3249" y="2368"/>
                  </a:lnTo>
                  <a:lnTo>
                    <a:pt x="3273" y="2322"/>
                  </a:lnTo>
                  <a:lnTo>
                    <a:pt x="3296" y="2274"/>
                  </a:lnTo>
                  <a:lnTo>
                    <a:pt x="3316" y="2222"/>
                  </a:lnTo>
                  <a:lnTo>
                    <a:pt x="3334" y="2165"/>
                  </a:lnTo>
                  <a:lnTo>
                    <a:pt x="3350" y="2107"/>
                  </a:lnTo>
                  <a:lnTo>
                    <a:pt x="3367" y="2026"/>
                  </a:lnTo>
                  <a:lnTo>
                    <a:pt x="3380" y="1944"/>
                  </a:lnTo>
                  <a:lnTo>
                    <a:pt x="3387" y="1858"/>
                  </a:lnTo>
                  <a:lnTo>
                    <a:pt x="3389" y="1770"/>
                  </a:lnTo>
                  <a:lnTo>
                    <a:pt x="3387" y="1684"/>
                  </a:lnTo>
                  <a:lnTo>
                    <a:pt x="3381" y="1601"/>
                  </a:lnTo>
                  <a:lnTo>
                    <a:pt x="3371" y="1521"/>
                  </a:lnTo>
                  <a:lnTo>
                    <a:pt x="3358" y="1444"/>
                  </a:lnTo>
                  <a:lnTo>
                    <a:pt x="3339" y="1370"/>
                  </a:lnTo>
                  <a:lnTo>
                    <a:pt x="3316" y="1299"/>
                  </a:lnTo>
                  <a:lnTo>
                    <a:pt x="3290" y="1231"/>
                  </a:lnTo>
                  <a:lnTo>
                    <a:pt x="3253" y="1156"/>
                  </a:lnTo>
                  <a:lnTo>
                    <a:pt x="3214" y="1086"/>
                  </a:lnTo>
                  <a:lnTo>
                    <a:pt x="3170" y="1019"/>
                  </a:lnTo>
                  <a:lnTo>
                    <a:pt x="3121" y="956"/>
                  </a:lnTo>
                  <a:lnTo>
                    <a:pt x="3069" y="899"/>
                  </a:lnTo>
                  <a:lnTo>
                    <a:pt x="3011" y="843"/>
                  </a:lnTo>
                  <a:lnTo>
                    <a:pt x="2950" y="793"/>
                  </a:lnTo>
                  <a:lnTo>
                    <a:pt x="2886" y="746"/>
                  </a:lnTo>
                  <a:lnTo>
                    <a:pt x="2818" y="705"/>
                  </a:lnTo>
                  <a:lnTo>
                    <a:pt x="2745" y="667"/>
                  </a:lnTo>
                  <a:lnTo>
                    <a:pt x="2668" y="634"/>
                  </a:lnTo>
                  <a:lnTo>
                    <a:pt x="2589" y="607"/>
                  </a:lnTo>
                  <a:lnTo>
                    <a:pt x="2504" y="582"/>
                  </a:lnTo>
                  <a:lnTo>
                    <a:pt x="2416" y="562"/>
                  </a:lnTo>
                  <a:lnTo>
                    <a:pt x="2325" y="546"/>
                  </a:lnTo>
                  <a:lnTo>
                    <a:pt x="2231" y="535"/>
                  </a:lnTo>
                  <a:lnTo>
                    <a:pt x="2134" y="528"/>
                  </a:lnTo>
                  <a:lnTo>
                    <a:pt x="2035" y="526"/>
                  </a:lnTo>
                  <a:lnTo>
                    <a:pt x="1929" y="529"/>
                  </a:lnTo>
                  <a:lnTo>
                    <a:pt x="1824" y="539"/>
                  </a:lnTo>
                  <a:lnTo>
                    <a:pt x="1724" y="554"/>
                  </a:lnTo>
                  <a:lnTo>
                    <a:pt x="1626" y="576"/>
                  </a:lnTo>
                  <a:lnTo>
                    <a:pt x="1533" y="604"/>
                  </a:lnTo>
                  <a:lnTo>
                    <a:pt x="1442" y="638"/>
                  </a:lnTo>
                  <a:lnTo>
                    <a:pt x="1357" y="678"/>
                  </a:lnTo>
                  <a:lnTo>
                    <a:pt x="1275" y="722"/>
                  </a:lnTo>
                  <a:lnTo>
                    <a:pt x="1196" y="772"/>
                  </a:lnTo>
                  <a:lnTo>
                    <a:pt x="1123" y="826"/>
                  </a:lnTo>
                  <a:lnTo>
                    <a:pt x="1053" y="885"/>
                  </a:lnTo>
                  <a:lnTo>
                    <a:pt x="988" y="949"/>
                  </a:lnTo>
                  <a:lnTo>
                    <a:pt x="936" y="1007"/>
                  </a:lnTo>
                  <a:lnTo>
                    <a:pt x="887" y="1067"/>
                  </a:lnTo>
                  <a:lnTo>
                    <a:pt x="841" y="1131"/>
                  </a:lnTo>
                  <a:lnTo>
                    <a:pt x="800" y="1198"/>
                  </a:lnTo>
                  <a:lnTo>
                    <a:pt x="760" y="1268"/>
                  </a:lnTo>
                  <a:lnTo>
                    <a:pt x="726" y="1342"/>
                  </a:lnTo>
                  <a:lnTo>
                    <a:pt x="694" y="1418"/>
                  </a:lnTo>
                  <a:lnTo>
                    <a:pt x="662" y="1509"/>
                  </a:lnTo>
                  <a:lnTo>
                    <a:pt x="636" y="1604"/>
                  </a:lnTo>
                  <a:lnTo>
                    <a:pt x="615" y="1702"/>
                  </a:lnTo>
                  <a:lnTo>
                    <a:pt x="600" y="1803"/>
                  </a:lnTo>
                  <a:lnTo>
                    <a:pt x="591" y="1906"/>
                  </a:lnTo>
                  <a:lnTo>
                    <a:pt x="589" y="2011"/>
                  </a:lnTo>
                  <a:lnTo>
                    <a:pt x="590" y="2106"/>
                  </a:lnTo>
                  <a:lnTo>
                    <a:pt x="598" y="2198"/>
                  </a:lnTo>
                  <a:lnTo>
                    <a:pt x="609" y="2289"/>
                  </a:lnTo>
                  <a:lnTo>
                    <a:pt x="623" y="2376"/>
                  </a:lnTo>
                  <a:lnTo>
                    <a:pt x="644" y="2461"/>
                  </a:lnTo>
                  <a:lnTo>
                    <a:pt x="669" y="2542"/>
                  </a:lnTo>
                  <a:lnTo>
                    <a:pt x="698" y="2620"/>
                  </a:lnTo>
                  <a:lnTo>
                    <a:pt x="735" y="2706"/>
                  </a:lnTo>
                  <a:lnTo>
                    <a:pt x="779" y="2790"/>
                  </a:lnTo>
                  <a:lnTo>
                    <a:pt x="827" y="2867"/>
                  </a:lnTo>
                  <a:lnTo>
                    <a:pt x="879" y="2942"/>
                  </a:lnTo>
                  <a:lnTo>
                    <a:pt x="937" y="3011"/>
                  </a:lnTo>
                  <a:lnTo>
                    <a:pt x="998" y="3076"/>
                  </a:lnTo>
                  <a:lnTo>
                    <a:pt x="1064" y="3136"/>
                  </a:lnTo>
                  <a:lnTo>
                    <a:pt x="1135" y="3191"/>
                  </a:lnTo>
                  <a:lnTo>
                    <a:pt x="1211" y="3241"/>
                  </a:lnTo>
                  <a:lnTo>
                    <a:pt x="1291" y="3288"/>
                  </a:lnTo>
                  <a:lnTo>
                    <a:pt x="1375" y="3329"/>
                  </a:lnTo>
                  <a:lnTo>
                    <a:pt x="1462" y="3365"/>
                  </a:lnTo>
                  <a:lnTo>
                    <a:pt x="1554" y="3396"/>
                  </a:lnTo>
                  <a:lnTo>
                    <a:pt x="1649" y="3422"/>
                  </a:lnTo>
                  <a:lnTo>
                    <a:pt x="1750" y="3442"/>
                  </a:lnTo>
                  <a:lnTo>
                    <a:pt x="1853" y="3456"/>
                  </a:lnTo>
                  <a:lnTo>
                    <a:pt x="1960" y="3465"/>
                  </a:lnTo>
                  <a:lnTo>
                    <a:pt x="2071" y="3467"/>
                  </a:lnTo>
                  <a:lnTo>
                    <a:pt x="2176" y="3465"/>
                  </a:lnTo>
                  <a:lnTo>
                    <a:pt x="2278" y="3459"/>
                  </a:lnTo>
                  <a:lnTo>
                    <a:pt x="2376" y="3449"/>
                  </a:lnTo>
                  <a:lnTo>
                    <a:pt x="2470" y="3434"/>
                  </a:lnTo>
                  <a:lnTo>
                    <a:pt x="2560" y="3416"/>
                  </a:lnTo>
                  <a:lnTo>
                    <a:pt x="2647" y="3392"/>
                  </a:lnTo>
                  <a:lnTo>
                    <a:pt x="2731" y="3367"/>
                  </a:lnTo>
                  <a:lnTo>
                    <a:pt x="2810" y="3336"/>
                  </a:lnTo>
                  <a:lnTo>
                    <a:pt x="2833" y="3329"/>
                  </a:lnTo>
                  <a:lnTo>
                    <a:pt x="2858" y="3327"/>
                  </a:lnTo>
                  <a:lnTo>
                    <a:pt x="2882" y="3332"/>
                  </a:lnTo>
                  <a:lnTo>
                    <a:pt x="2907" y="3341"/>
                  </a:lnTo>
                  <a:lnTo>
                    <a:pt x="2930" y="3354"/>
                  </a:lnTo>
                  <a:lnTo>
                    <a:pt x="2952" y="3372"/>
                  </a:lnTo>
                  <a:lnTo>
                    <a:pt x="2974" y="3392"/>
                  </a:lnTo>
                  <a:lnTo>
                    <a:pt x="2994" y="3416"/>
                  </a:lnTo>
                  <a:lnTo>
                    <a:pt x="3012" y="3442"/>
                  </a:lnTo>
                  <a:lnTo>
                    <a:pt x="3028" y="3471"/>
                  </a:lnTo>
                  <a:lnTo>
                    <a:pt x="3043" y="3500"/>
                  </a:lnTo>
                  <a:lnTo>
                    <a:pt x="3055" y="3531"/>
                  </a:lnTo>
                  <a:lnTo>
                    <a:pt x="3065" y="3564"/>
                  </a:lnTo>
                  <a:lnTo>
                    <a:pt x="3071" y="3596"/>
                  </a:lnTo>
                  <a:lnTo>
                    <a:pt x="3075" y="3628"/>
                  </a:lnTo>
                  <a:lnTo>
                    <a:pt x="3075" y="3660"/>
                  </a:lnTo>
                  <a:lnTo>
                    <a:pt x="3071" y="3689"/>
                  </a:lnTo>
                  <a:lnTo>
                    <a:pt x="3064" y="3719"/>
                  </a:lnTo>
                  <a:lnTo>
                    <a:pt x="3053" y="3746"/>
                  </a:lnTo>
                  <a:lnTo>
                    <a:pt x="3037" y="3769"/>
                  </a:lnTo>
                  <a:lnTo>
                    <a:pt x="3016" y="3791"/>
                  </a:lnTo>
                  <a:lnTo>
                    <a:pt x="2990" y="3810"/>
                  </a:lnTo>
                  <a:lnTo>
                    <a:pt x="2960" y="3823"/>
                  </a:lnTo>
                  <a:lnTo>
                    <a:pt x="2854" y="3860"/>
                  </a:lnTo>
                  <a:lnTo>
                    <a:pt x="2745" y="3893"/>
                  </a:lnTo>
                  <a:lnTo>
                    <a:pt x="2634" y="3920"/>
                  </a:lnTo>
                  <a:lnTo>
                    <a:pt x="2519" y="3942"/>
                  </a:lnTo>
                  <a:lnTo>
                    <a:pt x="2402" y="3959"/>
                  </a:lnTo>
                  <a:lnTo>
                    <a:pt x="2282" y="3970"/>
                  </a:lnTo>
                  <a:lnTo>
                    <a:pt x="2160" y="3978"/>
                  </a:lnTo>
                  <a:lnTo>
                    <a:pt x="2035" y="3980"/>
                  </a:lnTo>
                  <a:lnTo>
                    <a:pt x="1908" y="3978"/>
                  </a:lnTo>
                  <a:lnTo>
                    <a:pt x="1783" y="3968"/>
                  </a:lnTo>
                  <a:lnTo>
                    <a:pt x="1662" y="3953"/>
                  </a:lnTo>
                  <a:lnTo>
                    <a:pt x="1543" y="3931"/>
                  </a:lnTo>
                  <a:lnTo>
                    <a:pt x="1427" y="3904"/>
                  </a:lnTo>
                  <a:lnTo>
                    <a:pt x="1315" y="3871"/>
                  </a:lnTo>
                  <a:lnTo>
                    <a:pt x="1206" y="3833"/>
                  </a:lnTo>
                  <a:lnTo>
                    <a:pt x="1102" y="3789"/>
                  </a:lnTo>
                  <a:lnTo>
                    <a:pt x="1000" y="3740"/>
                  </a:lnTo>
                  <a:lnTo>
                    <a:pt x="905" y="3686"/>
                  </a:lnTo>
                  <a:lnTo>
                    <a:pt x="813" y="3627"/>
                  </a:lnTo>
                  <a:lnTo>
                    <a:pt x="725" y="3563"/>
                  </a:lnTo>
                  <a:lnTo>
                    <a:pt x="642" y="3494"/>
                  </a:lnTo>
                  <a:lnTo>
                    <a:pt x="563" y="3422"/>
                  </a:lnTo>
                  <a:lnTo>
                    <a:pt x="489" y="3345"/>
                  </a:lnTo>
                  <a:lnTo>
                    <a:pt x="419" y="3262"/>
                  </a:lnTo>
                  <a:lnTo>
                    <a:pt x="354" y="3176"/>
                  </a:lnTo>
                  <a:lnTo>
                    <a:pt x="294" y="3086"/>
                  </a:lnTo>
                  <a:lnTo>
                    <a:pt x="240" y="2991"/>
                  </a:lnTo>
                  <a:lnTo>
                    <a:pt x="191" y="2893"/>
                  </a:lnTo>
                  <a:lnTo>
                    <a:pt x="147" y="2791"/>
                  </a:lnTo>
                  <a:lnTo>
                    <a:pt x="111" y="2699"/>
                  </a:lnTo>
                  <a:lnTo>
                    <a:pt x="82" y="2605"/>
                  </a:lnTo>
                  <a:lnTo>
                    <a:pt x="56" y="2509"/>
                  </a:lnTo>
                  <a:lnTo>
                    <a:pt x="36" y="2409"/>
                  </a:lnTo>
                  <a:lnTo>
                    <a:pt x="20" y="2309"/>
                  </a:lnTo>
                  <a:lnTo>
                    <a:pt x="9" y="2206"/>
                  </a:lnTo>
                  <a:lnTo>
                    <a:pt x="2" y="2101"/>
                  </a:lnTo>
                  <a:lnTo>
                    <a:pt x="0" y="1995"/>
                  </a:lnTo>
                  <a:lnTo>
                    <a:pt x="2" y="1890"/>
                  </a:lnTo>
                  <a:lnTo>
                    <a:pt x="10" y="1786"/>
                  </a:lnTo>
                  <a:lnTo>
                    <a:pt x="22" y="1684"/>
                  </a:lnTo>
                  <a:lnTo>
                    <a:pt x="40" y="1583"/>
                  </a:lnTo>
                  <a:lnTo>
                    <a:pt x="62" y="1484"/>
                  </a:lnTo>
                  <a:lnTo>
                    <a:pt x="91" y="1388"/>
                  </a:lnTo>
                  <a:lnTo>
                    <a:pt x="122" y="1294"/>
                  </a:lnTo>
                  <a:lnTo>
                    <a:pt x="159" y="1203"/>
                  </a:lnTo>
                  <a:lnTo>
                    <a:pt x="207" y="1101"/>
                  </a:lnTo>
                  <a:lnTo>
                    <a:pt x="261" y="1003"/>
                  </a:lnTo>
                  <a:lnTo>
                    <a:pt x="318" y="908"/>
                  </a:lnTo>
                  <a:lnTo>
                    <a:pt x="381" y="818"/>
                  </a:lnTo>
                  <a:lnTo>
                    <a:pt x="448" y="730"/>
                  </a:lnTo>
                  <a:lnTo>
                    <a:pt x="520" y="648"/>
                  </a:lnTo>
                  <a:lnTo>
                    <a:pt x="598" y="571"/>
                  </a:lnTo>
                  <a:lnTo>
                    <a:pt x="678" y="497"/>
                  </a:lnTo>
                  <a:lnTo>
                    <a:pt x="763" y="429"/>
                  </a:lnTo>
                  <a:lnTo>
                    <a:pt x="851" y="364"/>
                  </a:lnTo>
                  <a:lnTo>
                    <a:pt x="944" y="303"/>
                  </a:lnTo>
                  <a:lnTo>
                    <a:pt x="1041" y="248"/>
                  </a:lnTo>
                  <a:lnTo>
                    <a:pt x="1141" y="197"/>
                  </a:lnTo>
                  <a:lnTo>
                    <a:pt x="1244" y="150"/>
                  </a:lnTo>
                  <a:lnTo>
                    <a:pt x="1352" y="111"/>
                  </a:lnTo>
                  <a:lnTo>
                    <a:pt x="1461" y="78"/>
                  </a:lnTo>
                  <a:lnTo>
                    <a:pt x="1572" y="49"/>
                  </a:lnTo>
                  <a:lnTo>
                    <a:pt x="1685" y="27"/>
                  </a:lnTo>
                  <a:lnTo>
                    <a:pt x="1800" y="13"/>
                  </a:lnTo>
                  <a:lnTo>
                    <a:pt x="1916" y="3"/>
                  </a:lnTo>
                  <a:lnTo>
                    <a:pt x="203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</p:grpSp>
      <p:graphicFrame>
        <p:nvGraphicFramePr>
          <p:cNvPr id="21" name="Table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535891"/>
              </p:ext>
            </p:extLst>
          </p:nvPr>
        </p:nvGraphicFramePr>
        <p:xfrm>
          <a:off x="560512" y="2492896"/>
          <a:ext cx="4824535" cy="26949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9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566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597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339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5718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Projekt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Stan </a:t>
                      </a:r>
                    </a:p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zaawansowania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Oczekiwane zakończenie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528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1.1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Wypracowanie</a:t>
                      </a:r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90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metareguł</a:t>
                      </a:r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 </a:t>
                      </a:r>
                      <a:r>
                        <a:rPr lang="pl-PL" sz="9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zasad budowy </a:t>
                      </a:r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cyfrowych </a:t>
                      </a:r>
                      <a:r>
                        <a:rPr lang="pl-PL" sz="9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usług publicznych </a:t>
                      </a:r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oraz </a:t>
                      </a:r>
                      <a:r>
                        <a:rPr lang="pl-PL" sz="9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standardu</a:t>
                      </a:r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opisu </a:t>
                      </a:r>
                      <a:r>
                        <a:rPr lang="pl-PL" sz="9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usług</a:t>
                      </a:r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dla jednostek </a:t>
                      </a:r>
                      <a:r>
                        <a:rPr lang="pl-PL" sz="9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administracji publicznej</a:t>
                      </a:r>
                      <a:endParaRPr lang="pl-PL" sz="900" b="1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1.2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Cyfrowe Usługi Publiczne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Opracowanie</a:t>
                      </a:r>
                      <a:r>
                        <a:rPr lang="pl-PL" sz="9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scenariuszy </a:t>
                      </a:r>
                      <a:r>
                        <a:rPr lang="pl-PL" sz="9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zdarzeń życiowych </a:t>
                      </a:r>
                      <a:r>
                        <a:rPr lang="pl-PL" sz="9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pl-PL" sz="900" i="1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Customer</a:t>
                      </a:r>
                      <a:r>
                        <a:rPr lang="pl-PL" sz="9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900" i="1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Journey</a:t>
                      </a:r>
                      <a:r>
                        <a:rPr lang="pl-PL" sz="9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Map)</a:t>
                      </a:r>
                      <a:endParaRPr lang="pl-PL" sz="900" i="1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l-PL" sz="900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62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1.4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Katalogi</a:t>
                      </a:r>
                      <a:r>
                        <a:rPr lang="pl-PL" sz="900" kern="12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Administracji Publicznej </a:t>
                      </a: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kern="120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Q4 2022</a:t>
                      </a:r>
                      <a:endParaRPr lang="pl-PL" sz="1100" b="1" kern="1200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4409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1.5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kern="12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Wsparcie przygotowania koncepcji portalu usług publicznych </a:t>
                      </a:r>
                      <a:endParaRPr lang="pl-PL" sz="900" b="1" kern="1200" baseline="0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l-PL" sz="900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" name="clipart_tick"/>
          <p:cNvSpPr>
            <a:spLocks noChangeAspect="1"/>
          </p:cNvSpPr>
          <p:nvPr/>
        </p:nvSpPr>
        <p:spPr bwMode="gray">
          <a:xfrm>
            <a:off x="4547435" y="3391105"/>
            <a:ext cx="156354" cy="168524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91440" bIns="9144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cxnSp>
        <p:nvCxnSpPr>
          <p:cNvPr id="4" name="Łącznik prosty ze strzałką 3"/>
          <p:cNvCxnSpPr/>
          <p:nvPr/>
        </p:nvCxnSpPr>
        <p:spPr>
          <a:xfrm flipV="1">
            <a:off x="257421" y="4572372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lipart_tick"/>
          <p:cNvSpPr>
            <a:spLocks noChangeAspect="1"/>
          </p:cNvSpPr>
          <p:nvPr/>
        </p:nvSpPr>
        <p:spPr bwMode="gray">
          <a:xfrm>
            <a:off x="4533363" y="3795630"/>
            <a:ext cx="156354" cy="168524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91440" bIns="9144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3" name="clipart_tick"/>
          <p:cNvSpPr>
            <a:spLocks noChangeAspect="1"/>
          </p:cNvSpPr>
          <p:nvPr/>
        </p:nvSpPr>
        <p:spPr bwMode="gray">
          <a:xfrm>
            <a:off x="4547435" y="4165842"/>
            <a:ext cx="156354" cy="168524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91440" bIns="9144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4" name="clipart_tick"/>
          <p:cNvSpPr>
            <a:spLocks noChangeAspect="1"/>
          </p:cNvSpPr>
          <p:nvPr/>
        </p:nvSpPr>
        <p:spPr bwMode="gray">
          <a:xfrm>
            <a:off x="4559966" y="4894829"/>
            <a:ext cx="156354" cy="168524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91440" bIns="9144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7" name="Oval 140"/>
          <p:cNvSpPr/>
          <p:nvPr/>
        </p:nvSpPr>
        <p:spPr bwMode="auto">
          <a:xfrm>
            <a:off x="4507425" y="4478763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grpSp>
        <p:nvGrpSpPr>
          <p:cNvPr id="25" name="Grupa 24"/>
          <p:cNvGrpSpPr/>
          <p:nvPr/>
        </p:nvGrpSpPr>
        <p:grpSpPr>
          <a:xfrm>
            <a:off x="4072572" y="4478763"/>
            <a:ext cx="223087" cy="209515"/>
            <a:chOff x="3762154" y="6525499"/>
            <a:chExt cx="223087" cy="209515"/>
          </a:xfrm>
        </p:grpSpPr>
        <p:sp>
          <p:nvSpPr>
            <p:cNvPr id="26" name="Oval 93"/>
            <p:cNvSpPr/>
            <p:nvPr/>
          </p:nvSpPr>
          <p:spPr bwMode="gray">
            <a:xfrm>
              <a:off x="3762154" y="6531814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27" name="Arc 94"/>
            <p:cNvSpPr/>
            <p:nvPr/>
          </p:nvSpPr>
          <p:spPr bwMode="gray">
            <a:xfrm>
              <a:off x="3782041" y="6525499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dirty="0">
                <a:solidFill>
                  <a:srgbClr val="000000"/>
                </a:solidFill>
              </a:endParaRPr>
            </a:p>
          </p:txBody>
        </p:sp>
      </p:grpSp>
      <p:sp>
        <p:nvSpPr>
          <p:cNvPr id="28" name="Prostokąt zaokrąglony 27"/>
          <p:cNvSpPr/>
          <p:nvPr/>
        </p:nvSpPr>
        <p:spPr>
          <a:xfrm>
            <a:off x="5735893" y="1127125"/>
            <a:ext cx="3215513" cy="36059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1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Strumień został powołany w czerwcu 2016 r. </a:t>
            </a:r>
          </a:p>
        </p:txBody>
      </p:sp>
    </p:spTree>
    <p:extLst>
      <p:ext uri="{BB962C8B-B14F-4D97-AF65-F5344CB8AC3E}">
        <p14:creationId xmlns:p14="http://schemas.microsoft.com/office/powerpoint/2010/main" val="162050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2" name="Łącznik prosty 181"/>
          <p:cNvCxnSpPr/>
          <p:nvPr/>
        </p:nvCxnSpPr>
        <p:spPr>
          <a:xfrm flipH="1">
            <a:off x="8803184" y="1222195"/>
            <a:ext cx="42940" cy="4382723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Łącznik prosty 178"/>
          <p:cNvCxnSpPr/>
          <p:nvPr/>
        </p:nvCxnSpPr>
        <p:spPr>
          <a:xfrm flipH="1">
            <a:off x="2204822" y="1279100"/>
            <a:ext cx="42940" cy="4382723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Łącznik prosty 173"/>
          <p:cNvCxnSpPr/>
          <p:nvPr/>
        </p:nvCxnSpPr>
        <p:spPr>
          <a:xfrm flipH="1">
            <a:off x="4831810" y="1281253"/>
            <a:ext cx="42940" cy="4382723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Objaśnienie prostokątne 166"/>
          <p:cNvSpPr/>
          <p:nvPr/>
        </p:nvSpPr>
        <p:spPr>
          <a:xfrm>
            <a:off x="6429744" y="937261"/>
            <a:ext cx="2145619" cy="687985"/>
          </a:xfrm>
          <a:prstGeom prst="wedgeRectCallout">
            <a:avLst>
              <a:gd name="adj1" fmla="val -71542"/>
              <a:gd name="adj2" fmla="val 29723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Legitymacja emeryta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Legitymacja rencisty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Legitymacja niepełnosprawnego</a:t>
            </a:r>
          </a:p>
        </p:txBody>
      </p:sp>
      <p:sp>
        <p:nvSpPr>
          <p:cNvPr id="160" name="Objaśnienie prostokątne 159"/>
          <p:cNvSpPr/>
          <p:nvPr/>
        </p:nvSpPr>
        <p:spPr>
          <a:xfrm>
            <a:off x="5139366" y="1439789"/>
            <a:ext cx="1226701" cy="280772"/>
          </a:xfrm>
          <a:prstGeom prst="wedgeRectCallout">
            <a:avLst>
              <a:gd name="adj1" fmla="val -74194"/>
              <a:gd name="adj2" fmla="val 878256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 err="1">
                <a:solidFill>
                  <a:srgbClr val="000000"/>
                </a:solidFill>
              </a:rPr>
              <a:t>eDowód</a:t>
            </a:r>
            <a:r>
              <a:rPr lang="pl-PL" sz="731" dirty="0">
                <a:solidFill>
                  <a:srgbClr val="000000"/>
                </a:solidFill>
              </a:rPr>
              <a:t> Osobisty</a:t>
            </a:r>
          </a:p>
        </p:txBody>
      </p:sp>
      <p:sp>
        <p:nvSpPr>
          <p:cNvPr id="25" name="Prostokąt 24"/>
          <p:cNvSpPr/>
          <p:nvPr/>
        </p:nvSpPr>
        <p:spPr>
          <a:xfrm>
            <a:off x="1324574" y="4023496"/>
            <a:ext cx="881520" cy="14871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6" dirty="0">
                <a:solidFill>
                  <a:srgbClr val="FFFFFF"/>
                </a:solidFill>
              </a:rPr>
              <a:t>PRZED NARODZINAMI</a:t>
            </a:r>
          </a:p>
        </p:txBody>
      </p:sp>
      <p:sp>
        <p:nvSpPr>
          <p:cNvPr id="29" name="Prostokąt 28"/>
          <p:cNvSpPr/>
          <p:nvPr/>
        </p:nvSpPr>
        <p:spPr>
          <a:xfrm>
            <a:off x="2204823" y="4023496"/>
            <a:ext cx="1136333" cy="14871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6" dirty="0">
                <a:solidFill>
                  <a:srgbClr val="000000"/>
                </a:solidFill>
              </a:rPr>
              <a:t>ZŁOBEK I PRZEDSZKOLE</a:t>
            </a:r>
          </a:p>
        </p:txBody>
      </p:sp>
      <p:sp>
        <p:nvSpPr>
          <p:cNvPr id="30" name="Prostokąt 29"/>
          <p:cNvSpPr/>
          <p:nvPr/>
        </p:nvSpPr>
        <p:spPr>
          <a:xfrm>
            <a:off x="3341155" y="4023496"/>
            <a:ext cx="2490670" cy="14871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6" dirty="0">
                <a:solidFill>
                  <a:srgbClr val="FFFFFF"/>
                </a:solidFill>
              </a:rPr>
              <a:t>SZKOŁA, LICEUM I STUDIA</a:t>
            </a:r>
          </a:p>
        </p:txBody>
      </p:sp>
      <p:sp>
        <p:nvSpPr>
          <p:cNvPr id="31" name="Prostokąt 30"/>
          <p:cNvSpPr/>
          <p:nvPr/>
        </p:nvSpPr>
        <p:spPr>
          <a:xfrm>
            <a:off x="5852256" y="4023496"/>
            <a:ext cx="797984" cy="14871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6" dirty="0">
                <a:solidFill>
                  <a:srgbClr val="000000"/>
                </a:solidFill>
              </a:rPr>
              <a:t>PRACA</a:t>
            </a:r>
          </a:p>
        </p:txBody>
      </p:sp>
      <p:sp>
        <p:nvSpPr>
          <p:cNvPr id="64" name="pole tekstowe 63"/>
          <p:cNvSpPr txBox="1"/>
          <p:nvPr/>
        </p:nvSpPr>
        <p:spPr>
          <a:xfrm>
            <a:off x="1245611" y="4179094"/>
            <a:ext cx="503664" cy="204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731" dirty="0">
                <a:solidFill>
                  <a:srgbClr val="000000"/>
                </a:solidFill>
              </a:rPr>
              <a:t>dziecko</a:t>
            </a:r>
          </a:p>
        </p:txBody>
      </p:sp>
      <p:sp>
        <p:nvSpPr>
          <p:cNvPr id="65" name="pole tekstowe 64"/>
          <p:cNvSpPr txBox="1"/>
          <p:nvPr/>
        </p:nvSpPr>
        <p:spPr>
          <a:xfrm>
            <a:off x="1245611" y="5579398"/>
            <a:ext cx="434734" cy="204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731" dirty="0">
                <a:solidFill>
                  <a:srgbClr val="000000"/>
                </a:solidFill>
              </a:rPr>
              <a:t>rodzic</a:t>
            </a:r>
          </a:p>
        </p:txBody>
      </p:sp>
      <p:sp>
        <p:nvSpPr>
          <p:cNvPr id="131" name="Title 1"/>
          <p:cNvSpPr txBox="1">
            <a:spLocks/>
          </p:cNvSpPr>
          <p:nvPr/>
        </p:nvSpPr>
        <p:spPr>
          <a:xfrm>
            <a:off x="372413" y="877511"/>
            <a:ext cx="5007388" cy="675878"/>
          </a:xfrm>
          <a:prstGeom prst="rect">
            <a:avLst/>
          </a:prstGeom>
        </p:spPr>
        <p:txBody>
          <a:bodyPr/>
          <a:lstStyle>
            <a:lvl1pPr marL="0" marR="0" indent="0" algn="ctr" defTabSz="410766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114300" algn="ctr" defTabSz="410766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228600" algn="ctr" defTabSz="410766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342900" algn="ctr" defTabSz="410766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457200" algn="ctr" defTabSz="410766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571500" algn="ctr" defTabSz="410766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685800" algn="ctr" defTabSz="410766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800100" algn="ctr" defTabSz="410766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914400" algn="ctr" defTabSz="410766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1950" b="1" dirty="0">
                <a:solidFill>
                  <a:srgbClr val="0166B6"/>
                </a:solidFill>
                <a:latin typeface="Calibri" panose="020F0502020204030204" pitchFamily="34" charset="0"/>
              </a:rPr>
              <a:t>Moja </a:t>
            </a:r>
            <a:r>
              <a:rPr lang="pl-PL" altLang="pl-PL" sz="1950" b="1" dirty="0">
                <a:solidFill>
                  <a:srgbClr val="DC6E00"/>
                </a:solidFill>
                <a:latin typeface="Calibri" panose="020F0502020204030204" pitchFamily="34" charset="0"/>
              </a:rPr>
              <a:t>Rodzina</a:t>
            </a:r>
            <a:endParaRPr lang="pl-PL" altLang="pl-PL" sz="1950" b="1" dirty="0">
              <a:solidFill>
                <a:srgbClr val="0166B6"/>
              </a:solidFill>
              <a:latin typeface="Calibri" panose="020F0502020204030204" pitchFamily="34" charset="0"/>
            </a:endParaRPr>
          </a:p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1625" b="1" i="1" dirty="0">
                <a:solidFill>
                  <a:srgbClr val="0166B6"/>
                </a:solidFill>
                <a:latin typeface="Calibri" panose="020F0502020204030204" pitchFamily="34" charset="0"/>
              </a:rPr>
              <a:t>(</a:t>
            </a:r>
            <a:r>
              <a:rPr lang="pl-PL" altLang="pl-PL" sz="1625" b="1" i="1" dirty="0" err="1">
                <a:solidFill>
                  <a:srgbClr val="0166B6"/>
                </a:solidFill>
                <a:latin typeface="Calibri" panose="020F0502020204030204" pitchFamily="34" charset="0"/>
              </a:rPr>
              <a:t>customer</a:t>
            </a:r>
            <a:r>
              <a:rPr lang="pl-PL" altLang="pl-PL" sz="1625" b="1" i="1" dirty="0">
                <a:solidFill>
                  <a:srgbClr val="0166B6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1625" b="1" i="1" dirty="0" err="1">
                <a:solidFill>
                  <a:srgbClr val="0166B6"/>
                </a:solidFill>
                <a:latin typeface="Calibri" panose="020F0502020204030204" pitchFamily="34" charset="0"/>
              </a:rPr>
              <a:t>journey</a:t>
            </a:r>
            <a:r>
              <a:rPr lang="pl-PL" altLang="pl-PL" sz="1625" b="1" i="1" dirty="0">
                <a:solidFill>
                  <a:srgbClr val="0166B6"/>
                </a:solidFill>
                <a:latin typeface="Calibri" panose="020F0502020204030204" pitchFamily="34" charset="0"/>
              </a:rPr>
              <a:t>)</a:t>
            </a:r>
            <a:endParaRPr lang="pl-PL" altLang="pl-PL" sz="1625" b="1" i="1" dirty="0">
              <a:solidFill>
                <a:srgbClr val="DC6E00"/>
              </a:solidFill>
              <a:latin typeface="Calibri" panose="020F0502020204030204" pitchFamily="34" charset="0"/>
            </a:endParaRPr>
          </a:p>
        </p:txBody>
      </p:sp>
      <p:sp>
        <p:nvSpPr>
          <p:cNvPr id="133" name="Prostokąt 132"/>
          <p:cNvSpPr/>
          <p:nvPr/>
        </p:nvSpPr>
        <p:spPr>
          <a:xfrm>
            <a:off x="6670672" y="4023496"/>
            <a:ext cx="2139346" cy="14871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6" dirty="0">
                <a:solidFill>
                  <a:srgbClr val="FFFFFF"/>
                </a:solidFill>
              </a:rPr>
              <a:t>EMERYTURA</a:t>
            </a:r>
          </a:p>
        </p:txBody>
      </p:sp>
      <p:sp>
        <p:nvSpPr>
          <p:cNvPr id="134" name="Strzałka w prawo 133"/>
          <p:cNvSpPr/>
          <p:nvPr/>
        </p:nvSpPr>
        <p:spPr>
          <a:xfrm>
            <a:off x="8830448" y="3943125"/>
            <a:ext cx="743595" cy="293373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6" dirty="0">
                <a:solidFill>
                  <a:srgbClr val="000000"/>
                </a:solidFill>
              </a:rPr>
              <a:t>PO ZGONIE</a:t>
            </a:r>
          </a:p>
        </p:txBody>
      </p:sp>
      <p:sp>
        <p:nvSpPr>
          <p:cNvPr id="135" name="Prostokąt 134"/>
          <p:cNvSpPr/>
          <p:nvPr/>
        </p:nvSpPr>
        <p:spPr>
          <a:xfrm>
            <a:off x="1321056" y="5444365"/>
            <a:ext cx="881520" cy="14871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6" dirty="0">
                <a:solidFill>
                  <a:srgbClr val="FFFFFF"/>
                </a:solidFill>
              </a:rPr>
              <a:t>PRZED NARODZINAMI</a:t>
            </a:r>
          </a:p>
        </p:txBody>
      </p:sp>
      <p:sp>
        <p:nvSpPr>
          <p:cNvPr id="136" name="Prostokąt 135"/>
          <p:cNvSpPr/>
          <p:nvPr/>
        </p:nvSpPr>
        <p:spPr>
          <a:xfrm>
            <a:off x="2201305" y="5444365"/>
            <a:ext cx="1136333" cy="14871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6" dirty="0">
                <a:solidFill>
                  <a:srgbClr val="000000"/>
                </a:solidFill>
              </a:rPr>
              <a:t>ZŁOBEK I PRZEDSZKOLE</a:t>
            </a:r>
          </a:p>
        </p:txBody>
      </p:sp>
      <p:sp>
        <p:nvSpPr>
          <p:cNvPr id="137" name="Prostokąt 136"/>
          <p:cNvSpPr/>
          <p:nvPr/>
        </p:nvSpPr>
        <p:spPr>
          <a:xfrm>
            <a:off x="3337637" y="5444365"/>
            <a:ext cx="1494173" cy="14871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6" dirty="0">
                <a:solidFill>
                  <a:srgbClr val="FFFFFF"/>
                </a:solidFill>
              </a:rPr>
              <a:t>SZKOŁA, LICEUM I STUDIA</a:t>
            </a:r>
          </a:p>
        </p:txBody>
      </p:sp>
      <p:sp>
        <p:nvSpPr>
          <p:cNvPr id="142" name="Objaśnienie prostokątne 141"/>
          <p:cNvSpPr/>
          <p:nvPr/>
        </p:nvSpPr>
        <p:spPr>
          <a:xfrm>
            <a:off x="2724984" y="1647181"/>
            <a:ext cx="1869430" cy="339489"/>
          </a:xfrm>
          <a:prstGeom prst="wedgeRectCallout">
            <a:avLst>
              <a:gd name="adj1" fmla="val -15370"/>
              <a:gd name="adj2" fmla="val 644914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mLegitymacja Szkolna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Dowód Osobisty dla dziecka</a:t>
            </a:r>
          </a:p>
        </p:txBody>
      </p:sp>
      <p:sp>
        <p:nvSpPr>
          <p:cNvPr id="143" name="Objaśnienie prostokątne 142"/>
          <p:cNvSpPr/>
          <p:nvPr/>
        </p:nvSpPr>
        <p:spPr>
          <a:xfrm>
            <a:off x="1079490" y="2174317"/>
            <a:ext cx="1869430" cy="339489"/>
          </a:xfrm>
          <a:prstGeom prst="wedgeRectCallout">
            <a:avLst>
              <a:gd name="adj1" fmla="val 9697"/>
              <a:gd name="adj2" fmla="val 496696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Rejestracja Narodzin Dziecka</a:t>
            </a:r>
          </a:p>
        </p:txBody>
      </p:sp>
      <p:sp>
        <p:nvSpPr>
          <p:cNvPr id="144" name="Objaśnienie prostokątne 143"/>
          <p:cNvSpPr/>
          <p:nvPr/>
        </p:nvSpPr>
        <p:spPr>
          <a:xfrm>
            <a:off x="3632585" y="2816941"/>
            <a:ext cx="1318775" cy="416369"/>
          </a:xfrm>
          <a:prstGeom prst="wedgeRectCallout">
            <a:avLst>
              <a:gd name="adj1" fmla="val -65825"/>
              <a:gd name="adj2" fmla="val 23579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Zgłoszenie dziecka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Karta miejska</a:t>
            </a:r>
          </a:p>
        </p:txBody>
      </p:sp>
      <p:sp>
        <p:nvSpPr>
          <p:cNvPr id="146" name="Objaśnienie prostokątne 145"/>
          <p:cNvSpPr/>
          <p:nvPr/>
        </p:nvSpPr>
        <p:spPr>
          <a:xfrm>
            <a:off x="3340111" y="2174170"/>
            <a:ext cx="595532" cy="212149"/>
          </a:xfrm>
          <a:prstGeom prst="wedgeRectCallout">
            <a:avLst>
              <a:gd name="adj1" fmla="val -42055"/>
              <a:gd name="adj2" fmla="val 80661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endParaRPr lang="pl-PL" sz="731" dirty="0">
              <a:solidFill>
                <a:srgbClr val="000000"/>
              </a:solidFill>
            </a:endParaRP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300+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endParaRPr lang="pl-PL" sz="731" dirty="0">
              <a:solidFill>
                <a:srgbClr val="000000"/>
              </a:solidFill>
            </a:endParaRPr>
          </a:p>
        </p:txBody>
      </p:sp>
      <p:sp>
        <p:nvSpPr>
          <p:cNvPr id="152" name="Objaśnienie prostokątne 151"/>
          <p:cNvSpPr/>
          <p:nvPr/>
        </p:nvSpPr>
        <p:spPr>
          <a:xfrm>
            <a:off x="1419755" y="2609202"/>
            <a:ext cx="1413514" cy="348557"/>
          </a:xfrm>
          <a:prstGeom prst="wedgeRectCallout">
            <a:avLst>
              <a:gd name="adj1" fmla="val -48622"/>
              <a:gd name="adj2" fmla="val 335331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Zgłoszenie kobiety do prowadzenia ciąży</a:t>
            </a:r>
          </a:p>
        </p:txBody>
      </p:sp>
      <p:sp>
        <p:nvSpPr>
          <p:cNvPr id="153" name="Objaśnienie prostokątne 152"/>
          <p:cNvSpPr/>
          <p:nvPr/>
        </p:nvSpPr>
        <p:spPr>
          <a:xfrm>
            <a:off x="1208307" y="4748364"/>
            <a:ext cx="1307049" cy="307133"/>
          </a:xfrm>
          <a:prstGeom prst="wedgeRectCallout">
            <a:avLst>
              <a:gd name="adj1" fmla="val -27277"/>
              <a:gd name="adj2" fmla="val 18227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Zwolnienie lekarskie</a:t>
            </a:r>
          </a:p>
        </p:txBody>
      </p:sp>
      <p:sp>
        <p:nvSpPr>
          <p:cNvPr id="154" name="Objaśnienie prostokątne 153"/>
          <p:cNvSpPr/>
          <p:nvPr/>
        </p:nvSpPr>
        <p:spPr>
          <a:xfrm>
            <a:off x="2073897" y="4493535"/>
            <a:ext cx="1307049" cy="307133"/>
          </a:xfrm>
          <a:prstGeom prst="wedgeRectCallout">
            <a:avLst>
              <a:gd name="adj1" fmla="val -38635"/>
              <a:gd name="adj2" fmla="val 25324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Urlop macierzyński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Urlop </a:t>
            </a:r>
            <a:r>
              <a:rPr lang="pl-PL" sz="731" dirty="0" err="1">
                <a:solidFill>
                  <a:srgbClr val="000000"/>
                </a:solidFill>
              </a:rPr>
              <a:t>tacierzyński</a:t>
            </a:r>
            <a:endParaRPr lang="pl-PL" sz="731" dirty="0">
              <a:solidFill>
                <a:srgbClr val="000000"/>
              </a:solidFill>
            </a:endParaRPr>
          </a:p>
        </p:txBody>
      </p:sp>
      <p:sp>
        <p:nvSpPr>
          <p:cNvPr id="155" name="Objaśnienie prostokątne 154"/>
          <p:cNvSpPr/>
          <p:nvPr/>
        </p:nvSpPr>
        <p:spPr>
          <a:xfrm>
            <a:off x="3250560" y="4347588"/>
            <a:ext cx="1307049" cy="307133"/>
          </a:xfrm>
          <a:prstGeom prst="wedgeRectCallout">
            <a:avLst>
              <a:gd name="adj1" fmla="val -109148"/>
              <a:gd name="adj2" fmla="val 30451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Moje przedszkole</a:t>
            </a:r>
          </a:p>
        </p:txBody>
      </p:sp>
      <p:sp>
        <p:nvSpPr>
          <p:cNvPr id="156" name="Objaśnienie prostokątne 155"/>
          <p:cNvSpPr/>
          <p:nvPr/>
        </p:nvSpPr>
        <p:spPr>
          <a:xfrm>
            <a:off x="3292549" y="4708899"/>
            <a:ext cx="1603499" cy="307133"/>
          </a:xfrm>
          <a:prstGeom prst="wedgeRectCallout">
            <a:avLst>
              <a:gd name="adj1" fmla="val -43793"/>
              <a:gd name="adj2" fmla="val 18320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Moja szkoła podstawowa</a:t>
            </a:r>
          </a:p>
        </p:txBody>
      </p:sp>
      <p:sp>
        <p:nvSpPr>
          <p:cNvPr id="157" name="Objaśnienie prostokątne 156"/>
          <p:cNvSpPr/>
          <p:nvPr/>
        </p:nvSpPr>
        <p:spPr>
          <a:xfrm>
            <a:off x="2471157" y="4862465"/>
            <a:ext cx="724222" cy="263065"/>
          </a:xfrm>
          <a:prstGeom prst="wedgeRectCallout">
            <a:avLst>
              <a:gd name="adj1" fmla="val -84807"/>
              <a:gd name="adj2" fmla="val 16355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Zasiłek</a:t>
            </a:r>
          </a:p>
        </p:txBody>
      </p:sp>
      <p:sp>
        <p:nvSpPr>
          <p:cNvPr id="158" name="Objaśnienie prostokątne 157"/>
          <p:cNvSpPr/>
          <p:nvPr/>
        </p:nvSpPr>
        <p:spPr>
          <a:xfrm>
            <a:off x="3805288" y="4933815"/>
            <a:ext cx="973369" cy="307133"/>
          </a:xfrm>
          <a:prstGeom prst="wedgeRectCallout">
            <a:avLst>
              <a:gd name="adj1" fmla="val -33188"/>
              <a:gd name="adj2" fmla="val 11727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Moje liceum</a:t>
            </a:r>
          </a:p>
        </p:txBody>
      </p:sp>
      <p:sp>
        <p:nvSpPr>
          <p:cNvPr id="148" name="Objaśnienie prostokątne 147"/>
          <p:cNvSpPr/>
          <p:nvPr/>
        </p:nvSpPr>
        <p:spPr>
          <a:xfrm>
            <a:off x="2769471" y="2502857"/>
            <a:ext cx="1145506" cy="252227"/>
          </a:xfrm>
          <a:prstGeom prst="wedgeRectCallout">
            <a:avLst>
              <a:gd name="adj1" fmla="val -90509"/>
              <a:gd name="adj2" fmla="val 55722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Zgłoszenie dziecka do żłobka</a:t>
            </a:r>
          </a:p>
        </p:txBody>
      </p:sp>
      <p:sp>
        <p:nvSpPr>
          <p:cNvPr id="145" name="Objaśnienie prostokątne 144"/>
          <p:cNvSpPr/>
          <p:nvPr/>
        </p:nvSpPr>
        <p:spPr>
          <a:xfrm>
            <a:off x="2073897" y="3030171"/>
            <a:ext cx="1302173" cy="555108"/>
          </a:xfrm>
          <a:prstGeom prst="wedgeRectCallout">
            <a:avLst>
              <a:gd name="adj1" fmla="val -38538"/>
              <a:gd name="adj2" fmla="val 12879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endParaRPr lang="pl-PL" sz="731" dirty="0">
              <a:solidFill>
                <a:srgbClr val="000000"/>
              </a:solidFill>
            </a:endParaRP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Karta dużej rodziny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Becikowe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500+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endParaRPr lang="pl-PL" sz="731" dirty="0">
              <a:solidFill>
                <a:srgbClr val="000000"/>
              </a:solidFill>
            </a:endParaRPr>
          </a:p>
        </p:txBody>
      </p:sp>
      <p:sp>
        <p:nvSpPr>
          <p:cNvPr id="147" name="Objaśnienie prostokątne 146"/>
          <p:cNvSpPr/>
          <p:nvPr/>
        </p:nvSpPr>
        <p:spPr>
          <a:xfrm>
            <a:off x="2802129" y="3405465"/>
            <a:ext cx="1147881" cy="252227"/>
          </a:xfrm>
          <a:prstGeom prst="wedgeRectCallout">
            <a:avLst>
              <a:gd name="adj1" fmla="val -49345"/>
              <a:gd name="adj2" fmla="val 20167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Zgłoszenie dziecka do przedszkola</a:t>
            </a:r>
          </a:p>
        </p:txBody>
      </p:sp>
      <p:sp>
        <p:nvSpPr>
          <p:cNvPr id="161" name="Objaśnienie prostokątne 160"/>
          <p:cNvSpPr/>
          <p:nvPr/>
        </p:nvSpPr>
        <p:spPr>
          <a:xfrm>
            <a:off x="6819487" y="1728015"/>
            <a:ext cx="1366134" cy="234953"/>
          </a:xfrm>
          <a:prstGeom prst="wedgeRectCallout">
            <a:avLst>
              <a:gd name="adj1" fmla="val -115405"/>
              <a:gd name="adj2" fmla="val 90346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Składki emerytalne</a:t>
            </a:r>
          </a:p>
        </p:txBody>
      </p:sp>
      <p:sp>
        <p:nvSpPr>
          <p:cNvPr id="162" name="Objaśnienie prostokątne 161"/>
          <p:cNvSpPr/>
          <p:nvPr/>
        </p:nvSpPr>
        <p:spPr>
          <a:xfrm>
            <a:off x="6625512" y="2283547"/>
            <a:ext cx="1366134" cy="234953"/>
          </a:xfrm>
          <a:prstGeom prst="wedgeRectCallout">
            <a:avLst>
              <a:gd name="adj1" fmla="val -82588"/>
              <a:gd name="adj2" fmla="val 69016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Wniosek o paszport</a:t>
            </a:r>
          </a:p>
        </p:txBody>
      </p:sp>
      <p:sp>
        <p:nvSpPr>
          <p:cNvPr id="163" name="Objaśnienie prostokątne 162"/>
          <p:cNvSpPr/>
          <p:nvPr/>
        </p:nvSpPr>
        <p:spPr>
          <a:xfrm>
            <a:off x="5517816" y="1826320"/>
            <a:ext cx="1344288" cy="242258"/>
          </a:xfrm>
          <a:prstGeom prst="wedgeRectCallout">
            <a:avLst>
              <a:gd name="adj1" fmla="val -81662"/>
              <a:gd name="adj2" fmla="val 85913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Zgłoszenie studenta</a:t>
            </a:r>
          </a:p>
        </p:txBody>
      </p:sp>
      <p:sp>
        <p:nvSpPr>
          <p:cNvPr id="164" name="Objaśnienie prostokątne 163"/>
          <p:cNvSpPr/>
          <p:nvPr/>
        </p:nvSpPr>
        <p:spPr>
          <a:xfrm>
            <a:off x="5609811" y="2074573"/>
            <a:ext cx="1516850" cy="246801"/>
          </a:xfrm>
          <a:prstGeom prst="wedgeRectCallout">
            <a:avLst>
              <a:gd name="adj1" fmla="val -76647"/>
              <a:gd name="adj2" fmla="val 724377"/>
            </a:avLst>
          </a:prstGeom>
          <a:ln>
            <a:solidFill>
              <a:srgbClr val="FFC00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Legitymacja Studencka</a:t>
            </a:r>
          </a:p>
        </p:txBody>
      </p:sp>
      <p:sp>
        <p:nvSpPr>
          <p:cNvPr id="165" name="Objaśnienie prostokątne 164"/>
          <p:cNvSpPr/>
          <p:nvPr/>
        </p:nvSpPr>
        <p:spPr>
          <a:xfrm>
            <a:off x="5914445" y="2662351"/>
            <a:ext cx="1000527" cy="242258"/>
          </a:xfrm>
          <a:prstGeom prst="wedgeRectCallout">
            <a:avLst>
              <a:gd name="adj1" fmla="val -119672"/>
              <a:gd name="adj2" fmla="val 52122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Stypendium</a:t>
            </a:r>
          </a:p>
        </p:txBody>
      </p:sp>
      <p:sp>
        <p:nvSpPr>
          <p:cNvPr id="168" name="Objaśnienie prostokątne 167"/>
          <p:cNvSpPr/>
          <p:nvPr/>
        </p:nvSpPr>
        <p:spPr>
          <a:xfrm>
            <a:off x="7840212" y="1964079"/>
            <a:ext cx="1844642" cy="460280"/>
          </a:xfrm>
          <a:prstGeom prst="wedgeRectCallout">
            <a:avLst>
              <a:gd name="adj1" fmla="val -110774"/>
              <a:gd name="adj2" fmla="val 39457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Wniosek o wskazanie wysokości stawek emerytalnych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Wniosek o wypłatę świadczeń emerytalnych</a:t>
            </a:r>
          </a:p>
        </p:txBody>
      </p:sp>
      <p:sp>
        <p:nvSpPr>
          <p:cNvPr id="149" name="Objaśnienie prostokątne 148"/>
          <p:cNvSpPr/>
          <p:nvPr/>
        </p:nvSpPr>
        <p:spPr>
          <a:xfrm>
            <a:off x="4104303" y="3177900"/>
            <a:ext cx="1413514" cy="299943"/>
          </a:xfrm>
          <a:prstGeom prst="wedgeRectCallout">
            <a:avLst>
              <a:gd name="adj1" fmla="val -83323"/>
              <a:gd name="adj2" fmla="val 22388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endParaRPr lang="pl-PL" sz="731" dirty="0">
              <a:solidFill>
                <a:srgbClr val="000000"/>
              </a:solidFill>
            </a:endParaRP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Paszport dla dziecka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endParaRPr lang="pl-PL" sz="731" dirty="0">
              <a:solidFill>
                <a:srgbClr val="000000"/>
              </a:solidFill>
            </a:endParaRPr>
          </a:p>
        </p:txBody>
      </p:sp>
      <p:sp>
        <p:nvSpPr>
          <p:cNvPr id="150" name="Objaśnienie prostokątne 149"/>
          <p:cNvSpPr/>
          <p:nvPr/>
        </p:nvSpPr>
        <p:spPr>
          <a:xfrm>
            <a:off x="4435225" y="3432149"/>
            <a:ext cx="1413514" cy="237335"/>
          </a:xfrm>
          <a:prstGeom prst="wedgeRectCallout">
            <a:avLst>
              <a:gd name="adj1" fmla="val -101607"/>
              <a:gd name="adj2" fmla="val 19102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EKUZ dla dziecka</a:t>
            </a:r>
          </a:p>
        </p:txBody>
      </p:sp>
      <p:sp>
        <p:nvSpPr>
          <p:cNvPr id="151" name="Objaśnienie prostokątne 150"/>
          <p:cNvSpPr/>
          <p:nvPr/>
        </p:nvSpPr>
        <p:spPr>
          <a:xfrm>
            <a:off x="4678243" y="3647205"/>
            <a:ext cx="1126318" cy="252227"/>
          </a:xfrm>
          <a:prstGeom prst="wedgeRectCallout">
            <a:avLst>
              <a:gd name="adj1" fmla="val -89236"/>
              <a:gd name="adj2" fmla="val 9501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Zgłoszenie dziecka do liceum</a:t>
            </a:r>
          </a:p>
        </p:txBody>
      </p:sp>
      <p:sp>
        <p:nvSpPr>
          <p:cNvPr id="166" name="Objaśnienie prostokątne 165"/>
          <p:cNvSpPr/>
          <p:nvPr/>
        </p:nvSpPr>
        <p:spPr>
          <a:xfrm>
            <a:off x="5588854" y="3188498"/>
            <a:ext cx="1554427" cy="343080"/>
          </a:xfrm>
          <a:prstGeom prst="wedgeRectCallout">
            <a:avLst>
              <a:gd name="adj1" fmla="val -53339"/>
              <a:gd name="adj2" fmla="val 18763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Zgoda na wykorzystanie narządów</a:t>
            </a:r>
          </a:p>
        </p:txBody>
      </p:sp>
      <p:sp>
        <p:nvSpPr>
          <p:cNvPr id="159" name="Objaśnienie prostokątne 158"/>
          <p:cNvSpPr/>
          <p:nvPr/>
        </p:nvSpPr>
        <p:spPr>
          <a:xfrm>
            <a:off x="7214319" y="2627537"/>
            <a:ext cx="1548215" cy="732502"/>
          </a:xfrm>
          <a:prstGeom prst="wedgeRectCallout">
            <a:avLst>
              <a:gd name="adj1" fmla="val -94090"/>
              <a:gd name="adj2" fmla="val 14057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Ślub cywilny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Rozwód cywilny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Rozdzielność majątkowa</a:t>
            </a:r>
          </a:p>
        </p:txBody>
      </p:sp>
      <p:sp>
        <p:nvSpPr>
          <p:cNvPr id="169" name="Objaśnienie prostokątne 168"/>
          <p:cNvSpPr/>
          <p:nvPr/>
        </p:nvSpPr>
        <p:spPr>
          <a:xfrm>
            <a:off x="8172272" y="3233310"/>
            <a:ext cx="1497245" cy="425157"/>
          </a:xfrm>
          <a:prstGeom prst="wedgeRectCallout">
            <a:avLst>
              <a:gd name="adj1" fmla="val -5609"/>
              <a:gd name="adj2" fmla="val 13526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pl-PL" sz="731" dirty="0">
                <a:solidFill>
                  <a:srgbClr val="000000"/>
                </a:solidFill>
              </a:rPr>
              <a:t>Zgłoszenie śmierci bliskiej osoby</a:t>
            </a:r>
          </a:p>
        </p:txBody>
      </p:sp>
      <p:sp>
        <p:nvSpPr>
          <p:cNvPr id="170" name="pole tekstowe 169"/>
          <p:cNvSpPr txBox="1"/>
          <p:nvPr/>
        </p:nvSpPr>
        <p:spPr>
          <a:xfrm>
            <a:off x="4799733" y="4162907"/>
            <a:ext cx="487634" cy="204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731" dirty="0">
                <a:solidFill>
                  <a:srgbClr val="000000"/>
                </a:solidFill>
              </a:rPr>
              <a:t>dorosły</a:t>
            </a:r>
          </a:p>
        </p:txBody>
      </p:sp>
      <p:sp>
        <p:nvSpPr>
          <p:cNvPr id="172" name="Strzałka w prawo 171"/>
          <p:cNvSpPr/>
          <p:nvPr/>
        </p:nvSpPr>
        <p:spPr>
          <a:xfrm>
            <a:off x="4844612" y="5370603"/>
            <a:ext cx="4729431" cy="293373"/>
          </a:xfrm>
          <a:prstGeom prst="rightArrow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406" dirty="0">
              <a:solidFill>
                <a:srgbClr val="000000"/>
              </a:solidFill>
            </a:endParaRPr>
          </a:p>
        </p:txBody>
      </p:sp>
      <p:sp>
        <p:nvSpPr>
          <p:cNvPr id="180" name="pole tekstowe 179"/>
          <p:cNvSpPr txBox="1"/>
          <p:nvPr/>
        </p:nvSpPr>
        <p:spPr>
          <a:xfrm rot="16200000">
            <a:off x="2024350" y="1397997"/>
            <a:ext cx="593432" cy="204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731" dirty="0">
                <a:solidFill>
                  <a:srgbClr val="FF0000"/>
                </a:solidFill>
              </a:rPr>
              <a:t>narodziny</a:t>
            </a:r>
          </a:p>
        </p:txBody>
      </p:sp>
      <p:sp>
        <p:nvSpPr>
          <p:cNvPr id="181" name="pole tekstowe 180"/>
          <p:cNvSpPr txBox="1"/>
          <p:nvPr/>
        </p:nvSpPr>
        <p:spPr>
          <a:xfrm rot="16200000">
            <a:off x="4607178" y="1394391"/>
            <a:ext cx="715260" cy="204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731" dirty="0">
                <a:solidFill>
                  <a:srgbClr val="FF0000"/>
                </a:solidFill>
              </a:rPr>
              <a:t>pełnoletność</a:t>
            </a:r>
          </a:p>
        </p:txBody>
      </p:sp>
      <p:sp>
        <p:nvSpPr>
          <p:cNvPr id="183" name="pole tekstowe 182"/>
          <p:cNvSpPr txBox="1"/>
          <p:nvPr/>
        </p:nvSpPr>
        <p:spPr>
          <a:xfrm rot="16200000">
            <a:off x="8741257" y="1467060"/>
            <a:ext cx="389850" cy="204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731" dirty="0">
                <a:solidFill>
                  <a:srgbClr val="FF0000"/>
                </a:solidFill>
              </a:rPr>
              <a:t>zgon</a:t>
            </a:r>
          </a:p>
        </p:txBody>
      </p:sp>
    </p:spTree>
    <p:extLst>
      <p:ext uri="{BB962C8B-B14F-4D97-AF65-F5344CB8AC3E}">
        <p14:creationId xmlns:p14="http://schemas.microsoft.com/office/powerpoint/2010/main" val="413455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3553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642938"/>
            <a:ext cx="171979" cy="171979"/>
          </a:xfrm>
          <a:prstGeom prst="rect">
            <a:avLst/>
          </a:prstGeom>
          <a:solidFill>
            <a:srgbClr val="FFFC71">
              <a:alpha val="80000"/>
            </a:srgbClr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34" name="Round Diagonal Corner Rectangle 33"/>
          <p:cNvSpPr/>
          <p:nvPr/>
        </p:nvSpPr>
        <p:spPr>
          <a:xfrm>
            <a:off x="5233598" y="2636913"/>
            <a:ext cx="4435926" cy="1944215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3" name="ColumnHeader"/>
          <p:cNvSpPr>
            <a:spLocks noChangeArrowheads="1"/>
          </p:cNvSpPr>
          <p:nvPr/>
        </p:nvSpPr>
        <p:spPr bwMode="gray">
          <a:xfrm>
            <a:off x="445036" y="1156775"/>
            <a:ext cx="9043054" cy="773956"/>
          </a:xfrm>
          <a:prstGeom prst="round2DiagRect">
            <a:avLst/>
          </a:prstGeom>
          <a:gradFill flip="none" rotWithShape="1">
            <a:gsLst>
              <a:gs pos="100000">
                <a:srgbClr val="2EA0FE"/>
              </a:gs>
              <a:gs pos="1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0700" tIns="0" rIns="50700" bIns="0" anchor="ctr"/>
          <a:lstStyle/>
          <a:p>
            <a:pPr marL="1362033" lvl="3" indent="-199490">
              <a:spcAft>
                <a:spcPts val="217"/>
              </a:spcAft>
              <a:defRPr/>
            </a:pPr>
            <a:r>
              <a:rPr lang="pl-PL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biznesowy: vacat</a:t>
            </a:r>
          </a:p>
          <a:p>
            <a:pPr marL="1362033" lvl="3" indent="-199490">
              <a:spcAft>
                <a:spcPts val="217"/>
              </a:spcAft>
              <a:defRPr/>
            </a:pPr>
            <a:r>
              <a:rPr lang="pl-PL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wdrożeniowy: Dominik Wójcicki (MR)</a:t>
            </a:r>
            <a:endParaRPr lang="pl-PL" sz="1400" b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3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2000" dirty="0" smtClean="0">
                <a:solidFill>
                  <a:srgbClr val="0166B6"/>
                </a:solidFill>
              </a:rPr>
              <a:t>Strumień</a:t>
            </a:r>
            <a:r>
              <a:rPr lang="pl-PL" altLang="pl-PL" sz="2000" dirty="0" smtClean="0"/>
              <a:t> </a:t>
            </a:r>
            <a:r>
              <a:rPr lang="pl-PL" altLang="pl-PL" sz="2000" dirty="0" smtClean="0">
                <a:solidFill>
                  <a:srgbClr val="DC6E00"/>
                </a:solidFill>
              </a:rPr>
              <a:t>Zwiększenie Obrotu Bezgotówkowego </a:t>
            </a:r>
            <a:r>
              <a:rPr lang="pl-PL" altLang="pl-PL" sz="2000" dirty="0" smtClean="0">
                <a:solidFill>
                  <a:srgbClr val="0166B6"/>
                </a:solidFill>
              </a:rPr>
              <a:t>wdraża inicjatywy ograniczające obieg gotówki w gospodarce </a:t>
            </a:r>
          </a:p>
        </p:txBody>
      </p:sp>
      <p:sp>
        <p:nvSpPr>
          <p:cNvPr id="13322" name="Text Placeholder 2"/>
          <p:cNvSpPr txBox="1">
            <a:spLocks/>
          </p:cNvSpPr>
          <p:nvPr/>
        </p:nvSpPr>
        <p:spPr bwMode="auto">
          <a:xfrm>
            <a:off x="5255861" y="2815847"/>
            <a:ext cx="4238372" cy="253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9500" tIns="11700" rIns="19500" bIns="11700">
            <a:spAutoFit/>
          </a:bodyPr>
          <a:lstStyle/>
          <a:p>
            <a:pPr marL="290636" lvl="1" indent="-190892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70C0"/>
                </a:solidFill>
                <a:latin typeface="Calibri" pitchFamily="34" charset="0"/>
              </a:rPr>
              <a:t>Rozszerzenie Programu Wsparcia Obrotu Bezgotówkowego dla </a:t>
            </a:r>
            <a:r>
              <a:rPr lang="pl-PL" altLang="pl-PL" sz="1300" b="1" dirty="0">
                <a:solidFill>
                  <a:srgbClr val="0070C0"/>
                </a:solidFill>
                <a:latin typeface="Calibri" pitchFamily="34" charset="0"/>
              </a:rPr>
              <a:t>jednostek </a:t>
            </a:r>
            <a:r>
              <a:rPr lang="pl-PL" altLang="pl-PL" sz="1300" b="1" dirty="0" smtClean="0">
                <a:solidFill>
                  <a:srgbClr val="0070C0"/>
                </a:solidFill>
                <a:latin typeface="Calibri" pitchFamily="34" charset="0"/>
              </a:rPr>
              <a:t>publicznych </a:t>
            </a:r>
            <a:r>
              <a:rPr lang="pl-PL" altLang="pl-PL" sz="1300" dirty="0" smtClean="0">
                <a:solidFill>
                  <a:srgbClr val="0070C0"/>
                </a:solidFill>
                <a:latin typeface="Calibri" pitchFamily="34" charset="0"/>
              </a:rPr>
              <a:t>– działania dot. sądów, administracji skarbowej i służby zdrowia</a:t>
            </a:r>
          </a:p>
          <a:p>
            <a:pPr marL="290636" lvl="1" indent="-190892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Wdrażanie </a:t>
            </a:r>
            <a:r>
              <a:rPr lang="pl-PL" sz="13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Programu </a:t>
            </a:r>
            <a:r>
              <a:rPr lang="pl-PL" sz="13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Wsparcia Obrotu Bezgotówkowego Polska Bezgotówkowa 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darmowa instalacja terminali płatniczych dla przedsiębiorców i brak kosztów ich użytkowania przez pierwsze 12 miesięcy od momentu 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zainstalowania </a:t>
            </a:r>
            <a:r>
              <a:rPr lang="pl-PL" sz="1300" dirty="0" smtClean="0">
                <a:solidFill>
                  <a:srgbClr val="0166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(ok. </a:t>
            </a:r>
            <a:r>
              <a:rPr lang="pl-PL" sz="1300" b="1" u="sng" dirty="0" smtClean="0">
                <a:solidFill>
                  <a:srgbClr val="0166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225 tys. terminali POS </a:t>
            </a:r>
            <a:r>
              <a:rPr lang="pl-PL" sz="1300" u="sng" dirty="0" smtClean="0">
                <a:solidFill>
                  <a:srgbClr val="0166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k. 2019r.</a:t>
            </a:r>
            <a:r>
              <a:rPr lang="pl-PL" sz="1300" dirty="0">
                <a:solidFill>
                  <a:srgbClr val="0166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pl-PL" altLang="pl-PL" sz="1300" b="1" dirty="0">
              <a:solidFill>
                <a:srgbClr val="0166B6"/>
              </a:solidFill>
              <a:latin typeface="Calibri" pitchFamily="34" charset="0"/>
            </a:endParaRPr>
          </a:p>
          <a:p>
            <a:pPr marL="290636" lvl="1" indent="-190892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endParaRPr lang="pl-PL" altLang="pl-PL" sz="1300" b="1" dirty="0">
              <a:latin typeface="Calibri" pitchFamily="34" charset="0"/>
            </a:endParaRPr>
          </a:p>
          <a:p>
            <a:pPr marL="290636" lvl="1" indent="-190892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endParaRPr lang="pl-PL" altLang="pl-PL" sz="1300" b="1" dirty="0">
              <a:latin typeface="Calibri" pitchFamily="34" charset="0"/>
            </a:endParaRPr>
          </a:p>
          <a:p>
            <a:pPr marL="290636" lvl="1" indent="-190892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endParaRPr lang="pl-PL" altLang="pl-PL" sz="1300" b="1" dirty="0">
              <a:latin typeface="Calibri" pitchFamily="34" charset="0"/>
            </a:endParaRPr>
          </a:p>
        </p:txBody>
      </p:sp>
      <p:sp>
        <p:nvSpPr>
          <p:cNvPr id="13324" name="Rectangle 34"/>
          <p:cNvSpPr>
            <a:spLocks noChangeArrowheads="1"/>
          </p:cNvSpPr>
          <p:nvPr/>
        </p:nvSpPr>
        <p:spPr bwMode="auto">
          <a:xfrm>
            <a:off x="6609184" y="2232075"/>
            <a:ext cx="3060340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Kluczowe </a:t>
            </a:r>
            <a:r>
              <a:rPr lang="pl-PL" altLang="pl-PL" sz="1733" b="1" dirty="0" smtClean="0">
                <a:solidFill>
                  <a:srgbClr val="2EA0FE"/>
                </a:solidFill>
                <a:latin typeface="Calibri" pitchFamily="34" charset="0"/>
              </a:rPr>
              <a:t>osiągnięcia w 2019r.</a:t>
            </a:r>
            <a:endParaRPr lang="pl-PL" altLang="pl-PL" sz="1733" b="1" dirty="0">
              <a:solidFill>
                <a:srgbClr val="2EA0FE"/>
              </a:solidFill>
              <a:latin typeface="Calibri" pitchFamily="34" charset="0"/>
            </a:endParaRPr>
          </a:p>
        </p:txBody>
      </p:sp>
      <p:grpSp>
        <p:nvGrpSpPr>
          <p:cNvPr id="37" name="Group 31"/>
          <p:cNvGrpSpPr>
            <a:grpSpLocks/>
          </p:cNvGrpSpPr>
          <p:nvPr/>
        </p:nvGrpSpPr>
        <p:grpSpPr bwMode="auto">
          <a:xfrm>
            <a:off x="626940" y="1327637"/>
            <a:ext cx="702000" cy="517187"/>
            <a:chOff x="1019177" y="1648406"/>
            <a:chExt cx="869682" cy="740783"/>
          </a:xfrm>
        </p:grpSpPr>
        <p:grpSp>
          <p:nvGrpSpPr>
            <p:cNvPr id="38" name="Group 16"/>
            <p:cNvGrpSpPr>
              <a:grpSpLocks noChangeAspect="1"/>
            </p:cNvGrpSpPr>
            <p:nvPr/>
          </p:nvGrpSpPr>
          <p:grpSpPr bwMode="auto">
            <a:xfrm>
              <a:off x="1019177" y="1648406"/>
              <a:ext cx="771027" cy="740783"/>
              <a:chOff x="1055" y="1007"/>
              <a:chExt cx="267" cy="257"/>
            </a:xfrm>
          </p:grpSpPr>
          <p:sp>
            <p:nvSpPr>
              <p:cNvPr id="40" name="Freeform 18"/>
              <p:cNvSpPr>
                <a:spLocks/>
              </p:cNvSpPr>
              <p:nvPr/>
            </p:nvSpPr>
            <p:spPr bwMode="auto">
              <a:xfrm>
                <a:off x="1131" y="1007"/>
                <a:ext cx="97" cy="68"/>
              </a:xfrm>
              <a:custGeom>
                <a:avLst/>
                <a:gdLst>
                  <a:gd name="T0" fmla="*/ 0 w 1075"/>
                  <a:gd name="T1" fmla="*/ 0 h 748"/>
                  <a:gd name="T2" fmla="*/ 0 w 1075"/>
                  <a:gd name="T3" fmla="*/ 0 h 748"/>
                  <a:gd name="T4" fmla="*/ 0 w 1075"/>
                  <a:gd name="T5" fmla="*/ 0 h 748"/>
                  <a:gd name="T6" fmla="*/ 0 w 1075"/>
                  <a:gd name="T7" fmla="*/ 0 h 748"/>
                  <a:gd name="T8" fmla="*/ 0 w 1075"/>
                  <a:gd name="T9" fmla="*/ 0 h 748"/>
                  <a:gd name="T10" fmla="*/ 0 w 1075"/>
                  <a:gd name="T11" fmla="*/ 0 h 748"/>
                  <a:gd name="T12" fmla="*/ 0 w 1075"/>
                  <a:gd name="T13" fmla="*/ 0 h 748"/>
                  <a:gd name="T14" fmla="*/ 0 w 1075"/>
                  <a:gd name="T15" fmla="*/ 0 h 748"/>
                  <a:gd name="T16" fmla="*/ 0 w 1075"/>
                  <a:gd name="T17" fmla="*/ 0 h 748"/>
                  <a:gd name="T18" fmla="*/ 0 w 1075"/>
                  <a:gd name="T19" fmla="*/ 0 h 748"/>
                  <a:gd name="T20" fmla="*/ 0 w 1075"/>
                  <a:gd name="T21" fmla="*/ 0 h 748"/>
                  <a:gd name="T22" fmla="*/ 0 w 1075"/>
                  <a:gd name="T23" fmla="*/ 0 h 748"/>
                  <a:gd name="T24" fmla="*/ 0 w 1075"/>
                  <a:gd name="T25" fmla="*/ 0 h 748"/>
                  <a:gd name="T26" fmla="*/ 0 w 1075"/>
                  <a:gd name="T27" fmla="*/ 0 h 748"/>
                  <a:gd name="T28" fmla="*/ 0 w 1075"/>
                  <a:gd name="T29" fmla="*/ 0 h 748"/>
                  <a:gd name="T30" fmla="*/ 0 w 1075"/>
                  <a:gd name="T31" fmla="*/ 0 h 748"/>
                  <a:gd name="T32" fmla="*/ 0 w 1075"/>
                  <a:gd name="T33" fmla="*/ 0 h 748"/>
                  <a:gd name="T34" fmla="*/ 0 w 1075"/>
                  <a:gd name="T35" fmla="*/ 0 h 748"/>
                  <a:gd name="T36" fmla="*/ 0 w 1075"/>
                  <a:gd name="T37" fmla="*/ 0 h 748"/>
                  <a:gd name="T38" fmla="*/ 0 w 1075"/>
                  <a:gd name="T39" fmla="*/ 0 h 748"/>
                  <a:gd name="T40" fmla="*/ 0 w 1075"/>
                  <a:gd name="T41" fmla="*/ 0 h 748"/>
                  <a:gd name="T42" fmla="*/ 0 w 1075"/>
                  <a:gd name="T43" fmla="*/ 0 h 748"/>
                  <a:gd name="T44" fmla="*/ 0 w 1075"/>
                  <a:gd name="T45" fmla="*/ 0 h 748"/>
                  <a:gd name="T46" fmla="*/ 0 w 1075"/>
                  <a:gd name="T47" fmla="*/ 0 h 748"/>
                  <a:gd name="T48" fmla="*/ 0 w 1075"/>
                  <a:gd name="T49" fmla="*/ 0 h 748"/>
                  <a:gd name="T50" fmla="*/ 0 w 1075"/>
                  <a:gd name="T51" fmla="*/ 0 h 748"/>
                  <a:gd name="T52" fmla="*/ 0 w 1075"/>
                  <a:gd name="T53" fmla="*/ 0 h 748"/>
                  <a:gd name="T54" fmla="*/ 0 w 1075"/>
                  <a:gd name="T55" fmla="*/ 0 h 748"/>
                  <a:gd name="T56" fmla="*/ 0 w 1075"/>
                  <a:gd name="T57" fmla="*/ 0 h 748"/>
                  <a:gd name="T58" fmla="*/ 0 w 1075"/>
                  <a:gd name="T59" fmla="*/ 0 h 748"/>
                  <a:gd name="T60" fmla="*/ 0 w 1075"/>
                  <a:gd name="T61" fmla="*/ 0 h 748"/>
                  <a:gd name="T62" fmla="*/ 0 w 1075"/>
                  <a:gd name="T63" fmla="*/ 0 h 748"/>
                  <a:gd name="T64" fmla="*/ 0 w 1075"/>
                  <a:gd name="T65" fmla="*/ 0 h 748"/>
                  <a:gd name="T66" fmla="*/ 0 w 1075"/>
                  <a:gd name="T67" fmla="*/ 0 h 748"/>
                  <a:gd name="T68" fmla="*/ 0 w 1075"/>
                  <a:gd name="T69" fmla="*/ 0 h 748"/>
                  <a:gd name="T70" fmla="*/ 0 w 1075"/>
                  <a:gd name="T71" fmla="*/ 0 h 74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5"/>
                  <a:gd name="T109" fmla="*/ 0 h 748"/>
                  <a:gd name="T110" fmla="*/ 1075 w 1075"/>
                  <a:gd name="T111" fmla="*/ 748 h 74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5" h="748">
                    <a:moveTo>
                      <a:pt x="902" y="0"/>
                    </a:moveTo>
                    <a:lnTo>
                      <a:pt x="916" y="4"/>
                    </a:lnTo>
                    <a:lnTo>
                      <a:pt x="928" y="12"/>
                    </a:lnTo>
                    <a:lnTo>
                      <a:pt x="936" y="23"/>
                    </a:lnTo>
                    <a:lnTo>
                      <a:pt x="1071" y="303"/>
                    </a:lnTo>
                    <a:lnTo>
                      <a:pt x="1075" y="317"/>
                    </a:lnTo>
                    <a:lnTo>
                      <a:pt x="1074" y="332"/>
                    </a:lnTo>
                    <a:lnTo>
                      <a:pt x="1068" y="344"/>
                    </a:lnTo>
                    <a:lnTo>
                      <a:pt x="1063" y="350"/>
                    </a:lnTo>
                    <a:lnTo>
                      <a:pt x="1059" y="354"/>
                    </a:lnTo>
                    <a:lnTo>
                      <a:pt x="1045" y="361"/>
                    </a:lnTo>
                    <a:lnTo>
                      <a:pt x="1031" y="363"/>
                    </a:lnTo>
                    <a:lnTo>
                      <a:pt x="721" y="339"/>
                    </a:lnTo>
                    <a:lnTo>
                      <a:pt x="707" y="336"/>
                    </a:lnTo>
                    <a:lnTo>
                      <a:pt x="695" y="328"/>
                    </a:lnTo>
                    <a:lnTo>
                      <a:pt x="686" y="316"/>
                    </a:lnTo>
                    <a:lnTo>
                      <a:pt x="682" y="302"/>
                    </a:lnTo>
                    <a:lnTo>
                      <a:pt x="683" y="288"/>
                    </a:lnTo>
                    <a:lnTo>
                      <a:pt x="690" y="274"/>
                    </a:lnTo>
                    <a:lnTo>
                      <a:pt x="708" y="247"/>
                    </a:lnTo>
                    <a:lnTo>
                      <a:pt x="659" y="243"/>
                    </a:lnTo>
                    <a:lnTo>
                      <a:pt x="609" y="244"/>
                    </a:lnTo>
                    <a:lnTo>
                      <a:pt x="559" y="251"/>
                    </a:lnTo>
                    <a:lnTo>
                      <a:pt x="511" y="265"/>
                    </a:lnTo>
                    <a:lnTo>
                      <a:pt x="465" y="282"/>
                    </a:lnTo>
                    <a:lnTo>
                      <a:pt x="421" y="306"/>
                    </a:lnTo>
                    <a:lnTo>
                      <a:pt x="379" y="334"/>
                    </a:lnTo>
                    <a:lnTo>
                      <a:pt x="342" y="364"/>
                    </a:lnTo>
                    <a:lnTo>
                      <a:pt x="310" y="398"/>
                    </a:lnTo>
                    <a:lnTo>
                      <a:pt x="282" y="435"/>
                    </a:lnTo>
                    <a:lnTo>
                      <a:pt x="258" y="474"/>
                    </a:lnTo>
                    <a:lnTo>
                      <a:pt x="238" y="514"/>
                    </a:lnTo>
                    <a:lnTo>
                      <a:pt x="222" y="558"/>
                    </a:lnTo>
                    <a:lnTo>
                      <a:pt x="212" y="603"/>
                    </a:lnTo>
                    <a:lnTo>
                      <a:pt x="205" y="648"/>
                    </a:lnTo>
                    <a:lnTo>
                      <a:pt x="203" y="695"/>
                    </a:lnTo>
                    <a:lnTo>
                      <a:pt x="202" y="709"/>
                    </a:lnTo>
                    <a:lnTo>
                      <a:pt x="196" y="720"/>
                    </a:lnTo>
                    <a:lnTo>
                      <a:pt x="188" y="730"/>
                    </a:lnTo>
                    <a:lnTo>
                      <a:pt x="177" y="735"/>
                    </a:lnTo>
                    <a:lnTo>
                      <a:pt x="166" y="738"/>
                    </a:lnTo>
                    <a:lnTo>
                      <a:pt x="45" y="748"/>
                    </a:lnTo>
                    <a:lnTo>
                      <a:pt x="33" y="747"/>
                    </a:lnTo>
                    <a:lnTo>
                      <a:pt x="23" y="743"/>
                    </a:lnTo>
                    <a:lnTo>
                      <a:pt x="13" y="737"/>
                    </a:lnTo>
                    <a:lnTo>
                      <a:pt x="7" y="728"/>
                    </a:lnTo>
                    <a:lnTo>
                      <a:pt x="2" y="718"/>
                    </a:lnTo>
                    <a:lnTo>
                      <a:pt x="0" y="707"/>
                    </a:lnTo>
                    <a:lnTo>
                      <a:pt x="1" y="650"/>
                    </a:lnTo>
                    <a:lnTo>
                      <a:pt x="6" y="594"/>
                    </a:lnTo>
                    <a:lnTo>
                      <a:pt x="16" y="540"/>
                    </a:lnTo>
                    <a:lnTo>
                      <a:pt x="32" y="486"/>
                    </a:lnTo>
                    <a:lnTo>
                      <a:pt x="51" y="434"/>
                    </a:lnTo>
                    <a:lnTo>
                      <a:pt x="75" y="384"/>
                    </a:lnTo>
                    <a:lnTo>
                      <a:pt x="104" y="336"/>
                    </a:lnTo>
                    <a:lnTo>
                      <a:pt x="135" y="291"/>
                    </a:lnTo>
                    <a:lnTo>
                      <a:pt x="172" y="248"/>
                    </a:lnTo>
                    <a:lnTo>
                      <a:pt x="211" y="208"/>
                    </a:lnTo>
                    <a:lnTo>
                      <a:pt x="255" y="172"/>
                    </a:lnTo>
                    <a:lnTo>
                      <a:pt x="306" y="136"/>
                    </a:lnTo>
                    <a:lnTo>
                      <a:pt x="360" y="106"/>
                    </a:lnTo>
                    <a:lnTo>
                      <a:pt x="415" y="81"/>
                    </a:lnTo>
                    <a:lnTo>
                      <a:pt x="472" y="62"/>
                    </a:lnTo>
                    <a:lnTo>
                      <a:pt x="531" y="48"/>
                    </a:lnTo>
                    <a:lnTo>
                      <a:pt x="591" y="40"/>
                    </a:lnTo>
                    <a:lnTo>
                      <a:pt x="651" y="38"/>
                    </a:lnTo>
                    <a:lnTo>
                      <a:pt x="712" y="41"/>
                    </a:lnTo>
                    <a:lnTo>
                      <a:pt x="772" y="50"/>
                    </a:lnTo>
                    <a:lnTo>
                      <a:pt x="832" y="65"/>
                    </a:lnTo>
                    <a:lnTo>
                      <a:pt x="865" y="18"/>
                    </a:lnTo>
                    <a:lnTo>
                      <a:pt x="874" y="7"/>
                    </a:lnTo>
                    <a:lnTo>
                      <a:pt x="888" y="2"/>
                    </a:lnTo>
                    <a:lnTo>
                      <a:pt x="9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41" name="Freeform 19"/>
              <p:cNvSpPr>
                <a:spLocks/>
              </p:cNvSpPr>
              <p:nvPr/>
            </p:nvSpPr>
            <p:spPr bwMode="auto">
              <a:xfrm>
                <a:off x="1225" y="1163"/>
                <a:ext cx="97" cy="68"/>
              </a:xfrm>
              <a:custGeom>
                <a:avLst/>
                <a:gdLst>
                  <a:gd name="T0" fmla="*/ 0 w 1074"/>
                  <a:gd name="T1" fmla="*/ 0 h 746"/>
                  <a:gd name="T2" fmla="*/ 0 w 1074"/>
                  <a:gd name="T3" fmla="*/ 0 h 746"/>
                  <a:gd name="T4" fmla="*/ 0 w 1074"/>
                  <a:gd name="T5" fmla="*/ 0 h 746"/>
                  <a:gd name="T6" fmla="*/ 0 w 1074"/>
                  <a:gd name="T7" fmla="*/ 0 h 746"/>
                  <a:gd name="T8" fmla="*/ 0 w 1074"/>
                  <a:gd name="T9" fmla="*/ 0 h 746"/>
                  <a:gd name="T10" fmla="*/ 0 w 1074"/>
                  <a:gd name="T11" fmla="*/ 0 h 746"/>
                  <a:gd name="T12" fmla="*/ 0 w 1074"/>
                  <a:gd name="T13" fmla="*/ 0 h 746"/>
                  <a:gd name="T14" fmla="*/ 0 w 1074"/>
                  <a:gd name="T15" fmla="*/ 0 h 746"/>
                  <a:gd name="T16" fmla="*/ 0 w 1074"/>
                  <a:gd name="T17" fmla="*/ 0 h 746"/>
                  <a:gd name="T18" fmla="*/ 0 w 1074"/>
                  <a:gd name="T19" fmla="*/ 0 h 746"/>
                  <a:gd name="T20" fmla="*/ 0 w 1074"/>
                  <a:gd name="T21" fmla="*/ 0 h 746"/>
                  <a:gd name="T22" fmla="*/ 0 w 1074"/>
                  <a:gd name="T23" fmla="*/ 0 h 746"/>
                  <a:gd name="T24" fmla="*/ 0 w 1074"/>
                  <a:gd name="T25" fmla="*/ 0 h 746"/>
                  <a:gd name="T26" fmla="*/ 0 w 1074"/>
                  <a:gd name="T27" fmla="*/ 0 h 746"/>
                  <a:gd name="T28" fmla="*/ 0 w 1074"/>
                  <a:gd name="T29" fmla="*/ 0 h 746"/>
                  <a:gd name="T30" fmla="*/ 0 w 1074"/>
                  <a:gd name="T31" fmla="*/ 0 h 746"/>
                  <a:gd name="T32" fmla="*/ 0 w 1074"/>
                  <a:gd name="T33" fmla="*/ 0 h 746"/>
                  <a:gd name="T34" fmla="*/ 0 w 1074"/>
                  <a:gd name="T35" fmla="*/ 0 h 746"/>
                  <a:gd name="T36" fmla="*/ 0 w 1074"/>
                  <a:gd name="T37" fmla="*/ 0 h 746"/>
                  <a:gd name="T38" fmla="*/ 0 w 1074"/>
                  <a:gd name="T39" fmla="*/ 0 h 746"/>
                  <a:gd name="T40" fmla="*/ 0 w 1074"/>
                  <a:gd name="T41" fmla="*/ 0 h 746"/>
                  <a:gd name="T42" fmla="*/ 0 w 1074"/>
                  <a:gd name="T43" fmla="*/ 0 h 746"/>
                  <a:gd name="T44" fmla="*/ 0 w 1074"/>
                  <a:gd name="T45" fmla="*/ 0 h 746"/>
                  <a:gd name="T46" fmla="*/ 0 w 1074"/>
                  <a:gd name="T47" fmla="*/ 0 h 746"/>
                  <a:gd name="T48" fmla="*/ 0 w 1074"/>
                  <a:gd name="T49" fmla="*/ 0 h 746"/>
                  <a:gd name="T50" fmla="*/ 0 w 1074"/>
                  <a:gd name="T51" fmla="*/ 0 h 746"/>
                  <a:gd name="T52" fmla="*/ 0 w 1074"/>
                  <a:gd name="T53" fmla="*/ 0 h 746"/>
                  <a:gd name="T54" fmla="*/ 0 w 1074"/>
                  <a:gd name="T55" fmla="*/ 0 h 746"/>
                  <a:gd name="T56" fmla="*/ 0 w 1074"/>
                  <a:gd name="T57" fmla="*/ 0 h 746"/>
                  <a:gd name="T58" fmla="*/ 0 w 1074"/>
                  <a:gd name="T59" fmla="*/ 0 h 746"/>
                  <a:gd name="T60" fmla="*/ 0 w 1074"/>
                  <a:gd name="T61" fmla="*/ 0 h 746"/>
                  <a:gd name="T62" fmla="*/ 0 w 1074"/>
                  <a:gd name="T63" fmla="*/ 0 h 746"/>
                  <a:gd name="T64" fmla="*/ 0 w 1074"/>
                  <a:gd name="T65" fmla="*/ 0 h 746"/>
                  <a:gd name="T66" fmla="*/ 0 w 1074"/>
                  <a:gd name="T67" fmla="*/ 0 h 746"/>
                  <a:gd name="T68" fmla="*/ 0 w 1074"/>
                  <a:gd name="T69" fmla="*/ 0 h 746"/>
                  <a:gd name="T70" fmla="*/ 0 w 1074"/>
                  <a:gd name="T71" fmla="*/ 0 h 7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4"/>
                  <a:gd name="T109" fmla="*/ 0 h 746"/>
                  <a:gd name="T110" fmla="*/ 1074 w 1074"/>
                  <a:gd name="T111" fmla="*/ 746 h 74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4" h="746">
                    <a:moveTo>
                      <a:pt x="1030" y="0"/>
                    </a:moveTo>
                    <a:lnTo>
                      <a:pt x="1040" y="0"/>
                    </a:lnTo>
                    <a:lnTo>
                      <a:pt x="1051" y="4"/>
                    </a:lnTo>
                    <a:lnTo>
                      <a:pt x="1060" y="10"/>
                    </a:lnTo>
                    <a:lnTo>
                      <a:pt x="1068" y="19"/>
                    </a:lnTo>
                    <a:lnTo>
                      <a:pt x="1073" y="28"/>
                    </a:lnTo>
                    <a:lnTo>
                      <a:pt x="1074" y="40"/>
                    </a:lnTo>
                    <a:lnTo>
                      <a:pt x="1074" y="96"/>
                    </a:lnTo>
                    <a:lnTo>
                      <a:pt x="1068" y="152"/>
                    </a:lnTo>
                    <a:lnTo>
                      <a:pt x="1057" y="207"/>
                    </a:lnTo>
                    <a:lnTo>
                      <a:pt x="1043" y="260"/>
                    </a:lnTo>
                    <a:lnTo>
                      <a:pt x="1023" y="313"/>
                    </a:lnTo>
                    <a:lnTo>
                      <a:pt x="1000" y="362"/>
                    </a:lnTo>
                    <a:lnTo>
                      <a:pt x="971" y="410"/>
                    </a:lnTo>
                    <a:lnTo>
                      <a:pt x="940" y="455"/>
                    </a:lnTo>
                    <a:lnTo>
                      <a:pt x="903" y="499"/>
                    </a:lnTo>
                    <a:lnTo>
                      <a:pt x="863" y="538"/>
                    </a:lnTo>
                    <a:lnTo>
                      <a:pt x="820" y="574"/>
                    </a:lnTo>
                    <a:lnTo>
                      <a:pt x="769" y="610"/>
                    </a:lnTo>
                    <a:lnTo>
                      <a:pt x="715" y="640"/>
                    </a:lnTo>
                    <a:lnTo>
                      <a:pt x="659" y="665"/>
                    </a:lnTo>
                    <a:lnTo>
                      <a:pt x="603" y="684"/>
                    </a:lnTo>
                    <a:lnTo>
                      <a:pt x="544" y="698"/>
                    </a:lnTo>
                    <a:lnTo>
                      <a:pt x="484" y="706"/>
                    </a:lnTo>
                    <a:lnTo>
                      <a:pt x="424" y="709"/>
                    </a:lnTo>
                    <a:lnTo>
                      <a:pt x="363" y="705"/>
                    </a:lnTo>
                    <a:lnTo>
                      <a:pt x="302" y="696"/>
                    </a:lnTo>
                    <a:lnTo>
                      <a:pt x="242" y="681"/>
                    </a:lnTo>
                    <a:lnTo>
                      <a:pt x="210" y="728"/>
                    </a:lnTo>
                    <a:lnTo>
                      <a:pt x="199" y="739"/>
                    </a:lnTo>
                    <a:lnTo>
                      <a:pt x="187" y="745"/>
                    </a:lnTo>
                    <a:lnTo>
                      <a:pt x="172" y="746"/>
                    </a:lnTo>
                    <a:lnTo>
                      <a:pt x="158" y="743"/>
                    </a:lnTo>
                    <a:lnTo>
                      <a:pt x="147" y="735"/>
                    </a:lnTo>
                    <a:lnTo>
                      <a:pt x="139" y="723"/>
                    </a:lnTo>
                    <a:lnTo>
                      <a:pt x="3" y="443"/>
                    </a:lnTo>
                    <a:lnTo>
                      <a:pt x="0" y="429"/>
                    </a:lnTo>
                    <a:lnTo>
                      <a:pt x="1" y="415"/>
                    </a:lnTo>
                    <a:lnTo>
                      <a:pt x="6" y="402"/>
                    </a:lnTo>
                    <a:lnTo>
                      <a:pt x="17" y="391"/>
                    </a:lnTo>
                    <a:lnTo>
                      <a:pt x="29" y="385"/>
                    </a:lnTo>
                    <a:lnTo>
                      <a:pt x="44" y="384"/>
                    </a:lnTo>
                    <a:lnTo>
                      <a:pt x="354" y="407"/>
                    </a:lnTo>
                    <a:lnTo>
                      <a:pt x="367" y="410"/>
                    </a:lnTo>
                    <a:lnTo>
                      <a:pt x="380" y="419"/>
                    </a:lnTo>
                    <a:lnTo>
                      <a:pt x="388" y="430"/>
                    </a:lnTo>
                    <a:lnTo>
                      <a:pt x="392" y="444"/>
                    </a:lnTo>
                    <a:lnTo>
                      <a:pt x="391" y="459"/>
                    </a:lnTo>
                    <a:lnTo>
                      <a:pt x="385" y="472"/>
                    </a:lnTo>
                    <a:lnTo>
                      <a:pt x="365" y="501"/>
                    </a:lnTo>
                    <a:lnTo>
                      <a:pt x="416" y="504"/>
                    </a:lnTo>
                    <a:lnTo>
                      <a:pt x="466" y="503"/>
                    </a:lnTo>
                    <a:lnTo>
                      <a:pt x="515" y="495"/>
                    </a:lnTo>
                    <a:lnTo>
                      <a:pt x="563" y="483"/>
                    </a:lnTo>
                    <a:lnTo>
                      <a:pt x="610" y="464"/>
                    </a:lnTo>
                    <a:lnTo>
                      <a:pt x="654" y="441"/>
                    </a:lnTo>
                    <a:lnTo>
                      <a:pt x="696" y="412"/>
                    </a:lnTo>
                    <a:lnTo>
                      <a:pt x="732" y="382"/>
                    </a:lnTo>
                    <a:lnTo>
                      <a:pt x="764" y="348"/>
                    </a:lnTo>
                    <a:lnTo>
                      <a:pt x="793" y="312"/>
                    </a:lnTo>
                    <a:lnTo>
                      <a:pt x="817" y="273"/>
                    </a:lnTo>
                    <a:lnTo>
                      <a:pt x="837" y="232"/>
                    </a:lnTo>
                    <a:lnTo>
                      <a:pt x="851" y="189"/>
                    </a:lnTo>
                    <a:lnTo>
                      <a:pt x="863" y="145"/>
                    </a:lnTo>
                    <a:lnTo>
                      <a:pt x="869" y="98"/>
                    </a:lnTo>
                    <a:lnTo>
                      <a:pt x="871" y="51"/>
                    </a:lnTo>
                    <a:lnTo>
                      <a:pt x="872" y="39"/>
                    </a:lnTo>
                    <a:lnTo>
                      <a:pt x="879" y="27"/>
                    </a:lnTo>
                    <a:lnTo>
                      <a:pt x="887" y="18"/>
                    </a:lnTo>
                    <a:lnTo>
                      <a:pt x="898" y="11"/>
                    </a:lnTo>
                    <a:lnTo>
                      <a:pt x="909" y="9"/>
                    </a:lnTo>
                    <a:lnTo>
                      <a:pt x="103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>
                <a:off x="1099" y="1088"/>
                <a:ext cx="80" cy="95"/>
              </a:xfrm>
              <a:custGeom>
                <a:avLst/>
                <a:gdLst>
                  <a:gd name="T0" fmla="*/ 0 w 873"/>
                  <a:gd name="T1" fmla="*/ 0 h 1046"/>
                  <a:gd name="T2" fmla="*/ 0 w 873"/>
                  <a:gd name="T3" fmla="*/ 0 h 1046"/>
                  <a:gd name="T4" fmla="*/ 0 w 873"/>
                  <a:gd name="T5" fmla="*/ 0 h 1046"/>
                  <a:gd name="T6" fmla="*/ 0 w 873"/>
                  <a:gd name="T7" fmla="*/ 0 h 1046"/>
                  <a:gd name="T8" fmla="*/ 0 w 873"/>
                  <a:gd name="T9" fmla="*/ 0 h 1046"/>
                  <a:gd name="T10" fmla="*/ 0 w 873"/>
                  <a:gd name="T11" fmla="*/ 0 h 1046"/>
                  <a:gd name="T12" fmla="*/ 0 w 873"/>
                  <a:gd name="T13" fmla="*/ 0 h 1046"/>
                  <a:gd name="T14" fmla="*/ 0 w 873"/>
                  <a:gd name="T15" fmla="*/ 0 h 1046"/>
                  <a:gd name="T16" fmla="*/ 0 w 873"/>
                  <a:gd name="T17" fmla="*/ 0 h 1046"/>
                  <a:gd name="T18" fmla="*/ 0 w 873"/>
                  <a:gd name="T19" fmla="*/ 0 h 1046"/>
                  <a:gd name="T20" fmla="*/ 0 w 873"/>
                  <a:gd name="T21" fmla="*/ 0 h 1046"/>
                  <a:gd name="T22" fmla="*/ 0 w 873"/>
                  <a:gd name="T23" fmla="*/ 0 h 1046"/>
                  <a:gd name="T24" fmla="*/ 0 w 873"/>
                  <a:gd name="T25" fmla="*/ 0 h 1046"/>
                  <a:gd name="T26" fmla="*/ 0 w 873"/>
                  <a:gd name="T27" fmla="*/ 0 h 1046"/>
                  <a:gd name="T28" fmla="*/ 0 w 873"/>
                  <a:gd name="T29" fmla="*/ 0 h 1046"/>
                  <a:gd name="T30" fmla="*/ 0 w 873"/>
                  <a:gd name="T31" fmla="*/ 0 h 1046"/>
                  <a:gd name="T32" fmla="*/ 0 w 873"/>
                  <a:gd name="T33" fmla="*/ 0 h 1046"/>
                  <a:gd name="T34" fmla="*/ 0 w 873"/>
                  <a:gd name="T35" fmla="*/ 0 h 1046"/>
                  <a:gd name="T36" fmla="*/ 0 w 873"/>
                  <a:gd name="T37" fmla="*/ 0 h 1046"/>
                  <a:gd name="T38" fmla="*/ 0 w 873"/>
                  <a:gd name="T39" fmla="*/ 0 h 1046"/>
                  <a:gd name="T40" fmla="*/ 0 w 873"/>
                  <a:gd name="T41" fmla="*/ 0 h 1046"/>
                  <a:gd name="T42" fmla="*/ 0 w 873"/>
                  <a:gd name="T43" fmla="*/ 0 h 1046"/>
                  <a:gd name="T44" fmla="*/ 0 w 873"/>
                  <a:gd name="T45" fmla="*/ 0 h 1046"/>
                  <a:gd name="T46" fmla="*/ 0 w 873"/>
                  <a:gd name="T47" fmla="*/ 0 h 1046"/>
                  <a:gd name="T48" fmla="*/ 0 w 873"/>
                  <a:gd name="T49" fmla="*/ 0 h 1046"/>
                  <a:gd name="T50" fmla="*/ 0 w 873"/>
                  <a:gd name="T51" fmla="*/ 0 h 1046"/>
                  <a:gd name="T52" fmla="*/ 0 w 873"/>
                  <a:gd name="T53" fmla="*/ 0 h 1046"/>
                  <a:gd name="T54" fmla="*/ 0 w 873"/>
                  <a:gd name="T55" fmla="*/ 0 h 1046"/>
                  <a:gd name="T56" fmla="*/ 0 w 873"/>
                  <a:gd name="T57" fmla="*/ 0 h 1046"/>
                  <a:gd name="T58" fmla="*/ 0 w 873"/>
                  <a:gd name="T59" fmla="*/ 0 h 1046"/>
                  <a:gd name="T60" fmla="*/ 0 w 873"/>
                  <a:gd name="T61" fmla="*/ 0 h 1046"/>
                  <a:gd name="T62" fmla="*/ 0 w 873"/>
                  <a:gd name="T63" fmla="*/ 0 h 1046"/>
                  <a:gd name="T64" fmla="*/ 0 w 873"/>
                  <a:gd name="T65" fmla="*/ 0 h 1046"/>
                  <a:gd name="T66" fmla="*/ 0 w 873"/>
                  <a:gd name="T67" fmla="*/ 0 h 1046"/>
                  <a:gd name="T68" fmla="*/ 0 w 873"/>
                  <a:gd name="T69" fmla="*/ 0 h 1046"/>
                  <a:gd name="T70" fmla="*/ 0 w 873"/>
                  <a:gd name="T71" fmla="*/ 0 h 1046"/>
                  <a:gd name="T72" fmla="*/ 0 w 873"/>
                  <a:gd name="T73" fmla="*/ 0 h 104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73"/>
                  <a:gd name="T112" fmla="*/ 0 h 1046"/>
                  <a:gd name="T113" fmla="*/ 873 w 873"/>
                  <a:gd name="T114" fmla="*/ 1046 h 104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73" h="1046">
                    <a:moveTo>
                      <a:pt x="436" y="0"/>
                    </a:moveTo>
                    <a:lnTo>
                      <a:pt x="493" y="2"/>
                    </a:lnTo>
                    <a:lnTo>
                      <a:pt x="544" y="8"/>
                    </a:lnTo>
                    <a:lnTo>
                      <a:pt x="592" y="18"/>
                    </a:lnTo>
                    <a:lnTo>
                      <a:pt x="638" y="31"/>
                    </a:lnTo>
                    <a:lnTo>
                      <a:pt x="678" y="49"/>
                    </a:lnTo>
                    <a:lnTo>
                      <a:pt x="715" y="70"/>
                    </a:lnTo>
                    <a:lnTo>
                      <a:pt x="748" y="95"/>
                    </a:lnTo>
                    <a:lnTo>
                      <a:pt x="777" y="123"/>
                    </a:lnTo>
                    <a:lnTo>
                      <a:pt x="802" y="156"/>
                    </a:lnTo>
                    <a:lnTo>
                      <a:pt x="823" y="192"/>
                    </a:lnTo>
                    <a:lnTo>
                      <a:pt x="841" y="232"/>
                    </a:lnTo>
                    <a:lnTo>
                      <a:pt x="855" y="276"/>
                    </a:lnTo>
                    <a:lnTo>
                      <a:pt x="864" y="324"/>
                    </a:lnTo>
                    <a:lnTo>
                      <a:pt x="871" y="374"/>
                    </a:lnTo>
                    <a:lnTo>
                      <a:pt x="873" y="429"/>
                    </a:lnTo>
                    <a:lnTo>
                      <a:pt x="871" y="495"/>
                    </a:lnTo>
                    <a:lnTo>
                      <a:pt x="867" y="556"/>
                    </a:lnTo>
                    <a:lnTo>
                      <a:pt x="859" y="611"/>
                    </a:lnTo>
                    <a:lnTo>
                      <a:pt x="849" y="663"/>
                    </a:lnTo>
                    <a:lnTo>
                      <a:pt x="836" y="711"/>
                    </a:lnTo>
                    <a:lnTo>
                      <a:pt x="821" y="754"/>
                    </a:lnTo>
                    <a:lnTo>
                      <a:pt x="805" y="793"/>
                    </a:lnTo>
                    <a:lnTo>
                      <a:pt x="787" y="829"/>
                    </a:lnTo>
                    <a:lnTo>
                      <a:pt x="767" y="861"/>
                    </a:lnTo>
                    <a:lnTo>
                      <a:pt x="746" y="891"/>
                    </a:lnTo>
                    <a:lnTo>
                      <a:pt x="724" y="916"/>
                    </a:lnTo>
                    <a:lnTo>
                      <a:pt x="701" y="939"/>
                    </a:lnTo>
                    <a:lnTo>
                      <a:pt x="678" y="959"/>
                    </a:lnTo>
                    <a:lnTo>
                      <a:pt x="654" y="976"/>
                    </a:lnTo>
                    <a:lnTo>
                      <a:pt x="631" y="990"/>
                    </a:lnTo>
                    <a:lnTo>
                      <a:pt x="608" y="1003"/>
                    </a:lnTo>
                    <a:lnTo>
                      <a:pt x="585" y="1014"/>
                    </a:lnTo>
                    <a:lnTo>
                      <a:pt x="564" y="1023"/>
                    </a:lnTo>
                    <a:lnTo>
                      <a:pt x="543" y="1029"/>
                    </a:lnTo>
                    <a:lnTo>
                      <a:pt x="523" y="1036"/>
                    </a:lnTo>
                    <a:lnTo>
                      <a:pt x="504" y="1040"/>
                    </a:lnTo>
                    <a:lnTo>
                      <a:pt x="489" y="1042"/>
                    </a:lnTo>
                    <a:lnTo>
                      <a:pt x="473" y="1044"/>
                    </a:lnTo>
                    <a:lnTo>
                      <a:pt x="460" y="1046"/>
                    </a:lnTo>
                    <a:lnTo>
                      <a:pt x="451" y="1046"/>
                    </a:lnTo>
                    <a:lnTo>
                      <a:pt x="443" y="1046"/>
                    </a:lnTo>
                    <a:lnTo>
                      <a:pt x="438" y="1046"/>
                    </a:lnTo>
                    <a:lnTo>
                      <a:pt x="436" y="1046"/>
                    </a:lnTo>
                    <a:lnTo>
                      <a:pt x="388" y="1044"/>
                    </a:lnTo>
                    <a:lnTo>
                      <a:pt x="340" y="1037"/>
                    </a:lnTo>
                    <a:lnTo>
                      <a:pt x="297" y="1024"/>
                    </a:lnTo>
                    <a:lnTo>
                      <a:pt x="255" y="1006"/>
                    </a:lnTo>
                    <a:lnTo>
                      <a:pt x="218" y="983"/>
                    </a:lnTo>
                    <a:lnTo>
                      <a:pt x="182" y="955"/>
                    </a:lnTo>
                    <a:lnTo>
                      <a:pt x="149" y="922"/>
                    </a:lnTo>
                    <a:lnTo>
                      <a:pt x="119" y="884"/>
                    </a:lnTo>
                    <a:lnTo>
                      <a:pt x="93" y="842"/>
                    </a:lnTo>
                    <a:lnTo>
                      <a:pt x="70" y="795"/>
                    </a:lnTo>
                    <a:lnTo>
                      <a:pt x="50" y="745"/>
                    </a:lnTo>
                    <a:lnTo>
                      <a:pt x="32" y="689"/>
                    </a:lnTo>
                    <a:lnTo>
                      <a:pt x="19" y="630"/>
                    </a:lnTo>
                    <a:lnTo>
                      <a:pt x="9" y="567"/>
                    </a:lnTo>
                    <a:lnTo>
                      <a:pt x="2" y="500"/>
                    </a:lnTo>
                    <a:lnTo>
                      <a:pt x="0" y="429"/>
                    </a:lnTo>
                    <a:lnTo>
                      <a:pt x="1" y="374"/>
                    </a:lnTo>
                    <a:lnTo>
                      <a:pt x="8" y="324"/>
                    </a:lnTo>
                    <a:lnTo>
                      <a:pt x="17" y="276"/>
                    </a:lnTo>
                    <a:lnTo>
                      <a:pt x="31" y="232"/>
                    </a:lnTo>
                    <a:lnTo>
                      <a:pt x="49" y="192"/>
                    </a:lnTo>
                    <a:lnTo>
                      <a:pt x="71" y="156"/>
                    </a:lnTo>
                    <a:lnTo>
                      <a:pt x="97" y="123"/>
                    </a:lnTo>
                    <a:lnTo>
                      <a:pt x="126" y="95"/>
                    </a:lnTo>
                    <a:lnTo>
                      <a:pt x="160" y="70"/>
                    </a:lnTo>
                    <a:lnTo>
                      <a:pt x="197" y="49"/>
                    </a:lnTo>
                    <a:lnTo>
                      <a:pt x="238" y="31"/>
                    </a:lnTo>
                    <a:lnTo>
                      <a:pt x="283" y="18"/>
                    </a:lnTo>
                    <a:lnTo>
                      <a:pt x="330" y="8"/>
                    </a:lnTo>
                    <a:lnTo>
                      <a:pt x="381" y="2"/>
                    </a:lnTo>
                    <a:lnTo>
                      <a:pt x="436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43" name="Freeform 21"/>
              <p:cNvSpPr>
                <a:spLocks/>
              </p:cNvSpPr>
              <p:nvPr/>
            </p:nvSpPr>
            <p:spPr bwMode="auto">
              <a:xfrm>
                <a:off x="1055" y="1185"/>
                <a:ext cx="168" cy="79"/>
              </a:xfrm>
              <a:custGeom>
                <a:avLst/>
                <a:gdLst>
                  <a:gd name="T0" fmla="*/ 0 w 1849"/>
                  <a:gd name="T1" fmla="*/ 0 h 875"/>
                  <a:gd name="T2" fmla="*/ 0 w 1849"/>
                  <a:gd name="T3" fmla="*/ 0 h 875"/>
                  <a:gd name="T4" fmla="*/ 0 w 1849"/>
                  <a:gd name="T5" fmla="*/ 0 h 875"/>
                  <a:gd name="T6" fmla="*/ 0 w 1849"/>
                  <a:gd name="T7" fmla="*/ 0 h 875"/>
                  <a:gd name="T8" fmla="*/ 0 w 1849"/>
                  <a:gd name="T9" fmla="*/ 0 h 875"/>
                  <a:gd name="T10" fmla="*/ 0 w 1849"/>
                  <a:gd name="T11" fmla="*/ 0 h 875"/>
                  <a:gd name="T12" fmla="*/ 0 w 1849"/>
                  <a:gd name="T13" fmla="*/ 0 h 875"/>
                  <a:gd name="T14" fmla="*/ 0 w 1849"/>
                  <a:gd name="T15" fmla="*/ 0 h 875"/>
                  <a:gd name="T16" fmla="*/ 0 w 1849"/>
                  <a:gd name="T17" fmla="*/ 0 h 875"/>
                  <a:gd name="T18" fmla="*/ 0 w 1849"/>
                  <a:gd name="T19" fmla="*/ 0 h 875"/>
                  <a:gd name="T20" fmla="*/ 0 w 1849"/>
                  <a:gd name="T21" fmla="*/ 0 h 875"/>
                  <a:gd name="T22" fmla="*/ 0 w 1849"/>
                  <a:gd name="T23" fmla="*/ 0 h 875"/>
                  <a:gd name="T24" fmla="*/ 0 w 1849"/>
                  <a:gd name="T25" fmla="*/ 0 h 875"/>
                  <a:gd name="T26" fmla="*/ 0 w 1849"/>
                  <a:gd name="T27" fmla="*/ 0 h 875"/>
                  <a:gd name="T28" fmla="*/ 0 w 1849"/>
                  <a:gd name="T29" fmla="*/ 0 h 875"/>
                  <a:gd name="T30" fmla="*/ 0 w 1849"/>
                  <a:gd name="T31" fmla="*/ 0 h 875"/>
                  <a:gd name="T32" fmla="*/ 0 w 1849"/>
                  <a:gd name="T33" fmla="*/ 0 h 875"/>
                  <a:gd name="T34" fmla="*/ 0 w 1849"/>
                  <a:gd name="T35" fmla="*/ 0 h 875"/>
                  <a:gd name="T36" fmla="*/ 0 w 1849"/>
                  <a:gd name="T37" fmla="*/ 0 h 875"/>
                  <a:gd name="T38" fmla="*/ 0 w 1849"/>
                  <a:gd name="T39" fmla="*/ 0 h 875"/>
                  <a:gd name="T40" fmla="*/ 0 w 1849"/>
                  <a:gd name="T41" fmla="*/ 0 h 875"/>
                  <a:gd name="T42" fmla="*/ 0 w 1849"/>
                  <a:gd name="T43" fmla="*/ 0 h 875"/>
                  <a:gd name="T44" fmla="*/ 0 w 1849"/>
                  <a:gd name="T45" fmla="*/ 0 h 875"/>
                  <a:gd name="T46" fmla="*/ 0 w 1849"/>
                  <a:gd name="T47" fmla="*/ 0 h 875"/>
                  <a:gd name="T48" fmla="*/ 0 w 1849"/>
                  <a:gd name="T49" fmla="*/ 0 h 875"/>
                  <a:gd name="T50" fmla="*/ 0 w 1849"/>
                  <a:gd name="T51" fmla="*/ 0 h 875"/>
                  <a:gd name="T52" fmla="*/ 0 w 1849"/>
                  <a:gd name="T53" fmla="*/ 0 h 875"/>
                  <a:gd name="T54" fmla="*/ 0 w 1849"/>
                  <a:gd name="T55" fmla="*/ 0 h 875"/>
                  <a:gd name="T56" fmla="*/ 0 w 1849"/>
                  <a:gd name="T57" fmla="*/ 0 h 875"/>
                  <a:gd name="T58" fmla="*/ 0 w 1849"/>
                  <a:gd name="T59" fmla="*/ 0 h 875"/>
                  <a:gd name="T60" fmla="*/ 0 w 1849"/>
                  <a:gd name="T61" fmla="*/ 0 h 875"/>
                  <a:gd name="T62" fmla="*/ 0 w 1849"/>
                  <a:gd name="T63" fmla="*/ 0 h 875"/>
                  <a:gd name="T64" fmla="*/ 0 w 1849"/>
                  <a:gd name="T65" fmla="*/ 0 h 875"/>
                  <a:gd name="T66" fmla="*/ 0 w 1849"/>
                  <a:gd name="T67" fmla="*/ 0 h 875"/>
                  <a:gd name="T68" fmla="*/ 0 w 1849"/>
                  <a:gd name="T69" fmla="*/ 0 h 875"/>
                  <a:gd name="T70" fmla="*/ 0 w 1849"/>
                  <a:gd name="T71" fmla="*/ 0 h 875"/>
                  <a:gd name="T72" fmla="*/ 0 w 1849"/>
                  <a:gd name="T73" fmla="*/ 0 h 875"/>
                  <a:gd name="T74" fmla="*/ 0 w 1849"/>
                  <a:gd name="T75" fmla="*/ 0 h 875"/>
                  <a:gd name="T76" fmla="*/ 0 w 1849"/>
                  <a:gd name="T77" fmla="*/ 0 h 875"/>
                  <a:gd name="T78" fmla="*/ 0 w 1849"/>
                  <a:gd name="T79" fmla="*/ 0 h 875"/>
                  <a:gd name="T80" fmla="*/ 0 w 1849"/>
                  <a:gd name="T81" fmla="*/ 0 h 875"/>
                  <a:gd name="T82" fmla="*/ 0 w 1849"/>
                  <a:gd name="T83" fmla="*/ 0 h 875"/>
                  <a:gd name="T84" fmla="*/ 0 w 1849"/>
                  <a:gd name="T85" fmla="*/ 0 h 875"/>
                  <a:gd name="T86" fmla="*/ 0 w 1849"/>
                  <a:gd name="T87" fmla="*/ 0 h 875"/>
                  <a:gd name="T88" fmla="*/ 0 w 1849"/>
                  <a:gd name="T89" fmla="*/ 0 h 875"/>
                  <a:gd name="T90" fmla="*/ 0 w 1849"/>
                  <a:gd name="T91" fmla="*/ 0 h 875"/>
                  <a:gd name="T92" fmla="*/ 0 w 1849"/>
                  <a:gd name="T93" fmla="*/ 0 h 875"/>
                  <a:gd name="T94" fmla="*/ 0 w 1849"/>
                  <a:gd name="T95" fmla="*/ 0 h 875"/>
                  <a:gd name="T96" fmla="*/ 0 w 1849"/>
                  <a:gd name="T97" fmla="*/ 0 h 875"/>
                  <a:gd name="T98" fmla="*/ 0 w 1849"/>
                  <a:gd name="T99" fmla="*/ 0 h 875"/>
                  <a:gd name="T100" fmla="*/ 0 w 1849"/>
                  <a:gd name="T101" fmla="*/ 0 h 875"/>
                  <a:gd name="T102" fmla="*/ 0 w 1849"/>
                  <a:gd name="T103" fmla="*/ 0 h 875"/>
                  <a:gd name="T104" fmla="*/ 0 w 1849"/>
                  <a:gd name="T105" fmla="*/ 0 h 875"/>
                  <a:gd name="T106" fmla="*/ 0 w 1849"/>
                  <a:gd name="T107" fmla="*/ 0 h 875"/>
                  <a:gd name="T108" fmla="*/ 0 w 1849"/>
                  <a:gd name="T109" fmla="*/ 0 h 875"/>
                  <a:gd name="T110" fmla="*/ 0 w 1849"/>
                  <a:gd name="T111" fmla="*/ 0 h 875"/>
                  <a:gd name="T112" fmla="*/ 0 w 1849"/>
                  <a:gd name="T113" fmla="*/ 0 h 875"/>
                  <a:gd name="T114" fmla="*/ 0 w 1849"/>
                  <a:gd name="T115" fmla="*/ 0 h 875"/>
                  <a:gd name="T116" fmla="*/ 0 w 1849"/>
                  <a:gd name="T117" fmla="*/ 0 h 875"/>
                  <a:gd name="T118" fmla="*/ 0 w 1849"/>
                  <a:gd name="T119" fmla="*/ 0 h 875"/>
                  <a:gd name="T120" fmla="*/ 0 w 1849"/>
                  <a:gd name="T121" fmla="*/ 0 h 875"/>
                  <a:gd name="T122" fmla="*/ 0 w 1849"/>
                  <a:gd name="T123" fmla="*/ 0 h 87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849"/>
                  <a:gd name="T187" fmla="*/ 0 h 875"/>
                  <a:gd name="T188" fmla="*/ 1849 w 1849"/>
                  <a:gd name="T189" fmla="*/ 875 h 87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849" h="875">
                    <a:moveTo>
                      <a:pt x="1112" y="0"/>
                    </a:moveTo>
                    <a:lnTo>
                      <a:pt x="1128" y="2"/>
                    </a:lnTo>
                    <a:lnTo>
                      <a:pt x="1143" y="7"/>
                    </a:lnTo>
                    <a:lnTo>
                      <a:pt x="1158" y="16"/>
                    </a:lnTo>
                    <a:lnTo>
                      <a:pt x="1260" y="102"/>
                    </a:lnTo>
                    <a:lnTo>
                      <a:pt x="1696" y="276"/>
                    </a:lnTo>
                    <a:lnTo>
                      <a:pt x="1716" y="287"/>
                    </a:lnTo>
                    <a:lnTo>
                      <a:pt x="1733" y="303"/>
                    </a:lnTo>
                    <a:lnTo>
                      <a:pt x="1748" y="324"/>
                    </a:lnTo>
                    <a:lnTo>
                      <a:pt x="1762" y="350"/>
                    </a:lnTo>
                    <a:lnTo>
                      <a:pt x="1775" y="379"/>
                    </a:lnTo>
                    <a:lnTo>
                      <a:pt x="1786" y="412"/>
                    </a:lnTo>
                    <a:lnTo>
                      <a:pt x="1796" y="446"/>
                    </a:lnTo>
                    <a:lnTo>
                      <a:pt x="1804" y="483"/>
                    </a:lnTo>
                    <a:lnTo>
                      <a:pt x="1811" y="521"/>
                    </a:lnTo>
                    <a:lnTo>
                      <a:pt x="1818" y="560"/>
                    </a:lnTo>
                    <a:lnTo>
                      <a:pt x="1823" y="598"/>
                    </a:lnTo>
                    <a:lnTo>
                      <a:pt x="1828" y="637"/>
                    </a:lnTo>
                    <a:lnTo>
                      <a:pt x="1832" y="675"/>
                    </a:lnTo>
                    <a:lnTo>
                      <a:pt x="1835" y="712"/>
                    </a:lnTo>
                    <a:lnTo>
                      <a:pt x="1838" y="745"/>
                    </a:lnTo>
                    <a:lnTo>
                      <a:pt x="1840" y="778"/>
                    </a:lnTo>
                    <a:lnTo>
                      <a:pt x="1842" y="805"/>
                    </a:lnTo>
                    <a:lnTo>
                      <a:pt x="1844" y="830"/>
                    </a:lnTo>
                    <a:lnTo>
                      <a:pt x="1846" y="850"/>
                    </a:lnTo>
                    <a:lnTo>
                      <a:pt x="1847" y="865"/>
                    </a:lnTo>
                    <a:lnTo>
                      <a:pt x="1849" y="875"/>
                    </a:lnTo>
                    <a:lnTo>
                      <a:pt x="0" y="875"/>
                    </a:lnTo>
                    <a:lnTo>
                      <a:pt x="2" y="865"/>
                    </a:lnTo>
                    <a:lnTo>
                      <a:pt x="3" y="850"/>
                    </a:lnTo>
                    <a:lnTo>
                      <a:pt x="5" y="830"/>
                    </a:lnTo>
                    <a:lnTo>
                      <a:pt x="6" y="805"/>
                    </a:lnTo>
                    <a:lnTo>
                      <a:pt x="8" y="777"/>
                    </a:lnTo>
                    <a:lnTo>
                      <a:pt x="11" y="745"/>
                    </a:lnTo>
                    <a:lnTo>
                      <a:pt x="14" y="712"/>
                    </a:lnTo>
                    <a:lnTo>
                      <a:pt x="17" y="675"/>
                    </a:lnTo>
                    <a:lnTo>
                      <a:pt x="21" y="637"/>
                    </a:lnTo>
                    <a:lnTo>
                      <a:pt x="25" y="598"/>
                    </a:lnTo>
                    <a:lnTo>
                      <a:pt x="30" y="560"/>
                    </a:lnTo>
                    <a:lnTo>
                      <a:pt x="37" y="521"/>
                    </a:lnTo>
                    <a:lnTo>
                      <a:pt x="44" y="483"/>
                    </a:lnTo>
                    <a:lnTo>
                      <a:pt x="54" y="446"/>
                    </a:lnTo>
                    <a:lnTo>
                      <a:pt x="63" y="412"/>
                    </a:lnTo>
                    <a:lnTo>
                      <a:pt x="74" y="379"/>
                    </a:lnTo>
                    <a:lnTo>
                      <a:pt x="86" y="350"/>
                    </a:lnTo>
                    <a:lnTo>
                      <a:pt x="101" y="324"/>
                    </a:lnTo>
                    <a:lnTo>
                      <a:pt x="116" y="303"/>
                    </a:lnTo>
                    <a:lnTo>
                      <a:pt x="133" y="287"/>
                    </a:lnTo>
                    <a:lnTo>
                      <a:pt x="152" y="276"/>
                    </a:lnTo>
                    <a:lnTo>
                      <a:pt x="588" y="102"/>
                    </a:lnTo>
                    <a:lnTo>
                      <a:pt x="690" y="16"/>
                    </a:lnTo>
                    <a:lnTo>
                      <a:pt x="705" y="7"/>
                    </a:lnTo>
                    <a:lnTo>
                      <a:pt x="720" y="2"/>
                    </a:lnTo>
                    <a:lnTo>
                      <a:pt x="737" y="0"/>
                    </a:lnTo>
                    <a:lnTo>
                      <a:pt x="753" y="3"/>
                    </a:lnTo>
                    <a:lnTo>
                      <a:pt x="769" y="9"/>
                    </a:lnTo>
                    <a:lnTo>
                      <a:pt x="782" y="20"/>
                    </a:lnTo>
                    <a:lnTo>
                      <a:pt x="924" y="161"/>
                    </a:lnTo>
                    <a:lnTo>
                      <a:pt x="1067" y="20"/>
                    </a:lnTo>
                    <a:lnTo>
                      <a:pt x="1080" y="9"/>
                    </a:lnTo>
                    <a:lnTo>
                      <a:pt x="1095" y="3"/>
                    </a:lnTo>
                    <a:lnTo>
                      <a:pt x="111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</p:grpSp>
        <p:sp>
          <p:nvSpPr>
            <p:cNvPr id="39" name="Freeform 63"/>
            <p:cNvSpPr>
              <a:spLocks noChangeAspect="1" noEditPoints="1"/>
            </p:cNvSpPr>
            <p:nvPr/>
          </p:nvSpPr>
          <p:spPr bwMode="auto">
            <a:xfrm>
              <a:off x="1568624" y="1675544"/>
              <a:ext cx="320235" cy="324309"/>
            </a:xfrm>
            <a:custGeom>
              <a:avLst/>
              <a:gdLst>
                <a:gd name="T0" fmla="*/ 2147483647 w 3929"/>
                <a:gd name="T1" fmla="*/ 2147483647 h 3980"/>
                <a:gd name="T2" fmla="*/ 2147483647 w 3929"/>
                <a:gd name="T3" fmla="*/ 2147483647 h 3980"/>
                <a:gd name="T4" fmla="*/ 2147483647 w 3929"/>
                <a:gd name="T5" fmla="*/ 2147483647 h 3980"/>
                <a:gd name="T6" fmla="*/ 2147483647 w 3929"/>
                <a:gd name="T7" fmla="*/ 2147483647 h 3980"/>
                <a:gd name="T8" fmla="*/ 2147483647 w 3929"/>
                <a:gd name="T9" fmla="*/ 2147483647 h 3980"/>
                <a:gd name="T10" fmla="*/ 2147483647 w 3929"/>
                <a:gd name="T11" fmla="*/ 2147483647 h 3980"/>
                <a:gd name="T12" fmla="*/ 2147483647 w 3929"/>
                <a:gd name="T13" fmla="*/ 2147483647 h 3980"/>
                <a:gd name="T14" fmla="*/ 2147483647 w 3929"/>
                <a:gd name="T15" fmla="*/ 2147483647 h 3980"/>
                <a:gd name="T16" fmla="*/ 2147483647 w 3929"/>
                <a:gd name="T17" fmla="*/ 2147483647 h 3980"/>
                <a:gd name="T18" fmla="*/ 2147483647 w 3929"/>
                <a:gd name="T19" fmla="*/ 2147483647 h 3980"/>
                <a:gd name="T20" fmla="*/ 2147483647 w 3929"/>
                <a:gd name="T21" fmla="*/ 2147483647 h 3980"/>
                <a:gd name="T22" fmla="*/ 2147483647 w 3929"/>
                <a:gd name="T23" fmla="*/ 2147483647 h 3980"/>
                <a:gd name="T24" fmla="*/ 2147483647 w 3929"/>
                <a:gd name="T25" fmla="*/ 2147483647 h 3980"/>
                <a:gd name="T26" fmla="*/ 2147483647 w 3929"/>
                <a:gd name="T27" fmla="*/ 2147483647 h 3980"/>
                <a:gd name="T28" fmla="*/ 2147483647 w 3929"/>
                <a:gd name="T29" fmla="*/ 2147483647 h 3980"/>
                <a:gd name="T30" fmla="*/ 2147483647 w 3929"/>
                <a:gd name="T31" fmla="*/ 2147483647 h 3980"/>
                <a:gd name="T32" fmla="*/ 2147483647 w 3929"/>
                <a:gd name="T33" fmla="*/ 2147483647 h 3980"/>
                <a:gd name="T34" fmla="*/ 2147483647 w 3929"/>
                <a:gd name="T35" fmla="*/ 2147483647 h 3980"/>
                <a:gd name="T36" fmla="*/ 2147483647 w 3929"/>
                <a:gd name="T37" fmla="*/ 2147483647 h 3980"/>
                <a:gd name="T38" fmla="*/ 2147483647 w 3929"/>
                <a:gd name="T39" fmla="*/ 2147483647 h 3980"/>
                <a:gd name="T40" fmla="*/ 2147483647 w 3929"/>
                <a:gd name="T41" fmla="*/ 2147483647 h 3980"/>
                <a:gd name="T42" fmla="*/ 2147483647 w 3929"/>
                <a:gd name="T43" fmla="*/ 2147483647 h 3980"/>
                <a:gd name="T44" fmla="*/ 2147483647 w 3929"/>
                <a:gd name="T45" fmla="*/ 2147483647 h 3980"/>
                <a:gd name="T46" fmla="*/ 2147483647 w 3929"/>
                <a:gd name="T47" fmla="*/ 2147483647 h 3980"/>
                <a:gd name="T48" fmla="*/ 2147483647 w 3929"/>
                <a:gd name="T49" fmla="*/ 2147483647 h 3980"/>
                <a:gd name="T50" fmla="*/ 2147483647 w 3929"/>
                <a:gd name="T51" fmla="*/ 2147483647 h 3980"/>
                <a:gd name="T52" fmla="*/ 2147483647 w 3929"/>
                <a:gd name="T53" fmla="*/ 2147483647 h 3980"/>
                <a:gd name="T54" fmla="*/ 2147483647 w 3929"/>
                <a:gd name="T55" fmla="*/ 2147483647 h 3980"/>
                <a:gd name="T56" fmla="*/ 2147483647 w 3929"/>
                <a:gd name="T57" fmla="*/ 2147483647 h 3980"/>
                <a:gd name="T58" fmla="*/ 2147483647 w 3929"/>
                <a:gd name="T59" fmla="*/ 2147483647 h 3980"/>
                <a:gd name="T60" fmla="*/ 2147483647 w 3929"/>
                <a:gd name="T61" fmla="*/ 2147483647 h 3980"/>
                <a:gd name="T62" fmla="*/ 2147483647 w 3929"/>
                <a:gd name="T63" fmla="*/ 2147483647 h 3980"/>
                <a:gd name="T64" fmla="*/ 2147483647 w 3929"/>
                <a:gd name="T65" fmla="*/ 2147483647 h 3980"/>
                <a:gd name="T66" fmla="*/ 2147483647 w 3929"/>
                <a:gd name="T67" fmla="*/ 2147483647 h 3980"/>
                <a:gd name="T68" fmla="*/ 2147483647 w 3929"/>
                <a:gd name="T69" fmla="*/ 2147483647 h 3980"/>
                <a:gd name="T70" fmla="*/ 2147483647 w 3929"/>
                <a:gd name="T71" fmla="*/ 2147483647 h 3980"/>
                <a:gd name="T72" fmla="*/ 2147483647 w 3929"/>
                <a:gd name="T73" fmla="*/ 2147483647 h 3980"/>
                <a:gd name="T74" fmla="*/ 2147483647 w 3929"/>
                <a:gd name="T75" fmla="*/ 2147483647 h 3980"/>
                <a:gd name="T76" fmla="*/ 2147483647 w 3929"/>
                <a:gd name="T77" fmla="*/ 2147483647 h 3980"/>
                <a:gd name="T78" fmla="*/ 2147483647 w 3929"/>
                <a:gd name="T79" fmla="*/ 2147483647 h 3980"/>
                <a:gd name="T80" fmla="*/ 2147483647 w 3929"/>
                <a:gd name="T81" fmla="*/ 2147483647 h 3980"/>
                <a:gd name="T82" fmla="*/ 2147483647 w 3929"/>
                <a:gd name="T83" fmla="*/ 2147483647 h 3980"/>
                <a:gd name="T84" fmla="*/ 2147483647 w 3929"/>
                <a:gd name="T85" fmla="*/ 2147483647 h 3980"/>
                <a:gd name="T86" fmla="*/ 2147483647 w 3929"/>
                <a:gd name="T87" fmla="*/ 2147483647 h 3980"/>
                <a:gd name="T88" fmla="*/ 2147483647 w 3929"/>
                <a:gd name="T89" fmla="*/ 2147483647 h 3980"/>
                <a:gd name="T90" fmla="*/ 2147483647 w 3929"/>
                <a:gd name="T91" fmla="*/ 2147483647 h 3980"/>
                <a:gd name="T92" fmla="*/ 2147483647 w 3929"/>
                <a:gd name="T93" fmla="*/ 2147483647 h 3980"/>
                <a:gd name="T94" fmla="*/ 2147483647 w 3929"/>
                <a:gd name="T95" fmla="*/ 2147483647 h 3980"/>
                <a:gd name="T96" fmla="*/ 2147483647 w 3929"/>
                <a:gd name="T97" fmla="*/ 2147483647 h 3980"/>
                <a:gd name="T98" fmla="*/ 2147483647 w 3929"/>
                <a:gd name="T99" fmla="*/ 2147483647 h 3980"/>
                <a:gd name="T100" fmla="*/ 2147483647 w 3929"/>
                <a:gd name="T101" fmla="*/ 2147483647 h 3980"/>
                <a:gd name="T102" fmla="*/ 2147483647 w 3929"/>
                <a:gd name="T103" fmla="*/ 2147483647 h 3980"/>
                <a:gd name="T104" fmla="*/ 2147483647 w 3929"/>
                <a:gd name="T105" fmla="*/ 2147483647 h 3980"/>
                <a:gd name="T106" fmla="*/ 2147483647 w 3929"/>
                <a:gd name="T107" fmla="*/ 2147483647 h 3980"/>
                <a:gd name="T108" fmla="*/ 2147483647 w 3929"/>
                <a:gd name="T109" fmla="*/ 2147483647 h 3980"/>
                <a:gd name="T110" fmla="*/ 2147483647 w 3929"/>
                <a:gd name="T111" fmla="*/ 2147483647 h 3980"/>
                <a:gd name="T112" fmla="*/ 2147483647 w 3929"/>
                <a:gd name="T113" fmla="*/ 2147483647 h 3980"/>
                <a:gd name="T114" fmla="*/ 2147483647 w 3929"/>
                <a:gd name="T115" fmla="*/ 2147483647 h 3980"/>
                <a:gd name="T116" fmla="*/ 2147483647 w 3929"/>
                <a:gd name="T117" fmla="*/ 2147483647 h 3980"/>
                <a:gd name="T118" fmla="*/ 2147483647 w 3929"/>
                <a:gd name="T119" fmla="*/ 2147483647 h 3980"/>
                <a:gd name="T120" fmla="*/ 2147483647 w 3929"/>
                <a:gd name="T121" fmla="*/ 2147483647 h 3980"/>
                <a:gd name="T122" fmla="*/ 2147483647 w 3929"/>
                <a:gd name="T123" fmla="*/ 2147483647 h 398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929"/>
                <a:gd name="T187" fmla="*/ 0 h 3980"/>
                <a:gd name="T188" fmla="*/ 3929 w 3929"/>
                <a:gd name="T189" fmla="*/ 3980 h 398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929" h="3980">
                  <a:moveTo>
                    <a:pt x="2009" y="1404"/>
                  </a:moveTo>
                  <a:lnTo>
                    <a:pt x="1963" y="1407"/>
                  </a:lnTo>
                  <a:lnTo>
                    <a:pt x="1919" y="1414"/>
                  </a:lnTo>
                  <a:lnTo>
                    <a:pt x="1878" y="1426"/>
                  </a:lnTo>
                  <a:lnTo>
                    <a:pt x="1839" y="1444"/>
                  </a:lnTo>
                  <a:lnTo>
                    <a:pt x="1801" y="1466"/>
                  </a:lnTo>
                  <a:lnTo>
                    <a:pt x="1753" y="1501"/>
                  </a:lnTo>
                  <a:lnTo>
                    <a:pt x="1709" y="1543"/>
                  </a:lnTo>
                  <a:lnTo>
                    <a:pt x="1669" y="1588"/>
                  </a:lnTo>
                  <a:lnTo>
                    <a:pt x="1632" y="1639"/>
                  </a:lnTo>
                  <a:lnTo>
                    <a:pt x="1598" y="1694"/>
                  </a:lnTo>
                  <a:lnTo>
                    <a:pt x="1569" y="1754"/>
                  </a:lnTo>
                  <a:lnTo>
                    <a:pt x="1544" y="1817"/>
                  </a:lnTo>
                  <a:lnTo>
                    <a:pt x="1523" y="1883"/>
                  </a:lnTo>
                  <a:lnTo>
                    <a:pt x="1506" y="1952"/>
                  </a:lnTo>
                  <a:lnTo>
                    <a:pt x="1494" y="2020"/>
                  </a:lnTo>
                  <a:lnTo>
                    <a:pt x="1487" y="2088"/>
                  </a:lnTo>
                  <a:lnTo>
                    <a:pt x="1485" y="2155"/>
                  </a:lnTo>
                  <a:lnTo>
                    <a:pt x="1487" y="2200"/>
                  </a:lnTo>
                  <a:lnTo>
                    <a:pt x="1493" y="2246"/>
                  </a:lnTo>
                  <a:lnTo>
                    <a:pt x="1501" y="2296"/>
                  </a:lnTo>
                  <a:lnTo>
                    <a:pt x="1512" y="2344"/>
                  </a:lnTo>
                  <a:lnTo>
                    <a:pt x="1529" y="2392"/>
                  </a:lnTo>
                  <a:lnTo>
                    <a:pt x="1551" y="2438"/>
                  </a:lnTo>
                  <a:lnTo>
                    <a:pt x="1571" y="2467"/>
                  </a:lnTo>
                  <a:lnTo>
                    <a:pt x="1592" y="2493"/>
                  </a:lnTo>
                  <a:lnTo>
                    <a:pt x="1618" y="2516"/>
                  </a:lnTo>
                  <a:lnTo>
                    <a:pt x="1644" y="2537"/>
                  </a:lnTo>
                  <a:lnTo>
                    <a:pt x="1674" y="2552"/>
                  </a:lnTo>
                  <a:lnTo>
                    <a:pt x="1707" y="2563"/>
                  </a:lnTo>
                  <a:lnTo>
                    <a:pt x="1746" y="2570"/>
                  </a:lnTo>
                  <a:lnTo>
                    <a:pt x="1789" y="2573"/>
                  </a:lnTo>
                  <a:lnTo>
                    <a:pt x="1836" y="2570"/>
                  </a:lnTo>
                  <a:lnTo>
                    <a:pt x="1878" y="2565"/>
                  </a:lnTo>
                  <a:lnTo>
                    <a:pt x="1919" y="2555"/>
                  </a:lnTo>
                  <a:lnTo>
                    <a:pt x="1957" y="2542"/>
                  </a:lnTo>
                  <a:lnTo>
                    <a:pt x="1992" y="2526"/>
                  </a:lnTo>
                  <a:lnTo>
                    <a:pt x="2025" y="2505"/>
                  </a:lnTo>
                  <a:lnTo>
                    <a:pt x="2066" y="2474"/>
                  </a:lnTo>
                  <a:lnTo>
                    <a:pt x="2102" y="2441"/>
                  </a:lnTo>
                  <a:lnTo>
                    <a:pt x="2137" y="2404"/>
                  </a:lnTo>
                  <a:lnTo>
                    <a:pt x="2167" y="2365"/>
                  </a:lnTo>
                  <a:lnTo>
                    <a:pt x="2196" y="2322"/>
                  </a:lnTo>
                  <a:lnTo>
                    <a:pt x="2226" y="2263"/>
                  </a:lnTo>
                  <a:lnTo>
                    <a:pt x="2253" y="2202"/>
                  </a:lnTo>
                  <a:lnTo>
                    <a:pt x="2276" y="2139"/>
                  </a:lnTo>
                  <a:lnTo>
                    <a:pt x="2295" y="2076"/>
                  </a:lnTo>
                  <a:lnTo>
                    <a:pt x="2309" y="2009"/>
                  </a:lnTo>
                  <a:lnTo>
                    <a:pt x="2319" y="1945"/>
                  </a:lnTo>
                  <a:lnTo>
                    <a:pt x="2327" y="1883"/>
                  </a:lnTo>
                  <a:lnTo>
                    <a:pt x="2329" y="1822"/>
                  </a:lnTo>
                  <a:lnTo>
                    <a:pt x="2328" y="1766"/>
                  </a:lnTo>
                  <a:lnTo>
                    <a:pt x="2322" y="1710"/>
                  </a:lnTo>
                  <a:lnTo>
                    <a:pt x="2311" y="1655"/>
                  </a:lnTo>
                  <a:lnTo>
                    <a:pt x="2301" y="1619"/>
                  </a:lnTo>
                  <a:lnTo>
                    <a:pt x="2289" y="1586"/>
                  </a:lnTo>
                  <a:lnTo>
                    <a:pt x="2274" y="1554"/>
                  </a:lnTo>
                  <a:lnTo>
                    <a:pt x="2256" y="1523"/>
                  </a:lnTo>
                  <a:lnTo>
                    <a:pt x="2237" y="1499"/>
                  </a:lnTo>
                  <a:lnTo>
                    <a:pt x="2215" y="1475"/>
                  </a:lnTo>
                  <a:lnTo>
                    <a:pt x="2191" y="1455"/>
                  </a:lnTo>
                  <a:lnTo>
                    <a:pt x="2164" y="1437"/>
                  </a:lnTo>
                  <a:lnTo>
                    <a:pt x="2132" y="1423"/>
                  </a:lnTo>
                  <a:lnTo>
                    <a:pt x="2096" y="1413"/>
                  </a:lnTo>
                  <a:lnTo>
                    <a:pt x="2055" y="1407"/>
                  </a:lnTo>
                  <a:lnTo>
                    <a:pt x="2009" y="1404"/>
                  </a:lnTo>
                  <a:close/>
                  <a:moveTo>
                    <a:pt x="2035" y="0"/>
                  </a:moveTo>
                  <a:lnTo>
                    <a:pt x="2035" y="0"/>
                  </a:lnTo>
                  <a:lnTo>
                    <a:pt x="2155" y="3"/>
                  </a:lnTo>
                  <a:lnTo>
                    <a:pt x="2273" y="11"/>
                  </a:lnTo>
                  <a:lnTo>
                    <a:pt x="2390" y="27"/>
                  </a:lnTo>
                  <a:lnTo>
                    <a:pt x="2505" y="48"/>
                  </a:lnTo>
                  <a:lnTo>
                    <a:pt x="2620" y="76"/>
                  </a:lnTo>
                  <a:lnTo>
                    <a:pt x="2733" y="112"/>
                  </a:lnTo>
                  <a:lnTo>
                    <a:pt x="2829" y="145"/>
                  </a:lnTo>
                  <a:lnTo>
                    <a:pt x="2922" y="183"/>
                  </a:lnTo>
                  <a:lnTo>
                    <a:pt x="3012" y="225"/>
                  </a:lnTo>
                  <a:lnTo>
                    <a:pt x="3099" y="271"/>
                  </a:lnTo>
                  <a:lnTo>
                    <a:pt x="3184" y="322"/>
                  </a:lnTo>
                  <a:lnTo>
                    <a:pt x="3264" y="376"/>
                  </a:lnTo>
                  <a:lnTo>
                    <a:pt x="3342" y="436"/>
                  </a:lnTo>
                  <a:lnTo>
                    <a:pt x="3416" y="500"/>
                  </a:lnTo>
                  <a:lnTo>
                    <a:pt x="3486" y="568"/>
                  </a:lnTo>
                  <a:lnTo>
                    <a:pt x="3552" y="642"/>
                  </a:lnTo>
                  <a:lnTo>
                    <a:pt x="3613" y="719"/>
                  </a:lnTo>
                  <a:lnTo>
                    <a:pt x="3670" y="802"/>
                  </a:lnTo>
                  <a:lnTo>
                    <a:pt x="3722" y="888"/>
                  </a:lnTo>
                  <a:lnTo>
                    <a:pt x="3770" y="978"/>
                  </a:lnTo>
                  <a:lnTo>
                    <a:pt x="3807" y="1061"/>
                  </a:lnTo>
                  <a:lnTo>
                    <a:pt x="3840" y="1147"/>
                  </a:lnTo>
                  <a:lnTo>
                    <a:pt x="3867" y="1237"/>
                  </a:lnTo>
                  <a:lnTo>
                    <a:pt x="3889" y="1331"/>
                  </a:lnTo>
                  <a:lnTo>
                    <a:pt x="3907" y="1428"/>
                  </a:lnTo>
                  <a:lnTo>
                    <a:pt x="3920" y="1528"/>
                  </a:lnTo>
                  <a:lnTo>
                    <a:pt x="3927" y="1631"/>
                  </a:lnTo>
                  <a:lnTo>
                    <a:pt x="3929" y="1738"/>
                  </a:lnTo>
                  <a:lnTo>
                    <a:pt x="3927" y="1842"/>
                  </a:lnTo>
                  <a:lnTo>
                    <a:pt x="3921" y="1943"/>
                  </a:lnTo>
                  <a:lnTo>
                    <a:pt x="3909" y="2041"/>
                  </a:lnTo>
                  <a:lnTo>
                    <a:pt x="3891" y="2134"/>
                  </a:lnTo>
                  <a:lnTo>
                    <a:pt x="3869" y="2224"/>
                  </a:lnTo>
                  <a:lnTo>
                    <a:pt x="3844" y="2310"/>
                  </a:lnTo>
                  <a:lnTo>
                    <a:pt x="3813" y="2391"/>
                  </a:lnTo>
                  <a:lnTo>
                    <a:pt x="3779" y="2468"/>
                  </a:lnTo>
                  <a:lnTo>
                    <a:pt x="3741" y="2541"/>
                  </a:lnTo>
                  <a:lnTo>
                    <a:pt x="3700" y="2608"/>
                  </a:lnTo>
                  <a:lnTo>
                    <a:pt x="3656" y="2673"/>
                  </a:lnTo>
                  <a:lnTo>
                    <a:pt x="3610" y="2733"/>
                  </a:lnTo>
                  <a:lnTo>
                    <a:pt x="3558" y="2789"/>
                  </a:lnTo>
                  <a:lnTo>
                    <a:pt x="3504" y="2839"/>
                  </a:lnTo>
                  <a:lnTo>
                    <a:pt x="3447" y="2886"/>
                  </a:lnTo>
                  <a:lnTo>
                    <a:pt x="3388" y="2927"/>
                  </a:lnTo>
                  <a:lnTo>
                    <a:pt x="3326" y="2964"/>
                  </a:lnTo>
                  <a:lnTo>
                    <a:pt x="3261" y="2996"/>
                  </a:lnTo>
                  <a:lnTo>
                    <a:pt x="3181" y="3027"/>
                  </a:lnTo>
                  <a:lnTo>
                    <a:pt x="3099" y="3051"/>
                  </a:lnTo>
                  <a:lnTo>
                    <a:pt x="3016" y="3068"/>
                  </a:lnTo>
                  <a:lnTo>
                    <a:pt x="2931" y="3079"/>
                  </a:lnTo>
                  <a:lnTo>
                    <a:pt x="2844" y="3082"/>
                  </a:lnTo>
                  <a:lnTo>
                    <a:pt x="2778" y="3081"/>
                  </a:lnTo>
                  <a:lnTo>
                    <a:pt x="2717" y="3073"/>
                  </a:lnTo>
                  <a:lnTo>
                    <a:pt x="2658" y="3062"/>
                  </a:lnTo>
                  <a:lnTo>
                    <a:pt x="2606" y="3046"/>
                  </a:lnTo>
                  <a:lnTo>
                    <a:pt x="2557" y="3025"/>
                  </a:lnTo>
                  <a:lnTo>
                    <a:pt x="2511" y="3001"/>
                  </a:lnTo>
                  <a:lnTo>
                    <a:pt x="2471" y="2971"/>
                  </a:lnTo>
                  <a:lnTo>
                    <a:pt x="2436" y="2938"/>
                  </a:lnTo>
                  <a:lnTo>
                    <a:pt x="2402" y="2903"/>
                  </a:lnTo>
                  <a:lnTo>
                    <a:pt x="2376" y="2866"/>
                  </a:lnTo>
                  <a:lnTo>
                    <a:pt x="2352" y="2825"/>
                  </a:lnTo>
                  <a:lnTo>
                    <a:pt x="2314" y="2862"/>
                  </a:lnTo>
                  <a:lnTo>
                    <a:pt x="2270" y="2898"/>
                  </a:lnTo>
                  <a:lnTo>
                    <a:pt x="2224" y="2932"/>
                  </a:lnTo>
                  <a:lnTo>
                    <a:pt x="2177" y="2962"/>
                  </a:lnTo>
                  <a:lnTo>
                    <a:pt x="2126" y="2990"/>
                  </a:lnTo>
                  <a:lnTo>
                    <a:pt x="2072" y="3014"/>
                  </a:lnTo>
                  <a:lnTo>
                    <a:pt x="2016" y="3038"/>
                  </a:lnTo>
                  <a:lnTo>
                    <a:pt x="1954" y="3057"/>
                  </a:lnTo>
                  <a:lnTo>
                    <a:pt x="1889" y="3071"/>
                  </a:lnTo>
                  <a:lnTo>
                    <a:pt x="1821" y="3079"/>
                  </a:lnTo>
                  <a:lnTo>
                    <a:pt x="1751" y="3082"/>
                  </a:lnTo>
                  <a:lnTo>
                    <a:pt x="1675" y="3079"/>
                  </a:lnTo>
                  <a:lnTo>
                    <a:pt x="1602" y="3071"/>
                  </a:lnTo>
                  <a:lnTo>
                    <a:pt x="1531" y="3055"/>
                  </a:lnTo>
                  <a:lnTo>
                    <a:pt x="1463" y="3035"/>
                  </a:lnTo>
                  <a:lnTo>
                    <a:pt x="1398" y="3008"/>
                  </a:lnTo>
                  <a:lnTo>
                    <a:pt x="1337" y="2978"/>
                  </a:lnTo>
                  <a:lnTo>
                    <a:pt x="1280" y="2942"/>
                  </a:lnTo>
                  <a:lnTo>
                    <a:pt x="1226" y="2902"/>
                  </a:lnTo>
                  <a:lnTo>
                    <a:pt x="1177" y="2857"/>
                  </a:lnTo>
                  <a:lnTo>
                    <a:pt x="1133" y="2809"/>
                  </a:lnTo>
                  <a:lnTo>
                    <a:pt x="1092" y="2758"/>
                  </a:lnTo>
                  <a:lnTo>
                    <a:pt x="1056" y="2701"/>
                  </a:lnTo>
                  <a:lnTo>
                    <a:pt x="1024" y="2643"/>
                  </a:lnTo>
                  <a:lnTo>
                    <a:pt x="994" y="2579"/>
                  </a:lnTo>
                  <a:lnTo>
                    <a:pt x="970" y="2511"/>
                  </a:lnTo>
                  <a:lnTo>
                    <a:pt x="950" y="2443"/>
                  </a:lnTo>
                  <a:lnTo>
                    <a:pt x="936" y="2371"/>
                  </a:lnTo>
                  <a:lnTo>
                    <a:pt x="924" y="2296"/>
                  </a:lnTo>
                  <a:lnTo>
                    <a:pt x="917" y="2220"/>
                  </a:lnTo>
                  <a:lnTo>
                    <a:pt x="915" y="2143"/>
                  </a:lnTo>
                  <a:lnTo>
                    <a:pt x="918" y="2051"/>
                  </a:lnTo>
                  <a:lnTo>
                    <a:pt x="927" y="1959"/>
                  </a:lnTo>
                  <a:lnTo>
                    <a:pt x="943" y="1869"/>
                  </a:lnTo>
                  <a:lnTo>
                    <a:pt x="964" y="1779"/>
                  </a:lnTo>
                  <a:lnTo>
                    <a:pt x="992" y="1690"/>
                  </a:lnTo>
                  <a:lnTo>
                    <a:pt x="1018" y="1621"/>
                  </a:lnTo>
                  <a:lnTo>
                    <a:pt x="1047" y="1555"/>
                  </a:lnTo>
                  <a:lnTo>
                    <a:pt x="1081" y="1490"/>
                  </a:lnTo>
                  <a:lnTo>
                    <a:pt x="1118" y="1426"/>
                  </a:lnTo>
                  <a:lnTo>
                    <a:pt x="1158" y="1366"/>
                  </a:lnTo>
                  <a:lnTo>
                    <a:pt x="1202" y="1309"/>
                  </a:lnTo>
                  <a:lnTo>
                    <a:pt x="1228" y="1279"/>
                  </a:lnTo>
                  <a:lnTo>
                    <a:pt x="1254" y="1251"/>
                  </a:lnTo>
                  <a:lnTo>
                    <a:pt x="1310" y="1194"/>
                  </a:lnTo>
                  <a:lnTo>
                    <a:pt x="1369" y="1140"/>
                  </a:lnTo>
                  <a:lnTo>
                    <a:pt x="1433" y="1093"/>
                  </a:lnTo>
                  <a:lnTo>
                    <a:pt x="1499" y="1048"/>
                  </a:lnTo>
                  <a:lnTo>
                    <a:pt x="1567" y="1010"/>
                  </a:lnTo>
                  <a:lnTo>
                    <a:pt x="1640" y="977"/>
                  </a:lnTo>
                  <a:lnTo>
                    <a:pt x="1714" y="951"/>
                  </a:lnTo>
                  <a:lnTo>
                    <a:pt x="1790" y="932"/>
                  </a:lnTo>
                  <a:lnTo>
                    <a:pt x="1869" y="919"/>
                  </a:lnTo>
                  <a:lnTo>
                    <a:pt x="1948" y="915"/>
                  </a:lnTo>
                  <a:lnTo>
                    <a:pt x="1990" y="915"/>
                  </a:lnTo>
                  <a:lnTo>
                    <a:pt x="2033" y="916"/>
                  </a:lnTo>
                  <a:lnTo>
                    <a:pt x="2077" y="921"/>
                  </a:lnTo>
                  <a:lnTo>
                    <a:pt x="2120" y="927"/>
                  </a:lnTo>
                  <a:lnTo>
                    <a:pt x="2162" y="935"/>
                  </a:lnTo>
                  <a:lnTo>
                    <a:pt x="2205" y="946"/>
                  </a:lnTo>
                  <a:lnTo>
                    <a:pt x="2247" y="961"/>
                  </a:lnTo>
                  <a:lnTo>
                    <a:pt x="2286" y="977"/>
                  </a:lnTo>
                  <a:lnTo>
                    <a:pt x="2324" y="998"/>
                  </a:lnTo>
                  <a:lnTo>
                    <a:pt x="2358" y="1020"/>
                  </a:lnTo>
                  <a:lnTo>
                    <a:pt x="2391" y="1047"/>
                  </a:lnTo>
                  <a:lnTo>
                    <a:pt x="2421" y="1077"/>
                  </a:lnTo>
                  <a:lnTo>
                    <a:pt x="2445" y="1111"/>
                  </a:lnTo>
                  <a:lnTo>
                    <a:pt x="2466" y="1148"/>
                  </a:lnTo>
                  <a:lnTo>
                    <a:pt x="2483" y="1189"/>
                  </a:lnTo>
                  <a:lnTo>
                    <a:pt x="2484" y="1187"/>
                  </a:lnTo>
                  <a:lnTo>
                    <a:pt x="2486" y="1180"/>
                  </a:lnTo>
                  <a:lnTo>
                    <a:pt x="2489" y="1169"/>
                  </a:lnTo>
                  <a:lnTo>
                    <a:pt x="2493" y="1155"/>
                  </a:lnTo>
                  <a:lnTo>
                    <a:pt x="2498" y="1138"/>
                  </a:lnTo>
                  <a:lnTo>
                    <a:pt x="2503" y="1120"/>
                  </a:lnTo>
                  <a:lnTo>
                    <a:pt x="2515" y="1085"/>
                  </a:lnTo>
                  <a:lnTo>
                    <a:pt x="2533" y="1054"/>
                  </a:lnTo>
                  <a:lnTo>
                    <a:pt x="2558" y="1029"/>
                  </a:lnTo>
                  <a:lnTo>
                    <a:pt x="2586" y="1008"/>
                  </a:lnTo>
                  <a:lnTo>
                    <a:pt x="2618" y="992"/>
                  </a:lnTo>
                  <a:lnTo>
                    <a:pt x="2652" y="981"/>
                  </a:lnTo>
                  <a:lnTo>
                    <a:pt x="2688" y="978"/>
                  </a:lnTo>
                  <a:lnTo>
                    <a:pt x="2829" y="978"/>
                  </a:lnTo>
                  <a:lnTo>
                    <a:pt x="2865" y="981"/>
                  </a:lnTo>
                  <a:lnTo>
                    <a:pt x="2898" y="991"/>
                  </a:lnTo>
                  <a:lnTo>
                    <a:pt x="2930" y="1007"/>
                  </a:lnTo>
                  <a:lnTo>
                    <a:pt x="2957" y="1026"/>
                  </a:lnTo>
                  <a:lnTo>
                    <a:pt x="2979" y="1051"/>
                  </a:lnTo>
                  <a:lnTo>
                    <a:pt x="2999" y="1079"/>
                  </a:lnTo>
                  <a:lnTo>
                    <a:pt x="3012" y="1110"/>
                  </a:lnTo>
                  <a:lnTo>
                    <a:pt x="3020" y="1143"/>
                  </a:lnTo>
                  <a:lnTo>
                    <a:pt x="3022" y="1177"/>
                  </a:lnTo>
                  <a:lnTo>
                    <a:pt x="3018" y="1212"/>
                  </a:lnTo>
                  <a:lnTo>
                    <a:pt x="2998" y="1306"/>
                  </a:lnTo>
                  <a:lnTo>
                    <a:pt x="2977" y="1401"/>
                  </a:lnTo>
                  <a:lnTo>
                    <a:pt x="2957" y="1495"/>
                  </a:lnTo>
                  <a:lnTo>
                    <a:pt x="2902" y="1750"/>
                  </a:lnTo>
                  <a:lnTo>
                    <a:pt x="2848" y="2008"/>
                  </a:lnTo>
                  <a:lnTo>
                    <a:pt x="2831" y="2087"/>
                  </a:lnTo>
                  <a:lnTo>
                    <a:pt x="2813" y="2165"/>
                  </a:lnTo>
                  <a:lnTo>
                    <a:pt x="2798" y="2245"/>
                  </a:lnTo>
                  <a:lnTo>
                    <a:pt x="2787" y="2326"/>
                  </a:lnTo>
                  <a:lnTo>
                    <a:pt x="2786" y="2347"/>
                  </a:lnTo>
                  <a:lnTo>
                    <a:pt x="2783" y="2369"/>
                  </a:lnTo>
                  <a:lnTo>
                    <a:pt x="2782" y="2393"/>
                  </a:lnTo>
                  <a:lnTo>
                    <a:pt x="2782" y="2418"/>
                  </a:lnTo>
                  <a:lnTo>
                    <a:pt x="2782" y="2443"/>
                  </a:lnTo>
                  <a:lnTo>
                    <a:pt x="2784" y="2467"/>
                  </a:lnTo>
                  <a:lnTo>
                    <a:pt x="2788" y="2490"/>
                  </a:lnTo>
                  <a:lnTo>
                    <a:pt x="2796" y="2512"/>
                  </a:lnTo>
                  <a:lnTo>
                    <a:pt x="2805" y="2532"/>
                  </a:lnTo>
                  <a:lnTo>
                    <a:pt x="2819" y="2548"/>
                  </a:lnTo>
                  <a:lnTo>
                    <a:pt x="2836" y="2563"/>
                  </a:lnTo>
                  <a:lnTo>
                    <a:pt x="2858" y="2573"/>
                  </a:lnTo>
                  <a:lnTo>
                    <a:pt x="2892" y="2580"/>
                  </a:lnTo>
                  <a:lnTo>
                    <a:pt x="2928" y="2582"/>
                  </a:lnTo>
                  <a:lnTo>
                    <a:pt x="2964" y="2580"/>
                  </a:lnTo>
                  <a:lnTo>
                    <a:pt x="3001" y="2573"/>
                  </a:lnTo>
                  <a:lnTo>
                    <a:pt x="3037" y="2560"/>
                  </a:lnTo>
                  <a:lnTo>
                    <a:pt x="3071" y="2546"/>
                  </a:lnTo>
                  <a:lnTo>
                    <a:pt x="3102" y="2527"/>
                  </a:lnTo>
                  <a:lnTo>
                    <a:pt x="3142" y="2495"/>
                  </a:lnTo>
                  <a:lnTo>
                    <a:pt x="3181" y="2458"/>
                  </a:lnTo>
                  <a:lnTo>
                    <a:pt x="3216" y="2416"/>
                  </a:lnTo>
                  <a:lnTo>
                    <a:pt x="3249" y="2368"/>
                  </a:lnTo>
                  <a:lnTo>
                    <a:pt x="3273" y="2322"/>
                  </a:lnTo>
                  <a:lnTo>
                    <a:pt x="3296" y="2274"/>
                  </a:lnTo>
                  <a:lnTo>
                    <a:pt x="3316" y="2222"/>
                  </a:lnTo>
                  <a:lnTo>
                    <a:pt x="3334" y="2165"/>
                  </a:lnTo>
                  <a:lnTo>
                    <a:pt x="3350" y="2107"/>
                  </a:lnTo>
                  <a:lnTo>
                    <a:pt x="3367" y="2026"/>
                  </a:lnTo>
                  <a:lnTo>
                    <a:pt x="3380" y="1944"/>
                  </a:lnTo>
                  <a:lnTo>
                    <a:pt x="3387" y="1858"/>
                  </a:lnTo>
                  <a:lnTo>
                    <a:pt x="3389" y="1770"/>
                  </a:lnTo>
                  <a:lnTo>
                    <a:pt x="3387" y="1684"/>
                  </a:lnTo>
                  <a:lnTo>
                    <a:pt x="3381" y="1601"/>
                  </a:lnTo>
                  <a:lnTo>
                    <a:pt x="3371" y="1521"/>
                  </a:lnTo>
                  <a:lnTo>
                    <a:pt x="3358" y="1444"/>
                  </a:lnTo>
                  <a:lnTo>
                    <a:pt x="3339" y="1370"/>
                  </a:lnTo>
                  <a:lnTo>
                    <a:pt x="3316" y="1299"/>
                  </a:lnTo>
                  <a:lnTo>
                    <a:pt x="3290" y="1231"/>
                  </a:lnTo>
                  <a:lnTo>
                    <a:pt x="3253" y="1156"/>
                  </a:lnTo>
                  <a:lnTo>
                    <a:pt x="3214" y="1086"/>
                  </a:lnTo>
                  <a:lnTo>
                    <a:pt x="3170" y="1019"/>
                  </a:lnTo>
                  <a:lnTo>
                    <a:pt x="3121" y="956"/>
                  </a:lnTo>
                  <a:lnTo>
                    <a:pt x="3069" y="899"/>
                  </a:lnTo>
                  <a:lnTo>
                    <a:pt x="3011" y="843"/>
                  </a:lnTo>
                  <a:lnTo>
                    <a:pt x="2950" y="793"/>
                  </a:lnTo>
                  <a:lnTo>
                    <a:pt x="2886" y="746"/>
                  </a:lnTo>
                  <a:lnTo>
                    <a:pt x="2818" y="705"/>
                  </a:lnTo>
                  <a:lnTo>
                    <a:pt x="2745" y="667"/>
                  </a:lnTo>
                  <a:lnTo>
                    <a:pt x="2668" y="634"/>
                  </a:lnTo>
                  <a:lnTo>
                    <a:pt x="2589" y="607"/>
                  </a:lnTo>
                  <a:lnTo>
                    <a:pt x="2504" y="582"/>
                  </a:lnTo>
                  <a:lnTo>
                    <a:pt x="2416" y="562"/>
                  </a:lnTo>
                  <a:lnTo>
                    <a:pt x="2325" y="546"/>
                  </a:lnTo>
                  <a:lnTo>
                    <a:pt x="2231" y="535"/>
                  </a:lnTo>
                  <a:lnTo>
                    <a:pt x="2134" y="528"/>
                  </a:lnTo>
                  <a:lnTo>
                    <a:pt x="2035" y="526"/>
                  </a:lnTo>
                  <a:lnTo>
                    <a:pt x="1929" y="529"/>
                  </a:lnTo>
                  <a:lnTo>
                    <a:pt x="1824" y="539"/>
                  </a:lnTo>
                  <a:lnTo>
                    <a:pt x="1724" y="554"/>
                  </a:lnTo>
                  <a:lnTo>
                    <a:pt x="1626" y="576"/>
                  </a:lnTo>
                  <a:lnTo>
                    <a:pt x="1533" y="604"/>
                  </a:lnTo>
                  <a:lnTo>
                    <a:pt x="1442" y="638"/>
                  </a:lnTo>
                  <a:lnTo>
                    <a:pt x="1357" y="678"/>
                  </a:lnTo>
                  <a:lnTo>
                    <a:pt x="1275" y="722"/>
                  </a:lnTo>
                  <a:lnTo>
                    <a:pt x="1196" y="772"/>
                  </a:lnTo>
                  <a:lnTo>
                    <a:pt x="1123" y="826"/>
                  </a:lnTo>
                  <a:lnTo>
                    <a:pt x="1053" y="885"/>
                  </a:lnTo>
                  <a:lnTo>
                    <a:pt x="988" y="949"/>
                  </a:lnTo>
                  <a:lnTo>
                    <a:pt x="936" y="1007"/>
                  </a:lnTo>
                  <a:lnTo>
                    <a:pt x="887" y="1067"/>
                  </a:lnTo>
                  <a:lnTo>
                    <a:pt x="841" y="1131"/>
                  </a:lnTo>
                  <a:lnTo>
                    <a:pt x="800" y="1198"/>
                  </a:lnTo>
                  <a:lnTo>
                    <a:pt x="760" y="1268"/>
                  </a:lnTo>
                  <a:lnTo>
                    <a:pt x="726" y="1342"/>
                  </a:lnTo>
                  <a:lnTo>
                    <a:pt x="694" y="1418"/>
                  </a:lnTo>
                  <a:lnTo>
                    <a:pt x="662" y="1509"/>
                  </a:lnTo>
                  <a:lnTo>
                    <a:pt x="636" y="1604"/>
                  </a:lnTo>
                  <a:lnTo>
                    <a:pt x="615" y="1702"/>
                  </a:lnTo>
                  <a:lnTo>
                    <a:pt x="600" y="1803"/>
                  </a:lnTo>
                  <a:lnTo>
                    <a:pt x="591" y="1906"/>
                  </a:lnTo>
                  <a:lnTo>
                    <a:pt x="589" y="2011"/>
                  </a:lnTo>
                  <a:lnTo>
                    <a:pt x="590" y="2106"/>
                  </a:lnTo>
                  <a:lnTo>
                    <a:pt x="598" y="2198"/>
                  </a:lnTo>
                  <a:lnTo>
                    <a:pt x="609" y="2289"/>
                  </a:lnTo>
                  <a:lnTo>
                    <a:pt x="623" y="2376"/>
                  </a:lnTo>
                  <a:lnTo>
                    <a:pt x="644" y="2461"/>
                  </a:lnTo>
                  <a:lnTo>
                    <a:pt x="669" y="2542"/>
                  </a:lnTo>
                  <a:lnTo>
                    <a:pt x="698" y="2620"/>
                  </a:lnTo>
                  <a:lnTo>
                    <a:pt x="735" y="2706"/>
                  </a:lnTo>
                  <a:lnTo>
                    <a:pt x="779" y="2790"/>
                  </a:lnTo>
                  <a:lnTo>
                    <a:pt x="827" y="2867"/>
                  </a:lnTo>
                  <a:lnTo>
                    <a:pt x="879" y="2942"/>
                  </a:lnTo>
                  <a:lnTo>
                    <a:pt x="937" y="3011"/>
                  </a:lnTo>
                  <a:lnTo>
                    <a:pt x="998" y="3076"/>
                  </a:lnTo>
                  <a:lnTo>
                    <a:pt x="1064" y="3136"/>
                  </a:lnTo>
                  <a:lnTo>
                    <a:pt x="1135" y="3191"/>
                  </a:lnTo>
                  <a:lnTo>
                    <a:pt x="1211" y="3241"/>
                  </a:lnTo>
                  <a:lnTo>
                    <a:pt x="1291" y="3288"/>
                  </a:lnTo>
                  <a:lnTo>
                    <a:pt x="1375" y="3329"/>
                  </a:lnTo>
                  <a:lnTo>
                    <a:pt x="1462" y="3365"/>
                  </a:lnTo>
                  <a:lnTo>
                    <a:pt x="1554" y="3396"/>
                  </a:lnTo>
                  <a:lnTo>
                    <a:pt x="1649" y="3422"/>
                  </a:lnTo>
                  <a:lnTo>
                    <a:pt x="1750" y="3442"/>
                  </a:lnTo>
                  <a:lnTo>
                    <a:pt x="1853" y="3456"/>
                  </a:lnTo>
                  <a:lnTo>
                    <a:pt x="1960" y="3465"/>
                  </a:lnTo>
                  <a:lnTo>
                    <a:pt x="2071" y="3467"/>
                  </a:lnTo>
                  <a:lnTo>
                    <a:pt x="2176" y="3465"/>
                  </a:lnTo>
                  <a:lnTo>
                    <a:pt x="2278" y="3459"/>
                  </a:lnTo>
                  <a:lnTo>
                    <a:pt x="2376" y="3449"/>
                  </a:lnTo>
                  <a:lnTo>
                    <a:pt x="2470" y="3434"/>
                  </a:lnTo>
                  <a:lnTo>
                    <a:pt x="2560" y="3416"/>
                  </a:lnTo>
                  <a:lnTo>
                    <a:pt x="2647" y="3392"/>
                  </a:lnTo>
                  <a:lnTo>
                    <a:pt x="2731" y="3367"/>
                  </a:lnTo>
                  <a:lnTo>
                    <a:pt x="2810" y="3336"/>
                  </a:lnTo>
                  <a:lnTo>
                    <a:pt x="2833" y="3329"/>
                  </a:lnTo>
                  <a:lnTo>
                    <a:pt x="2858" y="3327"/>
                  </a:lnTo>
                  <a:lnTo>
                    <a:pt x="2882" y="3332"/>
                  </a:lnTo>
                  <a:lnTo>
                    <a:pt x="2907" y="3341"/>
                  </a:lnTo>
                  <a:lnTo>
                    <a:pt x="2930" y="3354"/>
                  </a:lnTo>
                  <a:lnTo>
                    <a:pt x="2952" y="3372"/>
                  </a:lnTo>
                  <a:lnTo>
                    <a:pt x="2974" y="3392"/>
                  </a:lnTo>
                  <a:lnTo>
                    <a:pt x="2994" y="3416"/>
                  </a:lnTo>
                  <a:lnTo>
                    <a:pt x="3012" y="3442"/>
                  </a:lnTo>
                  <a:lnTo>
                    <a:pt x="3028" y="3471"/>
                  </a:lnTo>
                  <a:lnTo>
                    <a:pt x="3043" y="3500"/>
                  </a:lnTo>
                  <a:lnTo>
                    <a:pt x="3055" y="3531"/>
                  </a:lnTo>
                  <a:lnTo>
                    <a:pt x="3065" y="3564"/>
                  </a:lnTo>
                  <a:lnTo>
                    <a:pt x="3071" y="3596"/>
                  </a:lnTo>
                  <a:lnTo>
                    <a:pt x="3075" y="3628"/>
                  </a:lnTo>
                  <a:lnTo>
                    <a:pt x="3075" y="3660"/>
                  </a:lnTo>
                  <a:lnTo>
                    <a:pt x="3071" y="3689"/>
                  </a:lnTo>
                  <a:lnTo>
                    <a:pt x="3064" y="3719"/>
                  </a:lnTo>
                  <a:lnTo>
                    <a:pt x="3053" y="3746"/>
                  </a:lnTo>
                  <a:lnTo>
                    <a:pt x="3037" y="3769"/>
                  </a:lnTo>
                  <a:lnTo>
                    <a:pt x="3016" y="3791"/>
                  </a:lnTo>
                  <a:lnTo>
                    <a:pt x="2990" y="3810"/>
                  </a:lnTo>
                  <a:lnTo>
                    <a:pt x="2960" y="3823"/>
                  </a:lnTo>
                  <a:lnTo>
                    <a:pt x="2854" y="3860"/>
                  </a:lnTo>
                  <a:lnTo>
                    <a:pt x="2745" y="3893"/>
                  </a:lnTo>
                  <a:lnTo>
                    <a:pt x="2634" y="3920"/>
                  </a:lnTo>
                  <a:lnTo>
                    <a:pt x="2519" y="3942"/>
                  </a:lnTo>
                  <a:lnTo>
                    <a:pt x="2402" y="3959"/>
                  </a:lnTo>
                  <a:lnTo>
                    <a:pt x="2282" y="3970"/>
                  </a:lnTo>
                  <a:lnTo>
                    <a:pt x="2160" y="3978"/>
                  </a:lnTo>
                  <a:lnTo>
                    <a:pt x="2035" y="3980"/>
                  </a:lnTo>
                  <a:lnTo>
                    <a:pt x="1908" y="3978"/>
                  </a:lnTo>
                  <a:lnTo>
                    <a:pt x="1783" y="3968"/>
                  </a:lnTo>
                  <a:lnTo>
                    <a:pt x="1662" y="3953"/>
                  </a:lnTo>
                  <a:lnTo>
                    <a:pt x="1543" y="3931"/>
                  </a:lnTo>
                  <a:lnTo>
                    <a:pt x="1427" y="3904"/>
                  </a:lnTo>
                  <a:lnTo>
                    <a:pt x="1315" y="3871"/>
                  </a:lnTo>
                  <a:lnTo>
                    <a:pt x="1206" y="3833"/>
                  </a:lnTo>
                  <a:lnTo>
                    <a:pt x="1102" y="3789"/>
                  </a:lnTo>
                  <a:lnTo>
                    <a:pt x="1000" y="3740"/>
                  </a:lnTo>
                  <a:lnTo>
                    <a:pt x="905" y="3686"/>
                  </a:lnTo>
                  <a:lnTo>
                    <a:pt x="813" y="3627"/>
                  </a:lnTo>
                  <a:lnTo>
                    <a:pt x="725" y="3563"/>
                  </a:lnTo>
                  <a:lnTo>
                    <a:pt x="642" y="3494"/>
                  </a:lnTo>
                  <a:lnTo>
                    <a:pt x="563" y="3422"/>
                  </a:lnTo>
                  <a:lnTo>
                    <a:pt x="489" y="3345"/>
                  </a:lnTo>
                  <a:lnTo>
                    <a:pt x="419" y="3262"/>
                  </a:lnTo>
                  <a:lnTo>
                    <a:pt x="354" y="3176"/>
                  </a:lnTo>
                  <a:lnTo>
                    <a:pt x="294" y="3086"/>
                  </a:lnTo>
                  <a:lnTo>
                    <a:pt x="240" y="2991"/>
                  </a:lnTo>
                  <a:lnTo>
                    <a:pt x="191" y="2893"/>
                  </a:lnTo>
                  <a:lnTo>
                    <a:pt x="147" y="2791"/>
                  </a:lnTo>
                  <a:lnTo>
                    <a:pt x="111" y="2699"/>
                  </a:lnTo>
                  <a:lnTo>
                    <a:pt x="82" y="2605"/>
                  </a:lnTo>
                  <a:lnTo>
                    <a:pt x="56" y="2509"/>
                  </a:lnTo>
                  <a:lnTo>
                    <a:pt x="36" y="2409"/>
                  </a:lnTo>
                  <a:lnTo>
                    <a:pt x="20" y="2309"/>
                  </a:lnTo>
                  <a:lnTo>
                    <a:pt x="9" y="2206"/>
                  </a:lnTo>
                  <a:lnTo>
                    <a:pt x="2" y="2101"/>
                  </a:lnTo>
                  <a:lnTo>
                    <a:pt x="0" y="1995"/>
                  </a:lnTo>
                  <a:lnTo>
                    <a:pt x="2" y="1890"/>
                  </a:lnTo>
                  <a:lnTo>
                    <a:pt x="10" y="1786"/>
                  </a:lnTo>
                  <a:lnTo>
                    <a:pt x="22" y="1684"/>
                  </a:lnTo>
                  <a:lnTo>
                    <a:pt x="40" y="1583"/>
                  </a:lnTo>
                  <a:lnTo>
                    <a:pt x="62" y="1484"/>
                  </a:lnTo>
                  <a:lnTo>
                    <a:pt x="91" y="1388"/>
                  </a:lnTo>
                  <a:lnTo>
                    <a:pt x="122" y="1294"/>
                  </a:lnTo>
                  <a:lnTo>
                    <a:pt x="159" y="1203"/>
                  </a:lnTo>
                  <a:lnTo>
                    <a:pt x="207" y="1101"/>
                  </a:lnTo>
                  <a:lnTo>
                    <a:pt x="261" y="1003"/>
                  </a:lnTo>
                  <a:lnTo>
                    <a:pt x="318" y="908"/>
                  </a:lnTo>
                  <a:lnTo>
                    <a:pt x="381" y="818"/>
                  </a:lnTo>
                  <a:lnTo>
                    <a:pt x="448" y="730"/>
                  </a:lnTo>
                  <a:lnTo>
                    <a:pt x="520" y="648"/>
                  </a:lnTo>
                  <a:lnTo>
                    <a:pt x="598" y="571"/>
                  </a:lnTo>
                  <a:lnTo>
                    <a:pt x="678" y="497"/>
                  </a:lnTo>
                  <a:lnTo>
                    <a:pt x="763" y="429"/>
                  </a:lnTo>
                  <a:lnTo>
                    <a:pt x="851" y="364"/>
                  </a:lnTo>
                  <a:lnTo>
                    <a:pt x="944" y="303"/>
                  </a:lnTo>
                  <a:lnTo>
                    <a:pt x="1041" y="248"/>
                  </a:lnTo>
                  <a:lnTo>
                    <a:pt x="1141" y="197"/>
                  </a:lnTo>
                  <a:lnTo>
                    <a:pt x="1244" y="150"/>
                  </a:lnTo>
                  <a:lnTo>
                    <a:pt x="1352" y="111"/>
                  </a:lnTo>
                  <a:lnTo>
                    <a:pt x="1461" y="78"/>
                  </a:lnTo>
                  <a:lnTo>
                    <a:pt x="1572" y="49"/>
                  </a:lnTo>
                  <a:lnTo>
                    <a:pt x="1685" y="27"/>
                  </a:lnTo>
                  <a:lnTo>
                    <a:pt x="1800" y="13"/>
                  </a:lnTo>
                  <a:lnTo>
                    <a:pt x="1916" y="3"/>
                  </a:lnTo>
                  <a:lnTo>
                    <a:pt x="203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</p:grpSp>
      <p:graphicFrame>
        <p:nvGraphicFramePr>
          <p:cNvPr id="22" name="Table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091858"/>
              </p:ext>
            </p:extLst>
          </p:nvPr>
        </p:nvGraphicFramePr>
        <p:xfrm>
          <a:off x="547709" y="2636913"/>
          <a:ext cx="4367513" cy="12009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4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671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066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9285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0440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9002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Projekt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Stan </a:t>
                      </a:r>
                    </a:p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zaawansowania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Oczekiwane zakończenie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2101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Wprowadzenie ustawowego obowiązku zapłaty instrumentem elektronicznym</a:t>
                      </a:r>
                    </a:p>
                    <a:p>
                      <a:pPr algn="l" rtl="0" fontAlgn="ctr"/>
                      <a:endParaRPr lang="pl-PL" sz="900" b="0" i="1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kern="1200" dirty="0" err="1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Tbc</a:t>
                      </a:r>
                      <a:r>
                        <a:rPr lang="pl-PL" sz="1100" b="1" kern="120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pl-PL" sz="1100" b="1" kern="1200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5" name="Grupa 24"/>
          <p:cNvGrpSpPr/>
          <p:nvPr/>
        </p:nvGrpSpPr>
        <p:grpSpPr>
          <a:xfrm>
            <a:off x="3646285" y="3494146"/>
            <a:ext cx="223087" cy="209515"/>
            <a:chOff x="3762154" y="6525499"/>
            <a:chExt cx="223087" cy="209515"/>
          </a:xfrm>
        </p:grpSpPr>
        <p:sp>
          <p:nvSpPr>
            <p:cNvPr id="26" name="Oval 93"/>
            <p:cNvSpPr/>
            <p:nvPr/>
          </p:nvSpPr>
          <p:spPr bwMode="gray">
            <a:xfrm>
              <a:off x="3762154" y="6531814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28" name="Arc 94"/>
            <p:cNvSpPr/>
            <p:nvPr/>
          </p:nvSpPr>
          <p:spPr bwMode="gray">
            <a:xfrm>
              <a:off x="3782041" y="6525499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29" name="Łącznik prosty ze strzałką 28"/>
          <p:cNvCxnSpPr/>
          <p:nvPr/>
        </p:nvCxnSpPr>
        <p:spPr>
          <a:xfrm flipV="1">
            <a:off x="239860" y="3571054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115"/>
          <p:cNvSpPr/>
          <p:nvPr/>
        </p:nvSpPr>
        <p:spPr bwMode="gray">
          <a:xfrm>
            <a:off x="4116520" y="3493601"/>
            <a:ext cx="203200" cy="203200"/>
          </a:xfrm>
          <a:prstGeom prst="ellipse">
            <a:avLst/>
          </a:prstGeom>
          <a:solidFill>
            <a:srgbClr val="BCBCBC"/>
          </a:solidFill>
          <a:ln w="9525">
            <a:solidFill>
              <a:srgbClr val="BCBCB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3" name="Prostokąt zaokrąglony 22"/>
          <p:cNvSpPr/>
          <p:nvPr/>
        </p:nvSpPr>
        <p:spPr>
          <a:xfrm>
            <a:off x="6272577" y="1071185"/>
            <a:ext cx="3215513" cy="36059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1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Strumień został powołany w czerwcu 2016 r. </a:t>
            </a:r>
          </a:p>
        </p:txBody>
      </p:sp>
    </p:spTree>
    <p:extLst>
      <p:ext uri="{BB962C8B-B14F-4D97-AF65-F5344CB8AC3E}">
        <p14:creationId xmlns:p14="http://schemas.microsoft.com/office/powerpoint/2010/main" val="149968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5604" name="think-cell Slide" r:id="rId8" imgW="360" imgH="360" progId="TCLayout.ActiveDocument.1">
                  <p:embed/>
                </p:oleObj>
              </mc:Choice>
              <mc:Fallback>
                <p:oleObj name="think-cell Slide" r:id="rId8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 smtClean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34" name="Round Diagonal Corner Rectangle 33"/>
          <p:cNvSpPr/>
          <p:nvPr/>
        </p:nvSpPr>
        <p:spPr>
          <a:xfrm>
            <a:off x="5478443" y="2483373"/>
            <a:ext cx="4177403" cy="1816454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3" name="ColumnHeader"/>
          <p:cNvSpPr>
            <a:spLocks noChangeArrowheads="1"/>
          </p:cNvSpPr>
          <p:nvPr/>
        </p:nvSpPr>
        <p:spPr bwMode="gray">
          <a:xfrm>
            <a:off x="344488" y="1135787"/>
            <a:ext cx="8858110" cy="760983"/>
          </a:xfrm>
          <a:prstGeom prst="round2DiagRect">
            <a:avLst/>
          </a:prstGeom>
          <a:gradFill flip="none" rotWithShape="1">
            <a:gsLst>
              <a:gs pos="100000">
                <a:srgbClr val="2EA0FE"/>
              </a:gs>
              <a:gs pos="1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0700" tIns="0" rIns="50700" bIns="0" anchor="ctr"/>
          <a:lstStyle/>
          <a:p>
            <a:pPr marL="1362033" lvl="3" indent="-199490">
              <a:spcAft>
                <a:spcPts val="650"/>
              </a:spcAft>
              <a:defRPr/>
            </a:pPr>
            <a:r>
              <a:rPr lang="pl-PL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biznesowy: brak </a:t>
            </a:r>
          </a:p>
          <a:p>
            <a:pPr marL="1362033" lvl="3" indent="-199490">
              <a:spcAft>
                <a:spcPts val="650"/>
              </a:spcAft>
              <a:defRPr/>
            </a:pPr>
            <a:r>
              <a:rPr lang="pl-PL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</a:t>
            </a:r>
            <a:r>
              <a:rPr lang="pl-PL" sz="1400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wdrożeniowy: </a:t>
            </a:r>
            <a:r>
              <a:rPr lang="pl-PL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Dominik Wójcicki (MR)</a:t>
            </a:r>
            <a:endParaRPr lang="pl-PL" sz="1400" b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3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2000" dirty="0" smtClean="0">
                <a:solidFill>
                  <a:srgbClr val="0166B6"/>
                </a:solidFill>
              </a:rPr>
              <a:t>Strumień</a:t>
            </a:r>
            <a:r>
              <a:rPr lang="pl-PL" altLang="pl-PL" sz="2000" dirty="0" smtClean="0"/>
              <a:t> </a:t>
            </a:r>
            <a:r>
              <a:rPr lang="pl-PL" altLang="pl-PL" sz="2000" dirty="0" smtClean="0">
                <a:solidFill>
                  <a:srgbClr val="DC6E00"/>
                </a:solidFill>
              </a:rPr>
              <a:t>e-Faktura i e-Paragon </a:t>
            </a:r>
            <a:r>
              <a:rPr lang="pl-PL" altLang="pl-PL" sz="2000" dirty="0" smtClean="0">
                <a:solidFill>
                  <a:srgbClr val="0166B6"/>
                </a:solidFill>
              </a:rPr>
              <a:t>realizuje inicjatywy cyfryzujące obieg dokumentów w zamówieniach publicznych i handlu</a:t>
            </a:r>
          </a:p>
        </p:txBody>
      </p:sp>
      <p:sp>
        <p:nvSpPr>
          <p:cNvPr id="13322" name="Text Placeholder 2"/>
          <p:cNvSpPr txBox="1">
            <a:spLocks/>
          </p:cNvSpPr>
          <p:nvPr/>
        </p:nvSpPr>
        <p:spPr bwMode="auto">
          <a:xfrm>
            <a:off x="5474932" y="2482254"/>
            <a:ext cx="4158588" cy="1790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9500" tIns="11700" rIns="19500" bIns="11700">
            <a:spAutoFit/>
          </a:bodyPr>
          <a:lstStyle/>
          <a:p>
            <a:pPr marL="99744" lvl="1">
              <a:spcAft>
                <a:spcPts val="650"/>
              </a:spcAft>
              <a:buClr>
                <a:srgbClr val="0D5681"/>
              </a:buClr>
            </a:pPr>
            <a:r>
              <a:rPr lang="pl-PL" altLang="pl-PL" sz="1300" b="1" dirty="0" smtClean="0">
                <a:solidFill>
                  <a:srgbClr val="0166B6"/>
                </a:solidFill>
                <a:latin typeface="Calibri" pitchFamily="34" charset="0"/>
              </a:rPr>
              <a:t>     e-Faktura</a:t>
            </a:r>
            <a:r>
              <a:rPr lang="pl-PL" altLang="pl-PL" sz="1300" b="1" dirty="0" smtClean="0">
                <a:latin typeface="Calibri" pitchFamily="34" charset="0"/>
              </a:rPr>
              <a:t> </a:t>
            </a:r>
            <a:endParaRPr lang="pl-PL" altLang="pl-PL" sz="1300" b="1" dirty="0">
              <a:latin typeface="Calibri" pitchFamily="34" charset="0"/>
            </a:endParaRPr>
          </a:p>
          <a:p>
            <a:pPr marL="285750" lvl="1" indent="-192088">
              <a:buClr>
                <a:srgbClr val="0D5681"/>
              </a:buClr>
              <a:buFont typeface="Arial" charset="0"/>
              <a:buChar char="•"/>
            </a:pP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Wdrożenie </a:t>
            </a:r>
            <a:r>
              <a:rPr lang="pl-PL" sz="13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Platformy Elektronicznego Fakturowania 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B2A</a:t>
            </a:r>
          </a:p>
          <a:p>
            <a:pPr marL="93662" lvl="1">
              <a:buClr>
                <a:srgbClr val="0D5681"/>
              </a:buClr>
            </a:pPr>
            <a:endParaRPr lang="pl-PL" sz="13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3662" lvl="1">
              <a:buClr>
                <a:srgbClr val="0D5681"/>
              </a:buClr>
            </a:pPr>
            <a:r>
              <a:rPr lang="pl-PL" sz="1300" b="1" dirty="0" smtClean="0">
                <a:solidFill>
                  <a:srgbClr val="0166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e-Paragon </a:t>
            </a:r>
          </a:p>
          <a:p>
            <a:pPr marL="285750" indent="-19208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Rozpoczęcie </a:t>
            </a:r>
            <a:r>
              <a:rPr lang="pl-PL" sz="13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pilotażu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3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e-paragonu</a:t>
            </a:r>
          </a:p>
          <a:p>
            <a:pPr marL="285750" indent="-192088">
              <a:buFont typeface="Arial" panose="020B0604020202020204" pitchFamily="34" charset="0"/>
              <a:buChar char="•"/>
            </a:pPr>
            <a:r>
              <a:rPr lang="pl-PL" sz="1300" dirty="0" smtClean="0">
                <a:solidFill>
                  <a:srgbClr val="0166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Intensywne </a:t>
            </a:r>
            <a:r>
              <a:rPr lang="pl-PL" sz="1300" dirty="0">
                <a:solidFill>
                  <a:srgbClr val="0166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prace w Ministerstwie Finansów nad kasami fiskalnymi on-line, które mają umożliwić </a:t>
            </a:r>
            <a:r>
              <a:rPr lang="pl-PL" sz="1300" dirty="0" smtClean="0">
                <a:solidFill>
                  <a:srgbClr val="0166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e-paragon.</a:t>
            </a:r>
            <a:endParaRPr lang="pl-PL" altLang="pl-PL" sz="1300" dirty="0" smtClean="0">
              <a:solidFill>
                <a:srgbClr val="0070C0"/>
              </a:solidFill>
              <a:latin typeface="Calibri" pitchFamily="34" charset="0"/>
              <a:cs typeface="Calibri" panose="020F0502020204030204" pitchFamily="34" charset="0"/>
            </a:endParaRPr>
          </a:p>
        </p:txBody>
      </p:sp>
      <p:sp>
        <p:nvSpPr>
          <p:cNvPr id="13324" name="Rectangle 34"/>
          <p:cNvSpPr>
            <a:spLocks noChangeArrowheads="1"/>
          </p:cNvSpPr>
          <p:nvPr/>
        </p:nvSpPr>
        <p:spPr bwMode="auto">
          <a:xfrm>
            <a:off x="6551788" y="2170042"/>
            <a:ext cx="2925513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Kluczowe </a:t>
            </a:r>
            <a:r>
              <a:rPr lang="pl-PL" altLang="pl-PL" sz="1733" b="1" dirty="0" smtClean="0">
                <a:solidFill>
                  <a:srgbClr val="2EA0FE"/>
                </a:solidFill>
                <a:latin typeface="Calibri" pitchFamily="34" charset="0"/>
              </a:rPr>
              <a:t>osiągnięcia w 2019r. </a:t>
            </a:r>
            <a:endParaRPr lang="pl-PL" altLang="pl-PL" sz="1733" b="1" dirty="0">
              <a:solidFill>
                <a:srgbClr val="2EA0FE"/>
              </a:solidFill>
              <a:latin typeface="Calibri" pitchFamily="34" charset="0"/>
            </a:endParaRPr>
          </a:p>
        </p:txBody>
      </p:sp>
      <p:grpSp>
        <p:nvGrpSpPr>
          <p:cNvPr id="25" name="Group 31"/>
          <p:cNvGrpSpPr>
            <a:grpSpLocks/>
          </p:cNvGrpSpPr>
          <p:nvPr/>
        </p:nvGrpSpPr>
        <p:grpSpPr bwMode="auto">
          <a:xfrm>
            <a:off x="512350" y="1289211"/>
            <a:ext cx="702000" cy="601140"/>
            <a:chOff x="1019177" y="1648406"/>
            <a:chExt cx="869682" cy="740783"/>
          </a:xfrm>
        </p:grpSpPr>
        <p:grpSp>
          <p:nvGrpSpPr>
            <p:cNvPr id="26" name="Group 16"/>
            <p:cNvGrpSpPr>
              <a:grpSpLocks noChangeAspect="1"/>
            </p:cNvGrpSpPr>
            <p:nvPr/>
          </p:nvGrpSpPr>
          <p:grpSpPr bwMode="auto">
            <a:xfrm>
              <a:off x="1019177" y="1648406"/>
              <a:ext cx="771027" cy="740783"/>
              <a:chOff x="1055" y="1007"/>
              <a:chExt cx="267" cy="257"/>
            </a:xfrm>
          </p:grpSpPr>
          <p:sp>
            <p:nvSpPr>
              <p:cNvPr id="29" name="Freeform 18"/>
              <p:cNvSpPr>
                <a:spLocks/>
              </p:cNvSpPr>
              <p:nvPr/>
            </p:nvSpPr>
            <p:spPr bwMode="auto">
              <a:xfrm>
                <a:off x="1131" y="1007"/>
                <a:ext cx="97" cy="68"/>
              </a:xfrm>
              <a:custGeom>
                <a:avLst/>
                <a:gdLst>
                  <a:gd name="T0" fmla="*/ 0 w 1075"/>
                  <a:gd name="T1" fmla="*/ 0 h 748"/>
                  <a:gd name="T2" fmla="*/ 0 w 1075"/>
                  <a:gd name="T3" fmla="*/ 0 h 748"/>
                  <a:gd name="T4" fmla="*/ 0 w 1075"/>
                  <a:gd name="T5" fmla="*/ 0 h 748"/>
                  <a:gd name="T6" fmla="*/ 0 w 1075"/>
                  <a:gd name="T7" fmla="*/ 0 h 748"/>
                  <a:gd name="T8" fmla="*/ 0 w 1075"/>
                  <a:gd name="T9" fmla="*/ 0 h 748"/>
                  <a:gd name="T10" fmla="*/ 0 w 1075"/>
                  <a:gd name="T11" fmla="*/ 0 h 748"/>
                  <a:gd name="T12" fmla="*/ 0 w 1075"/>
                  <a:gd name="T13" fmla="*/ 0 h 748"/>
                  <a:gd name="T14" fmla="*/ 0 w 1075"/>
                  <a:gd name="T15" fmla="*/ 0 h 748"/>
                  <a:gd name="T16" fmla="*/ 0 w 1075"/>
                  <a:gd name="T17" fmla="*/ 0 h 748"/>
                  <a:gd name="T18" fmla="*/ 0 w 1075"/>
                  <a:gd name="T19" fmla="*/ 0 h 748"/>
                  <a:gd name="T20" fmla="*/ 0 w 1075"/>
                  <a:gd name="T21" fmla="*/ 0 h 748"/>
                  <a:gd name="T22" fmla="*/ 0 w 1075"/>
                  <a:gd name="T23" fmla="*/ 0 h 748"/>
                  <a:gd name="T24" fmla="*/ 0 w 1075"/>
                  <a:gd name="T25" fmla="*/ 0 h 748"/>
                  <a:gd name="T26" fmla="*/ 0 w 1075"/>
                  <a:gd name="T27" fmla="*/ 0 h 748"/>
                  <a:gd name="T28" fmla="*/ 0 w 1075"/>
                  <a:gd name="T29" fmla="*/ 0 h 748"/>
                  <a:gd name="T30" fmla="*/ 0 w 1075"/>
                  <a:gd name="T31" fmla="*/ 0 h 748"/>
                  <a:gd name="T32" fmla="*/ 0 w 1075"/>
                  <a:gd name="T33" fmla="*/ 0 h 748"/>
                  <a:gd name="T34" fmla="*/ 0 w 1075"/>
                  <a:gd name="T35" fmla="*/ 0 h 748"/>
                  <a:gd name="T36" fmla="*/ 0 w 1075"/>
                  <a:gd name="T37" fmla="*/ 0 h 748"/>
                  <a:gd name="T38" fmla="*/ 0 w 1075"/>
                  <a:gd name="T39" fmla="*/ 0 h 748"/>
                  <a:gd name="T40" fmla="*/ 0 w 1075"/>
                  <a:gd name="T41" fmla="*/ 0 h 748"/>
                  <a:gd name="T42" fmla="*/ 0 w 1075"/>
                  <a:gd name="T43" fmla="*/ 0 h 748"/>
                  <a:gd name="T44" fmla="*/ 0 w 1075"/>
                  <a:gd name="T45" fmla="*/ 0 h 748"/>
                  <a:gd name="T46" fmla="*/ 0 w 1075"/>
                  <a:gd name="T47" fmla="*/ 0 h 748"/>
                  <a:gd name="T48" fmla="*/ 0 w 1075"/>
                  <a:gd name="T49" fmla="*/ 0 h 748"/>
                  <a:gd name="T50" fmla="*/ 0 w 1075"/>
                  <a:gd name="T51" fmla="*/ 0 h 748"/>
                  <a:gd name="T52" fmla="*/ 0 w 1075"/>
                  <a:gd name="T53" fmla="*/ 0 h 748"/>
                  <a:gd name="T54" fmla="*/ 0 w 1075"/>
                  <a:gd name="T55" fmla="*/ 0 h 748"/>
                  <a:gd name="T56" fmla="*/ 0 w 1075"/>
                  <a:gd name="T57" fmla="*/ 0 h 748"/>
                  <a:gd name="T58" fmla="*/ 0 w 1075"/>
                  <a:gd name="T59" fmla="*/ 0 h 748"/>
                  <a:gd name="T60" fmla="*/ 0 w 1075"/>
                  <a:gd name="T61" fmla="*/ 0 h 748"/>
                  <a:gd name="T62" fmla="*/ 0 w 1075"/>
                  <a:gd name="T63" fmla="*/ 0 h 748"/>
                  <a:gd name="T64" fmla="*/ 0 w 1075"/>
                  <a:gd name="T65" fmla="*/ 0 h 748"/>
                  <a:gd name="T66" fmla="*/ 0 w 1075"/>
                  <a:gd name="T67" fmla="*/ 0 h 748"/>
                  <a:gd name="T68" fmla="*/ 0 w 1075"/>
                  <a:gd name="T69" fmla="*/ 0 h 748"/>
                  <a:gd name="T70" fmla="*/ 0 w 1075"/>
                  <a:gd name="T71" fmla="*/ 0 h 74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5"/>
                  <a:gd name="T109" fmla="*/ 0 h 748"/>
                  <a:gd name="T110" fmla="*/ 1075 w 1075"/>
                  <a:gd name="T111" fmla="*/ 748 h 74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5" h="748">
                    <a:moveTo>
                      <a:pt x="902" y="0"/>
                    </a:moveTo>
                    <a:lnTo>
                      <a:pt x="916" y="4"/>
                    </a:lnTo>
                    <a:lnTo>
                      <a:pt x="928" y="12"/>
                    </a:lnTo>
                    <a:lnTo>
                      <a:pt x="936" y="23"/>
                    </a:lnTo>
                    <a:lnTo>
                      <a:pt x="1071" y="303"/>
                    </a:lnTo>
                    <a:lnTo>
                      <a:pt x="1075" y="317"/>
                    </a:lnTo>
                    <a:lnTo>
                      <a:pt x="1074" y="332"/>
                    </a:lnTo>
                    <a:lnTo>
                      <a:pt x="1068" y="344"/>
                    </a:lnTo>
                    <a:lnTo>
                      <a:pt x="1063" y="350"/>
                    </a:lnTo>
                    <a:lnTo>
                      <a:pt x="1059" y="354"/>
                    </a:lnTo>
                    <a:lnTo>
                      <a:pt x="1045" y="361"/>
                    </a:lnTo>
                    <a:lnTo>
                      <a:pt x="1031" y="363"/>
                    </a:lnTo>
                    <a:lnTo>
                      <a:pt x="721" y="339"/>
                    </a:lnTo>
                    <a:lnTo>
                      <a:pt x="707" y="336"/>
                    </a:lnTo>
                    <a:lnTo>
                      <a:pt x="695" y="328"/>
                    </a:lnTo>
                    <a:lnTo>
                      <a:pt x="686" y="316"/>
                    </a:lnTo>
                    <a:lnTo>
                      <a:pt x="682" y="302"/>
                    </a:lnTo>
                    <a:lnTo>
                      <a:pt x="683" y="288"/>
                    </a:lnTo>
                    <a:lnTo>
                      <a:pt x="690" y="274"/>
                    </a:lnTo>
                    <a:lnTo>
                      <a:pt x="708" y="247"/>
                    </a:lnTo>
                    <a:lnTo>
                      <a:pt x="659" y="243"/>
                    </a:lnTo>
                    <a:lnTo>
                      <a:pt x="609" y="244"/>
                    </a:lnTo>
                    <a:lnTo>
                      <a:pt x="559" y="251"/>
                    </a:lnTo>
                    <a:lnTo>
                      <a:pt x="511" y="265"/>
                    </a:lnTo>
                    <a:lnTo>
                      <a:pt x="465" y="282"/>
                    </a:lnTo>
                    <a:lnTo>
                      <a:pt x="421" y="306"/>
                    </a:lnTo>
                    <a:lnTo>
                      <a:pt x="379" y="334"/>
                    </a:lnTo>
                    <a:lnTo>
                      <a:pt x="342" y="364"/>
                    </a:lnTo>
                    <a:lnTo>
                      <a:pt x="310" y="398"/>
                    </a:lnTo>
                    <a:lnTo>
                      <a:pt x="282" y="435"/>
                    </a:lnTo>
                    <a:lnTo>
                      <a:pt x="258" y="474"/>
                    </a:lnTo>
                    <a:lnTo>
                      <a:pt x="238" y="514"/>
                    </a:lnTo>
                    <a:lnTo>
                      <a:pt x="222" y="558"/>
                    </a:lnTo>
                    <a:lnTo>
                      <a:pt x="212" y="603"/>
                    </a:lnTo>
                    <a:lnTo>
                      <a:pt x="205" y="648"/>
                    </a:lnTo>
                    <a:lnTo>
                      <a:pt x="203" y="695"/>
                    </a:lnTo>
                    <a:lnTo>
                      <a:pt x="202" y="709"/>
                    </a:lnTo>
                    <a:lnTo>
                      <a:pt x="196" y="720"/>
                    </a:lnTo>
                    <a:lnTo>
                      <a:pt x="188" y="730"/>
                    </a:lnTo>
                    <a:lnTo>
                      <a:pt x="177" y="735"/>
                    </a:lnTo>
                    <a:lnTo>
                      <a:pt x="166" y="738"/>
                    </a:lnTo>
                    <a:lnTo>
                      <a:pt x="45" y="748"/>
                    </a:lnTo>
                    <a:lnTo>
                      <a:pt x="33" y="747"/>
                    </a:lnTo>
                    <a:lnTo>
                      <a:pt x="23" y="743"/>
                    </a:lnTo>
                    <a:lnTo>
                      <a:pt x="13" y="737"/>
                    </a:lnTo>
                    <a:lnTo>
                      <a:pt x="7" y="728"/>
                    </a:lnTo>
                    <a:lnTo>
                      <a:pt x="2" y="718"/>
                    </a:lnTo>
                    <a:lnTo>
                      <a:pt x="0" y="707"/>
                    </a:lnTo>
                    <a:lnTo>
                      <a:pt x="1" y="650"/>
                    </a:lnTo>
                    <a:lnTo>
                      <a:pt x="6" y="594"/>
                    </a:lnTo>
                    <a:lnTo>
                      <a:pt x="16" y="540"/>
                    </a:lnTo>
                    <a:lnTo>
                      <a:pt x="32" y="486"/>
                    </a:lnTo>
                    <a:lnTo>
                      <a:pt x="51" y="434"/>
                    </a:lnTo>
                    <a:lnTo>
                      <a:pt x="75" y="384"/>
                    </a:lnTo>
                    <a:lnTo>
                      <a:pt x="104" y="336"/>
                    </a:lnTo>
                    <a:lnTo>
                      <a:pt x="135" y="291"/>
                    </a:lnTo>
                    <a:lnTo>
                      <a:pt x="172" y="248"/>
                    </a:lnTo>
                    <a:lnTo>
                      <a:pt x="211" y="208"/>
                    </a:lnTo>
                    <a:lnTo>
                      <a:pt x="255" y="172"/>
                    </a:lnTo>
                    <a:lnTo>
                      <a:pt x="306" y="136"/>
                    </a:lnTo>
                    <a:lnTo>
                      <a:pt x="360" y="106"/>
                    </a:lnTo>
                    <a:lnTo>
                      <a:pt x="415" y="81"/>
                    </a:lnTo>
                    <a:lnTo>
                      <a:pt x="472" y="62"/>
                    </a:lnTo>
                    <a:lnTo>
                      <a:pt x="531" y="48"/>
                    </a:lnTo>
                    <a:lnTo>
                      <a:pt x="591" y="40"/>
                    </a:lnTo>
                    <a:lnTo>
                      <a:pt x="651" y="38"/>
                    </a:lnTo>
                    <a:lnTo>
                      <a:pt x="712" y="41"/>
                    </a:lnTo>
                    <a:lnTo>
                      <a:pt x="772" y="50"/>
                    </a:lnTo>
                    <a:lnTo>
                      <a:pt x="832" y="65"/>
                    </a:lnTo>
                    <a:lnTo>
                      <a:pt x="865" y="18"/>
                    </a:lnTo>
                    <a:lnTo>
                      <a:pt x="874" y="7"/>
                    </a:lnTo>
                    <a:lnTo>
                      <a:pt x="888" y="2"/>
                    </a:lnTo>
                    <a:lnTo>
                      <a:pt x="9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30" name="Freeform 19"/>
              <p:cNvSpPr>
                <a:spLocks/>
              </p:cNvSpPr>
              <p:nvPr/>
            </p:nvSpPr>
            <p:spPr bwMode="auto">
              <a:xfrm>
                <a:off x="1225" y="1163"/>
                <a:ext cx="97" cy="68"/>
              </a:xfrm>
              <a:custGeom>
                <a:avLst/>
                <a:gdLst>
                  <a:gd name="T0" fmla="*/ 0 w 1074"/>
                  <a:gd name="T1" fmla="*/ 0 h 746"/>
                  <a:gd name="T2" fmla="*/ 0 w 1074"/>
                  <a:gd name="T3" fmla="*/ 0 h 746"/>
                  <a:gd name="T4" fmla="*/ 0 w 1074"/>
                  <a:gd name="T5" fmla="*/ 0 h 746"/>
                  <a:gd name="T6" fmla="*/ 0 w 1074"/>
                  <a:gd name="T7" fmla="*/ 0 h 746"/>
                  <a:gd name="T8" fmla="*/ 0 w 1074"/>
                  <a:gd name="T9" fmla="*/ 0 h 746"/>
                  <a:gd name="T10" fmla="*/ 0 w 1074"/>
                  <a:gd name="T11" fmla="*/ 0 h 746"/>
                  <a:gd name="T12" fmla="*/ 0 w 1074"/>
                  <a:gd name="T13" fmla="*/ 0 h 746"/>
                  <a:gd name="T14" fmla="*/ 0 w 1074"/>
                  <a:gd name="T15" fmla="*/ 0 h 746"/>
                  <a:gd name="T16" fmla="*/ 0 w 1074"/>
                  <a:gd name="T17" fmla="*/ 0 h 746"/>
                  <a:gd name="T18" fmla="*/ 0 w 1074"/>
                  <a:gd name="T19" fmla="*/ 0 h 746"/>
                  <a:gd name="T20" fmla="*/ 0 w 1074"/>
                  <a:gd name="T21" fmla="*/ 0 h 746"/>
                  <a:gd name="T22" fmla="*/ 0 w 1074"/>
                  <a:gd name="T23" fmla="*/ 0 h 746"/>
                  <a:gd name="T24" fmla="*/ 0 w 1074"/>
                  <a:gd name="T25" fmla="*/ 0 h 746"/>
                  <a:gd name="T26" fmla="*/ 0 w 1074"/>
                  <a:gd name="T27" fmla="*/ 0 h 746"/>
                  <a:gd name="T28" fmla="*/ 0 w 1074"/>
                  <a:gd name="T29" fmla="*/ 0 h 746"/>
                  <a:gd name="T30" fmla="*/ 0 w 1074"/>
                  <a:gd name="T31" fmla="*/ 0 h 746"/>
                  <a:gd name="T32" fmla="*/ 0 w 1074"/>
                  <a:gd name="T33" fmla="*/ 0 h 746"/>
                  <a:gd name="T34" fmla="*/ 0 w 1074"/>
                  <a:gd name="T35" fmla="*/ 0 h 746"/>
                  <a:gd name="T36" fmla="*/ 0 w 1074"/>
                  <a:gd name="T37" fmla="*/ 0 h 746"/>
                  <a:gd name="T38" fmla="*/ 0 w 1074"/>
                  <a:gd name="T39" fmla="*/ 0 h 746"/>
                  <a:gd name="T40" fmla="*/ 0 w 1074"/>
                  <a:gd name="T41" fmla="*/ 0 h 746"/>
                  <a:gd name="T42" fmla="*/ 0 w 1074"/>
                  <a:gd name="T43" fmla="*/ 0 h 746"/>
                  <a:gd name="T44" fmla="*/ 0 w 1074"/>
                  <a:gd name="T45" fmla="*/ 0 h 746"/>
                  <a:gd name="T46" fmla="*/ 0 w 1074"/>
                  <a:gd name="T47" fmla="*/ 0 h 746"/>
                  <a:gd name="T48" fmla="*/ 0 w 1074"/>
                  <a:gd name="T49" fmla="*/ 0 h 746"/>
                  <a:gd name="T50" fmla="*/ 0 w 1074"/>
                  <a:gd name="T51" fmla="*/ 0 h 746"/>
                  <a:gd name="T52" fmla="*/ 0 w 1074"/>
                  <a:gd name="T53" fmla="*/ 0 h 746"/>
                  <a:gd name="T54" fmla="*/ 0 w 1074"/>
                  <a:gd name="T55" fmla="*/ 0 h 746"/>
                  <a:gd name="T56" fmla="*/ 0 w 1074"/>
                  <a:gd name="T57" fmla="*/ 0 h 746"/>
                  <a:gd name="T58" fmla="*/ 0 w 1074"/>
                  <a:gd name="T59" fmla="*/ 0 h 746"/>
                  <a:gd name="T60" fmla="*/ 0 w 1074"/>
                  <a:gd name="T61" fmla="*/ 0 h 746"/>
                  <a:gd name="T62" fmla="*/ 0 w 1074"/>
                  <a:gd name="T63" fmla="*/ 0 h 746"/>
                  <a:gd name="T64" fmla="*/ 0 w 1074"/>
                  <a:gd name="T65" fmla="*/ 0 h 746"/>
                  <a:gd name="T66" fmla="*/ 0 w 1074"/>
                  <a:gd name="T67" fmla="*/ 0 h 746"/>
                  <a:gd name="T68" fmla="*/ 0 w 1074"/>
                  <a:gd name="T69" fmla="*/ 0 h 746"/>
                  <a:gd name="T70" fmla="*/ 0 w 1074"/>
                  <a:gd name="T71" fmla="*/ 0 h 7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4"/>
                  <a:gd name="T109" fmla="*/ 0 h 746"/>
                  <a:gd name="T110" fmla="*/ 1074 w 1074"/>
                  <a:gd name="T111" fmla="*/ 746 h 74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4" h="746">
                    <a:moveTo>
                      <a:pt x="1030" y="0"/>
                    </a:moveTo>
                    <a:lnTo>
                      <a:pt x="1040" y="0"/>
                    </a:lnTo>
                    <a:lnTo>
                      <a:pt x="1051" y="4"/>
                    </a:lnTo>
                    <a:lnTo>
                      <a:pt x="1060" y="10"/>
                    </a:lnTo>
                    <a:lnTo>
                      <a:pt x="1068" y="19"/>
                    </a:lnTo>
                    <a:lnTo>
                      <a:pt x="1073" y="28"/>
                    </a:lnTo>
                    <a:lnTo>
                      <a:pt x="1074" y="40"/>
                    </a:lnTo>
                    <a:lnTo>
                      <a:pt x="1074" y="96"/>
                    </a:lnTo>
                    <a:lnTo>
                      <a:pt x="1068" y="152"/>
                    </a:lnTo>
                    <a:lnTo>
                      <a:pt x="1057" y="207"/>
                    </a:lnTo>
                    <a:lnTo>
                      <a:pt x="1043" y="260"/>
                    </a:lnTo>
                    <a:lnTo>
                      <a:pt x="1023" y="313"/>
                    </a:lnTo>
                    <a:lnTo>
                      <a:pt x="1000" y="362"/>
                    </a:lnTo>
                    <a:lnTo>
                      <a:pt x="971" y="410"/>
                    </a:lnTo>
                    <a:lnTo>
                      <a:pt x="940" y="455"/>
                    </a:lnTo>
                    <a:lnTo>
                      <a:pt x="903" y="499"/>
                    </a:lnTo>
                    <a:lnTo>
                      <a:pt x="863" y="538"/>
                    </a:lnTo>
                    <a:lnTo>
                      <a:pt x="820" y="574"/>
                    </a:lnTo>
                    <a:lnTo>
                      <a:pt x="769" y="610"/>
                    </a:lnTo>
                    <a:lnTo>
                      <a:pt x="715" y="640"/>
                    </a:lnTo>
                    <a:lnTo>
                      <a:pt x="659" y="665"/>
                    </a:lnTo>
                    <a:lnTo>
                      <a:pt x="603" y="684"/>
                    </a:lnTo>
                    <a:lnTo>
                      <a:pt x="544" y="698"/>
                    </a:lnTo>
                    <a:lnTo>
                      <a:pt x="484" y="706"/>
                    </a:lnTo>
                    <a:lnTo>
                      <a:pt x="424" y="709"/>
                    </a:lnTo>
                    <a:lnTo>
                      <a:pt x="363" y="705"/>
                    </a:lnTo>
                    <a:lnTo>
                      <a:pt x="302" y="696"/>
                    </a:lnTo>
                    <a:lnTo>
                      <a:pt x="242" y="681"/>
                    </a:lnTo>
                    <a:lnTo>
                      <a:pt x="210" y="728"/>
                    </a:lnTo>
                    <a:lnTo>
                      <a:pt x="199" y="739"/>
                    </a:lnTo>
                    <a:lnTo>
                      <a:pt x="187" y="745"/>
                    </a:lnTo>
                    <a:lnTo>
                      <a:pt x="172" y="746"/>
                    </a:lnTo>
                    <a:lnTo>
                      <a:pt x="158" y="743"/>
                    </a:lnTo>
                    <a:lnTo>
                      <a:pt x="147" y="735"/>
                    </a:lnTo>
                    <a:lnTo>
                      <a:pt x="139" y="723"/>
                    </a:lnTo>
                    <a:lnTo>
                      <a:pt x="3" y="443"/>
                    </a:lnTo>
                    <a:lnTo>
                      <a:pt x="0" y="429"/>
                    </a:lnTo>
                    <a:lnTo>
                      <a:pt x="1" y="415"/>
                    </a:lnTo>
                    <a:lnTo>
                      <a:pt x="6" y="402"/>
                    </a:lnTo>
                    <a:lnTo>
                      <a:pt x="17" y="391"/>
                    </a:lnTo>
                    <a:lnTo>
                      <a:pt x="29" y="385"/>
                    </a:lnTo>
                    <a:lnTo>
                      <a:pt x="44" y="384"/>
                    </a:lnTo>
                    <a:lnTo>
                      <a:pt x="354" y="407"/>
                    </a:lnTo>
                    <a:lnTo>
                      <a:pt x="367" y="410"/>
                    </a:lnTo>
                    <a:lnTo>
                      <a:pt x="380" y="419"/>
                    </a:lnTo>
                    <a:lnTo>
                      <a:pt x="388" y="430"/>
                    </a:lnTo>
                    <a:lnTo>
                      <a:pt x="392" y="444"/>
                    </a:lnTo>
                    <a:lnTo>
                      <a:pt x="391" y="459"/>
                    </a:lnTo>
                    <a:lnTo>
                      <a:pt x="385" y="472"/>
                    </a:lnTo>
                    <a:lnTo>
                      <a:pt x="365" y="501"/>
                    </a:lnTo>
                    <a:lnTo>
                      <a:pt x="416" y="504"/>
                    </a:lnTo>
                    <a:lnTo>
                      <a:pt x="466" y="503"/>
                    </a:lnTo>
                    <a:lnTo>
                      <a:pt x="515" y="495"/>
                    </a:lnTo>
                    <a:lnTo>
                      <a:pt x="563" y="483"/>
                    </a:lnTo>
                    <a:lnTo>
                      <a:pt x="610" y="464"/>
                    </a:lnTo>
                    <a:lnTo>
                      <a:pt x="654" y="441"/>
                    </a:lnTo>
                    <a:lnTo>
                      <a:pt x="696" y="412"/>
                    </a:lnTo>
                    <a:lnTo>
                      <a:pt x="732" y="382"/>
                    </a:lnTo>
                    <a:lnTo>
                      <a:pt x="764" y="348"/>
                    </a:lnTo>
                    <a:lnTo>
                      <a:pt x="793" y="312"/>
                    </a:lnTo>
                    <a:lnTo>
                      <a:pt x="817" y="273"/>
                    </a:lnTo>
                    <a:lnTo>
                      <a:pt x="837" y="232"/>
                    </a:lnTo>
                    <a:lnTo>
                      <a:pt x="851" y="189"/>
                    </a:lnTo>
                    <a:lnTo>
                      <a:pt x="863" y="145"/>
                    </a:lnTo>
                    <a:lnTo>
                      <a:pt x="869" y="98"/>
                    </a:lnTo>
                    <a:lnTo>
                      <a:pt x="871" y="51"/>
                    </a:lnTo>
                    <a:lnTo>
                      <a:pt x="872" y="39"/>
                    </a:lnTo>
                    <a:lnTo>
                      <a:pt x="879" y="27"/>
                    </a:lnTo>
                    <a:lnTo>
                      <a:pt x="887" y="18"/>
                    </a:lnTo>
                    <a:lnTo>
                      <a:pt x="898" y="11"/>
                    </a:lnTo>
                    <a:lnTo>
                      <a:pt x="909" y="9"/>
                    </a:lnTo>
                    <a:lnTo>
                      <a:pt x="103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31" name="Freeform 20"/>
              <p:cNvSpPr>
                <a:spLocks/>
              </p:cNvSpPr>
              <p:nvPr/>
            </p:nvSpPr>
            <p:spPr bwMode="auto">
              <a:xfrm>
                <a:off x="1099" y="1088"/>
                <a:ext cx="80" cy="95"/>
              </a:xfrm>
              <a:custGeom>
                <a:avLst/>
                <a:gdLst>
                  <a:gd name="T0" fmla="*/ 0 w 873"/>
                  <a:gd name="T1" fmla="*/ 0 h 1046"/>
                  <a:gd name="T2" fmla="*/ 0 w 873"/>
                  <a:gd name="T3" fmla="*/ 0 h 1046"/>
                  <a:gd name="T4" fmla="*/ 0 w 873"/>
                  <a:gd name="T5" fmla="*/ 0 h 1046"/>
                  <a:gd name="T6" fmla="*/ 0 w 873"/>
                  <a:gd name="T7" fmla="*/ 0 h 1046"/>
                  <a:gd name="T8" fmla="*/ 0 w 873"/>
                  <a:gd name="T9" fmla="*/ 0 h 1046"/>
                  <a:gd name="T10" fmla="*/ 0 w 873"/>
                  <a:gd name="T11" fmla="*/ 0 h 1046"/>
                  <a:gd name="T12" fmla="*/ 0 w 873"/>
                  <a:gd name="T13" fmla="*/ 0 h 1046"/>
                  <a:gd name="T14" fmla="*/ 0 w 873"/>
                  <a:gd name="T15" fmla="*/ 0 h 1046"/>
                  <a:gd name="T16" fmla="*/ 0 w 873"/>
                  <a:gd name="T17" fmla="*/ 0 h 1046"/>
                  <a:gd name="T18" fmla="*/ 0 w 873"/>
                  <a:gd name="T19" fmla="*/ 0 h 1046"/>
                  <a:gd name="T20" fmla="*/ 0 w 873"/>
                  <a:gd name="T21" fmla="*/ 0 h 1046"/>
                  <a:gd name="T22" fmla="*/ 0 w 873"/>
                  <a:gd name="T23" fmla="*/ 0 h 1046"/>
                  <a:gd name="T24" fmla="*/ 0 w 873"/>
                  <a:gd name="T25" fmla="*/ 0 h 1046"/>
                  <a:gd name="T26" fmla="*/ 0 w 873"/>
                  <a:gd name="T27" fmla="*/ 0 h 1046"/>
                  <a:gd name="T28" fmla="*/ 0 w 873"/>
                  <a:gd name="T29" fmla="*/ 0 h 1046"/>
                  <a:gd name="T30" fmla="*/ 0 w 873"/>
                  <a:gd name="T31" fmla="*/ 0 h 1046"/>
                  <a:gd name="T32" fmla="*/ 0 w 873"/>
                  <a:gd name="T33" fmla="*/ 0 h 1046"/>
                  <a:gd name="T34" fmla="*/ 0 w 873"/>
                  <a:gd name="T35" fmla="*/ 0 h 1046"/>
                  <a:gd name="T36" fmla="*/ 0 w 873"/>
                  <a:gd name="T37" fmla="*/ 0 h 1046"/>
                  <a:gd name="T38" fmla="*/ 0 w 873"/>
                  <a:gd name="T39" fmla="*/ 0 h 1046"/>
                  <a:gd name="T40" fmla="*/ 0 w 873"/>
                  <a:gd name="T41" fmla="*/ 0 h 1046"/>
                  <a:gd name="T42" fmla="*/ 0 w 873"/>
                  <a:gd name="T43" fmla="*/ 0 h 1046"/>
                  <a:gd name="T44" fmla="*/ 0 w 873"/>
                  <a:gd name="T45" fmla="*/ 0 h 1046"/>
                  <a:gd name="T46" fmla="*/ 0 w 873"/>
                  <a:gd name="T47" fmla="*/ 0 h 1046"/>
                  <a:gd name="T48" fmla="*/ 0 w 873"/>
                  <a:gd name="T49" fmla="*/ 0 h 1046"/>
                  <a:gd name="T50" fmla="*/ 0 w 873"/>
                  <a:gd name="T51" fmla="*/ 0 h 1046"/>
                  <a:gd name="T52" fmla="*/ 0 w 873"/>
                  <a:gd name="T53" fmla="*/ 0 h 1046"/>
                  <a:gd name="T54" fmla="*/ 0 w 873"/>
                  <a:gd name="T55" fmla="*/ 0 h 1046"/>
                  <a:gd name="T56" fmla="*/ 0 w 873"/>
                  <a:gd name="T57" fmla="*/ 0 h 1046"/>
                  <a:gd name="T58" fmla="*/ 0 w 873"/>
                  <a:gd name="T59" fmla="*/ 0 h 1046"/>
                  <a:gd name="T60" fmla="*/ 0 w 873"/>
                  <a:gd name="T61" fmla="*/ 0 h 1046"/>
                  <a:gd name="T62" fmla="*/ 0 w 873"/>
                  <a:gd name="T63" fmla="*/ 0 h 1046"/>
                  <a:gd name="T64" fmla="*/ 0 w 873"/>
                  <a:gd name="T65" fmla="*/ 0 h 1046"/>
                  <a:gd name="T66" fmla="*/ 0 w 873"/>
                  <a:gd name="T67" fmla="*/ 0 h 1046"/>
                  <a:gd name="T68" fmla="*/ 0 w 873"/>
                  <a:gd name="T69" fmla="*/ 0 h 1046"/>
                  <a:gd name="T70" fmla="*/ 0 w 873"/>
                  <a:gd name="T71" fmla="*/ 0 h 1046"/>
                  <a:gd name="T72" fmla="*/ 0 w 873"/>
                  <a:gd name="T73" fmla="*/ 0 h 104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73"/>
                  <a:gd name="T112" fmla="*/ 0 h 1046"/>
                  <a:gd name="T113" fmla="*/ 873 w 873"/>
                  <a:gd name="T114" fmla="*/ 1046 h 104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73" h="1046">
                    <a:moveTo>
                      <a:pt x="436" y="0"/>
                    </a:moveTo>
                    <a:lnTo>
                      <a:pt x="493" y="2"/>
                    </a:lnTo>
                    <a:lnTo>
                      <a:pt x="544" y="8"/>
                    </a:lnTo>
                    <a:lnTo>
                      <a:pt x="592" y="18"/>
                    </a:lnTo>
                    <a:lnTo>
                      <a:pt x="638" y="31"/>
                    </a:lnTo>
                    <a:lnTo>
                      <a:pt x="678" y="49"/>
                    </a:lnTo>
                    <a:lnTo>
                      <a:pt x="715" y="70"/>
                    </a:lnTo>
                    <a:lnTo>
                      <a:pt x="748" y="95"/>
                    </a:lnTo>
                    <a:lnTo>
                      <a:pt x="777" y="123"/>
                    </a:lnTo>
                    <a:lnTo>
                      <a:pt x="802" y="156"/>
                    </a:lnTo>
                    <a:lnTo>
                      <a:pt x="823" y="192"/>
                    </a:lnTo>
                    <a:lnTo>
                      <a:pt x="841" y="232"/>
                    </a:lnTo>
                    <a:lnTo>
                      <a:pt x="855" y="276"/>
                    </a:lnTo>
                    <a:lnTo>
                      <a:pt x="864" y="324"/>
                    </a:lnTo>
                    <a:lnTo>
                      <a:pt x="871" y="374"/>
                    </a:lnTo>
                    <a:lnTo>
                      <a:pt x="873" y="429"/>
                    </a:lnTo>
                    <a:lnTo>
                      <a:pt x="871" y="495"/>
                    </a:lnTo>
                    <a:lnTo>
                      <a:pt x="867" y="556"/>
                    </a:lnTo>
                    <a:lnTo>
                      <a:pt x="859" y="611"/>
                    </a:lnTo>
                    <a:lnTo>
                      <a:pt x="849" y="663"/>
                    </a:lnTo>
                    <a:lnTo>
                      <a:pt x="836" y="711"/>
                    </a:lnTo>
                    <a:lnTo>
                      <a:pt x="821" y="754"/>
                    </a:lnTo>
                    <a:lnTo>
                      <a:pt x="805" y="793"/>
                    </a:lnTo>
                    <a:lnTo>
                      <a:pt x="787" y="829"/>
                    </a:lnTo>
                    <a:lnTo>
                      <a:pt x="767" y="861"/>
                    </a:lnTo>
                    <a:lnTo>
                      <a:pt x="746" y="891"/>
                    </a:lnTo>
                    <a:lnTo>
                      <a:pt x="724" y="916"/>
                    </a:lnTo>
                    <a:lnTo>
                      <a:pt x="701" y="939"/>
                    </a:lnTo>
                    <a:lnTo>
                      <a:pt x="678" y="959"/>
                    </a:lnTo>
                    <a:lnTo>
                      <a:pt x="654" y="976"/>
                    </a:lnTo>
                    <a:lnTo>
                      <a:pt x="631" y="990"/>
                    </a:lnTo>
                    <a:lnTo>
                      <a:pt x="608" y="1003"/>
                    </a:lnTo>
                    <a:lnTo>
                      <a:pt x="585" y="1014"/>
                    </a:lnTo>
                    <a:lnTo>
                      <a:pt x="564" y="1023"/>
                    </a:lnTo>
                    <a:lnTo>
                      <a:pt x="543" y="1029"/>
                    </a:lnTo>
                    <a:lnTo>
                      <a:pt x="523" y="1036"/>
                    </a:lnTo>
                    <a:lnTo>
                      <a:pt x="504" y="1040"/>
                    </a:lnTo>
                    <a:lnTo>
                      <a:pt x="489" y="1042"/>
                    </a:lnTo>
                    <a:lnTo>
                      <a:pt x="473" y="1044"/>
                    </a:lnTo>
                    <a:lnTo>
                      <a:pt x="460" y="1046"/>
                    </a:lnTo>
                    <a:lnTo>
                      <a:pt x="451" y="1046"/>
                    </a:lnTo>
                    <a:lnTo>
                      <a:pt x="443" y="1046"/>
                    </a:lnTo>
                    <a:lnTo>
                      <a:pt x="438" y="1046"/>
                    </a:lnTo>
                    <a:lnTo>
                      <a:pt x="436" y="1046"/>
                    </a:lnTo>
                    <a:lnTo>
                      <a:pt x="388" y="1044"/>
                    </a:lnTo>
                    <a:lnTo>
                      <a:pt x="340" y="1037"/>
                    </a:lnTo>
                    <a:lnTo>
                      <a:pt x="297" y="1024"/>
                    </a:lnTo>
                    <a:lnTo>
                      <a:pt x="255" y="1006"/>
                    </a:lnTo>
                    <a:lnTo>
                      <a:pt x="218" y="983"/>
                    </a:lnTo>
                    <a:lnTo>
                      <a:pt x="182" y="955"/>
                    </a:lnTo>
                    <a:lnTo>
                      <a:pt x="149" y="922"/>
                    </a:lnTo>
                    <a:lnTo>
                      <a:pt x="119" y="884"/>
                    </a:lnTo>
                    <a:lnTo>
                      <a:pt x="93" y="842"/>
                    </a:lnTo>
                    <a:lnTo>
                      <a:pt x="70" y="795"/>
                    </a:lnTo>
                    <a:lnTo>
                      <a:pt x="50" y="745"/>
                    </a:lnTo>
                    <a:lnTo>
                      <a:pt x="32" y="689"/>
                    </a:lnTo>
                    <a:lnTo>
                      <a:pt x="19" y="630"/>
                    </a:lnTo>
                    <a:lnTo>
                      <a:pt x="9" y="567"/>
                    </a:lnTo>
                    <a:lnTo>
                      <a:pt x="2" y="500"/>
                    </a:lnTo>
                    <a:lnTo>
                      <a:pt x="0" y="429"/>
                    </a:lnTo>
                    <a:lnTo>
                      <a:pt x="1" y="374"/>
                    </a:lnTo>
                    <a:lnTo>
                      <a:pt x="8" y="324"/>
                    </a:lnTo>
                    <a:lnTo>
                      <a:pt x="17" y="276"/>
                    </a:lnTo>
                    <a:lnTo>
                      <a:pt x="31" y="232"/>
                    </a:lnTo>
                    <a:lnTo>
                      <a:pt x="49" y="192"/>
                    </a:lnTo>
                    <a:lnTo>
                      <a:pt x="71" y="156"/>
                    </a:lnTo>
                    <a:lnTo>
                      <a:pt x="97" y="123"/>
                    </a:lnTo>
                    <a:lnTo>
                      <a:pt x="126" y="95"/>
                    </a:lnTo>
                    <a:lnTo>
                      <a:pt x="160" y="70"/>
                    </a:lnTo>
                    <a:lnTo>
                      <a:pt x="197" y="49"/>
                    </a:lnTo>
                    <a:lnTo>
                      <a:pt x="238" y="31"/>
                    </a:lnTo>
                    <a:lnTo>
                      <a:pt x="283" y="18"/>
                    </a:lnTo>
                    <a:lnTo>
                      <a:pt x="330" y="8"/>
                    </a:lnTo>
                    <a:lnTo>
                      <a:pt x="381" y="2"/>
                    </a:lnTo>
                    <a:lnTo>
                      <a:pt x="436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32" name="Freeform 21"/>
              <p:cNvSpPr>
                <a:spLocks/>
              </p:cNvSpPr>
              <p:nvPr/>
            </p:nvSpPr>
            <p:spPr bwMode="auto">
              <a:xfrm>
                <a:off x="1055" y="1185"/>
                <a:ext cx="168" cy="79"/>
              </a:xfrm>
              <a:custGeom>
                <a:avLst/>
                <a:gdLst>
                  <a:gd name="T0" fmla="*/ 0 w 1849"/>
                  <a:gd name="T1" fmla="*/ 0 h 875"/>
                  <a:gd name="T2" fmla="*/ 0 w 1849"/>
                  <a:gd name="T3" fmla="*/ 0 h 875"/>
                  <a:gd name="T4" fmla="*/ 0 w 1849"/>
                  <a:gd name="T5" fmla="*/ 0 h 875"/>
                  <a:gd name="T6" fmla="*/ 0 w 1849"/>
                  <a:gd name="T7" fmla="*/ 0 h 875"/>
                  <a:gd name="T8" fmla="*/ 0 w 1849"/>
                  <a:gd name="T9" fmla="*/ 0 h 875"/>
                  <a:gd name="T10" fmla="*/ 0 w 1849"/>
                  <a:gd name="T11" fmla="*/ 0 h 875"/>
                  <a:gd name="T12" fmla="*/ 0 w 1849"/>
                  <a:gd name="T13" fmla="*/ 0 h 875"/>
                  <a:gd name="T14" fmla="*/ 0 w 1849"/>
                  <a:gd name="T15" fmla="*/ 0 h 875"/>
                  <a:gd name="T16" fmla="*/ 0 w 1849"/>
                  <a:gd name="T17" fmla="*/ 0 h 875"/>
                  <a:gd name="T18" fmla="*/ 0 w 1849"/>
                  <a:gd name="T19" fmla="*/ 0 h 875"/>
                  <a:gd name="T20" fmla="*/ 0 w 1849"/>
                  <a:gd name="T21" fmla="*/ 0 h 875"/>
                  <a:gd name="T22" fmla="*/ 0 w 1849"/>
                  <a:gd name="T23" fmla="*/ 0 h 875"/>
                  <a:gd name="T24" fmla="*/ 0 w 1849"/>
                  <a:gd name="T25" fmla="*/ 0 h 875"/>
                  <a:gd name="T26" fmla="*/ 0 w 1849"/>
                  <a:gd name="T27" fmla="*/ 0 h 875"/>
                  <a:gd name="T28" fmla="*/ 0 w 1849"/>
                  <a:gd name="T29" fmla="*/ 0 h 875"/>
                  <a:gd name="T30" fmla="*/ 0 w 1849"/>
                  <a:gd name="T31" fmla="*/ 0 h 875"/>
                  <a:gd name="T32" fmla="*/ 0 w 1849"/>
                  <a:gd name="T33" fmla="*/ 0 h 875"/>
                  <a:gd name="T34" fmla="*/ 0 w 1849"/>
                  <a:gd name="T35" fmla="*/ 0 h 875"/>
                  <a:gd name="T36" fmla="*/ 0 w 1849"/>
                  <a:gd name="T37" fmla="*/ 0 h 875"/>
                  <a:gd name="T38" fmla="*/ 0 w 1849"/>
                  <a:gd name="T39" fmla="*/ 0 h 875"/>
                  <a:gd name="T40" fmla="*/ 0 w 1849"/>
                  <a:gd name="T41" fmla="*/ 0 h 875"/>
                  <a:gd name="T42" fmla="*/ 0 w 1849"/>
                  <a:gd name="T43" fmla="*/ 0 h 875"/>
                  <a:gd name="T44" fmla="*/ 0 w 1849"/>
                  <a:gd name="T45" fmla="*/ 0 h 875"/>
                  <a:gd name="T46" fmla="*/ 0 w 1849"/>
                  <a:gd name="T47" fmla="*/ 0 h 875"/>
                  <a:gd name="T48" fmla="*/ 0 w 1849"/>
                  <a:gd name="T49" fmla="*/ 0 h 875"/>
                  <a:gd name="T50" fmla="*/ 0 w 1849"/>
                  <a:gd name="T51" fmla="*/ 0 h 875"/>
                  <a:gd name="T52" fmla="*/ 0 w 1849"/>
                  <a:gd name="T53" fmla="*/ 0 h 875"/>
                  <a:gd name="T54" fmla="*/ 0 w 1849"/>
                  <a:gd name="T55" fmla="*/ 0 h 875"/>
                  <a:gd name="T56" fmla="*/ 0 w 1849"/>
                  <a:gd name="T57" fmla="*/ 0 h 875"/>
                  <a:gd name="T58" fmla="*/ 0 w 1849"/>
                  <a:gd name="T59" fmla="*/ 0 h 875"/>
                  <a:gd name="T60" fmla="*/ 0 w 1849"/>
                  <a:gd name="T61" fmla="*/ 0 h 875"/>
                  <a:gd name="T62" fmla="*/ 0 w 1849"/>
                  <a:gd name="T63" fmla="*/ 0 h 875"/>
                  <a:gd name="T64" fmla="*/ 0 w 1849"/>
                  <a:gd name="T65" fmla="*/ 0 h 875"/>
                  <a:gd name="T66" fmla="*/ 0 w 1849"/>
                  <a:gd name="T67" fmla="*/ 0 h 875"/>
                  <a:gd name="T68" fmla="*/ 0 w 1849"/>
                  <a:gd name="T69" fmla="*/ 0 h 875"/>
                  <a:gd name="T70" fmla="*/ 0 w 1849"/>
                  <a:gd name="T71" fmla="*/ 0 h 875"/>
                  <a:gd name="T72" fmla="*/ 0 w 1849"/>
                  <a:gd name="T73" fmla="*/ 0 h 875"/>
                  <a:gd name="T74" fmla="*/ 0 w 1849"/>
                  <a:gd name="T75" fmla="*/ 0 h 875"/>
                  <a:gd name="T76" fmla="*/ 0 w 1849"/>
                  <a:gd name="T77" fmla="*/ 0 h 875"/>
                  <a:gd name="T78" fmla="*/ 0 w 1849"/>
                  <a:gd name="T79" fmla="*/ 0 h 875"/>
                  <a:gd name="T80" fmla="*/ 0 w 1849"/>
                  <a:gd name="T81" fmla="*/ 0 h 875"/>
                  <a:gd name="T82" fmla="*/ 0 w 1849"/>
                  <a:gd name="T83" fmla="*/ 0 h 875"/>
                  <a:gd name="T84" fmla="*/ 0 w 1849"/>
                  <a:gd name="T85" fmla="*/ 0 h 875"/>
                  <a:gd name="T86" fmla="*/ 0 w 1849"/>
                  <a:gd name="T87" fmla="*/ 0 h 875"/>
                  <a:gd name="T88" fmla="*/ 0 w 1849"/>
                  <a:gd name="T89" fmla="*/ 0 h 875"/>
                  <a:gd name="T90" fmla="*/ 0 w 1849"/>
                  <a:gd name="T91" fmla="*/ 0 h 875"/>
                  <a:gd name="T92" fmla="*/ 0 w 1849"/>
                  <a:gd name="T93" fmla="*/ 0 h 875"/>
                  <a:gd name="T94" fmla="*/ 0 w 1849"/>
                  <a:gd name="T95" fmla="*/ 0 h 875"/>
                  <a:gd name="T96" fmla="*/ 0 w 1849"/>
                  <a:gd name="T97" fmla="*/ 0 h 875"/>
                  <a:gd name="T98" fmla="*/ 0 w 1849"/>
                  <a:gd name="T99" fmla="*/ 0 h 875"/>
                  <a:gd name="T100" fmla="*/ 0 w 1849"/>
                  <a:gd name="T101" fmla="*/ 0 h 875"/>
                  <a:gd name="T102" fmla="*/ 0 w 1849"/>
                  <a:gd name="T103" fmla="*/ 0 h 875"/>
                  <a:gd name="T104" fmla="*/ 0 w 1849"/>
                  <a:gd name="T105" fmla="*/ 0 h 875"/>
                  <a:gd name="T106" fmla="*/ 0 w 1849"/>
                  <a:gd name="T107" fmla="*/ 0 h 875"/>
                  <a:gd name="T108" fmla="*/ 0 w 1849"/>
                  <a:gd name="T109" fmla="*/ 0 h 875"/>
                  <a:gd name="T110" fmla="*/ 0 w 1849"/>
                  <a:gd name="T111" fmla="*/ 0 h 875"/>
                  <a:gd name="T112" fmla="*/ 0 w 1849"/>
                  <a:gd name="T113" fmla="*/ 0 h 875"/>
                  <a:gd name="T114" fmla="*/ 0 w 1849"/>
                  <a:gd name="T115" fmla="*/ 0 h 875"/>
                  <a:gd name="T116" fmla="*/ 0 w 1849"/>
                  <a:gd name="T117" fmla="*/ 0 h 875"/>
                  <a:gd name="T118" fmla="*/ 0 w 1849"/>
                  <a:gd name="T119" fmla="*/ 0 h 875"/>
                  <a:gd name="T120" fmla="*/ 0 w 1849"/>
                  <a:gd name="T121" fmla="*/ 0 h 875"/>
                  <a:gd name="T122" fmla="*/ 0 w 1849"/>
                  <a:gd name="T123" fmla="*/ 0 h 87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849"/>
                  <a:gd name="T187" fmla="*/ 0 h 875"/>
                  <a:gd name="T188" fmla="*/ 1849 w 1849"/>
                  <a:gd name="T189" fmla="*/ 875 h 87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849" h="875">
                    <a:moveTo>
                      <a:pt x="1112" y="0"/>
                    </a:moveTo>
                    <a:lnTo>
                      <a:pt x="1128" y="2"/>
                    </a:lnTo>
                    <a:lnTo>
                      <a:pt x="1143" y="7"/>
                    </a:lnTo>
                    <a:lnTo>
                      <a:pt x="1158" y="16"/>
                    </a:lnTo>
                    <a:lnTo>
                      <a:pt x="1260" y="102"/>
                    </a:lnTo>
                    <a:lnTo>
                      <a:pt x="1696" y="276"/>
                    </a:lnTo>
                    <a:lnTo>
                      <a:pt x="1716" y="287"/>
                    </a:lnTo>
                    <a:lnTo>
                      <a:pt x="1733" y="303"/>
                    </a:lnTo>
                    <a:lnTo>
                      <a:pt x="1748" y="324"/>
                    </a:lnTo>
                    <a:lnTo>
                      <a:pt x="1762" y="350"/>
                    </a:lnTo>
                    <a:lnTo>
                      <a:pt x="1775" y="379"/>
                    </a:lnTo>
                    <a:lnTo>
                      <a:pt x="1786" y="412"/>
                    </a:lnTo>
                    <a:lnTo>
                      <a:pt x="1796" y="446"/>
                    </a:lnTo>
                    <a:lnTo>
                      <a:pt x="1804" y="483"/>
                    </a:lnTo>
                    <a:lnTo>
                      <a:pt x="1811" y="521"/>
                    </a:lnTo>
                    <a:lnTo>
                      <a:pt x="1818" y="560"/>
                    </a:lnTo>
                    <a:lnTo>
                      <a:pt x="1823" y="598"/>
                    </a:lnTo>
                    <a:lnTo>
                      <a:pt x="1828" y="637"/>
                    </a:lnTo>
                    <a:lnTo>
                      <a:pt x="1832" y="675"/>
                    </a:lnTo>
                    <a:lnTo>
                      <a:pt x="1835" y="712"/>
                    </a:lnTo>
                    <a:lnTo>
                      <a:pt x="1838" y="745"/>
                    </a:lnTo>
                    <a:lnTo>
                      <a:pt x="1840" y="778"/>
                    </a:lnTo>
                    <a:lnTo>
                      <a:pt x="1842" y="805"/>
                    </a:lnTo>
                    <a:lnTo>
                      <a:pt x="1844" y="830"/>
                    </a:lnTo>
                    <a:lnTo>
                      <a:pt x="1846" y="850"/>
                    </a:lnTo>
                    <a:lnTo>
                      <a:pt x="1847" y="865"/>
                    </a:lnTo>
                    <a:lnTo>
                      <a:pt x="1849" y="875"/>
                    </a:lnTo>
                    <a:lnTo>
                      <a:pt x="0" y="875"/>
                    </a:lnTo>
                    <a:lnTo>
                      <a:pt x="2" y="865"/>
                    </a:lnTo>
                    <a:lnTo>
                      <a:pt x="3" y="850"/>
                    </a:lnTo>
                    <a:lnTo>
                      <a:pt x="5" y="830"/>
                    </a:lnTo>
                    <a:lnTo>
                      <a:pt x="6" y="805"/>
                    </a:lnTo>
                    <a:lnTo>
                      <a:pt x="8" y="777"/>
                    </a:lnTo>
                    <a:lnTo>
                      <a:pt x="11" y="745"/>
                    </a:lnTo>
                    <a:lnTo>
                      <a:pt x="14" y="712"/>
                    </a:lnTo>
                    <a:lnTo>
                      <a:pt x="17" y="675"/>
                    </a:lnTo>
                    <a:lnTo>
                      <a:pt x="21" y="637"/>
                    </a:lnTo>
                    <a:lnTo>
                      <a:pt x="25" y="598"/>
                    </a:lnTo>
                    <a:lnTo>
                      <a:pt x="30" y="560"/>
                    </a:lnTo>
                    <a:lnTo>
                      <a:pt x="37" y="521"/>
                    </a:lnTo>
                    <a:lnTo>
                      <a:pt x="44" y="483"/>
                    </a:lnTo>
                    <a:lnTo>
                      <a:pt x="54" y="446"/>
                    </a:lnTo>
                    <a:lnTo>
                      <a:pt x="63" y="412"/>
                    </a:lnTo>
                    <a:lnTo>
                      <a:pt x="74" y="379"/>
                    </a:lnTo>
                    <a:lnTo>
                      <a:pt x="86" y="350"/>
                    </a:lnTo>
                    <a:lnTo>
                      <a:pt x="101" y="324"/>
                    </a:lnTo>
                    <a:lnTo>
                      <a:pt x="116" y="303"/>
                    </a:lnTo>
                    <a:lnTo>
                      <a:pt x="133" y="287"/>
                    </a:lnTo>
                    <a:lnTo>
                      <a:pt x="152" y="276"/>
                    </a:lnTo>
                    <a:lnTo>
                      <a:pt x="588" y="102"/>
                    </a:lnTo>
                    <a:lnTo>
                      <a:pt x="690" y="16"/>
                    </a:lnTo>
                    <a:lnTo>
                      <a:pt x="705" y="7"/>
                    </a:lnTo>
                    <a:lnTo>
                      <a:pt x="720" y="2"/>
                    </a:lnTo>
                    <a:lnTo>
                      <a:pt x="737" y="0"/>
                    </a:lnTo>
                    <a:lnTo>
                      <a:pt x="753" y="3"/>
                    </a:lnTo>
                    <a:lnTo>
                      <a:pt x="769" y="9"/>
                    </a:lnTo>
                    <a:lnTo>
                      <a:pt x="782" y="20"/>
                    </a:lnTo>
                    <a:lnTo>
                      <a:pt x="924" y="161"/>
                    </a:lnTo>
                    <a:lnTo>
                      <a:pt x="1067" y="20"/>
                    </a:lnTo>
                    <a:lnTo>
                      <a:pt x="1080" y="9"/>
                    </a:lnTo>
                    <a:lnTo>
                      <a:pt x="1095" y="3"/>
                    </a:lnTo>
                    <a:lnTo>
                      <a:pt x="111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</p:grpSp>
        <p:sp>
          <p:nvSpPr>
            <p:cNvPr id="28" name="Freeform 63"/>
            <p:cNvSpPr>
              <a:spLocks noChangeAspect="1" noEditPoints="1"/>
            </p:cNvSpPr>
            <p:nvPr/>
          </p:nvSpPr>
          <p:spPr bwMode="auto">
            <a:xfrm>
              <a:off x="1568624" y="1675544"/>
              <a:ext cx="320235" cy="324309"/>
            </a:xfrm>
            <a:custGeom>
              <a:avLst/>
              <a:gdLst>
                <a:gd name="T0" fmla="*/ 2147483647 w 3929"/>
                <a:gd name="T1" fmla="*/ 2147483647 h 3980"/>
                <a:gd name="T2" fmla="*/ 2147483647 w 3929"/>
                <a:gd name="T3" fmla="*/ 2147483647 h 3980"/>
                <a:gd name="T4" fmla="*/ 2147483647 w 3929"/>
                <a:gd name="T5" fmla="*/ 2147483647 h 3980"/>
                <a:gd name="T6" fmla="*/ 2147483647 w 3929"/>
                <a:gd name="T7" fmla="*/ 2147483647 h 3980"/>
                <a:gd name="T8" fmla="*/ 2147483647 w 3929"/>
                <a:gd name="T9" fmla="*/ 2147483647 h 3980"/>
                <a:gd name="T10" fmla="*/ 2147483647 w 3929"/>
                <a:gd name="T11" fmla="*/ 2147483647 h 3980"/>
                <a:gd name="T12" fmla="*/ 2147483647 w 3929"/>
                <a:gd name="T13" fmla="*/ 2147483647 h 3980"/>
                <a:gd name="T14" fmla="*/ 2147483647 w 3929"/>
                <a:gd name="T15" fmla="*/ 2147483647 h 3980"/>
                <a:gd name="T16" fmla="*/ 2147483647 w 3929"/>
                <a:gd name="T17" fmla="*/ 2147483647 h 3980"/>
                <a:gd name="T18" fmla="*/ 2147483647 w 3929"/>
                <a:gd name="T19" fmla="*/ 2147483647 h 3980"/>
                <a:gd name="T20" fmla="*/ 2147483647 w 3929"/>
                <a:gd name="T21" fmla="*/ 2147483647 h 3980"/>
                <a:gd name="T22" fmla="*/ 2147483647 w 3929"/>
                <a:gd name="T23" fmla="*/ 2147483647 h 3980"/>
                <a:gd name="T24" fmla="*/ 2147483647 w 3929"/>
                <a:gd name="T25" fmla="*/ 2147483647 h 3980"/>
                <a:gd name="T26" fmla="*/ 2147483647 w 3929"/>
                <a:gd name="T27" fmla="*/ 2147483647 h 3980"/>
                <a:gd name="T28" fmla="*/ 2147483647 w 3929"/>
                <a:gd name="T29" fmla="*/ 2147483647 h 3980"/>
                <a:gd name="T30" fmla="*/ 2147483647 w 3929"/>
                <a:gd name="T31" fmla="*/ 2147483647 h 3980"/>
                <a:gd name="T32" fmla="*/ 2147483647 w 3929"/>
                <a:gd name="T33" fmla="*/ 2147483647 h 3980"/>
                <a:gd name="T34" fmla="*/ 2147483647 w 3929"/>
                <a:gd name="T35" fmla="*/ 2147483647 h 3980"/>
                <a:gd name="T36" fmla="*/ 2147483647 w 3929"/>
                <a:gd name="T37" fmla="*/ 2147483647 h 3980"/>
                <a:gd name="T38" fmla="*/ 2147483647 w 3929"/>
                <a:gd name="T39" fmla="*/ 2147483647 h 3980"/>
                <a:gd name="T40" fmla="*/ 2147483647 w 3929"/>
                <a:gd name="T41" fmla="*/ 2147483647 h 3980"/>
                <a:gd name="T42" fmla="*/ 2147483647 w 3929"/>
                <a:gd name="T43" fmla="*/ 2147483647 h 3980"/>
                <a:gd name="T44" fmla="*/ 2147483647 w 3929"/>
                <a:gd name="T45" fmla="*/ 2147483647 h 3980"/>
                <a:gd name="T46" fmla="*/ 2147483647 w 3929"/>
                <a:gd name="T47" fmla="*/ 2147483647 h 3980"/>
                <a:gd name="T48" fmla="*/ 2147483647 w 3929"/>
                <a:gd name="T49" fmla="*/ 2147483647 h 3980"/>
                <a:gd name="T50" fmla="*/ 2147483647 w 3929"/>
                <a:gd name="T51" fmla="*/ 2147483647 h 3980"/>
                <a:gd name="T52" fmla="*/ 2147483647 w 3929"/>
                <a:gd name="T53" fmla="*/ 2147483647 h 3980"/>
                <a:gd name="T54" fmla="*/ 2147483647 w 3929"/>
                <a:gd name="T55" fmla="*/ 2147483647 h 3980"/>
                <a:gd name="T56" fmla="*/ 2147483647 w 3929"/>
                <a:gd name="T57" fmla="*/ 2147483647 h 3980"/>
                <a:gd name="T58" fmla="*/ 2147483647 w 3929"/>
                <a:gd name="T59" fmla="*/ 2147483647 h 3980"/>
                <a:gd name="T60" fmla="*/ 2147483647 w 3929"/>
                <a:gd name="T61" fmla="*/ 2147483647 h 3980"/>
                <a:gd name="T62" fmla="*/ 2147483647 w 3929"/>
                <a:gd name="T63" fmla="*/ 2147483647 h 3980"/>
                <a:gd name="T64" fmla="*/ 2147483647 w 3929"/>
                <a:gd name="T65" fmla="*/ 2147483647 h 3980"/>
                <a:gd name="T66" fmla="*/ 2147483647 w 3929"/>
                <a:gd name="T67" fmla="*/ 2147483647 h 3980"/>
                <a:gd name="T68" fmla="*/ 2147483647 w 3929"/>
                <a:gd name="T69" fmla="*/ 2147483647 h 3980"/>
                <a:gd name="T70" fmla="*/ 2147483647 w 3929"/>
                <a:gd name="T71" fmla="*/ 2147483647 h 3980"/>
                <a:gd name="T72" fmla="*/ 2147483647 w 3929"/>
                <a:gd name="T73" fmla="*/ 2147483647 h 3980"/>
                <a:gd name="T74" fmla="*/ 2147483647 w 3929"/>
                <a:gd name="T75" fmla="*/ 2147483647 h 3980"/>
                <a:gd name="T76" fmla="*/ 2147483647 w 3929"/>
                <a:gd name="T77" fmla="*/ 2147483647 h 3980"/>
                <a:gd name="T78" fmla="*/ 2147483647 w 3929"/>
                <a:gd name="T79" fmla="*/ 2147483647 h 3980"/>
                <a:gd name="T80" fmla="*/ 2147483647 w 3929"/>
                <a:gd name="T81" fmla="*/ 2147483647 h 3980"/>
                <a:gd name="T82" fmla="*/ 2147483647 w 3929"/>
                <a:gd name="T83" fmla="*/ 2147483647 h 3980"/>
                <a:gd name="T84" fmla="*/ 2147483647 w 3929"/>
                <a:gd name="T85" fmla="*/ 2147483647 h 3980"/>
                <a:gd name="T86" fmla="*/ 2147483647 w 3929"/>
                <a:gd name="T87" fmla="*/ 2147483647 h 3980"/>
                <a:gd name="T88" fmla="*/ 2147483647 w 3929"/>
                <a:gd name="T89" fmla="*/ 2147483647 h 3980"/>
                <a:gd name="T90" fmla="*/ 2147483647 w 3929"/>
                <a:gd name="T91" fmla="*/ 2147483647 h 3980"/>
                <a:gd name="T92" fmla="*/ 2147483647 w 3929"/>
                <a:gd name="T93" fmla="*/ 2147483647 h 3980"/>
                <a:gd name="T94" fmla="*/ 2147483647 w 3929"/>
                <a:gd name="T95" fmla="*/ 2147483647 h 3980"/>
                <a:gd name="T96" fmla="*/ 2147483647 w 3929"/>
                <a:gd name="T97" fmla="*/ 2147483647 h 3980"/>
                <a:gd name="T98" fmla="*/ 2147483647 w 3929"/>
                <a:gd name="T99" fmla="*/ 2147483647 h 3980"/>
                <a:gd name="T100" fmla="*/ 2147483647 w 3929"/>
                <a:gd name="T101" fmla="*/ 2147483647 h 3980"/>
                <a:gd name="T102" fmla="*/ 2147483647 w 3929"/>
                <a:gd name="T103" fmla="*/ 2147483647 h 3980"/>
                <a:gd name="T104" fmla="*/ 2147483647 w 3929"/>
                <a:gd name="T105" fmla="*/ 2147483647 h 3980"/>
                <a:gd name="T106" fmla="*/ 2147483647 w 3929"/>
                <a:gd name="T107" fmla="*/ 2147483647 h 3980"/>
                <a:gd name="T108" fmla="*/ 2147483647 w 3929"/>
                <a:gd name="T109" fmla="*/ 2147483647 h 3980"/>
                <a:gd name="T110" fmla="*/ 2147483647 w 3929"/>
                <a:gd name="T111" fmla="*/ 2147483647 h 3980"/>
                <a:gd name="T112" fmla="*/ 2147483647 w 3929"/>
                <a:gd name="T113" fmla="*/ 2147483647 h 3980"/>
                <a:gd name="T114" fmla="*/ 2147483647 w 3929"/>
                <a:gd name="T115" fmla="*/ 2147483647 h 3980"/>
                <a:gd name="T116" fmla="*/ 2147483647 w 3929"/>
                <a:gd name="T117" fmla="*/ 2147483647 h 3980"/>
                <a:gd name="T118" fmla="*/ 2147483647 w 3929"/>
                <a:gd name="T119" fmla="*/ 2147483647 h 3980"/>
                <a:gd name="T120" fmla="*/ 2147483647 w 3929"/>
                <a:gd name="T121" fmla="*/ 2147483647 h 3980"/>
                <a:gd name="T122" fmla="*/ 2147483647 w 3929"/>
                <a:gd name="T123" fmla="*/ 2147483647 h 398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929"/>
                <a:gd name="T187" fmla="*/ 0 h 3980"/>
                <a:gd name="T188" fmla="*/ 3929 w 3929"/>
                <a:gd name="T189" fmla="*/ 3980 h 398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929" h="3980">
                  <a:moveTo>
                    <a:pt x="2009" y="1404"/>
                  </a:moveTo>
                  <a:lnTo>
                    <a:pt x="1963" y="1407"/>
                  </a:lnTo>
                  <a:lnTo>
                    <a:pt x="1919" y="1414"/>
                  </a:lnTo>
                  <a:lnTo>
                    <a:pt x="1878" y="1426"/>
                  </a:lnTo>
                  <a:lnTo>
                    <a:pt x="1839" y="1444"/>
                  </a:lnTo>
                  <a:lnTo>
                    <a:pt x="1801" y="1466"/>
                  </a:lnTo>
                  <a:lnTo>
                    <a:pt x="1753" y="1501"/>
                  </a:lnTo>
                  <a:lnTo>
                    <a:pt x="1709" y="1543"/>
                  </a:lnTo>
                  <a:lnTo>
                    <a:pt x="1669" y="1588"/>
                  </a:lnTo>
                  <a:lnTo>
                    <a:pt x="1632" y="1639"/>
                  </a:lnTo>
                  <a:lnTo>
                    <a:pt x="1598" y="1694"/>
                  </a:lnTo>
                  <a:lnTo>
                    <a:pt x="1569" y="1754"/>
                  </a:lnTo>
                  <a:lnTo>
                    <a:pt x="1544" y="1817"/>
                  </a:lnTo>
                  <a:lnTo>
                    <a:pt x="1523" y="1883"/>
                  </a:lnTo>
                  <a:lnTo>
                    <a:pt x="1506" y="1952"/>
                  </a:lnTo>
                  <a:lnTo>
                    <a:pt x="1494" y="2020"/>
                  </a:lnTo>
                  <a:lnTo>
                    <a:pt x="1487" y="2088"/>
                  </a:lnTo>
                  <a:lnTo>
                    <a:pt x="1485" y="2155"/>
                  </a:lnTo>
                  <a:lnTo>
                    <a:pt x="1487" y="2200"/>
                  </a:lnTo>
                  <a:lnTo>
                    <a:pt x="1493" y="2246"/>
                  </a:lnTo>
                  <a:lnTo>
                    <a:pt x="1501" y="2296"/>
                  </a:lnTo>
                  <a:lnTo>
                    <a:pt x="1512" y="2344"/>
                  </a:lnTo>
                  <a:lnTo>
                    <a:pt x="1529" y="2392"/>
                  </a:lnTo>
                  <a:lnTo>
                    <a:pt x="1551" y="2438"/>
                  </a:lnTo>
                  <a:lnTo>
                    <a:pt x="1571" y="2467"/>
                  </a:lnTo>
                  <a:lnTo>
                    <a:pt x="1592" y="2493"/>
                  </a:lnTo>
                  <a:lnTo>
                    <a:pt x="1618" y="2516"/>
                  </a:lnTo>
                  <a:lnTo>
                    <a:pt x="1644" y="2537"/>
                  </a:lnTo>
                  <a:lnTo>
                    <a:pt x="1674" y="2552"/>
                  </a:lnTo>
                  <a:lnTo>
                    <a:pt x="1707" y="2563"/>
                  </a:lnTo>
                  <a:lnTo>
                    <a:pt x="1746" y="2570"/>
                  </a:lnTo>
                  <a:lnTo>
                    <a:pt x="1789" y="2573"/>
                  </a:lnTo>
                  <a:lnTo>
                    <a:pt x="1836" y="2570"/>
                  </a:lnTo>
                  <a:lnTo>
                    <a:pt x="1878" y="2565"/>
                  </a:lnTo>
                  <a:lnTo>
                    <a:pt x="1919" y="2555"/>
                  </a:lnTo>
                  <a:lnTo>
                    <a:pt x="1957" y="2542"/>
                  </a:lnTo>
                  <a:lnTo>
                    <a:pt x="1992" y="2526"/>
                  </a:lnTo>
                  <a:lnTo>
                    <a:pt x="2025" y="2505"/>
                  </a:lnTo>
                  <a:lnTo>
                    <a:pt x="2066" y="2474"/>
                  </a:lnTo>
                  <a:lnTo>
                    <a:pt x="2102" y="2441"/>
                  </a:lnTo>
                  <a:lnTo>
                    <a:pt x="2137" y="2404"/>
                  </a:lnTo>
                  <a:lnTo>
                    <a:pt x="2167" y="2365"/>
                  </a:lnTo>
                  <a:lnTo>
                    <a:pt x="2196" y="2322"/>
                  </a:lnTo>
                  <a:lnTo>
                    <a:pt x="2226" y="2263"/>
                  </a:lnTo>
                  <a:lnTo>
                    <a:pt x="2253" y="2202"/>
                  </a:lnTo>
                  <a:lnTo>
                    <a:pt x="2276" y="2139"/>
                  </a:lnTo>
                  <a:lnTo>
                    <a:pt x="2295" y="2076"/>
                  </a:lnTo>
                  <a:lnTo>
                    <a:pt x="2309" y="2009"/>
                  </a:lnTo>
                  <a:lnTo>
                    <a:pt x="2319" y="1945"/>
                  </a:lnTo>
                  <a:lnTo>
                    <a:pt x="2327" y="1883"/>
                  </a:lnTo>
                  <a:lnTo>
                    <a:pt x="2329" y="1822"/>
                  </a:lnTo>
                  <a:lnTo>
                    <a:pt x="2328" y="1766"/>
                  </a:lnTo>
                  <a:lnTo>
                    <a:pt x="2322" y="1710"/>
                  </a:lnTo>
                  <a:lnTo>
                    <a:pt x="2311" y="1655"/>
                  </a:lnTo>
                  <a:lnTo>
                    <a:pt x="2301" y="1619"/>
                  </a:lnTo>
                  <a:lnTo>
                    <a:pt x="2289" y="1586"/>
                  </a:lnTo>
                  <a:lnTo>
                    <a:pt x="2274" y="1554"/>
                  </a:lnTo>
                  <a:lnTo>
                    <a:pt x="2256" y="1523"/>
                  </a:lnTo>
                  <a:lnTo>
                    <a:pt x="2237" y="1499"/>
                  </a:lnTo>
                  <a:lnTo>
                    <a:pt x="2215" y="1475"/>
                  </a:lnTo>
                  <a:lnTo>
                    <a:pt x="2191" y="1455"/>
                  </a:lnTo>
                  <a:lnTo>
                    <a:pt x="2164" y="1437"/>
                  </a:lnTo>
                  <a:lnTo>
                    <a:pt x="2132" y="1423"/>
                  </a:lnTo>
                  <a:lnTo>
                    <a:pt x="2096" y="1413"/>
                  </a:lnTo>
                  <a:lnTo>
                    <a:pt x="2055" y="1407"/>
                  </a:lnTo>
                  <a:lnTo>
                    <a:pt x="2009" y="1404"/>
                  </a:lnTo>
                  <a:close/>
                  <a:moveTo>
                    <a:pt x="2035" y="0"/>
                  </a:moveTo>
                  <a:lnTo>
                    <a:pt x="2035" y="0"/>
                  </a:lnTo>
                  <a:lnTo>
                    <a:pt x="2155" y="3"/>
                  </a:lnTo>
                  <a:lnTo>
                    <a:pt x="2273" y="11"/>
                  </a:lnTo>
                  <a:lnTo>
                    <a:pt x="2390" y="27"/>
                  </a:lnTo>
                  <a:lnTo>
                    <a:pt x="2505" y="48"/>
                  </a:lnTo>
                  <a:lnTo>
                    <a:pt x="2620" y="76"/>
                  </a:lnTo>
                  <a:lnTo>
                    <a:pt x="2733" y="112"/>
                  </a:lnTo>
                  <a:lnTo>
                    <a:pt x="2829" y="145"/>
                  </a:lnTo>
                  <a:lnTo>
                    <a:pt x="2922" y="183"/>
                  </a:lnTo>
                  <a:lnTo>
                    <a:pt x="3012" y="225"/>
                  </a:lnTo>
                  <a:lnTo>
                    <a:pt x="3099" y="271"/>
                  </a:lnTo>
                  <a:lnTo>
                    <a:pt x="3184" y="322"/>
                  </a:lnTo>
                  <a:lnTo>
                    <a:pt x="3264" y="376"/>
                  </a:lnTo>
                  <a:lnTo>
                    <a:pt x="3342" y="436"/>
                  </a:lnTo>
                  <a:lnTo>
                    <a:pt x="3416" y="500"/>
                  </a:lnTo>
                  <a:lnTo>
                    <a:pt x="3486" y="568"/>
                  </a:lnTo>
                  <a:lnTo>
                    <a:pt x="3552" y="642"/>
                  </a:lnTo>
                  <a:lnTo>
                    <a:pt x="3613" y="719"/>
                  </a:lnTo>
                  <a:lnTo>
                    <a:pt x="3670" y="802"/>
                  </a:lnTo>
                  <a:lnTo>
                    <a:pt x="3722" y="888"/>
                  </a:lnTo>
                  <a:lnTo>
                    <a:pt x="3770" y="978"/>
                  </a:lnTo>
                  <a:lnTo>
                    <a:pt x="3807" y="1061"/>
                  </a:lnTo>
                  <a:lnTo>
                    <a:pt x="3840" y="1147"/>
                  </a:lnTo>
                  <a:lnTo>
                    <a:pt x="3867" y="1237"/>
                  </a:lnTo>
                  <a:lnTo>
                    <a:pt x="3889" y="1331"/>
                  </a:lnTo>
                  <a:lnTo>
                    <a:pt x="3907" y="1428"/>
                  </a:lnTo>
                  <a:lnTo>
                    <a:pt x="3920" y="1528"/>
                  </a:lnTo>
                  <a:lnTo>
                    <a:pt x="3927" y="1631"/>
                  </a:lnTo>
                  <a:lnTo>
                    <a:pt x="3929" y="1738"/>
                  </a:lnTo>
                  <a:lnTo>
                    <a:pt x="3927" y="1842"/>
                  </a:lnTo>
                  <a:lnTo>
                    <a:pt x="3921" y="1943"/>
                  </a:lnTo>
                  <a:lnTo>
                    <a:pt x="3909" y="2041"/>
                  </a:lnTo>
                  <a:lnTo>
                    <a:pt x="3891" y="2134"/>
                  </a:lnTo>
                  <a:lnTo>
                    <a:pt x="3869" y="2224"/>
                  </a:lnTo>
                  <a:lnTo>
                    <a:pt x="3844" y="2310"/>
                  </a:lnTo>
                  <a:lnTo>
                    <a:pt x="3813" y="2391"/>
                  </a:lnTo>
                  <a:lnTo>
                    <a:pt x="3779" y="2468"/>
                  </a:lnTo>
                  <a:lnTo>
                    <a:pt x="3741" y="2541"/>
                  </a:lnTo>
                  <a:lnTo>
                    <a:pt x="3700" y="2608"/>
                  </a:lnTo>
                  <a:lnTo>
                    <a:pt x="3656" y="2673"/>
                  </a:lnTo>
                  <a:lnTo>
                    <a:pt x="3610" y="2733"/>
                  </a:lnTo>
                  <a:lnTo>
                    <a:pt x="3558" y="2789"/>
                  </a:lnTo>
                  <a:lnTo>
                    <a:pt x="3504" y="2839"/>
                  </a:lnTo>
                  <a:lnTo>
                    <a:pt x="3447" y="2886"/>
                  </a:lnTo>
                  <a:lnTo>
                    <a:pt x="3388" y="2927"/>
                  </a:lnTo>
                  <a:lnTo>
                    <a:pt x="3326" y="2964"/>
                  </a:lnTo>
                  <a:lnTo>
                    <a:pt x="3261" y="2996"/>
                  </a:lnTo>
                  <a:lnTo>
                    <a:pt x="3181" y="3027"/>
                  </a:lnTo>
                  <a:lnTo>
                    <a:pt x="3099" y="3051"/>
                  </a:lnTo>
                  <a:lnTo>
                    <a:pt x="3016" y="3068"/>
                  </a:lnTo>
                  <a:lnTo>
                    <a:pt x="2931" y="3079"/>
                  </a:lnTo>
                  <a:lnTo>
                    <a:pt x="2844" y="3082"/>
                  </a:lnTo>
                  <a:lnTo>
                    <a:pt x="2778" y="3081"/>
                  </a:lnTo>
                  <a:lnTo>
                    <a:pt x="2717" y="3073"/>
                  </a:lnTo>
                  <a:lnTo>
                    <a:pt x="2658" y="3062"/>
                  </a:lnTo>
                  <a:lnTo>
                    <a:pt x="2606" y="3046"/>
                  </a:lnTo>
                  <a:lnTo>
                    <a:pt x="2557" y="3025"/>
                  </a:lnTo>
                  <a:lnTo>
                    <a:pt x="2511" y="3001"/>
                  </a:lnTo>
                  <a:lnTo>
                    <a:pt x="2471" y="2971"/>
                  </a:lnTo>
                  <a:lnTo>
                    <a:pt x="2436" y="2938"/>
                  </a:lnTo>
                  <a:lnTo>
                    <a:pt x="2402" y="2903"/>
                  </a:lnTo>
                  <a:lnTo>
                    <a:pt x="2376" y="2866"/>
                  </a:lnTo>
                  <a:lnTo>
                    <a:pt x="2352" y="2825"/>
                  </a:lnTo>
                  <a:lnTo>
                    <a:pt x="2314" y="2862"/>
                  </a:lnTo>
                  <a:lnTo>
                    <a:pt x="2270" y="2898"/>
                  </a:lnTo>
                  <a:lnTo>
                    <a:pt x="2224" y="2932"/>
                  </a:lnTo>
                  <a:lnTo>
                    <a:pt x="2177" y="2962"/>
                  </a:lnTo>
                  <a:lnTo>
                    <a:pt x="2126" y="2990"/>
                  </a:lnTo>
                  <a:lnTo>
                    <a:pt x="2072" y="3014"/>
                  </a:lnTo>
                  <a:lnTo>
                    <a:pt x="2016" y="3038"/>
                  </a:lnTo>
                  <a:lnTo>
                    <a:pt x="1954" y="3057"/>
                  </a:lnTo>
                  <a:lnTo>
                    <a:pt x="1889" y="3071"/>
                  </a:lnTo>
                  <a:lnTo>
                    <a:pt x="1821" y="3079"/>
                  </a:lnTo>
                  <a:lnTo>
                    <a:pt x="1751" y="3082"/>
                  </a:lnTo>
                  <a:lnTo>
                    <a:pt x="1675" y="3079"/>
                  </a:lnTo>
                  <a:lnTo>
                    <a:pt x="1602" y="3071"/>
                  </a:lnTo>
                  <a:lnTo>
                    <a:pt x="1531" y="3055"/>
                  </a:lnTo>
                  <a:lnTo>
                    <a:pt x="1463" y="3035"/>
                  </a:lnTo>
                  <a:lnTo>
                    <a:pt x="1398" y="3008"/>
                  </a:lnTo>
                  <a:lnTo>
                    <a:pt x="1337" y="2978"/>
                  </a:lnTo>
                  <a:lnTo>
                    <a:pt x="1280" y="2942"/>
                  </a:lnTo>
                  <a:lnTo>
                    <a:pt x="1226" y="2902"/>
                  </a:lnTo>
                  <a:lnTo>
                    <a:pt x="1177" y="2857"/>
                  </a:lnTo>
                  <a:lnTo>
                    <a:pt x="1133" y="2809"/>
                  </a:lnTo>
                  <a:lnTo>
                    <a:pt x="1092" y="2758"/>
                  </a:lnTo>
                  <a:lnTo>
                    <a:pt x="1056" y="2701"/>
                  </a:lnTo>
                  <a:lnTo>
                    <a:pt x="1024" y="2643"/>
                  </a:lnTo>
                  <a:lnTo>
                    <a:pt x="994" y="2579"/>
                  </a:lnTo>
                  <a:lnTo>
                    <a:pt x="970" y="2511"/>
                  </a:lnTo>
                  <a:lnTo>
                    <a:pt x="950" y="2443"/>
                  </a:lnTo>
                  <a:lnTo>
                    <a:pt x="936" y="2371"/>
                  </a:lnTo>
                  <a:lnTo>
                    <a:pt x="924" y="2296"/>
                  </a:lnTo>
                  <a:lnTo>
                    <a:pt x="917" y="2220"/>
                  </a:lnTo>
                  <a:lnTo>
                    <a:pt x="915" y="2143"/>
                  </a:lnTo>
                  <a:lnTo>
                    <a:pt x="918" y="2051"/>
                  </a:lnTo>
                  <a:lnTo>
                    <a:pt x="927" y="1959"/>
                  </a:lnTo>
                  <a:lnTo>
                    <a:pt x="943" y="1869"/>
                  </a:lnTo>
                  <a:lnTo>
                    <a:pt x="964" y="1779"/>
                  </a:lnTo>
                  <a:lnTo>
                    <a:pt x="992" y="1690"/>
                  </a:lnTo>
                  <a:lnTo>
                    <a:pt x="1018" y="1621"/>
                  </a:lnTo>
                  <a:lnTo>
                    <a:pt x="1047" y="1555"/>
                  </a:lnTo>
                  <a:lnTo>
                    <a:pt x="1081" y="1490"/>
                  </a:lnTo>
                  <a:lnTo>
                    <a:pt x="1118" y="1426"/>
                  </a:lnTo>
                  <a:lnTo>
                    <a:pt x="1158" y="1366"/>
                  </a:lnTo>
                  <a:lnTo>
                    <a:pt x="1202" y="1309"/>
                  </a:lnTo>
                  <a:lnTo>
                    <a:pt x="1228" y="1279"/>
                  </a:lnTo>
                  <a:lnTo>
                    <a:pt x="1254" y="1251"/>
                  </a:lnTo>
                  <a:lnTo>
                    <a:pt x="1310" y="1194"/>
                  </a:lnTo>
                  <a:lnTo>
                    <a:pt x="1369" y="1140"/>
                  </a:lnTo>
                  <a:lnTo>
                    <a:pt x="1433" y="1093"/>
                  </a:lnTo>
                  <a:lnTo>
                    <a:pt x="1499" y="1048"/>
                  </a:lnTo>
                  <a:lnTo>
                    <a:pt x="1567" y="1010"/>
                  </a:lnTo>
                  <a:lnTo>
                    <a:pt x="1640" y="977"/>
                  </a:lnTo>
                  <a:lnTo>
                    <a:pt x="1714" y="951"/>
                  </a:lnTo>
                  <a:lnTo>
                    <a:pt x="1790" y="932"/>
                  </a:lnTo>
                  <a:lnTo>
                    <a:pt x="1869" y="919"/>
                  </a:lnTo>
                  <a:lnTo>
                    <a:pt x="1948" y="915"/>
                  </a:lnTo>
                  <a:lnTo>
                    <a:pt x="1990" y="915"/>
                  </a:lnTo>
                  <a:lnTo>
                    <a:pt x="2033" y="916"/>
                  </a:lnTo>
                  <a:lnTo>
                    <a:pt x="2077" y="921"/>
                  </a:lnTo>
                  <a:lnTo>
                    <a:pt x="2120" y="927"/>
                  </a:lnTo>
                  <a:lnTo>
                    <a:pt x="2162" y="935"/>
                  </a:lnTo>
                  <a:lnTo>
                    <a:pt x="2205" y="946"/>
                  </a:lnTo>
                  <a:lnTo>
                    <a:pt x="2247" y="961"/>
                  </a:lnTo>
                  <a:lnTo>
                    <a:pt x="2286" y="977"/>
                  </a:lnTo>
                  <a:lnTo>
                    <a:pt x="2324" y="998"/>
                  </a:lnTo>
                  <a:lnTo>
                    <a:pt x="2358" y="1020"/>
                  </a:lnTo>
                  <a:lnTo>
                    <a:pt x="2391" y="1047"/>
                  </a:lnTo>
                  <a:lnTo>
                    <a:pt x="2421" y="1077"/>
                  </a:lnTo>
                  <a:lnTo>
                    <a:pt x="2445" y="1111"/>
                  </a:lnTo>
                  <a:lnTo>
                    <a:pt x="2466" y="1148"/>
                  </a:lnTo>
                  <a:lnTo>
                    <a:pt x="2483" y="1189"/>
                  </a:lnTo>
                  <a:lnTo>
                    <a:pt x="2484" y="1187"/>
                  </a:lnTo>
                  <a:lnTo>
                    <a:pt x="2486" y="1180"/>
                  </a:lnTo>
                  <a:lnTo>
                    <a:pt x="2489" y="1169"/>
                  </a:lnTo>
                  <a:lnTo>
                    <a:pt x="2493" y="1155"/>
                  </a:lnTo>
                  <a:lnTo>
                    <a:pt x="2498" y="1138"/>
                  </a:lnTo>
                  <a:lnTo>
                    <a:pt x="2503" y="1120"/>
                  </a:lnTo>
                  <a:lnTo>
                    <a:pt x="2515" y="1085"/>
                  </a:lnTo>
                  <a:lnTo>
                    <a:pt x="2533" y="1054"/>
                  </a:lnTo>
                  <a:lnTo>
                    <a:pt x="2558" y="1029"/>
                  </a:lnTo>
                  <a:lnTo>
                    <a:pt x="2586" y="1008"/>
                  </a:lnTo>
                  <a:lnTo>
                    <a:pt x="2618" y="992"/>
                  </a:lnTo>
                  <a:lnTo>
                    <a:pt x="2652" y="981"/>
                  </a:lnTo>
                  <a:lnTo>
                    <a:pt x="2688" y="978"/>
                  </a:lnTo>
                  <a:lnTo>
                    <a:pt x="2829" y="978"/>
                  </a:lnTo>
                  <a:lnTo>
                    <a:pt x="2865" y="981"/>
                  </a:lnTo>
                  <a:lnTo>
                    <a:pt x="2898" y="991"/>
                  </a:lnTo>
                  <a:lnTo>
                    <a:pt x="2930" y="1007"/>
                  </a:lnTo>
                  <a:lnTo>
                    <a:pt x="2957" y="1026"/>
                  </a:lnTo>
                  <a:lnTo>
                    <a:pt x="2979" y="1051"/>
                  </a:lnTo>
                  <a:lnTo>
                    <a:pt x="2999" y="1079"/>
                  </a:lnTo>
                  <a:lnTo>
                    <a:pt x="3012" y="1110"/>
                  </a:lnTo>
                  <a:lnTo>
                    <a:pt x="3020" y="1143"/>
                  </a:lnTo>
                  <a:lnTo>
                    <a:pt x="3022" y="1177"/>
                  </a:lnTo>
                  <a:lnTo>
                    <a:pt x="3018" y="1212"/>
                  </a:lnTo>
                  <a:lnTo>
                    <a:pt x="2998" y="1306"/>
                  </a:lnTo>
                  <a:lnTo>
                    <a:pt x="2977" y="1401"/>
                  </a:lnTo>
                  <a:lnTo>
                    <a:pt x="2957" y="1495"/>
                  </a:lnTo>
                  <a:lnTo>
                    <a:pt x="2902" y="1750"/>
                  </a:lnTo>
                  <a:lnTo>
                    <a:pt x="2848" y="2008"/>
                  </a:lnTo>
                  <a:lnTo>
                    <a:pt x="2831" y="2087"/>
                  </a:lnTo>
                  <a:lnTo>
                    <a:pt x="2813" y="2165"/>
                  </a:lnTo>
                  <a:lnTo>
                    <a:pt x="2798" y="2245"/>
                  </a:lnTo>
                  <a:lnTo>
                    <a:pt x="2787" y="2326"/>
                  </a:lnTo>
                  <a:lnTo>
                    <a:pt x="2786" y="2347"/>
                  </a:lnTo>
                  <a:lnTo>
                    <a:pt x="2783" y="2369"/>
                  </a:lnTo>
                  <a:lnTo>
                    <a:pt x="2782" y="2393"/>
                  </a:lnTo>
                  <a:lnTo>
                    <a:pt x="2782" y="2418"/>
                  </a:lnTo>
                  <a:lnTo>
                    <a:pt x="2782" y="2443"/>
                  </a:lnTo>
                  <a:lnTo>
                    <a:pt x="2784" y="2467"/>
                  </a:lnTo>
                  <a:lnTo>
                    <a:pt x="2788" y="2490"/>
                  </a:lnTo>
                  <a:lnTo>
                    <a:pt x="2796" y="2512"/>
                  </a:lnTo>
                  <a:lnTo>
                    <a:pt x="2805" y="2532"/>
                  </a:lnTo>
                  <a:lnTo>
                    <a:pt x="2819" y="2548"/>
                  </a:lnTo>
                  <a:lnTo>
                    <a:pt x="2836" y="2563"/>
                  </a:lnTo>
                  <a:lnTo>
                    <a:pt x="2858" y="2573"/>
                  </a:lnTo>
                  <a:lnTo>
                    <a:pt x="2892" y="2580"/>
                  </a:lnTo>
                  <a:lnTo>
                    <a:pt x="2928" y="2582"/>
                  </a:lnTo>
                  <a:lnTo>
                    <a:pt x="2964" y="2580"/>
                  </a:lnTo>
                  <a:lnTo>
                    <a:pt x="3001" y="2573"/>
                  </a:lnTo>
                  <a:lnTo>
                    <a:pt x="3037" y="2560"/>
                  </a:lnTo>
                  <a:lnTo>
                    <a:pt x="3071" y="2546"/>
                  </a:lnTo>
                  <a:lnTo>
                    <a:pt x="3102" y="2527"/>
                  </a:lnTo>
                  <a:lnTo>
                    <a:pt x="3142" y="2495"/>
                  </a:lnTo>
                  <a:lnTo>
                    <a:pt x="3181" y="2458"/>
                  </a:lnTo>
                  <a:lnTo>
                    <a:pt x="3216" y="2416"/>
                  </a:lnTo>
                  <a:lnTo>
                    <a:pt x="3249" y="2368"/>
                  </a:lnTo>
                  <a:lnTo>
                    <a:pt x="3273" y="2322"/>
                  </a:lnTo>
                  <a:lnTo>
                    <a:pt x="3296" y="2274"/>
                  </a:lnTo>
                  <a:lnTo>
                    <a:pt x="3316" y="2222"/>
                  </a:lnTo>
                  <a:lnTo>
                    <a:pt x="3334" y="2165"/>
                  </a:lnTo>
                  <a:lnTo>
                    <a:pt x="3350" y="2107"/>
                  </a:lnTo>
                  <a:lnTo>
                    <a:pt x="3367" y="2026"/>
                  </a:lnTo>
                  <a:lnTo>
                    <a:pt x="3380" y="1944"/>
                  </a:lnTo>
                  <a:lnTo>
                    <a:pt x="3387" y="1858"/>
                  </a:lnTo>
                  <a:lnTo>
                    <a:pt x="3389" y="1770"/>
                  </a:lnTo>
                  <a:lnTo>
                    <a:pt x="3387" y="1684"/>
                  </a:lnTo>
                  <a:lnTo>
                    <a:pt x="3381" y="1601"/>
                  </a:lnTo>
                  <a:lnTo>
                    <a:pt x="3371" y="1521"/>
                  </a:lnTo>
                  <a:lnTo>
                    <a:pt x="3358" y="1444"/>
                  </a:lnTo>
                  <a:lnTo>
                    <a:pt x="3339" y="1370"/>
                  </a:lnTo>
                  <a:lnTo>
                    <a:pt x="3316" y="1299"/>
                  </a:lnTo>
                  <a:lnTo>
                    <a:pt x="3290" y="1231"/>
                  </a:lnTo>
                  <a:lnTo>
                    <a:pt x="3253" y="1156"/>
                  </a:lnTo>
                  <a:lnTo>
                    <a:pt x="3214" y="1086"/>
                  </a:lnTo>
                  <a:lnTo>
                    <a:pt x="3170" y="1019"/>
                  </a:lnTo>
                  <a:lnTo>
                    <a:pt x="3121" y="956"/>
                  </a:lnTo>
                  <a:lnTo>
                    <a:pt x="3069" y="899"/>
                  </a:lnTo>
                  <a:lnTo>
                    <a:pt x="3011" y="843"/>
                  </a:lnTo>
                  <a:lnTo>
                    <a:pt x="2950" y="793"/>
                  </a:lnTo>
                  <a:lnTo>
                    <a:pt x="2886" y="746"/>
                  </a:lnTo>
                  <a:lnTo>
                    <a:pt x="2818" y="705"/>
                  </a:lnTo>
                  <a:lnTo>
                    <a:pt x="2745" y="667"/>
                  </a:lnTo>
                  <a:lnTo>
                    <a:pt x="2668" y="634"/>
                  </a:lnTo>
                  <a:lnTo>
                    <a:pt x="2589" y="607"/>
                  </a:lnTo>
                  <a:lnTo>
                    <a:pt x="2504" y="582"/>
                  </a:lnTo>
                  <a:lnTo>
                    <a:pt x="2416" y="562"/>
                  </a:lnTo>
                  <a:lnTo>
                    <a:pt x="2325" y="546"/>
                  </a:lnTo>
                  <a:lnTo>
                    <a:pt x="2231" y="535"/>
                  </a:lnTo>
                  <a:lnTo>
                    <a:pt x="2134" y="528"/>
                  </a:lnTo>
                  <a:lnTo>
                    <a:pt x="2035" y="526"/>
                  </a:lnTo>
                  <a:lnTo>
                    <a:pt x="1929" y="529"/>
                  </a:lnTo>
                  <a:lnTo>
                    <a:pt x="1824" y="539"/>
                  </a:lnTo>
                  <a:lnTo>
                    <a:pt x="1724" y="554"/>
                  </a:lnTo>
                  <a:lnTo>
                    <a:pt x="1626" y="576"/>
                  </a:lnTo>
                  <a:lnTo>
                    <a:pt x="1533" y="604"/>
                  </a:lnTo>
                  <a:lnTo>
                    <a:pt x="1442" y="638"/>
                  </a:lnTo>
                  <a:lnTo>
                    <a:pt x="1357" y="678"/>
                  </a:lnTo>
                  <a:lnTo>
                    <a:pt x="1275" y="722"/>
                  </a:lnTo>
                  <a:lnTo>
                    <a:pt x="1196" y="772"/>
                  </a:lnTo>
                  <a:lnTo>
                    <a:pt x="1123" y="826"/>
                  </a:lnTo>
                  <a:lnTo>
                    <a:pt x="1053" y="885"/>
                  </a:lnTo>
                  <a:lnTo>
                    <a:pt x="988" y="949"/>
                  </a:lnTo>
                  <a:lnTo>
                    <a:pt x="936" y="1007"/>
                  </a:lnTo>
                  <a:lnTo>
                    <a:pt x="887" y="1067"/>
                  </a:lnTo>
                  <a:lnTo>
                    <a:pt x="841" y="1131"/>
                  </a:lnTo>
                  <a:lnTo>
                    <a:pt x="800" y="1198"/>
                  </a:lnTo>
                  <a:lnTo>
                    <a:pt x="760" y="1268"/>
                  </a:lnTo>
                  <a:lnTo>
                    <a:pt x="726" y="1342"/>
                  </a:lnTo>
                  <a:lnTo>
                    <a:pt x="694" y="1418"/>
                  </a:lnTo>
                  <a:lnTo>
                    <a:pt x="662" y="1509"/>
                  </a:lnTo>
                  <a:lnTo>
                    <a:pt x="636" y="1604"/>
                  </a:lnTo>
                  <a:lnTo>
                    <a:pt x="615" y="1702"/>
                  </a:lnTo>
                  <a:lnTo>
                    <a:pt x="600" y="1803"/>
                  </a:lnTo>
                  <a:lnTo>
                    <a:pt x="591" y="1906"/>
                  </a:lnTo>
                  <a:lnTo>
                    <a:pt x="589" y="2011"/>
                  </a:lnTo>
                  <a:lnTo>
                    <a:pt x="590" y="2106"/>
                  </a:lnTo>
                  <a:lnTo>
                    <a:pt x="598" y="2198"/>
                  </a:lnTo>
                  <a:lnTo>
                    <a:pt x="609" y="2289"/>
                  </a:lnTo>
                  <a:lnTo>
                    <a:pt x="623" y="2376"/>
                  </a:lnTo>
                  <a:lnTo>
                    <a:pt x="644" y="2461"/>
                  </a:lnTo>
                  <a:lnTo>
                    <a:pt x="669" y="2542"/>
                  </a:lnTo>
                  <a:lnTo>
                    <a:pt x="698" y="2620"/>
                  </a:lnTo>
                  <a:lnTo>
                    <a:pt x="735" y="2706"/>
                  </a:lnTo>
                  <a:lnTo>
                    <a:pt x="779" y="2790"/>
                  </a:lnTo>
                  <a:lnTo>
                    <a:pt x="827" y="2867"/>
                  </a:lnTo>
                  <a:lnTo>
                    <a:pt x="879" y="2942"/>
                  </a:lnTo>
                  <a:lnTo>
                    <a:pt x="937" y="3011"/>
                  </a:lnTo>
                  <a:lnTo>
                    <a:pt x="998" y="3076"/>
                  </a:lnTo>
                  <a:lnTo>
                    <a:pt x="1064" y="3136"/>
                  </a:lnTo>
                  <a:lnTo>
                    <a:pt x="1135" y="3191"/>
                  </a:lnTo>
                  <a:lnTo>
                    <a:pt x="1211" y="3241"/>
                  </a:lnTo>
                  <a:lnTo>
                    <a:pt x="1291" y="3288"/>
                  </a:lnTo>
                  <a:lnTo>
                    <a:pt x="1375" y="3329"/>
                  </a:lnTo>
                  <a:lnTo>
                    <a:pt x="1462" y="3365"/>
                  </a:lnTo>
                  <a:lnTo>
                    <a:pt x="1554" y="3396"/>
                  </a:lnTo>
                  <a:lnTo>
                    <a:pt x="1649" y="3422"/>
                  </a:lnTo>
                  <a:lnTo>
                    <a:pt x="1750" y="3442"/>
                  </a:lnTo>
                  <a:lnTo>
                    <a:pt x="1853" y="3456"/>
                  </a:lnTo>
                  <a:lnTo>
                    <a:pt x="1960" y="3465"/>
                  </a:lnTo>
                  <a:lnTo>
                    <a:pt x="2071" y="3467"/>
                  </a:lnTo>
                  <a:lnTo>
                    <a:pt x="2176" y="3465"/>
                  </a:lnTo>
                  <a:lnTo>
                    <a:pt x="2278" y="3459"/>
                  </a:lnTo>
                  <a:lnTo>
                    <a:pt x="2376" y="3449"/>
                  </a:lnTo>
                  <a:lnTo>
                    <a:pt x="2470" y="3434"/>
                  </a:lnTo>
                  <a:lnTo>
                    <a:pt x="2560" y="3416"/>
                  </a:lnTo>
                  <a:lnTo>
                    <a:pt x="2647" y="3392"/>
                  </a:lnTo>
                  <a:lnTo>
                    <a:pt x="2731" y="3367"/>
                  </a:lnTo>
                  <a:lnTo>
                    <a:pt x="2810" y="3336"/>
                  </a:lnTo>
                  <a:lnTo>
                    <a:pt x="2833" y="3329"/>
                  </a:lnTo>
                  <a:lnTo>
                    <a:pt x="2858" y="3327"/>
                  </a:lnTo>
                  <a:lnTo>
                    <a:pt x="2882" y="3332"/>
                  </a:lnTo>
                  <a:lnTo>
                    <a:pt x="2907" y="3341"/>
                  </a:lnTo>
                  <a:lnTo>
                    <a:pt x="2930" y="3354"/>
                  </a:lnTo>
                  <a:lnTo>
                    <a:pt x="2952" y="3372"/>
                  </a:lnTo>
                  <a:lnTo>
                    <a:pt x="2974" y="3392"/>
                  </a:lnTo>
                  <a:lnTo>
                    <a:pt x="2994" y="3416"/>
                  </a:lnTo>
                  <a:lnTo>
                    <a:pt x="3012" y="3442"/>
                  </a:lnTo>
                  <a:lnTo>
                    <a:pt x="3028" y="3471"/>
                  </a:lnTo>
                  <a:lnTo>
                    <a:pt x="3043" y="3500"/>
                  </a:lnTo>
                  <a:lnTo>
                    <a:pt x="3055" y="3531"/>
                  </a:lnTo>
                  <a:lnTo>
                    <a:pt x="3065" y="3564"/>
                  </a:lnTo>
                  <a:lnTo>
                    <a:pt x="3071" y="3596"/>
                  </a:lnTo>
                  <a:lnTo>
                    <a:pt x="3075" y="3628"/>
                  </a:lnTo>
                  <a:lnTo>
                    <a:pt x="3075" y="3660"/>
                  </a:lnTo>
                  <a:lnTo>
                    <a:pt x="3071" y="3689"/>
                  </a:lnTo>
                  <a:lnTo>
                    <a:pt x="3064" y="3719"/>
                  </a:lnTo>
                  <a:lnTo>
                    <a:pt x="3053" y="3746"/>
                  </a:lnTo>
                  <a:lnTo>
                    <a:pt x="3037" y="3769"/>
                  </a:lnTo>
                  <a:lnTo>
                    <a:pt x="3016" y="3791"/>
                  </a:lnTo>
                  <a:lnTo>
                    <a:pt x="2990" y="3810"/>
                  </a:lnTo>
                  <a:lnTo>
                    <a:pt x="2960" y="3823"/>
                  </a:lnTo>
                  <a:lnTo>
                    <a:pt x="2854" y="3860"/>
                  </a:lnTo>
                  <a:lnTo>
                    <a:pt x="2745" y="3893"/>
                  </a:lnTo>
                  <a:lnTo>
                    <a:pt x="2634" y="3920"/>
                  </a:lnTo>
                  <a:lnTo>
                    <a:pt x="2519" y="3942"/>
                  </a:lnTo>
                  <a:lnTo>
                    <a:pt x="2402" y="3959"/>
                  </a:lnTo>
                  <a:lnTo>
                    <a:pt x="2282" y="3970"/>
                  </a:lnTo>
                  <a:lnTo>
                    <a:pt x="2160" y="3978"/>
                  </a:lnTo>
                  <a:lnTo>
                    <a:pt x="2035" y="3980"/>
                  </a:lnTo>
                  <a:lnTo>
                    <a:pt x="1908" y="3978"/>
                  </a:lnTo>
                  <a:lnTo>
                    <a:pt x="1783" y="3968"/>
                  </a:lnTo>
                  <a:lnTo>
                    <a:pt x="1662" y="3953"/>
                  </a:lnTo>
                  <a:lnTo>
                    <a:pt x="1543" y="3931"/>
                  </a:lnTo>
                  <a:lnTo>
                    <a:pt x="1427" y="3904"/>
                  </a:lnTo>
                  <a:lnTo>
                    <a:pt x="1315" y="3871"/>
                  </a:lnTo>
                  <a:lnTo>
                    <a:pt x="1206" y="3833"/>
                  </a:lnTo>
                  <a:lnTo>
                    <a:pt x="1102" y="3789"/>
                  </a:lnTo>
                  <a:lnTo>
                    <a:pt x="1000" y="3740"/>
                  </a:lnTo>
                  <a:lnTo>
                    <a:pt x="905" y="3686"/>
                  </a:lnTo>
                  <a:lnTo>
                    <a:pt x="813" y="3627"/>
                  </a:lnTo>
                  <a:lnTo>
                    <a:pt x="725" y="3563"/>
                  </a:lnTo>
                  <a:lnTo>
                    <a:pt x="642" y="3494"/>
                  </a:lnTo>
                  <a:lnTo>
                    <a:pt x="563" y="3422"/>
                  </a:lnTo>
                  <a:lnTo>
                    <a:pt x="489" y="3345"/>
                  </a:lnTo>
                  <a:lnTo>
                    <a:pt x="419" y="3262"/>
                  </a:lnTo>
                  <a:lnTo>
                    <a:pt x="354" y="3176"/>
                  </a:lnTo>
                  <a:lnTo>
                    <a:pt x="294" y="3086"/>
                  </a:lnTo>
                  <a:lnTo>
                    <a:pt x="240" y="2991"/>
                  </a:lnTo>
                  <a:lnTo>
                    <a:pt x="191" y="2893"/>
                  </a:lnTo>
                  <a:lnTo>
                    <a:pt x="147" y="2791"/>
                  </a:lnTo>
                  <a:lnTo>
                    <a:pt x="111" y="2699"/>
                  </a:lnTo>
                  <a:lnTo>
                    <a:pt x="82" y="2605"/>
                  </a:lnTo>
                  <a:lnTo>
                    <a:pt x="56" y="2509"/>
                  </a:lnTo>
                  <a:lnTo>
                    <a:pt x="36" y="2409"/>
                  </a:lnTo>
                  <a:lnTo>
                    <a:pt x="20" y="2309"/>
                  </a:lnTo>
                  <a:lnTo>
                    <a:pt x="9" y="2206"/>
                  </a:lnTo>
                  <a:lnTo>
                    <a:pt x="2" y="2101"/>
                  </a:lnTo>
                  <a:lnTo>
                    <a:pt x="0" y="1995"/>
                  </a:lnTo>
                  <a:lnTo>
                    <a:pt x="2" y="1890"/>
                  </a:lnTo>
                  <a:lnTo>
                    <a:pt x="10" y="1786"/>
                  </a:lnTo>
                  <a:lnTo>
                    <a:pt x="22" y="1684"/>
                  </a:lnTo>
                  <a:lnTo>
                    <a:pt x="40" y="1583"/>
                  </a:lnTo>
                  <a:lnTo>
                    <a:pt x="62" y="1484"/>
                  </a:lnTo>
                  <a:lnTo>
                    <a:pt x="91" y="1388"/>
                  </a:lnTo>
                  <a:lnTo>
                    <a:pt x="122" y="1294"/>
                  </a:lnTo>
                  <a:lnTo>
                    <a:pt x="159" y="1203"/>
                  </a:lnTo>
                  <a:lnTo>
                    <a:pt x="207" y="1101"/>
                  </a:lnTo>
                  <a:lnTo>
                    <a:pt x="261" y="1003"/>
                  </a:lnTo>
                  <a:lnTo>
                    <a:pt x="318" y="908"/>
                  </a:lnTo>
                  <a:lnTo>
                    <a:pt x="381" y="818"/>
                  </a:lnTo>
                  <a:lnTo>
                    <a:pt x="448" y="730"/>
                  </a:lnTo>
                  <a:lnTo>
                    <a:pt x="520" y="648"/>
                  </a:lnTo>
                  <a:lnTo>
                    <a:pt x="598" y="571"/>
                  </a:lnTo>
                  <a:lnTo>
                    <a:pt x="678" y="497"/>
                  </a:lnTo>
                  <a:lnTo>
                    <a:pt x="763" y="429"/>
                  </a:lnTo>
                  <a:lnTo>
                    <a:pt x="851" y="364"/>
                  </a:lnTo>
                  <a:lnTo>
                    <a:pt x="944" y="303"/>
                  </a:lnTo>
                  <a:lnTo>
                    <a:pt x="1041" y="248"/>
                  </a:lnTo>
                  <a:lnTo>
                    <a:pt x="1141" y="197"/>
                  </a:lnTo>
                  <a:lnTo>
                    <a:pt x="1244" y="150"/>
                  </a:lnTo>
                  <a:lnTo>
                    <a:pt x="1352" y="111"/>
                  </a:lnTo>
                  <a:lnTo>
                    <a:pt x="1461" y="78"/>
                  </a:lnTo>
                  <a:lnTo>
                    <a:pt x="1572" y="49"/>
                  </a:lnTo>
                  <a:lnTo>
                    <a:pt x="1685" y="27"/>
                  </a:lnTo>
                  <a:lnTo>
                    <a:pt x="1800" y="13"/>
                  </a:lnTo>
                  <a:lnTo>
                    <a:pt x="1916" y="3"/>
                  </a:lnTo>
                  <a:lnTo>
                    <a:pt x="203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</p:grpSp>
      <p:graphicFrame>
        <p:nvGraphicFramePr>
          <p:cNvPr id="21" name="Table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969425"/>
              </p:ext>
            </p:extLst>
          </p:nvPr>
        </p:nvGraphicFramePr>
        <p:xfrm>
          <a:off x="420754" y="2492896"/>
          <a:ext cx="4824535" cy="14142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9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566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597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339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5718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E- Faktura </a:t>
                      </a:r>
                    </a:p>
                    <a:p>
                      <a:pPr algn="ctr" rtl="0" fontAlgn="ctr"/>
                      <a:endParaRPr lang="pl-PL" sz="1200" b="1" u="none" strike="noStrike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pl-PL" sz="10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Projekt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Stan </a:t>
                      </a:r>
                    </a:p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zaawansowania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Oczekiwane zakończenie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616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Wdrożenie</a:t>
                      </a:r>
                      <a:r>
                        <a:rPr lang="pl-PL" sz="900" b="0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 platformy pośredniczącej e-fakturowania dla sfery finansów publicznych B2A (projekt POPC)</a:t>
                      </a:r>
                      <a:endParaRPr lang="pl-PL" sz="900" b="0" i="0" u="none" strike="noStrike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l-PL" sz="1100" b="1" kern="1200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Wdrożenie e-fakturowania</a:t>
                      </a:r>
                      <a:r>
                        <a:rPr lang="pl-PL" sz="900" b="0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 B2B</a:t>
                      </a:r>
                      <a:endParaRPr lang="pl-PL" sz="900" b="0" i="0" u="none" strike="noStrike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rtl="0" fontAlgn="ctr"/>
                      <a:endParaRPr lang="pl-PL" sz="900" kern="1200" baseline="0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kern="1200" dirty="0" err="1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Tbc</a:t>
                      </a:r>
                      <a:r>
                        <a:rPr lang="pl-PL" sz="1100" b="1" kern="120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pl-PL" sz="1100" b="1" kern="1200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" name="Oval 24"/>
          <p:cNvSpPr/>
          <p:nvPr>
            <p:custDataLst>
              <p:tags r:id="rId4"/>
            </p:custDataLst>
          </p:nvPr>
        </p:nvSpPr>
        <p:spPr bwMode="gray">
          <a:xfrm>
            <a:off x="3849015" y="3634888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3" name="clipart_tick"/>
          <p:cNvSpPr>
            <a:spLocks noChangeAspect="1"/>
          </p:cNvSpPr>
          <p:nvPr/>
        </p:nvSpPr>
        <p:spPr bwMode="gray">
          <a:xfrm>
            <a:off x="4333890" y="3307338"/>
            <a:ext cx="156354" cy="168524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91440" bIns="9144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cxnSp>
        <p:nvCxnSpPr>
          <p:cNvPr id="35" name="Łącznik prosty ze strzałką 34"/>
          <p:cNvCxnSpPr/>
          <p:nvPr/>
        </p:nvCxnSpPr>
        <p:spPr>
          <a:xfrm flipV="1">
            <a:off x="158750" y="3731915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Table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376477"/>
              </p:ext>
            </p:extLst>
          </p:nvPr>
        </p:nvGraphicFramePr>
        <p:xfrm>
          <a:off x="465016" y="4127226"/>
          <a:ext cx="4782775" cy="942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2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679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6178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3557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5924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77597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E- Paragon</a:t>
                      </a:r>
                    </a:p>
                    <a:p>
                      <a:pPr algn="ctr" rtl="0" fontAlgn="ctr"/>
                      <a:endParaRPr lang="pl-PL" sz="1200" b="1" u="none" strike="noStrike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pl-PL" sz="10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Projekt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Stan </a:t>
                      </a:r>
                    </a:p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zaawansowania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Oczekiwane zakończenie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694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Koncepcja</a:t>
                      </a:r>
                      <a:r>
                        <a:rPr lang="pl-PL" sz="900" b="0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 legislacyjna dla e-Paragonu</a:t>
                      </a:r>
                      <a:endParaRPr lang="pl-PL" sz="900" b="0" i="0" u="none" strike="noStrike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rtl="0" fontAlgn="ctr"/>
                      <a:endParaRPr lang="pl-PL" sz="900" kern="1200" baseline="0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kern="1200" dirty="0" err="1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Tbc</a:t>
                      </a:r>
                      <a:r>
                        <a:rPr lang="pl-PL" sz="1100" b="1" kern="120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pl-PL" sz="1100" b="1" kern="1200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7" name="Oval 24"/>
          <p:cNvSpPr/>
          <p:nvPr>
            <p:custDataLst>
              <p:tags r:id="rId5"/>
            </p:custDataLst>
          </p:nvPr>
        </p:nvSpPr>
        <p:spPr bwMode="gray">
          <a:xfrm>
            <a:off x="3824097" y="4828501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cxnSp>
        <p:nvCxnSpPr>
          <p:cNvPr id="38" name="Łącznik prosty ze strzałką 37"/>
          <p:cNvCxnSpPr/>
          <p:nvPr/>
        </p:nvCxnSpPr>
        <p:spPr>
          <a:xfrm flipV="1">
            <a:off x="184064" y="4925528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rostokąt zaokrąglony 22"/>
          <p:cNvSpPr/>
          <p:nvPr/>
        </p:nvSpPr>
        <p:spPr>
          <a:xfrm>
            <a:off x="6007211" y="1042849"/>
            <a:ext cx="3215513" cy="36059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1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Strumień został powołany w czerwcu 2016 r. </a:t>
            </a:r>
          </a:p>
        </p:txBody>
      </p:sp>
    </p:spTree>
    <p:extLst>
      <p:ext uri="{BB962C8B-B14F-4D97-AF65-F5344CB8AC3E}">
        <p14:creationId xmlns:p14="http://schemas.microsoft.com/office/powerpoint/2010/main" val="425209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6819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 smtClean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34" name="Round Diagonal Corner Rectangle 33"/>
          <p:cNvSpPr/>
          <p:nvPr/>
        </p:nvSpPr>
        <p:spPr>
          <a:xfrm>
            <a:off x="4664969" y="2758203"/>
            <a:ext cx="5025994" cy="2975053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3" name="ColumnHeader"/>
          <p:cNvSpPr>
            <a:spLocks noChangeArrowheads="1"/>
          </p:cNvSpPr>
          <p:nvPr/>
        </p:nvSpPr>
        <p:spPr bwMode="gray">
          <a:xfrm>
            <a:off x="503892" y="1188389"/>
            <a:ext cx="9043054" cy="780168"/>
          </a:xfrm>
          <a:prstGeom prst="round2DiagRect">
            <a:avLst/>
          </a:prstGeom>
          <a:gradFill flip="none" rotWithShape="1">
            <a:gsLst>
              <a:gs pos="100000">
                <a:srgbClr val="2EA0FE"/>
              </a:gs>
              <a:gs pos="1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0700" tIns="0" rIns="50700" bIns="0" anchor="ctr"/>
          <a:lstStyle/>
          <a:p>
            <a:pPr marL="1356874" lvl="3" indent="-194331">
              <a:spcAft>
                <a:spcPts val="650"/>
              </a:spcAft>
              <a:defRPr/>
            </a:pPr>
            <a:r>
              <a:rPr lang="pl-PL" sz="1400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biznesowy: </a:t>
            </a:r>
            <a:r>
              <a:rPr lang="pl-PL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Tomasz Wiśniewski (</a:t>
            </a:r>
            <a:r>
              <a:rPr lang="pl-PL" sz="1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SBR</a:t>
            </a:r>
            <a:r>
              <a:rPr lang="pl-PL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Polska)</a:t>
            </a:r>
            <a:endParaRPr lang="pl-PL" sz="1400" b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362033" lvl="3" indent="-199490">
              <a:spcAft>
                <a:spcPts val="650"/>
              </a:spcAft>
              <a:defRPr/>
            </a:pPr>
            <a:r>
              <a:rPr lang="pl-PL" sz="1400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</a:t>
            </a:r>
            <a:r>
              <a:rPr lang="pl-PL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wdrożeniowy: Szymon Wiśniewski (MF)</a:t>
            </a:r>
            <a:endParaRPr lang="pl-PL" sz="1400" i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320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l-PL" altLang="pl-PL" sz="2000" dirty="0">
                <a:solidFill>
                  <a:srgbClr val="0166B6"/>
                </a:solidFill>
              </a:rPr>
              <a:t>Strumień</a:t>
            </a:r>
            <a:r>
              <a:rPr lang="pl-PL" altLang="pl-PL" sz="2000" dirty="0"/>
              <a:t> </a:t>
            </a:r>
            <a:r>
              <a:rPr lang="pl-PL" altLang="pl-PL" sz="2000" dirty="0" smtClean="0">
                <a:solidFill>
                  <a:srgbClr val="DC6E00"/>
                </a:solidFill>
              </a:rPr>
              <a:t>e-Sprawozdawczość </a:t>
            </a:r>
            <a:r>
              <a:rPr lang="pl-PL" altLang="pl-PL" sz="2000" dirty="0" smtClean="0">
                <a:solidFill>
                  <a:srgbClr val="0166B6"/>
                </a:solidFill>
              </a:rPr>
              <a:t>pracuje nad usunięciem redundancji danych sprawozdawczych przedsiębiorców</a:t>
            </a:r>
          </a:p>
        </p:txBody>
      </p:sp>
      <p:sp>
        <p:nvSpPr>
          <p:cNvPr id="13322" name="Text Placeholder 2"/>
          <p:cNvSpPr txBox="1">
            <a:spLocks/>
          </p:cNvSpPr>
          <p:nvPr/>
        </p:nvSpPr>
        <p:spPr bwMode="auto">
          <a:xfrm>
            <a:off x="4835576" y="2821272"/>
            <a:ext cx="4737962" cy="2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9500" tIns="11700" rIns="19500" bIns="11700">
            <a:spAutoFit/>
          </a:bodyPr>
          <a:lstStyle/>
          <a:p>
            <a:pPr marL="177800" indent="-1778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altLang="pl-PL" sz="13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Raportowanie zintegrowane</a:t>
            </a:r>
            <a:r>
              <a:rPr lang="pl-PL" alt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355600" indent="-1778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alt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e-sprawozdania </a:t>
            </a:r>
            <a:r>
              <a:rPr lang="pl-PL" alt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przedsiębiorców zarejestrowanych w KRS wysłane do KRS 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automatycznie otrzymuje też administracja skarbowa 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ok. 0,5 mln e-sprawozdań</a:t>
            </a:r>
            <a:endParaRPr lang="pl-PL" sz="1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1778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alt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e-sprawozdania 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podatników PIT, którzy prowadzą księgi rachunkowe i mają obowiązek ich sporządzania, przekazywane są wyłącznie do Szefa Krajowej Administracji Skarbowej (KAS) 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ok 21 tys. sprawozdań</a:t>
            </a:r>
          </a:p>
          <a:p>
            <a:pPr marL="355600" indent="-1778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e-raporty składane 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KNF 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(od marca 2019r)</a:t>
            </a:r>
            <a:endParaRPr lang="pl-PL" sz="13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3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Portal </a:t>
            </a:r>
            <a:r>
              <a:rPr lang="pl-PL" sz="13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eKRS</a:t>
            </a:r>
            <a:r>
              <a:rPr lang="pl-PL" sz="13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zwiększenie dostępności informacji gospodarczej </a:t>
            </a:r>
          </a:p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3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Aplikacja </a:t>
            </a:r>
            <a:r>
              <a:rPr lang="pl-PL" sz="13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e-Sprawozdania Finansowe 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Portalu Podatkowym (dla raportów składanych do 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KAS)</a:t>
            </a:r>
            <a:endParaRPr lang="pl-PL" altLang="pl-PL" sz="1300" dirty="0">
              <a:solidFill>
                <a:srgbClr val="0070C0"/>
              </a:solidFill>
              <a:latin typeface="Calibri" pitchFamily="34" charset="0"/>
              <a:cs typeface="Calibri" panose="020F0502020204030204" pitchFamily="34" charset="0"/>
            </a:endParaRPr>
          </a:p>
        </p:txBody>
      </p:sp>
      <p:sp>
        <p:nvSpPr>
          <p:cNvPr id="13324" name="Rectangle 34"/>
          <p:cNvSpPr>
            <a:spLocks noChangeArrowheads="1"/>
          </p:cNvSpPr>
          <p:nvPr/>
        </p:nvSpPr>
        <p:spPr bwMode="auto">
          <a:xfrm>
            <a:off x="6852089" y="2337585"/>
            <a:ext cx="3053911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Kluczowe </a:t>
            </a:r>
            <a:r>
              <a:rPr lang="pl-PL" altLang="pl-PL" sz="1733" b="1" dirty="0" smtClean="0">
                <a:solidFill>
                  <a:srgbClr val="2EA0FE"/>
                </a:solidFill>
                <a:latin typeface="Calibri" pitchFamily="34" charset="0"/>
              </a:rPr>
              <a:t>osiągnięcia w 2019r.</a:t>
            </a:r>
            <a:endParaRPr lang="pl-PL" altLang="pl-PL" sz="1733" b="1" dirty="0">
              <a:solidFill>
                <a:srgbClr val="2EA0FE"/>
              </a:solidFill>
              <a:latin typeface="Calibri" pitchFamily="34" charset="0"/>
            </a:endParaRPr>
          </a:p>
        </p:txBody>
      </p:sp>
      <p:grpSp>
        <p:nvGrpSpPr>
          <p:cNvPr id="13328" name="Group 31"/>
          <p:cNvGrpSpPr>
            <a:grpSpLocks/>
          </p:cNvGrpSpPr>
          <p:nvPr/>
        </p:nvGrpSpPr>
        <p:grpSpPr bwMode="auto">
          <a:xfrm>
            <a:off x="689767" y="1342648"/>
            <a:ext cx="599438" cy="543875"/>
            <a:chOff x="1019177" y="1648406"/>
            <a:chExt cx="869682" cy="740783"/>
          </a:xfrm>
        </p:grpSpPr>
        <p:grpSp>
          <p:nvGrpSpPr>
            <p:cNvPr id="13330" name="Group 16"/>
            <p:cNvGrpSpPr>
              <a:grpSpLocks noChangeAspect="1"/>
            </p:cNvGrpSpPr>
            <p:nvPr/>
          </p:nvGrpSpPr>
          <p:grpSpPr bwMode="auto">
            <a:xfrm>
              <a:off x="1019177" y="1648406"/>
              <a:ext cx="771027" cy="740783"/>
              <a:chOff x="1055" y="1007"/>
              <a:chExt cx="267" cy="257"/>
            </a:xfrm>
          </p:grpSpPr>
          <p:sp>
            <p:nvSpPr>
              <p:cNvPr id="13332" name="Freeform 18"/>
              <p:cNvSpPr>
                <a:spLocks/>
              </p:cNvSpPr>
              <p:nvPr/>
            </p:nvSpPr>
            <p:spPr bwMode="auto">
              <a:xfrm>
                <a:off x="1131" y="1007"/>
                <a:ext cx="97" cy="68"/>
              </a:xfrm>
              <a:custGeom>
                <a:avLst/>
                <a:gdLst>
                  <a:gd name="T0" fmla="*/ 0 w 1075"/>
                  <a:gd name="T1" fmla="*/ 0 h 748"/>
                  <a:gd name="T2" fmla="*/ 0 w 1075"/>
                  <a:gd name="T3" fmla="*/ 0 h 748"/>
                  <a:gd name="T4" fmla="*/ 0 w 1075"/>
                  <a:gd name="T5" fmla="*/ 0 h 748"/>
                  <a:gd name="T6" fmla="*/ 0 w 1075"/>
                  <a:gd name="T7" fmla="*/ 0 h 748"/>
                  <a:gd name="T8" fmla="*/ 0 w 1075"/>
                  <a:gd name="T9" fmla="*/ 0 h 748"/>
                  <a:gd name="T10" fmla="*/ 0 w 1075"/>
                  <a:gd name="T11" fmla="*/ 0 h 748"/>
                  <a:gd name="T12" fmla="*/ 0 w 1075"/>
                  <a:gd name="T13" fmla="*/ 0 h 748"/>
                  <a:gd name="T14" fmla="*/ 0 w 1075"/>
                  <a:gd name="T15" fmla="*/ 0 h 748"/>
                  <a:gd name="T16" fmla="*/ 0 w 1075"/>
                  <a:gd name="T17" fmla="*/ 0 h 748"/>
                  <a:gd name="T18" fmla="*/ 0 w 1075"/>
                  <a:gd name="T19" fmla="*/ 0 h 748"/>
                  <a:gd name="T20" fmla="*/ 0 w 1075"/>
                  <a:gd name="T21" fmla="*/ 0 h 748"/>
                  <a:gd name="T22" fmla="*/ 0 w 1075"/>
                  <a:gd name="T23" fmla="*/ 0 h 748"/>
                  <a:gd name="T24" fmla="*/ 0 w 1075"/>
                  <a:gd name="T25" fmla="*/ 0 h 748"/>
                  <a:gd name="T26" fmla="*/ 0 w 1075"/>
                  <a:gd name="T27" fmla="*/ 0 h 748"/>
                  <a:gd name="T28" fmla="*/ 0 w 1075"/>
                  <a:gd name="T29" fmla="*/ 0 h 748"/>
                  <a:gd name="T30" fmla="*/ 0 w 1075"/>
                  <a:gd name="T31" fmla="*/ 0 h 748"/>
                  <a:gd name="T32" fmla="*/ 0 w 1075"/>
                  <a:gd name="T33" fmla="*/ 0 h 748"/>
                  <a:gd name="T34" fmla="*/ 0 w 1075"/>
                  <a:gd name="T35" fmla="*/ 0 h 748"/>
                  <a:gd name="T36" fmla="*/ 0 w 1075"/>
                  <a:gd name="T37" fmla="*/ 0 h 748"/>
                  <a:gd name="T38" fmla="*/ 0 w 1075"/>
                  <a:gd name="T39" fmla="*/ 0 h 748"/>
                  <a:gd name="T40" fmla="*/ 0 w 1075"/>
                  <a:gd name="T41" fmla="*/ 0 h 748"/>
                  <a:gd name="T42" fmla="*/ 0 w 1075"/>
                  <a:gd name="T43" fmla="*/ 0 h 748"/>
                  <a:gd name="T44" fmla="*/ 0 w 1075"/>
                  <a:gd name="T45" fmla="*/ 0 h 748"/>
                  <a:gd name="T46" fmla="*/ 0 w 1075"/>
                  <a:gd name="T47" fmla="*/ 0 h 748"/>
                  <a:gd name="T48" fmla="*/ 0 w 1075"/>
                  <a:gd name="T49" fmla="*/ 0 h 748"/>
                  <a:gd name="T50" fmla="*/ 0 w 1075"/>
                  <a:gd name="T51" fmla="*/ 0 h 748"/>
                  <a:gd name="T52" fmla="*/ 0 w 1075"/>
                  <a:gd name="T53" fmla="*/ 0 h 748"/>
                  <a:gd name="T54" fmla="*/ 0 w 1075"/>
                  <a:gd name="T55" fmla="*/ 0 h 748"/>
                  <a:gd name="T56" fmla="*/ 0 w 1075"/>
                  <a:gd name="T57" fmla="*/ 0 h 748"/>
                  <a:gd name="T58" fmla="*/ 0 w 1075"/>
                  <a:gd name="T59" fmla="*/ 0 h 748"/>
                  <a:gd name="T60" fmla="*/ 0 w 1075"/>
                  <a:gd name="T61" fmla="*/ 0 h 748"/>
                  <a:gd name="T62" fmla="*/ 0 w 1075"/>
                  <a:gd name="T63" fmla="*/ 0 h 748"/>
                  <a:gd name="T64" fmla="*/ 0 w 1075"/>
                  <a:gd name="T65" fmla="*/ 0 h 748"/>
                  <a:gd name="T66" fmla="*/ 0 w 1075"/>
                  <a:gd name="T67" fmla="*/ 0 h 748"/>
                  <a:gd name="T68" fmla="*/ 0 w 1075"/>
                  <a:gd name="T69" fmla="*/ 0 h 748"/>
                  <a:gd name="T70" fmla="*/ 0 w 1075"/>
                  <a:gd name="T71" fmla="*/ 0 h 74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5"/>
                  <a:gd name="T109" fmla="*/ 0 h 748"/>
                  <a:gd name="T110" fmla="*/ 1075 w 1075"/>
                  <a:gd name="T111" fmla="*/ 748 h 74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5" h="748">
                    <a:moveTo>
                      <a:pt x="902" y="0"/>
                    </a:moveTo>
                    <a:lnTo>
                      <a:pt x="916" y="4"/>
                    </a:lnTo>
                    <a:lnTo>
                      <a:pt x="928" y="12"/>
                    </a:lnTo>
                    <a:lnTo>
                      <a:pt x="936" y="23"/>
                    </a:lnTo>
                    <a:lnTo>
                      <a:pt x="1071" y="303"/>
                    </a:lnTo>
                    <a:lnTo>
                      <a:pt x="1075" y="317"/>
                    </a:lnTo>
                    <a:lnTo>
                      <a:pt x="1074" y="332"/>
                    </a:lnTo>
                    <a:lnTo>
                      <a:pt x="1068" y="344"/>
                    </a:lnTo>
                    <a:lnTo>
                      <a:pt x="1063" y="350"/>
                    </a:lnTo>
                    <a:lnTo>
                      <a:pt x="1059" y="354"/>
                    </a:lnTo>
                    <a:lnTo>
                      <a:pt x="1045" y="361"/>
                    </a:lnTo>
                    <a:lnTo>
                      <a:pt x="1031" y="363"/>
                    </a:lnTo>
                    <a:lnTo>
                      <a:pt x="721" y="339"/>
                    </a:lnTo>
                    <a:lnTo>
                      <a:pt x="707" y="336"/>
                    </a:lnTo>
                    <a:lnTo>
                      <a:pt x="695" y="328"/>
                    </a:lnTo>
                    <a:lnTo>
                      <a:pt x="686" y="316"/>
                    </a:lnTo>
                    <a:lnTo>
                      <a:pt x="682" y="302"/>
                    </a:lnTo>
                    <a:lnTo>
                      <a:pt x="683" y="288"/>
                    </a:lnTo>
                    <a:lnTo>
                      <a:pt x="690" y="274"/>
                    </a:lnTo>
                    <a:lnTo>
                      <a:pt x="708" y="247"/>
                    </a:lnTo>
                    <a:lnTo>
                      <a:pt x="659" y="243"/>
                    </a:lnTo>
                    <a:lnTo>
                      <a:pt x="609" y="244"/>
                    </a:lnTo>
                    <a:lnTo>
                      <a:pt x="559" y="251"/>
                    </a:lnTo>
                    <a:lnTo>
                      <a:pt x="511" y="265"/>
                    </a:lnTo>
                    <a:lnTo>
                      <a:pt x="465" y="282"/>
                    </a:lnTo>
                    <a:lnTo>
                      <a:pt x="421" y="306"/>
                    </a:lnTo>
                    <a:lnTo>
                      <a:pt x="379" y="334"/>
                    </a:lnTo>
                    <a:lnTo>
                      <a:pt x="342" y="364"/>
                    </a:lnTo>
                    <a:lnTo>
                      <a:pt x="310" y="398"/>
                    </a:lnTo>
                    <a:lnTo>
                      <a:pt x="282" y="435"/>
                    </a:lnTo>
                    <a:lnTo>
                      <a:pt x="258" y="474"/>
                    </a:lnTo>
                    <a:lnTo>
                      <a:pt x="238" y="514"/>
                    </a:lnTo>
                    <a:lnTo>
                      <a:pt x="222" y="558"/>
                    </a:lnTo>
                    <a:lnTo>
                      <a:pt x="212" y="603"/>
                    </a:lnTo>
                    <a:lnTo>
                      <a:pt x="205" y="648"/>
                    </a:lnTo>
                    <a:lnTo>
                      <a:pt x="203" y="695"/>
                    </a:lnTo>
                    <a:lnTo>
                      <a:pt x="202" y="709"/>
                    </a:lnTo>
                    <a:lnTo>
                      <a:pt x="196" y="720"/>
                    </a:lnTo>
                    <a:lnTo>
                      <a:pt x="188" y="730"/>
                    </a:lnTo>
                    <a:lnTo>
                      <a:pt x="177" y="735"/>
                    </a:lnTo>
                    <a:lnTo>
                      <a:pt x="166" y="738"/>
                    </a:lnTo>
                    <a:lnTo>
                      <a:pt x="45" y="748"/>
                    </a:lnTo>
                    <a:lnTo>
                      <a:pt x="33" y="747"/>
                    </a:lnTo>
                    <a:lnTo>
                      <a:pt x="23" y="743"/>
                    </a:lnTo>
                    <a:lnTo>
                      <a:pt x="13" y="737"/>
                    </a:lnTo>
                    <a:lnTo>
                      <a:pt x="7" y="728"/>
                    </a:lnTo>
                    <a:lnTo>
                      <a:pt x="2" y="718"/>
                    </a:lnTo>
                    <a:lnTo>
                      <a:pt x="0" y="707"/>
                    </a:lnTo>
                    <a:lnTo>
                      <a:pt x="1" y="650"/>
                    </a:lnTo>
                    <a:lnTo>
                      <a:pt x="6" y="594"/>
                    </a:lnTo>
                    <a:lnTo>
                      <a:pt x="16" y="540"/>
                    </a:lnTo>
                    <a:lnTo>
                      <a:pt x="32" y="486"/>
                    </a:lnTo>
                    <a:lnTo>
                      <a:pt x="51" y="434"/>
                    </a:lnTo>
                    <a:lnTo>
                      <a:pt x="75" y="384"/>
                    </a:lnTo>
                    <a:lnTo>
                      <a:pt x="104" y="336"/>
                    </a:lnTo>
                    <a:lnTo>
                      <a:pt x="135" y="291"/>
                    </a:lnTo>
                    <a:lnTo>
                      <a:pt x="172" y="248"/>
                    </a:lnTo>
                    <a:lnTo>
                      <a:pt x="211" y="208"/>
                    </a:lnTo>
                    <a:lnTo>
                      <a:pt x="255" y="172"/>
                    </a:lnTo>
                    <a:lnTo>
                      <a:pt x="306" y="136"/>
                    </a:lnTo>
                    <a:lnTo>
                      <a:pt x="360" y="106"/>
                    </a:lnTo>
                    <a:lnTo>
                      <a:pt x="415" y="81"/>
                    </a:lnTo>
                    <a:lnTo>
                      <a:pt x="472" y="62"/>
                    </a:lnTo>
                    <a:lnTo>
                      <a:pt x="531" y="48"/>
                    </a:lnTo>
                    <a:lnTo>
                      <a:pt x="591" y="40"/>
                    </a:lnTo>
                    <a:lnTo>
                      <a:pt x="651" y="38"/>
                    </a:lnTo>
                    <a:lnTo>
                      <a:pt x="712" y="41"/>
                    </a:lnTo>
                    <a:lnTo>
                      <a:pt x="772" y="50"/>
                    </a:lnTo>
                    <a:lnTo>
                      <a:pt x="832" y="65"/>
                    </a:lnTo>
                    <a:lnTo>
                      <a:pt x="865" y="18"/>
                    </a:lnTo>
                    <a:lnTo>
                      <a:pt x="874" y="7"/>
                    </a:lnTo>
                    <a:lnTo>
                      <a:pt x="888" y="2"/>
                    </a:lnTo>
                    <a:lnTo>
                      <a:pt x="9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13333" name="Freeform 19"/>
              <p:cNvSpPr>
                <a:spLocks/>
              </p:cNvSpPr>
              <p:nvPr/>
            </p:nvSpPr>
            <p:spPr bwMode="auto">
              <a:xfrm>
                <a:off x="1225" y="1163"/>
                <a:ext cx="97" cy="68"/>
              </a:xfrm>
              <a:custGeom>
                <a:avLst/>
                <a:gdLst>
                  <a:gd name="T0" fmla="*/ 0 w 1074"/>
                  <a:gd name="T1" fmla="*/ 0 h 746"/>
                  <a:gd name="T2" fmla="*/ 0 w 1074"/>
                  <a:gd name="T3" fmla="*/ 0 h 746"/>
                  <a:gd name="T4" fmla="*/ 0 w 1074"/>
                  <a:gd name="T5" fmla="*/ 0 h 746"/>
                  <a:gd name="T6" fmla="*/ 0 w 1074"/>
                  <a:gd name="T7" fmla="*/ 0 h 746"/>
                  <a:gd name="T8" fmla="*/ 0 w 1074"/>
                  <a:gd name="T9" fmla="*/ 0 h 746"/>
                  <a:gd name="T10" fmla="*/ 0 w 1074"/>
                  <a:gd name="T11" fmla="*/ 0 h 746"/>
                  <a:gd name="T12" fmla="*/ 0 w 1074"/>
                  <a:gd name="T13" fmla="*/ 0 h 746"/>
                  <a:gd name="T14" fmla="*/ 0 w 1074"/>
                  <a:gd name="T15" fmla="*/ 0 h 746"/>
                  <a:gd name="T16" fmla="*/ 0 w 1074"/>
                  <a:gd name="T17" fmla="*/ 0 h 746"/>
                  <a:gd name="T18" fmla="*/ 0 w 1074"/>
                  <a:gd name="T19" fmla="*/ 0 h 746"/>
                  <a:gd name="T20" fmla="*/ 0 w 1074"/>
                  <a:gd name="T21" fmla="*/ 0 h 746"/>
                  <a:gd name="T22" fmla="*/ 0 w 1074"/>
                  <a:gd name="T23" fmla="*/ 0 h 746"/>
                  <a:gd name="T24" fmla="*/ 0 w 1074"/>
                  <a:gd name="T25" fmla="*/ 0 h 746"/>
                  <a:gd name="T26" fmla="*/ 0 w 1074"/>
                  <a:gd name="T27" fmla="*/ 0 h 746"/>
                  <a:gd name="T28" fmla="*/ 0 w 1074"/>
                  <a:gd name="T29" fmla="*/ 0 h 746"/>
                  <a:gd name="T30" fmla="*/ 0 w 1074"/>
                  <a:gd name="T31" fmla="*/ 0 h 746"/>
                  <a:gd name="T32" fmla="*/ 0 w 1074"/>
                  <a:gd name="T33" fmla="*/ 0 h 746"/>
                  <a:gd name="T34" fmla="*/ 0 w 1074"/>
                  <a:gd name="T35" fmla="*/ 0 h 746"/>
                  <a:gd name="T36" fmla="*/ 0 w 1074"/>
                  <a:gd name="T37" fmla="*/ 0 h 746"/>
                  <a:gd name="T38" fmla="*/ 0 w 1074"/>
                  <a:gd name="T39" fmla="*/ 0 h 746"/>
                  <a:gd name="T40" fmla="*/ 0 w 1074"/>
                  <a:gd name="T41" fmla="*/ 0 h 746"/>
                  <a:gd name="T42" fmla="*/ 0 w 1074"/>
                  <a:gd name="T43" fmla="*/ 0 h 746"/>
                  <a:gd name="T44" fmla="*/ 0 w 1074"/>
                  <a:gd name="T45" fmla="*/ 0 h 746"/>
                  <a:gd name="T46" fmla="*/ 0 w 1074"/>
                  <a:gd name="T47" fmla="*/ 0 h 746"/>
                  <a:gd name="T48" fmla="*/ 0 w 1074"/>
                  <a:gd name="T49" fmla="*/ 0 h 746"/>
                  <a:gd name="T50" fmla="*/ 0 w 1074"/>
                  <a:gd name="T51" fmla="*/ 0 h 746"/>
                  <a:gd name="T52" fmla="*/ 0 w 1074"/>
                  <a:gd name="T53" fmla="*/ 0 h 746"/>
                  <a:gd name="T54" fmla="*/ 0 w 1074"/>
                  <a:gd name="T55" fmla="*/ 0 h 746"/>
                  <a:gd name="T56" fmla="*/ 0 w 1074"/>
                  <a:gd name="T57" fmla="*/ 0 h 746"/>
                  <a:gd name="T58" fmla="*/ 0 w 1074"/>
                  <a:gd name="T59" fmla="*/ 0 h 746"/>
                  <a:gd name="T60" fmla="*/ 0 w 1074"/>
                  <a:gd name="T61" fmla="*/ 0 h 746"/>
                  <a:gd name="T62" fmla="*/ 0 w 1074"/>
                  <a:gd name="T63" fmla="*/ 0 h 746"/>
                  <a:gd name="T64" fmla="*/ 0 w 1074"/>
                  <a:gd name="T65" fmla="*/ 0 h 746"/>
                  <a:gd name="T66" fmla="*/ 0 w 1074"/>
                  <a:gd name="T67" fmla="*/ 0 h 746"/>
                  <a:gd name="T68" fmla="*/ 0 w 1074"/>
                  <a:gd name="T69" fmla="*/ 0 h 746"/>
                  <a:gd name="T70" fmla="*/ 0 w 1074"/>
                  <a:gd name="T71" fmla="*/ 0 h 7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4"/>
                  <a:gd name="T109" fmla="*/ 0 h 746"/>
                  <a:gd name="T110" fmla="*/ 1074 w 1074"/>
                  <a:gd name="T111" fmla="*/ 746 h 74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4" h="746">
                    <a:moveTo>
                      <a:pt x="1030" y="0"/>
                    </a:moveTo>
                    <a:lnTo>
                      <a:pt x="1040" y="0"/>
                    </a:lnTo>
                    <a:lnTo>
                      <a:pt x="1051" y="4"/>
                    </a:lnTo>
                    <a:lnTo>
                      <a:pt x="1060" y="10"/>
                    </a:lnTo>
                    <a:lnTo>
                      <a:pt x="1068" y="19"/>
                    </a:lnTo>
                    <a:lnTo>
                      <a:pt x="1073" y="28"/>
                    </a:lnTo>
                    <a:lnTo>
                      <a:pt x="1074" y="40"/>
                    </a:lnTo>
                    <a:lnTo>
                      <a:pt x="1074" y="96"/>
                    </a:lnTo>
                    <a:lnTo>
                      <a:pt x="1068" y="152"/>
                    </a:lnTo>
                    <a:lnTo>
                      <a:pt x="1057" y="207"/>
                    </a:lnTo>
                    <a:lnTo>
                      <a:pt x="1043" y="260"/>
                    </a:lnTo>
                    <a:lnTo>
                      <a:pt x="1023" y="313"/>
                    </a:lnTo>
                    <a:lnTo>
                      <a:pt x="1000" y="362"/>
                    </a:lnTo>
                    <a:lnTo>
                      <a:pt x="971" y="410"/>
                    </a:lnTo>
                    <a:lnTo>
                      <a:pt x="940" y="455"/>
                    </a:lnTo>
                    <a:lnTo>
                      <a:pt x="903" y="499"/>
                    </a:lnTo>
                    <a:lnTo>
                      <a:pt x="863" y="538"/>
                    </a:lnTo>
                    <a:lnTo>
                      <a:pt x="820" y="574"/>
                    </a:lnTo>
                    <a:lnTo>
                      <a:pt x="769" y="610"/>
                    </a:lnTo>
                    <a:lnTo>
                      <a:pt x="715" y="640"/>
                    </a:lnTo>
                    <a:lnTo>
                      <a:pt x="659" y="665"/>
                    </a:lnTo>
                    <a:lnTo>
                      <a:pt x="603" y="684"/>
                    </a:lnTo>
                    <a:lnTo>
                      <a:pt x="544" y="698"/>
                    </a:lnTo>
                    <a:lnTo>
                      <a:pt x="484" y="706"/>
                    </a:lnTo>
                    <a:lnTo>
                      <a:pt x="424" y="709"/>
                    </a:lnTo>
                    <a:lnTo>
                      <a:pt x="363" y="705"/>
                    </a:lnTo>
                    <a:lnTo>
                      <a:pt x="302" y="696"/>
                    </a:lnTo>
                    <a:lnTo>
                      <a:pt x="242" y="681"/>
                    </a:lnTo>
                    <a:lnTo>
                      <a:pt x="210" y="728"/>
                    </a:lnTo>
                    <a:lnTo>
                      <a:pt x="199" y="739"/>
                    </a:lnTo>
                    <a:lnTo>
                      <a:pt x="187" y="745"/>
                    </a:lnTo>
                    <a:lnTo>
                      <a:pt x="172" y="746"/>
                    </a:lnTo>
                    <a:lnTo>
                      <a:pt x="158" y="743"/>
                    </a:lnTo>
                    <a:lnTo>
                      <a:pt x="147" y="735"/>
                    </a:lnTo>
                    <a:lnTo>
                      <a:pt x="139" y="723"/>
                    </a:lnTo>
                    <a:lnTo>
                      <a:pt x="3" y="443"/>
                    </a:lnTo>
                    <a:lnTo>
                      <a:pt x="0" y="429"/>
                    </a:lnTo>
                    <a:lnTo>
                      <a:pt x="1" y="415"/>
                    </a:lnTo>
                    <a:lnTo>
                      <a:pt x="6" y="402"/>
                    </a:lnTo>
                    <a:lnTo>
                      <a:pt x="17" y="391"/>
                    </a:lnTo>
                    <a:lnTo>
                      <a:pt x="29" y="385"/>
                    </a:lnTo>
                    <a:lnTo>
                      <a:pt x="44" y="384"/>
                    </a:lnTo>
                    <a:lnTo>
                      <a:pt x="354" y="407"/>
                    </a:lnTo>
                    <a:lnTo>
                      <a:pt x="367" y="410"/>
                    </a:lnTo>
                    <a:lnTo>
                      <a:pt x="380" y="419"/>
                    </a:lnTo>
                    <a:lnTo>
                      <a:pt x="388" y="430"/>
                    </a:lnTo>
                    <a:lnTo>
                      <a:pt x="392" y="444"/>
                    </a:lnTo>
                    <a:lnTo>
                      <a:pt x="391" y="459"/>
                    </a:lnTo>
                    <a:lnTo>
                      <a:pt x="385" y="472"/>
                    </a:lnTo>
                    <a:lnTo>
                      <a:pt x="365" y="501"/>
                    </a:lnTo>
                    <a:lnTo>
                      <a:pt x="416" y="504"/>
                    </a:lnTo>
                    <a:lnTo>
                      <a:pt x="466" y="503"/>
                    </a:lnTo>
                    <a:lnTo>
                      <a:pt x="515" y="495"/>
                    </a:lnTo>
                    <a:lnTo>
                      <a:pt x="563" y="483"/>
                    </a:lnTo>
                    <a:lnTo>
                      <a:pt x="610" y="464"/>
                    </a:lnTo>
                    <a:lnTo>
                      <a:pt x="654" y="441"/>
                    </a:lnTo>
                    <a:lnTo>
                      <a:pt x="696" y="412"/>
                    </a:lnTo>
                    <a:lnTo>
                      <a:pt x="732" y="382"/>
                    </a:lnTo>
                    <a:lnTo>
                      <a:pt x="764" y="348"/>
                    </a:lnTo>
                    <a:lnTo>
                      <a:pt x="793" y="312"/>
                    </a:lnTo>
                    <a:lnTo>
                      <a:pt x="817" y="273"/>
                    </a:lnTo>
                    <a:lnTo>
                      <a:pt x="837" y="232"/>
                    </a:lnTo>
                    <a:lnTo>
                      <a:pt x="851" y="189"/>
                    </a:lnTo>
                    <a:lnTo>
                      <a:pt x="863" y="145"/>
                    </a:lnTo>
                    <a:lnTo>
                      <a:pt x="869" y="98"/>
                    </a:lnTo>
                    <a:lnTo>
                      <a:pt x="871" y="51"/>
                    </a:lnTo>
                    <a:lnTo>
                      <a:pt x="872" y="39"/>
                    </a:lnTo>
                    <a:lnTo>
                      <a:pt x="879" y="27"/>
                    </a:lnTo>
                    <a:lnTo>
                      <a:pt x="887" y="18"/>
                    </a:lnTo>
                    <a:lnTo>
                      <a:pt x="898" y="11"/>
                    </a:lnTo>
                    <a:lnTo>
                      <a:pt x="909" y="9"/>
                    </a:lnTo>
                    <a:lnTo>
                      <a:pt x="103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13334" name="Freeform 20"/>
              <p:cNvSpPr>
                <a:spLocks/>
              </p:cNvSpPr>
              <p:nvPr/>
            </p:nvSpPr>
            <p:spPr bwMode="auto">
              <a:xfrm>
                <a:off x="1099" y="1088"/>
                <a:ext cx="80" cy="95"/>
              </a:xfrm>
              <a:custGeom>
                <a:avLst/>
                <a:gdLst>
                  <a:gd name="T0" fmla="*/ 0 w 873"/>
                  <a:gd name="T1" fmla="*/ 0 h 1046"/>
                  <a:gd name="T2" fmla="*/ 0 w 873"/>
                  <a:gd name="T3" fmla="*/ 0 h 1046"/>
                  <a:gd name="T4" fmla="*/ 0 w 873"/>
                  <a:gd name="T5" fmla="*/ 0 h 1046"/>
                  <a:gd name="T6" fmla="*/ 0 w 873"/>
                  <a:gd name="T7" fmla="*/ 0 h 1046"/>
                  <a:gd name="T8" fmla="*/ 0 w 873"/>
                  <a:gd name="T9" fmla="*/ 0 h 1046"/>
                  <a:gd name="T10" fmla="*/ 0 w 873"/>
                  <a:gd name="T11" fmla="*/ 0 h 1046"/>
                  <a:gd name="T12" fmla="*/ 0 w 873"/>
                  <a:gd name="T13" fmla="*/ 0 h 1046"/>
                  <a:gd name="T14" fmla="*/ 0 w 873"/>
                  <a:gd name="T15" fmla="*/ 0 h 1046"/>
                  <a:gd name="T16" fmla="*/ 0 w 873"/>
                  <a:gd name="T17" fmla="*/ 0 h 1046"/>
                  <a:gd name="T18" fmla="*/ 0 w 873"/>
                  <a:gd name="T19" fmla="*/ 0 h 1046"/>
                  <a:gd name="T20" fmla="*/ 0 w 873"/>
                  <a:gd name="T21" fmla="*/ 0 h 1046"/>
                  <a:gd name="T22" fmla="*/ 0 w 873"/>
                  <a:gd name="T23" fmla="*/ 0 h 1046"/>
                  <a:gd name="T24" fmla="*/ 0 w 873"/>
                  <a:gd name="T25" fmla="*/ 0 h 1046"/>
                  <a:gd name="T26" fmla="*/ 0 w 873"/>
                  <a:gd name="T27" fmla="*/ 0 h 1046"/>
                  <a:gd name="T28" fmla="*/ 0 w 873"/>
                  <a:gd name="T29" fmla="*/ 0 h 1046"/>
                  <a:gd name="T30" fmla="*/ 0 w 873"/>
                  <a:gd name="T31" fmla="*/ 0 h 1046"/>
                  <a:gd name="T32" fmla="*/ 0 w 873"/>
                  <a:gd name="T33" fmla="*/ 0 h 1046"/>
                  <a:gd name="T34" fmla="*/ 0 w 873"/>
                  <a:gd name="T35" fmla="*/ 0 h 1046"/>
                  <a:gd name="T36" fmla="*/ 0 w 873"/>
                  <a:gd name="T37" fmla="*/ 0 h 1046"/>
                  <a:gd name="T38" fmla="*/ 0 w 873"/>
                  <a:gd name="T39" fmla="*/ 0 h 1046"/>
                  <a:gd name="T40" fmla="*/ 0 w 873"/>
                  <a:gd name="T41" fmla="*/ 0 h 1046"/>
                  <a:gd name="T42" fmla="*/ 0 w 873"/>
                  <a:gd name="T43" fmla="*/ 0 h 1046"/>
                  <a:gd name="T44" fmla="*/ 0 w 873"/>
                  <a:gd name="T45" fmla="*/ 0 h 1046"/>
                  <a:gd name="T46" fmla="*/ 0 w 873"/>
                  <a:gd name="T47" fmla="*/ 0 h 1046"/>
                  <a:gd name="T48" fmla="*/ 0 w 873"/>
                  <a:gd name="T49" fmla="*/ 0 h 1046"/>
                  <a:gd name="T50" fmla="*/ 0 w 873"/>
                  <a:gd name="T51" fmla="*/ 0 h 1046"/>
                  <a:gd name="T52" fmla="*/ 0 w 873"/>
                  <a:gd name="T53" fmla="*/ 0 h 1046"/>
                  <a:gd name="T54" fmla="*/ 0 w 873"/>
                  <a:gd name="T55" fmla="*/ 0 h 1046"/>
                  <a:gd name="T56" fmla="*/ 0 w 873"/>
                  <a:gd name="T57" fmla="*/ 0 h 1046"/>
                  <a:gd name="T58" fmla="*/ 0 w 873"/>
                  <a:gd name="T59" fmla="*/ 0 h 1046"/>
                  <a:gd name="T60" fmla="*/ 0 w 873"/>
                  <a:gd name="T61" fmla="*/ 0 h 1046"/>
                  <a:gd name="T62" fmla="*/ 0 w 873"/>
                  <a:gd name="T63" fmla="*/ 0 h 1046"/>
                  <a:gd name="T64" fmla="*/ 0 w 873"/>
                  <a:gd name="T65" fmla="*/ 0 h 1046"/>
                  <a:gd name="T66" fmla="*/ 0 w 873"/>
                  <a:gd name="T67" fmla="*/ 0 h 1046"/>
                  <a:gd name="T68" fmla="*/ 0 w 873"/>
                  <a:gd name="T69" fmla="*/ 0 h 1046"/>
                  <a:gd name="T70" fmla="*/ 0 w 873"/>
                  <a:gd name="T71" fmla="*/ 0 h 1046"/>
                  <a:gd name="T72" fmla="*/ 0 w 873"/>
                  <a:gd name="T73" fmla="*/ 0 h 104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73"/>
                  <a:gd name="T112" fmla="*/ 0 h 1046"/>
                  <a:gd name="T113" fmla="*/ 873 w 873"/>
                  <a:gd name="T114" fmla="*/ 1046 h 104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73" h="1046">
                    <a:moveTo>
                      <a:pt x="436" y="0"/>
                    </a:moveTo>
                    <a:lnTo>
                      <a:pt x="493" y="2"/>
                    </a:lnTo>
                    <a:lnTo>
                      <a:pt x="544" y="8"/>
                    </a:lnTo>
                    <a:lnTo>
                      <a:pt x="592" y="18"/>
                    </a:lnTo>
                    <a:lnTo>
                      <a:pt x="638" y="31"/>
                    </a:lnTo>
                    <a:lnTo>
                      <a:pt x="678" y="49"/>
                    </a:lnTo>
                    <a:lnTo>
                      <a:pt x="715" y="70"/>
                    </a:lnTo>
                    <a:lnTo>
                      <a:pt x="748" y="95"/>
                    </a:lnTo>
                    <a:lnTo>
                      <a:pt x="777" y="123"/>
                    </a:lnTo>
                    <a:lnTo>
                      <a:pt x="802" y="156"/>
                    </a:lnTo>
                    <a:lnTo>
                      <a:pt x="823" y="192"/>
                    </a:lnTo>
                    <a:lnTo>
                      <a:pt x="841" y="232"/>
                    </a:lnTo>
                    <a:lnTo>
                      <a:pt x="855" y="276"/>
                    </a:lnTo>
                    <a:lnTo>
                      <a:pt x="864" y="324"/>
                    </a:lnTo>
                    <a:lnTo>
                      <a:pt x="871" y="374"/>
                    </a:lnTo>
                    <a:lnTo>
                      <a:pt x="873" y="429"/>
                    </a:lnTo>
                    <a:lnTo>
                      <a:pt x="871" y="495"/>
                    </a:lnTo>
                    <a:lnTo>
                      <a:pt x="867" y="556"/>
                    </a:lnTo>
                    <a:lnTo>
                      <a:pt x="859" y="611"/>
                    </a:lnTo>
                    <a:lnTo>
                      <a:pt x="849" y="663"/>
                    </a:lnTo>
                    <a:lnTo>
                      <a:pt x="836" y="711"/>
                    </a:lnTo>
                    <a:lnTo>
                      <a:pt x="821" y="754"/>
                    </a:lnTo>
                    <a:lnTo>
                      <a:pt x="805" y="793"/>
                    </a:lnTo>
                    <a:lnTo>
                      <a:pt x="787" y="829"/>
                    </a:lnTo>
                    <a:lnTo>
                      <a:pt x="767" y="861"/>
                    </a:lnTo>
                    <a:lnTo>
                      <a:pt x="746" y="891"/>
                    </a:lnTo>
                    <a:lnTo>
                      <a:pt x="724" y="916"/>
                    </a:lnTo>
                    <a:lnTo>
                      <a:pt x="701" y="939"/>
                    </a:lnTo>
                    <a:lnTo>
                      <a:pt x="678" y="959"/>
                    </a:lnTo>
                    <a:lnTo>
                      <a:pt x="654" y="976"/>
                    </a:lnTo>
                    <a:lnTo>
                      <a:pt x="631" y="990"/>
                    </a:lnTo>
                    <a:lnTo>
                      <a:pt x="608" y="1003"/>
                    </a:lnTo>
                    <a:lnTo>
                      <a:pt x="585" y="1014"/>
                    </a:lnTo>
                    <a:lnTo>
                      <a:pt x="564" y="1023"/>
                    </a:lnTo>
                    <a:lnTo>
                      <a:pt x="543" y="1029"/>
                    </a:lnTo>
                    <a:lnTo>
                      <a:pt x="523" y="1036"/>
                    </a:lnTo>
                    <a:lnTo>
                      <a:pt x="504" y="1040"/>
                    </a:lnTo>
                    <a:lnTo>
                      <a:pt x="489" y="1042"/>
                    </a:lnTo>
                    <a:lnTo>
                      <a:pt x="473" y="1044"/>
                    </a:lnTo>
                    <a:lnTo>
                      <a:pt x="460" y="1046"/>
                    </a:lnTo>
                    <a:lnTo>
                      <a:pt x="451" y="1046"/>
                    </a:lnTo>
                    <a:lnTo>
                      <a:pt x="443" y="1046"/>
                    </a:lnTo>
                    <a:lnTo>
                      <a:pt x="438" y="1046"/>
                    </a:lnTo>
                    <a:lnTo>
                      <a:pt x="436" y="1046"/>
                    </a:lnTo>
                    <a:lnTo>
                      <a:pt x="388" y="1044"/>
                    </a:lnTo>
                    <a:lnTo>
                      <a:pt x="340" y="1037"/>
                    </a:lnTo>
                    <a:lnTo>
                      <a:pt x="297" y="1024"/>
                    </a:lnTo>
                    <a:lnTo>
                      <a:pt x="255" y="1006"/>
                    </a:lnTo>
                    <a:lnTo>
                      <a:pt x="218" y="983"/>
                    </a:lnTo>
                    <a:lnTo>
                      <a:pt x="182" y="955"/>
                    </a:lnTo>
                    <a:lnTo>
                      <a:pt x="149" y="922"/>
                    </a:lnTo>
                    <a:lnTo>
                      <a:pt x="119" y="884"/>
                    </a:lnTo>
                    <a:lnTo>
                      <a:pt x="93" y="842"/>
                    </a:lnTo>
                    <a:lnTo>
                      <a:pt x="70" y="795"/>
                    </a:lnTo>
                    <a:lnTo>
                      <a:pt x="50" y="745"/>
                    </a:lnTo>
                    <a:lnTo>
                      <a:pt x="32" y="689"/>
                    </a:lnTo>
                    <a:lnTo>
                      <a:pt x="19" y="630"/>
                    </a:lnTo>
                    <a:lnTo>
                      <a:pt x="9" y="567"/>
                    </a:lnTo>
                    <a:lnTo>
                      <a:pt x="2" y="500"/>
                    </a:lnTo>
                    <a:lnTo>
                      <a:pt x="0" y="429"/>
                    </a:lnTo>
                    <a:lnTo>
                      <a:pt x="1" y="374"/>
                    </a:lnTo>
                    <a:lnTo>
                      <a:pt x="8" y="324"/>
                    </a:lnTo>
                    <a:lnTo>
                      <a:pt x="17" y="276"/>
                    </a:lnTo>
                    <a:lnTo>
                      <a:pt x="31" y="232"/>
                    </a:lnTo>
                    <a:lnTo>
                      <a:pt x="49" y="192"/>
                    </a:lnTo>
                    <a:lnTo>
                      <a:pt x="71" y="156"/>
                    </a:lnTo>
                    <a:lnTo>
                      <a:pt x="97" y="123"/>
                    </a:lnTo>
                    <a:lnTo>
                      <a:pt x="126" y="95"/>
                    </a:lnTo>
                    <a:lnTo>
                      <a:pt x="160" y="70"/>
                    </a:lnTo>
                    <a:lnTo>
                      <a:pt x="197" y="49"/>
                    </a:lnTo>
                    <a:lnTo>
                      <a:pt x="238" y="31"/>
                    </a:lnTo>
                    <a:lnTo>
                      <a:pt x="283" y="18"/>
                    </a:lnTo>
                    <a:lnTo>
                      <a:pt x="330" y="8"/>
                    </a:lnTo>
                    <a:lnTo>
                      <a:pt x="381" y="2"/>
                    </a:lnTo>
                    <a:lnTo>
                      <a:pt x="436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13335" name="Freeform 21"/>
              <p:cNvSpPr>
                <a:spLocks/>
              </p:cNvSpPr>
              <p:nvPr/>
            </p:nvSpPr>
            <p:spPr bwMode="auto">
              <a:xfrm>
                <a:off x="1055" y="1185"/>
                <a:ext cx="168" cy="79"/>
              </a:xfrm>
              <a:custGeom>
                <a:avLst/>
                <a:gdLst>
                  <a:gd name="T0" fmla="*/ 0 w 1849"/>
                  <a:gd name="T1" fmla="*/ 0 h 875"/>
                  <a:gd name="T2" fmla="*/ 0 w 1849"/>
                  <a:gd name="T3" fmla="*/ 0 h 875"/>
                  <a:gd name="T4" fmla="*/ 0 w 1849"/>
                  <a:gd name="T5" fmla="*/ 0 h 875"/>
                  <a:gd name="T6" fmla="*/ 0 w 1849"/>
                  <a:gd name="T7" fmla="*/ 0 h 875"/>
                  <a:gd name="T8" fmla="*/ 0 w 1849"/>
                  <a:gd name="T9" fmla="*/ 0 h 875"/>
                  <a:gd name="T10" fmla="*/ 0 w 1849"/>
                  <a:gd name="T11" fmla="*/ 0 h 875"/>
                  <a:gd name="T12" fmla="*/ 0 w 1849"/>
                  <a:gd name="T13" fmla="*/ 0 h 875"/>
                  <a:gd name="T14" fmla="*/ 0 w 1849"/>
                  <a:gd name="T15" fmla="*/ 0 h 875"/>
                  <a:gd name="T16" fmla="*/ 0 w 1849"/>
                  <a:gd name="T17" fmla="*/ 0 h 875"/>
                  <a:gd name="T18" fmla="*/ 0 w 1849"/>
                  <a:gd name="T19" fmla="*/ 0 h 875"/>
                  <a:gd name="T20" fmla="*/ 0 w 1849"/>
                  <a:gd name="T21" fmla="*/ 0 h 875"/>
                  <a:gd name="T22" fmla="*/ 0 w 1849"/>
                  <a:gd name="T23" fmla="*/ 0 h 875"/>
                  <a:gd name="T24" fmla="*/ 0 w 1849"/>
                  <a:gd name="T25" fmla="*/ 0 h 875"/>
                  <a:gd name="T26" fmla="*/ 0 w 1849"/>
                  <a:gd name="T27" fmla="*/ 0 h 875"/>
                  <a:gd name="T28" fmla="*/ 0 w 1849"/>
                  <a:gd name="T29" fmla="*/ 0 h 875"/>
                  <a:gd name="T30" fmla="*/ 0 w 1849"/>
                  <a:gd name="T31" fmla="*/ 0 h 875"/>
                  <a:gd name="T32" fmla="*/ 0 w 1849"/>
                  <a:gd name="T33" fmla="*/ 0 h 875"/>
                  <a:gd name="T34" fmla="*/ 0 w 1849"/>
                  <a:gd name="T35" fmla="*/ 0 h 875"/>
                  <a:gd name="T36" fmla="*/ 0 w 1849"/>
                  <a:gd name="T37" fmla="*/ 0 h 875"/>
                  <a:gd name="T38" fmla="*/ 0 w 1849"/>
                  <a:gd name="T39" fmla="*/ 0 h 875"/>
                  <a:gd name="T40" fmla="*/ 0 w 1849"/>
                  <a:gd name="T41" fmla="*/ 0 h 875"/>
                  <a:gd name="T42" fmla="*/ 0 w 1849"/>
                  <a:gd name="T43" fmla="*/ 0 h 875"/>
                  <a:gd name="T44" fmla="*/ 0 w 1849"/>
                  <a:gd name="T45" fmla="*/ 0 h 875"/>
                  <a:gd name="T46" fmla="*/ 0 w 1849"/>
                  <a:gd name="T47" fmla="*/ 0 h 875"/>
                  <a:gd name="T48" fmla="*/ 0 w 1849"/>
                  <a:gd name="T49" fmla="*/ 0 h 875"/>
                  <a:gd name="T50" fmla="*/ 0 w 1849"/>
                  <a:gd name="T51" fmla="*/ 0 h 875"/>
                  <a:gd name="T52" fmla="*/ 0 w 1849"/>
                  <a:gd name="T53" fmla="*/ 0 h 875"/>
                  <a:gd name="T54" fmla="*/ 0 w 1849"/>
                  <a:gd name="T55" fmla="*/ 0 h 875"/>
                  <a:gd name="T56" fmla="*/ 0 w 1849"/>
                  <a:gd name="T57" fmla="*/ 0 h 875"/>
                  <a:gd name="T58" fmla="*/ 0 w 1849"/>
                  <a:gd name="T59" fmla="*/ 0 h 875"/>
                  <a:gd name="T60" fmla="*/ 0 w 1849"/>
                  <a:gd name="T61" fmla="*/ 0 h 875"/>
                  <a:gd name="T62" fmla="*/ 0 w 1849"/>
                  <a:gd name="T63" fmla="*/ 0 h 875"/>
                  <a:gd name="T64" fmla="*/ 0 w 1849"/>
                  <a:gd name="T65" fmla="*/ 0 h 875"/>
                  <a:gd name="T66" fmla="*/ 0 w 1849"/>
                  <a:gd name="T67" fmla="*/ 0 h 875"/>
                  <a:gd name="T68" fmla="*/ 0 w 1849"/>
                  <a:gd name="T69" fmla="*/ 0 h 875"/>
                  <a:gd name="T70" fmla="*/ 0 w 1849"/>
                  <a:gd name="T71" fmla="*/ 0 h 875"/>
                  <a:gd name="T72" fmla="*/ 0 w 1849"/>
                  <a:gd name="T73" fmla="*/ 0 h 875"/>
                  <a:gd name="T74" fmla="*/ 0 w 1849"/>
                  <a:gd name="T75" fmla="*/ 0 h 875"/>
                  <a:gd name="T76" fmla="*/ 0 w 1849"/>
                  <a:gd name="T77" fmla="*/ 0 h 875"/>
                  <a:gd name="T78" fmla="*/ 0 w 1849"/>
                  <a:gd name="T79" fmla="*/ 0 h 875"/>
                  <a:gd name="T80" fmla="*/ 0 w 1849"/>
                  <a:gd name="T81" fmla="*/ 0 h 875"/>
                  <a:gd name="T82" fmla="*/ 0 w 1849"/>
                  <a:gd name="T83" fmla="*/ 0 h 875"/>
                  <a:gd name="T84" fmla="*/ 0 w 1849"/>
                  <a:gd name="T85" fmla="*/ 0 h 875"/>
                  <a:gd name="T86" fmla="*/ 0 w 1849"/>
                  <a:gd name="T87" fmla="*/ 0 h 875"/>
                  <a:gd name="T88" fmla="*/ 0 w 1849"/>
                  <a:gd name="T89" fmla="*/ 0 h 875"/>
                  <a:gd name="T90" fmla="*/ 0 w 1849"/>
                  <a:gd name="T91" fmla="*/ 0 h 875"/>
                  <a:gd name="T92" fmla="*/ 0 w 1849"/>
                  <a:gd name="T93" fmla="*/ 0 h 875"/>
                  <a:gd name="T94" fmla="*/ 0 w 1849"/>
                  <a:gd name="T95" fmla="*/ 0 h 875"/>
                  <a:gd name="T96" fmla="*/ 0 w 1849"/>
                  <a:gd name="T97" fmla="*/ 0 h 875"/>
                  <a:gd name="T98" fmla="*/ 0 w 1849"/>
                  <a:gd name="T99" fmla="*/ 0 h 875"/>
                  <a:gd name="T100" fmla="*/ 0 w 1849"/>
                  <a:gd name="T101" fmla="*/ 0 h 875"/>
                  <a:gd name="T102" fmla="*/ 0 w 1849"/>
                  <a:gd name="T103" fmla="*/ 0 h 875"/>
                  <a:gd name="T104" fmla="*/ 0 w 1849"/>
                  <a:gd name="T105" fmla="*/ 0 h 875"/>
                  <a:gd name="T106" fmla="*/ 0 w 1849"/>
                  <a:gd name="T107" fmla="*/ 0 h 875"/>
                  <a:gd name="T108" fmla="*/ 0 w 1849"/>
                  <a:gd name="T109" fmla="*/ 0 h 875"/>
                  <a:gd name="T110" fmla="*/ 0 w 1849"/>
                  <a:gd name="T111" fmla="*/ 0 h 875"/>
                  <a:gd name="T112" fmla="*/ 0 w 1849"/>
                  <a:gd name="T113" fmla="*/ 0 h 875"/>
                  <a:gd name="T114" fmla="*/ 0 w 1849"/>
                  <a:gd name="T115" fmla="*/ 0 h 875"/>
                  <a:gd name="T116" fmla="*/ 0 w 1849"/>
                  <a:gd name="T117" fmla="*/ 0 h 875"/>
                  <a:gd name="T118" fmla="*/ 0 w 1849"/>
                  <a:gd name="T119" fmla="*/ 0 h 875"/>
                  <a:gd name="T120" fmla="*/ 0 w 1849"/>
                  <a:gd name="T121" fmla="*/ 0 h 875"/>
                  <a:gd name="T122" fmla="*/ 0 w 1849"/>
                  <a:gd name="T123" fmla="*/ 0 h 87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849"/>
                  <a:gd name="T187" fmla="*/ 0 h 875"/>
                  <a:gd name="T188" fmla="*/ 1849 w 1849"/>
                  <a:gd name="T189" fmla="*/ 875 h 87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849" h="875">
                    <a:moveTo>
                      <a:pt x="1112" y="0"/>
                    </a:moveTo>
                    <a:lnTo>
                      <a:pt x="1128" y="2"/>
                    </a:lnTo>
                    <a:lnTo>
                      <a:pt x="1143" y="7"/>
                    </a:lnTo>
                    <a:lnTo>
                      <a:pt x="1158" y="16"/>
                    </a:lnTo>
                    <a:lnTo>
                      <a:pt x="1260" y="102"/>
                    </a:lnTo>
                    <a:lnTo>
                      <a:pt x="1696" y="276"/>
                    </a:lnTo>
                    <a:lnTo>
                      <a:pt x="1716" y="287"/>
                    </a:lnTo>
                    <a:lnTo>
                      <a:pt x="1733" y="303"/>
                    </a:lnTo>
                    <a:lnTo>
                      <a:pt x="1748" y="324"/>
                    </a:lnTo>
                    <a:lnTo>
                      <a:pt x="1762" y="350"/>
                    </a:lnTo>
                    <a:lnTo>
                      <a:pt x="1775" y="379"/>
                    </a:lnTo>
                    <a:lnTo>
                      <a:pt x="1786" y="412"/>
                    </a:lnTo>
                    <a:lnTo>
                      <a:pt x="1796" y="446"/>
                    </a:lnTo>
                    <a:lnTo>
                      <a:pt x="1804" y="483"/>
                    </a:lnTo>
                    <a:lnTo>
                      <a:pt x="1811" y="521"/>
                    </a:lnTo>
                    <a:lnTo>
                      <a:pt x="1818" y="560"/>
                    </a:lnTo>
                    <a:lnTo>
                      <a:pt x="1823" y="598"/>
                    </a:lnTo>
                    <a:lnTo>
                      <a:pt x="1828" y="637"/>
                    </a:lnTo>
                    <a:lnTo>
                      <a:pt x="1832" y="675"/>
                    </a:lnTo>
                    <a:lnTo>
                      <a:pt x="1835" y="712"/>
                    </a:lnTo>
                    <a:lnTo>
                      <a:pt x="1838" y="745"/>
                    </a:lnTo>
                    <a:lnTo>
                      <a:pt x="1840" y="778"/>
                    </a:lnTo>
                    <a:lnTo>
                      <a:pt x="1842" y="805"/>
                    </a:lnTo>
                    <a:lnTo>
                      <a:pt x="1844" y="830"/>
                    </a:lnTo>
                    <a:lnTo>
                      <a:pt x="1846" y="850"/>
                    </a:lnTo>
                    <a:lnTo>
                      <a:pt x="1847" y="865"/>
                    </a:lnTo>
                    <a:lnTo>
                      <a:pt x="1849" y="875"/>
                    </a:lnTo>
                    <a:lnTo>
                      <a:pt x="0" y="875"/>
                    </a:lnTo>
                    <a:lnTo>
                      <a:pt x="2" y="865"/>
                    </a:lnTo>
                    <a:lnTo>
                      <a:pt x="3" y="850"/>
                    </a:lnTo>
                    <a:lnTo>
                      <a:pt x="5" y="830"/>
                    </a:lnTo>
                    <a:lnTo>
                      <a:pt x="6" y="805"/>
                    </a:lnTo>
                    <a:lnTo>
                      <a:pt x="8" y="777"/>
                    </a:lnTo>
                    <a:lnTo>
                      <a:pt x="11" y="745"/>
                    </a:lnTo>
                    <a:lnTo>
                      <a:pt x="14" y="712"/>
                    </a:lnTo>
                    <a:lnTo>
                      <a:pt x="17" y="675"/>
                    </a:lnTo>
                    <a:lnTo>
                      <a:pt x="21" y="637"/>
                    </a:lnTo>
                    <a:lnTo>
                      <a:pt x="25" y="598"/>
                    </a:lnTo>
                    <a:lnTo>
                      <a:pt x="30" y="560"/>
                    </a:lnTo>
                    <a:lnTo>
                      <a:pt x="37" y="521"/>
                    </a:lnTo>
                    <a:lnTo>
                      <a:pt x="44" y="483"/>
                    </a:lnTo>
                    <a:lnTo>
                      <a:pt x="54" y="446"/>
                    </a:lnTo>
                    <a:lnTo>
                      <a:pt x="63" y="412"/>
                    </a:lnTo>
                    <a:lnTo>
                      <a:pt x="74" y="379"/>
                    </a:lnTo>
                    <a:lnTo>
                      <a:pt x="86" y="350"/>
                    </a:lnTo>
                    <a:lnTo>
                      <a:pt x="101" y="324"/>
                    </a:lnTo>
                    <a:lnTo>
                      <a:pt x="116" y="303"/>
                    </a:lnTo>
                    <a:lnTo>
                      <a:pt x="133" y="287"/>
                    </a:lnTo>
                    <a:lnTo>
                      <a:pt x="152" y="276"/>
                    </a:lnTo>
                    <a:lnTo>
                      <a:pt x="588" y="102"/>
                    </a:lnTo>
                    <a:lnTo>
                      <a:pt x="690" y="16"/>
                    </a:lnTo>
                    <a:lnTo>
                      <a:pt x="705" y="7"/>
                    </a:lnTo>
                    <a:lnTo>
                      <a:pt x="720" y="2"/>
                    </a:lnTo>
                    <a:lnTo>
                      <a:pt x="737" y="0"/>
                    </a:lnTo>
                    <a:lnTo>
                      <a:pt x="753" y="3"/>
                    </a:lnTo>
                    <a:lnTo>
                      <a:pt x="769" y="9"/>
                    </a:lnTo>
                    <a:lnTo>
                      <a:pt x="782" y="20"/>
                    </a:lnTo>
                    <a:lnTo>
                      <a:pt x="924" y="161"/>
                    </a:lnTo>
                    <a:lnTo>
                      <a:pt x="1067" y="20"/>
                    </a:lnTo>
                    <a:lnTo>
                      <a:pt x="1080" y="9"/>
                    </a:lnTo>
                    <a:lnTo>
                      <a:pt x="1095" y="3"/>
                    </a:lnTo>
                    <a:lnTo>
                      <a:pt x="111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</p:grpSp>
        <p:sp>
          <p:nvSpPr>
            <p:cNvPr id="13331" name="Freeform 63"/>
            <p:cNvSpPr>
              <a:spLocks noChangeAspect="1" noEditPoints="1"/>
            </p:cNvSpPr>
            <p:nvPr/>
          </p:nvSpPr>
          <p:spPr bwMode="auto">
            <a:xfrm>
              <a:off x="1568624" y="1675544"/>
              <a:ext cx="320235" cy="324309"/>
            </a:xfrm>
            <a:custGeom>
              <a:avLst/>
              <a:gdLst>
                <a:gd name="T0" fmla="*/ 2147483647 w 3929"/>
                <a:gd name="T1" fmla="*/ 2147483647 h 3980"/>
                <a:gd name="T2" fmla="*/ 2147483647 w 3929"/>
                <a:gd name="T3" fmla="*/ 2147483647 h 3980"/>
                <a:gd name="T4" fmla="*/ 2147483647 w 3929"/>
                <a:gd name="T5" fmla="*/ 2147483647 h 3980"/>
                <a:gd name="T6" fmla="*/ 2147483647 w 3929"/>
                <a:gd name="T7" fmla="*/ 2147483647 h 3980"/>
                <a:gd name="T8" fmla="*/ 2147483647 w 3929"/>
                <a:gd name="T9" fmla="*/ 2147483647 h 3980"/>
                <a:gd name="T10" fmla="*/ 2147483647 w 3929"/>
                <a:gd name="T11" fmla="*/ 2147483647 h 3980"/>
                <a:gd name="T12" fmla="*/ 2147483647 w 3929"/>
                <a:gd name="T13" fmla="*/ 2147483647 h 3980"/>
                <a:gd name="T14" fmla="*/ 2147483647 w 3929"/>
                <a:gd name="T15" fmla="*/ 2147483647 h 3980"/>
                <a:gd name="T16" fmla="*/ 2147483647 w 3929"/>
                <a:gd name="T17" fmla="*/ 2147483647 h 3980"/>
                <a:gd name="T18" fmla="*/ 2147483647 w 3929"/>
                <a:gd name="T19" fmla="*/ 2147483647 h 3980"/>
                <a:gd name="T20" fmla="*/ 2147483647 w 3929"/>
                <a:gd name="T21" fmla="*/ 2147483647 h 3980"/>
                <a:gd name="T22" fmla="*/ 2147483647 w 3929"/>
                <a:gd name="T23" fmla="*/ 2147483647 h 3980"/>
                <a:gd name="T24" fmla="*/ 2147483647 w 3929"/>
                <a:gd name="T25" fmla="*/ 2147483647 h 3980"/>
                <a:gd name="T26" fmla="*/ 2147483647 w 3929"/>
                <a:gd name="T27" fmla="*/ 2147483647 h 3980"/>
                <a:gd name="T28" fmla="*/ 2147483647 w 3929"/>
                <a:gd name="T29" fmla="*/ 2147483647 h 3980"/>
                <a:gd name="T30" fmla="*/ 2147483647 w 3929"/>
                <a:gd name="T31" fmla="*/ 2147483647 h 3980"/>
                <a:gd name="T32" fmla="*/ 2147483647 w 3929"/>
                <a:gd name="T33" fmla="*/ 2147483647 h 3980"/>
                <a:gd name="T34" fmla="*/ 2147483647 w 3929"/>
                <a:gd name="T35" fmla="*/ 2147483647 h 3980"/>
                <a:gd name="T36" fmla="*/ 2147483647 w 3929"/>
                <a:gd name="T37" fmla="*/ 2147483647 h 3980"/>
                <a:gd name="T38" fmla="*/ 2147483647 w 3929"/>
                <a:gd name="T39" fmla="*/ 2147483647 h 3980"/>
                <a:gd name="T40" fmla="*/ 2147483647 w 3929"/>
                <a:gd name="T41" fmla="*/ 2147483647 h 3980"/>
                <a:gd name="T42" fmla="*/ 2147483647 w 3929"/>
                <a:gd name="T43" fmla="*/ 2147483647 h 3980"/>
                <a:gd name="T44" fmla="*/ 2147483647 w 3929"/>
                <a:gd name="T45" fmla="*/ 2147483647 h 3980"/>
                <a:gd name="T46" fmla="*/ 2147483647 w 3929"/>
                <a:gd name="T47" fmla="*/ 2147483647 h 3980"/>
                <a:gd name="T48" fmla="*/ 2147483647 w 3929"/>
                <a:gd name="T49" fmla="*/ 2147483647 h 3980"/>
                <a:gd name="T50" fmla="*/ 2147483647 w 3929"/>
                <a:gd name="T51" fmla="*/ 2147483647 h 3980"/>
                <a:gd name="T52" fmla="*/ 2147483647 w 3929"/>
                <a:gd name="T53" fmla="*/ 2147483647 h 3980"/>
                <a:gd name="T54" fmla="*/ 2147483647 w 3929"/>
                <a:gd name="T55" fmla="*/ 2147483647 h 3980"/>
                <a:gd name="T56" fmla="*/ 2147483647 w 3929"/>
                <a:gd name="T57" fmla="*/ 2147483647 h 3980"/>
                <a:gd name="T58" fmla="*/ 2147483647 w 3929"/>
                <a:gd name="T59" fmla="*/ 2147483647 h 3980"/>
                <a:gd name="T60" fmla="*/ 2147483647 w 3929"/>
                <a:gd name="T61" fmla="*/ 2147483647 h 3980"/>
                <a:gd name="T62" fmla="*/ 2147483647 w 3929"/>
                <a:gd name="T63" fmla="*/ 2147483647 h 3980"/>
                <a:gd name="T64" fmla="*/ 2147483647 w 3929"/>
                <a:gd name="T65" fmla="*/ 2147483647 h 3980"/>
                <a:gd name="T66" fmla="*/ 2147483647 w 3929"/>
                <a:gd name="T67" fmla="*/ 2147483647 h 3980"/>
                <a:gd name="T68" fmla="*/ 2147483647 w 3929"/>
                <a:gd name="T69" fmla="*/ 2147483647 h 3980"/>
                <a:gd name="T70" fmla="*/ 2147483647 w 3929"/>
                <a:gd name="T71" fmla="*/ 2147483647 h 3980"/>
                <a:gd name="T72" fmla="*/ 2147483647 w 3929"/>
                <a:gd name="T73" fmla="*/ 2147483647 h 3980"/>
                <a:gd name="T74" fmla="*/ 2147483647 w 3929"/>
                <a:gd name="T75" fmla="*/ 2147483647 h 3980"/>
                <a:gd name="T76" fmla="*/ 2147483647 w 3929"/>
                <a:gd name="T77" fmla="*/ 2147483647 h 3980"/>
                <a:gd name="T78" fmla="*/ 2147483647 w 3929"/>
                <a:gd name="T79" fmla="*/ 2147483647 h 3980"/>
                <a:gd name="T80" fmla="*/ 2147483647 w 3929"/>
                <a:gd name="T81" fmla="*/ 2147483647 h 3980"/>
                <a:gd name="T82" fmla="*/ 2147483647 w 3929"/>
                <a:gd name="T83" fmla="*/ 2147483647 h 3980"/>
                <a:gd name="T84" fmla="*/ 2147483647 w 3929"/>
                <a:gd name="T85" fmla="*/ 2147483647 h 3980"/>
                <a:gd name="T86" fmla="*/ 2147483647 w 3929"/>
                <a:gd name="T87" fmla="*/ 2147483647 h 3980"/>
                <a:gd name="T88" fmla="*/ 2147483647 w 3929"/>
                <a:gd name="T89" fmla="*/ 2147483647 h 3980"/>
                <a:gd name="T90" fmla="*/ 2147483647 w 3929"/>
                <a:gd name="T91" fmla="*/ 2147483647 h 3980"/>
                <a:gd name="T92" fmla="*/ 2147483647 w 3929"/>
                <a:gd name="T93" fmla="*/ 2147483647 h 3980"/>
                <a:gd name="T94" fmla="*/ 2147483647 w 3929"/>
                <a:gd name="T95" fmla="*/ 2147483647 h 3980"/>
                <a:gd name="T96" fmla="*/ 2147483647 w 3929"/>
                <a:gd name="T97" fmla="*/ 2147483647 h 3980"/>
                <a:gd name="T98" fmla="*/ 2147483647 w 3929"/>
                <a:gd name="T99" fmla="*/ 2147483647 h 3980"/>
                <a:gd name="T100" fmla="*/ 2147483647 w 3929"/>
                <a:gd name="T101" fmla="*/ 2147483647 h 3980"/>
                <a:gd name="T102" fmla="*/ 2147483647 w 3929"/>
                <a:gd name="T103" fmla="*/ 2147483647 h 3980"/>
                <a:gd name="T104" fmla="*/ 2147483647 w 3929"/>
                <a:gd name="T105" fmla="*/ 2147483647 h 3980"/>
                <a:gd name="T106" fmla="*/ 2147483647 w 3929"/>
                <a:gd name="T107" fmla="*/ 2147483647 h 3980"/>
                <a:gd name="T108" fmla="*/ 2147483647 w 3929"/>
                <a:gd name="T109" fmla="*/ 2147483647 h 3980"/>
                <a:gd name="T110" fmla="*/ 2147483647 w 3929"/>
                <a:gd name="T111" fmla="*/ 2147483647 h 3980"/>
                <a:gd name="T112" fmla="*/ 2147483647 w 3929"/>
                <a:gd name="T113" fmla="*/ 2147483647 h 3980"/>
                <a:gd name="T114" fmla="*/ 2147483647 w 3929"/>
                <a:gd name="T115" fmla="*/ 2147483647 h 3980"/>
                <a:gd name="T116" fmla="*/ 2147483647 w 3929"/>
                <a:gd name="T117" fmla="*/ 2147483647 h 3980"/>
                <a:gd name="T118" fmla="*/ 2147483647 w 3929"/>
                <a:gd name="T119" fmla="*/ 2147483647 h 3980"/>
                <a:gd name="T120" fmla="*/ 2147483647 w 3929"/>
                <a:gd name="T121" fmla="*/ 2147483647 h 3980"/>
                <a:gd name="T122" fmla="*/ 2147483647 w 3929"/>
                <a:gd name="T123" fmla="*/ 2147483647 h 398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929"/>
                <a:gd name="T187" fmla="*/ 0 h 3980"/>
                <a:gd name="T188" fmla="*/ 3929 w 3929"/>
                <a:gd name="T189" fmla="*/ 3980 h 398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929" h="3980">
                  <a:moveTo>
                    <a:pt x="2009" y="1404"/>
                  </a:moveTo>
                  <a:lnTo>
                    <a:pt x="1963" y="1407"/>
                  </a:lnTo>
                  <a:lnTo>
                    <a:pt x="1919" y="1414"/>
                  </a:lnTo>
                  <a:lnTo>
                    <a:pt x="1878" y="1426"/>
                  </a:lnTo>
                  <a:lnTo>
                    <a:pt x="1839" y="1444"/>
                  </a:lnTo>
                  <a:lnTo>
                    <a:pt x="1801" y="1466"/>
                  </a:lnTo>
                  <a:lnTo>
                    <a:pt x="1753" y="1501"/>
                  </a:lnTo>
                  <a:lnTo>
                    <a:pt x="1709" y="1543"/>
                  </a:lnTo>
                  <a:lnTo>
                    <a:pt x="1669" y="1588"/>
                  </a:lnTo>
                  <a:lnTo>
                    <a:pt x="1632" y="1639"/>
                  </a:lnTo>
                  <a:lnTo>
                    <a:pt x="1598" y="1694"/>
                  </a:lnTo>
                  <a:lnTo>
                    <a:pt x="1569" y="1754"/>
                  </a:lnTo>
                  <a:lnTo>
                    <a:pt x="1544" y="1817"/>
                  </a:lnTo>
                  <a:lnTo>
                    <a:pt x="1523" y="1883"/>
                  </a:lnTo>
                  <a:lnTo>
                    <a:pt x="1506" y="1952"/>
                  </a:lnTo>
                  <a:lnTo>
                    <a:pt x="1494" y="2020"/>
                  </a:lnTo>
                  <a:lnTo>
                    <a:pt x="1487" y="2088"/>
                  </a:lnTo>
                  <a:lnTo>
                    <a:pt x="1485" y="2155"/>
                  </a:lnTo>
                  <a:lnTo>
                    <a:pt x="1487" y="2200"/>
                  </a:lnTo>
                  <a:lnTo>
                    <a:pt x="1493" y="2246"/>
                  </a:lnTo>
                  <a:lnTo>
                    <a:pt x="1501" y="2296"/>
                  </a:lnTo>
                  <a:lnTo>
                    <a:pt x="1512" y="2344"/>
                  </a:lnTo>
                  <a:lnTo>
                    <a:pt x="1529" y="2392"/>
                  </a:lnTo>
                  <a:lnTo>
                    <a:pt x="1551" y="2438"/>
                  </a:lnTo>
                  <a:lnTo>
                    <a:pt x="1571" y="2467"/>
                  </a:lnTo>
                  <a:lnTo>
                    <a:pt x="1592" y="2493"/>
                  </a:lnTo>
                  <a:lnTo>
                    <a:pt x="1618" y="2516"/>
                  </a:lnTo>
                  <a:lnTo>
                    <a:pt x="1644" y="2537"/>
                  </a:lnTo>
                  <a:lnTo>
                    <a:pt x="1674" y="2552"/>
                  </a:lnTo>
                  <a:lnTo>
                    <a:pt x="1707" y="2563"/>
                  </a:lnTo>
                  <a:lnTo>
                    <a:pt x="1746" y="2570"/>
                  </a:lnTo>
                  <a:lnTo>
                    <a:pt x="1789" y="2573"/>
                  </a:lnTo>
                  <a:lnTo>
                    <a:pt x="1836" y="2570"/>
                  </a:lnTo>
                  <a:lnTo>
                    <a:pt x="1878" y="2565"/>
                  </a:lnTo>
                  <a:lnTo>
                    <a:pt x="1919" y="2555"/>
                  </a:lnTo>
                  <a:lnTo>
                    <a:pt x="1957" y="2542"/>
                  </a:lnTo>
                  <a:lnTo>
                    <a:pt x="1992" y="2526"/>
                  </a:lnTo>
                  <a:lnTo>
                    <a:pt x="2025" y="2505"/>
                  </a:lnTo>
                  <a:lnTo>
                    <a:pt x="2066" y="2474"/>
                  </a:lnTo>
                  <a:lnTo>
                    <a:pt x="2102" y="2441"/>
                  </a:lnTo>
                  <a:lnTo>
                    <a:pt x="2137" y="2404"/>
                  </a:lnTo>
                  <a:lnTo>
                    <a:pt x="2167" y="2365"/>
                  </a:lnTo>
                  <a:lnTo>
                    <a:pt x="2196" y="2322"/>
                  </a:lnTo>
                  <a:lnTo>
                    <a:pt x="2226" y="2263"/>
                  </a:lnTo>
                  <a:lnTo>
                    <a:pt x="2253" y="2202"/>
                  </a:lnTo>
                  <a:lnTo>
                    <a:pt x="2276" y="2139"/>
                  </a:lnTo>
                  <a:lnTo>
                    <a:pt x="2295" y="2076"/>
                  </a:lnTo>
                  <a:lnTo>
                    <a:pt x="2309" y="2009"/>
                  </a:lnTo>
                  <a:lnTo>
                    <a:pt x="2319" y="1945"/>
                  </a:lnTo>
                  <a:lnTo>
                    <a:pt x="2327" y="1883"/>
                  </a:lnTo>
                  <a:lnTo>
                    <a:pt x="2329" y="1822"/>
                  </a:lnTo>
                  <a:lnTo>
                    <a:pt x="2328" y="1766"/>
                  </a:lnTo>
                  <a:lnTo>
                    <a:pt x="2322" y="1710"/>
                  </a:lnTo>
                  <a:lnTo>
                    <a:pt x="2311" y="1655"/>
                  </a:lnTo>
                  <a:lnTo>
                    <a:pt x="2301" y="1619"/>
                  </a:lnTo>
                  <a:lnTo>
                    <a:pt x="2289" y="1586"/>
                  </a:lnTo>
                  <a:lnTo>
                    <a:pt x="2274" y="1554"/>
                  </a:lnTo>
                  <a:lnTo>
                    <a:pt x="2256" y="1523"/>
                  </a:lnTo>
                  <a:lnTo>
                    <a:pt x="2237" y="1499"/>
                  </a:lnTo>
                  <a:lnTo>
                    <a:pt x="2215" y="1475"/>
                  </a:lnTo>
                  <a:lnTo>
                    <a:pt x="2191" y="1455"/>
                  </a:lnTo>
                  <a:lnTo>
                    <a:pt x="2164" y="1437"/>
                  </a:lnTo>
                  <a:lnTo>
                    <a:pt x="2132" y="1423"/>
                  </a:lnTo>
                  <a:lnTo>
                    <a:pt x="2096" y="1413"/>
                  </a:lnTo>
                  <a:lnTo>
                    <a:pt x="2055" y="1407"/>
                  </a:lnTo>
                  <a:lnTo>
                    <a:pt x="2009" y="1404"/>
                  </a:lnTo>
                  <a:close/>
                  <a:moveTo>
                    <a:pt x="2035" y="0"/>
                  </a:moveTo>
                  <a:lnTo>
                    <a:pt x="2035" y="0"/>
                  </a:lnTo>
                  <a:lnTo>
                    <a:pt x="2155" y="3"/>
                  </a:lnTo>
                  <a:lnTo>
                    <a:pt x="2273" y="11"/>
                  </a:lnTo>
                  <a:lnTo>
                    <a:pt x="2390" y="27"/>
                  </a:lnTo>
                  <a:lnTo>
                    <a:pt x="2505" y="48"/>
                  </a:lnTo>
                  <a:lnTo>
                    <a:pt x="2620" y="76"/>
                  </a:lnTo>
                  <a:lnTo>
                    <a:pt x="2733" y="112"/>
                  </a:lnTo>
                  <a:lnTo>
                    <a:pt x="2829" y="145"/>
                  </a:lnTo>
                  <a:lnTo>
                    <a:pt x="2922" y="183"/>
                  </a:lnTo>
                  <a:lnTo>
                    <a:pt x="3012" y="225"/>
                  </a:lnTo>
                  <a:lnTo>
                    <a:pt x="3099" y="271"/>
                  </a:lnTo>
                  <a:lnTo>
                    <a:pt x="3184" y="322"/>
                  </a:lnTo>
                  <a:lnTo>
                    <a:pt x="3264" y="376"/>
                  </a:lnTo>
                  <a:lnTo>
                    <a:pt x="3342" y="436"/>
                  </a:lnTo>
                  <a:lnTo>
                    <a:pt x="3416" y="500"/>
                  </a:lnTo>
                  <a:lnTo>
                    <a:pt x="3486" y="568"/>
                  </a:lnTo>
                  <a:lnTo>
                    <a:pt x="3552" y="642"/>
                  </a:lnTo>
                  <a:lnTo>
                    <a:pt x="3613" y="719"/>
                  </a:lnTo>
                  <a:lnTo>
                    <a:pt x="3670" y="802"/>
                  </a:lnTo>
                  <a:lnTo>
                    <a:pt x="3722" y="888"/>
                  </a:lnTo>
                  <a:lnTo>
                    <a:pt x="3770" y="978"/>
                  </a:lnTo>
                  <a:lnTo>
                    <a:pt x="3807" y="1061"/>
                  </a:lnTo>
                  <a:lnTo>
                    <a:pt x="3840" y="1147"/>
                  </a:lnTo>
                  <a:lnTo>
                    <a:pt x="3867" y="1237"/>
                  </a:lnTo>
                  <a:lnTo>
                    <a:pt x="3889" y="1331"/>
                  </a:lnTo>
                  <a:lnTo>
                    <a:pt x="3907" y="1428"/>
                  </a:lnTo>
                  <a:lnTo>
                    <a:pt x="3920" y="1528"/>
                  </a:lnTo>
                  <a:lnTo>
                    <a:pt x="3927" y="1631"/>
                  </a:lnTo>
                  <a:lnTo>
                    <a:pt x="3929" y="1738"/>
                  </a:lnTo>
                  <a:lnTo>
                    <a:pt x="3927" y="1842"/>
                  </a:lnTo>
                  <a:lnTo>
                    <a:pt x="3921" y="1943"/>
                  </a:lnTo>
                  <a:lnTo>
                    <a:pt x="3909" y="2041"/>
                  </a:lnTo>
                  <a:lnTo>
                    <a:pt x="3891" y="2134"/>
                  </a:lnTo>
                  <a:lnTo>
                    <a:pt x="3869" y="2224"/>
                  </a:lnTo>
                  <a:lnTo>
                    <a:pt x="3844" y="2310"/>
                  </a:lnTo>
                  <a:lnTo>
                    <a:pt x="3813" y="2391"/>
                  </a:lnTo>
                  <a:lnTo>
                    <a:pt x="3779" y="2468"/>
                  </a:lnTo>
                  <a:lnTo>
                    <a:pt x="3741" y="2541"/>
                  </a:lnTo>
                  <a:lnTo>
                    <a:pt x="3700" y="2608"/>
                  </a:lnTo>
                  <a:lnTo>
                    <a:pt x="3656" y="2673"/>
                  </a:lnTo>
                  <a:lnTo>
                    <a:pt x="3610" y="2733"/>
                  </a:lnTo>
                  <a:lnTo>
                    <a:pt x="3558" y="2789"/>
                  </a:lnTo>
                  <a:lnTo>
                    <a:pt x="3504" y="2839"/>
                  </a:lnTo>
                  <a:lnTo>
                    <a:pt x="3447" y="2886"/>
                  </a:lnTo>
                  <a:lnTo>
                    <a:pt x="3388" y="2927"/>
                  </a:lnTo>
                  <a:lnTo>
                    <a:pt x="3326" y="2964"/>
                  </a:lnTo>
                  <a:lnTo>
                    <a:pt x="3261" y="2996"/>
                  </a:lnTo>
                  <a:lnTo>
                    <a:pt x="3181" y="3027"/>
                  </a:lnTo>
                  <a:lnTo>
                    <a:pt x="3099" y="3051"/>
                  </a:lnTo>
                  <a:lnTo>
                    <a:pt x="3016" y="3068"/>
                  </a:lnTo>
                  <a:lnTo>
                    <a:pt x="2931" y="3079"/>
                  </a:lnTo>
                  <a:lnTo>
                    <a:pt x="2844" y="3082"/>
                  </a:lnTo>
                  <a:lnTo>
                    <a:pt x="2778" y="3081"/>
                  </a:lnTo>
                  <a:lnTo>
                    <a:pt x="2717" y="3073"/>
                  </a:lnTo>
                  <a:lnTo>
                    <a:pt x="2658" y="3062"/>
                  </a:lnTo>
                  <a:lnTo>
                    <a:pt x="2606" y="3046"/>
                  </a:lnTo>
                  <a:lnTo>
                    <a:pt x="2557" y="3025"/>
                  </a:lnTo>
                  <a:lnTo>
                    <a:pt x="2511" y="3001"/>
                  </a:lnTo>
                  <a:lnTo>
                    <a:pt x="2471" y="2971"/>
                  </a:lnTo>
                  <a:lnTo>
                    <a:pt x="2436" y="2938"/>
                  </a:lnTo>
                  <a:lnTo>
                    <a:pt x="2402" y="2903"/>
                  </a:lnTo>
                  <a:lnTo>
                    <a:pt x="2376" y="2866"/>
                  </a:lnTo>
                  <a:lnTo>
                    <a:pt x="2352" y="2825"/>
                  </a:lnTo>
                  <a:lnTo>
                    <a:pt x="2314" y="2862"/>
                  </a:lnTo>
                  <a:lnTo>
                    <a:pt x="2270" y="2898"/>
                  </a:lnTo>
                  <a:lnTo>
                    <a:pt x="2224" y="2932"/>
                  </a:lnTo>
                  <a:lnTo>
                    <a:pt x="2177" y="2962"/>
                  </a:lnTo>
                  <a:lnTo>
                    <a:pt x="2126" y="2990"/>
                  </a:lnTo>
                  <a:lnTo>
                    <a:pt x="2072" y="3014"/>
                  </a:lnTo>
                  <a:lnTo>
                    <a:pt x="2016" y="3038"/>
                  </a:lnTo>
                  <a:lnTo>
                    <a:pt x="1954" y="3057"/>
                  </a:lnTo>
                  <a:lnTo>
                    <a:pt x="1889" y="3071"/>
                  </a:lnTo>
                  <a:lnTo>
                    <a:pt x="1821" y="3079"/>
                  </a:lnTo>
                  <a:lnTo>
                    <a:pt x="1751" y="3082"/>
                  </a:lnTo>
                  <a:lnTo>
                    <a:pt x="1675" y="3079"/>
                  </a:lnTo>
                  <a:lnTo>
                    <a:pt x="1602" y="3071"/>
                  </a:lnTo>
                  <a:lnTo>
                    <a:pt x="1531" y="3055"/>
                  </a:lnTo>
                  <a:lnTo>
                    <a:pt x="1463" y="3035"/>
                  </a:lnTo>
                  <a:lnTo>
                    <a:pt x="1398" y="3008"/>
                  </a:lnTo>
                  <a:lnTo>
                    <a:pt x="1337" y="2978"/>
                  </a:lnTo>
                  <a:lnTo>
                    <a:pt x="1280" y="2942"/>
                  </a:lnTo>
                  <a:lnTo>
                    <a:pt x="1226" y="2902"/>
                  </a:lnTo>
                  <a:lnTo>
                    <a:pt x="1177" y="2857"/>
                  </a:lnTo>
                  <a:lnTo>
                    <a:pt x="1133" y="2809"/>
                  </a:lnTo>
                  <a:lnTo>
                    <a:pt x="1092" y="2758"/>
                  </a:lnTo>
                  <a:lnTo>
                    <a:pt x="1056" y="2701"/>
                  </a:lnTo>
                  <a:lnTo>
                    <a:pt x="1024" y="2643"/>
                  </a:lnTo>
                  <a:lnTo>
                    <a:pt x="994" y="2579"/>
                  </a:lnTo>
                  <a:lnTo>
                    <a:pt x="970" y="2511"/>
                  </a:lnTo>
                  <a:lnTo>
                    <a:pt x="950" y="2443"/>
                  </a:lnTo>
                  <a:lnTo>
                    <a:pt x="936" y="2371"/>
                  </a:lnTo>
                  <a:lnTo>
                    <a:pt x="924" y="2296"/>
                  </a:lnTo>
                  <a:lnTo>
                    <a:pt x="917" y="2220"/>
                  </a:lnTo>
                  <a:lnTo>
                    <a:pt x="915" y="2143"/>
                  </a:lnTo>
                  <a:lnTo>
                    <a:pt x="918" y="2051"/>
                  </a:lnTo>
                  <a:lnTo>
                    <a:pt x="927" y="1959"/>
                  </a:lnTo>
                  <a:lnTo>
                    <a:pt x="943" y="1869"/>
                  </a:lnTo>
                  <a:lnTo>
                    <a:pt x="964" y="1779"/>
                  </a:lnTo>
                  <a:lnTo>
                    <a:pt x="992" y="1690"/>
                  </a:lnTo>
                  <a:lnTo>
                    <a:pt x="1018" y="1621"/>
                  </a:lnTo>
                  <a:lnTo>
                    <a:pt x="1047" y="1555"/>
                  </a:lnTo>
                  <a:lnTo>
                    <a:pt x="1081" y="1490"/>
                  </a:lnTo>
                  <a:lnTo>
                    <a:pt x="1118" y="1426"/>
                  </a:lnTo>
                  <a:lnTo>
                    <a:pt x="1158" y="1366"/>
                  </a:lnTo>
                  <a:lnTo>
                    <a:pt x="1202" y="1309"/>
                  </a:lnTo>
                  <a:lnTo>
                    <a:pt x="1228" y="1279"/>
                  </a:lnTo>
                  <a:lnTo>
                    <a:pt x="1254" y="1251"/>
                  </a:lnTo>
                  <a:lnTo>
                    <a:pt x="1310" y="1194"/>
                  </a:lnTo>
                  <a:lnTo>
                    <a:pt x="1369" y="1140"/>
                  </a:lnTo>
                  <a:lnTo>
                    <a:pt x="1433" y="1093"/>
                  </a:lnTo>
                  <a:lnTo>
                    <a:pt x="1499" y="1048"/>
                  </a:lnTo>
                  <a:lnTo>
                    <a:pt x="1567" y="1010"/>
                  </a:lnTo>
                  <a:lnTo>
                    <a:pt x="1640" y="977"/>
                  </a:lnTo>
                  <a:lnTo>
                    <a:pt x="1714" y="951"/>
                  </a:lnTo>
                  <a:lnTo>
                    <a:pt x="1790" y="932"/>
                  </a:lnTo>
                  <a:lnTo>
                    <a:pt x="1869" y="919"/>
                  </a:lnTo>
                  <a:lnTo>
                    <a:pt x="1948" y="915"/>
                  </a:lnTo>
                  <a:lnTo>
                    <a:pt x="1990" y="915"/>
                  </a:lnTo>
                  <a:lnTo>
                    <a:pt x="2033" y="916"/>
                  </a:lnTo>
                  <a:lnTo>
                    <a:pt x="2077" y="921"/>
                  </a:lnTo>
                  <a:lnTo>
                    <a:pt x="2120" y="927"/>
                  </a:lnTo>
                  <a:lnTo>
                    <a:pt x="2162" y="935"/>
                  </a:lnTo>
                  <a:lnTo>
                    <a:pt x="2205" y="946"/>
                  </a:lnTo>
                  <a:lnTo>
                    <a:pt x="2247" y="961"/>
                  </a:lnTo>
                  <a:lnTo>
                    <a:pt x="2286" y="977"/>
                  </a:lnTo>
                  <a:lnTo>
                    <a:pt x="2324" y="998"/>
                  </a:lnTo>
                  <a:lnTo>
                    <a:pt x="2358" y="1020"/>
                  </a:lnTo>
                  <a:lnTo>
                    <a:pt x="2391" y="1047"/>
                  </a:lnTo>
                  <a:lnTo>
                    <a:pt x="2421" y="1077"/>
                  </a:lnTo>
                  <a:lnTo>
                    <a:pt x="2445" y="1111"/>
                  </a:lnTo>
                  <a:lnTo>
                    <a:pt x="2466" y="1148"/>
                  </a:lnTo>
                  <a:lnTo>
                    <a:pt x="2483" y="1189"/>
                  </a:lnTo>
                  <a:lnTo>
                    <a:pt x="2484" y="1187"/>
                  </a:lnTo>
                  <a:lnTo>
                    <a:pt x="2486" y="1180"/>
                  </a:lnTo>
                  <a:lnTo>
                    <a:pt x="2489" y="1169"/>
                  </a:lnTo>
                  <a:lnTo>
                    <a:pt x="2493" y="1155"/>
                  </a:lnTo>
                  <a:lnTo>
                    <a:pt x="2498" y="1138"/>
                  </a:lnTo>
                  <a:lnTo>
                    <a:pt x="2503" y="1120"/>
                  </a:lnTo>
                  <a:lnTo>
                    <a:pt x="2515" y="1085"/>
                  </a:lnTo>
                  <a:lnTo>
                    <a:pt x="2533" y="1054"/>
                  </a:lnTo>
                  <a:lnTo>
                    <a:pt x="2558" y="1029"/>
                  </a:lnTo>
                  <a:lnTo>
                    <a:pt x="2586" y="1008"/>
                  </a:lnTo>
                  <a:lnTo>
                    <a:pt x="2618" y="992"/>
                  </a:lnTo>
                  <a:lnTo>
                    <a:pt x="2652" y="981"/>
                  </a:lnTo>
                  <a:lnTo>
                    <a:pt x="2688" y="978"/>
                  </a:lnTo>
                  <a:lnTo>
                    <a:pt x="2829" y="978"/>
                  </a:lnTo>
                  <a:lnTo>
                    <a:pt x="2865" y="981"/>
                  </a:lnTo>
                  <a:lnTo>
                    <a:pt x="2898" y="991"/>
                  </a:lnTo>
                  <a:lnTo>
                    <a:pt x="2930" y="1007"/>
                  </a:lnTo>
                  <a:lnTo>
                    <a:pt x="2957" y="1026"/>
                  </a:lnTo>
                  <a:lnTo>
                    <a:pt x="2979" y="1051"/>
                  </a:lnTo>
                  <a:lnTo>
                    <a:pt x="2999" y="1079"/>
                  </a:lnTo>
                  <a:lnTo>
                    <a:pt x="3012" y="1110"/>
                  </a:lnTo>
                  <a:lnTo>
                    <a:pt x="3020" y="1143"/>
                  </a:lnTo>
                  <a:lnTo>
                    <a:pt x="3022" y="1177"/>
                  </a:lnTo>
                  <a:lnTo>
                    <a:pt x="3018" y="1212"/>
                  </a:lnTo>
                  <a:lnTo>
                    <a:pt x="2998" y="1306"/>
                  </a:lnTo>
                  <a:lnTo>
                    <a:pt x="2977" y="1401"/>
                  </a:lnTo>
                  <a:lnTo>
                    <a:pt x="2957" y="1495"/>
                  </a:lnTo>
                  <a:lnTo>
                    <a:pt x="2902" y="1750"/>
                  </a:lnTo>
                  <a:lnTo>
                    <a:pt x="2848" y="2008"/>
                  </a:lnTo>
                  <a:lnTo>
                    <a:pt x="2831" y="2087"/>
                  </a:lnTo>
                  <a:lnTo>
                    <a:pt x="2813" y="2165"/>
                  </a:lnTo>
                  <a:lnTo>
                    <a:pt x="2798" y="2245"/>
                  </a:lnTo>
                  <a:lnTo>
                    <a:pt x="2787" y="2326"/>
                  </a:lnTo>
                  <a:lnTo>
                    <a:pt x="2786" y="2347"/>
                  </a:lnTo>
                  <a:lnTo>
                    <a:pt x="2783" y="2369"/>
                  </a:lnTo>
                  <a:lnTo>
                    <a:pt x="2782" y="2393"/>
                  </a:lnTo>
                  <a:lnTo>
                    <a:pt x="2782" y="2418"/>
                  </a:lnTo>
                  <a:lnTo>
                    <a:pt x="2782" y="2443"/>
                  </a:lnTo>
                  <a:lnTo>
                    <a:pt x="2784" y="2467"/>
                  </a:lnTo>
                  <a:lnTo>
                    <a:pt x="2788" y="2490"/>
                  </a:lnTo>
                  <a:lnTo>
                    <a:pt x="2796" y="2512"/>
                  </a:lnTo>
                  <a:lnTo>
                    <a:pt x="2805" y="2532"/>
                  </a:lnTo>
                  <a:lnTo>
                    <a:pt x="2819" y="2548"/>
                  </a:lnTo>
                  <a:lnTo>
                    <a:pt x="2836" y="2563"/>
                  </a:lnTo>
                  <a:lnTo>
                    <a:pt x="2858" y="2573"/>
                  </a:lnTo>
                  <a:lnTo>
                    <a:pt x="2892" y="2580"/>
                  </a:lnTo>
                  <a:lnTo>
                    <a:pt x="2928" y="2582"/>
                  </a:lnTo>
                  <a:lnTo>
                    <a:pt x="2964" y="2580"/>
                  </a:lnTo>
                  <a:lnTo>
                    <a:pt x="3001" y="2573"/>
                  </a:lnTo>
                  <a:lnTo>
                    <a:pt x="3037" y="2560"/>
                  </a:lnTo>
                  <a:lnTo>
                    <a:pt x="3071" y="2546"/>
                  </a:lnTo>
                  <a:lnTo>
                    <a:pt x="3102" y="2527"/>
                  </a:lnTo>
                  <a:lnTo>
                    <a:pt x="3142" y="2495"/>
                  </a:lnTo>
                  <a:lnTo>
                    <a:pt x="3181" y="2458"/>
                  </a:lnTo>
                  <a:lnTo>
                    <a:pt x="3216" y="2416"/>
                  </a:lnTo>
                  <a:lnTo>
                    <a:pt x="3249" y="2368"/>
                  </a:lnTo>
                  <a:lnTo>
                    <a:pt x="3273" y="2322"/>
                  </a:lnTo>
                  <a:lnTo>
                    <a:pt x="3296" y="2274"/>
                  </a:lnTo>
                  <a:lnTo>
                    <a:pt x="3316" y="2222"/>
                  </a:lnTo>
                  <a:lnTo>
                    <a:pt x="3334" y="2165"/>
                  </a:lnTo>
                  <a:lnTo>
                    <a:pt x="3350" y="2107"/>
                  </a:lnTo>
                  <a:lnTo>
                    <a:pt x="3367" y="2026"/>
                  </a:lnTo>
                  <a:lnTo>
                    <a:pt x="3380" y="1944"/>
                  </a:lnTo>
                  <a:lnTo>
                    <a:pt x="3387" y="1858"/>
                  </a:lnTo>
                  <a:lnTo>
                    <a:pt x="3389" y="1770"/>
                  </a:lnTo>
                  <a:lnTo>
                    <a:pt x="3387" y="1684"/>
                  </a:lnTo>
                  <a:lnTo>
                    <a:pt x="3381" y="1601"/>
                  </a:lnTo>
                  <a:lnTo>
                    <a:pt x="3371" y="1521"/>
                  </a:lnTo>
                  <a:lnTo>
                    <a:pt x="3358" y="1444"/>
                  </a:lnTo>
                  <a:lnTo>
                    <a:pt x="3339" y="1370"/>
                  </a:lnTo>
                  <a:lnTo>
                    <a:pt x="3316" y="1299"/>
                  </a:lnTo>
                  <a:lnTo>
                    <a:pt x="3290" y="1231"/>
                  </a:lnTo>
                  <a:lnTo>
                    <a:pt x="3253" y="1156"/>
                  </a:lnTo>
                  <a:lnTo>
                    <a:pt x="3214" y="1086"/>
                  </a:lnTo>
                  <a:lnTo>
                    <a:pt x="3170" y="1019"/>
                  </a:lnTo>
                  <a:lnTo>
                    <a:pt x="3121" y="956"/>
                  </a:lnTo>
                  <a:lnTo>
                    <a:pt x="3069" y="899"/>
                  </a:lnTo>
                  <a:lnTo>
                    <a:pt x="3011" y="843"/>
                  </a:lnTo>
                  <a:lnTo>
                    <a:pt x="2950" y="793"/>
                  </a:lnTo>
                  <a:lnTo>
                    <a:pt x="2886" y="746"/>
                  </a:lnTo>
                  <a:lnTo>
                    <a:pt x="2818" y="705"/>
                  </a:lnTo>
                  <a:lnTo>
                    <a:pt x="2745" y="667"/>
                  </a:lnTo>
                  <a:lnTo>
                    <a:pt x="2668" y="634"/>
                  </a:lnTo>
                  <a:lnTo>
                    <a:pt x="2589" y="607"/>
                  </a:lnTo>
                  <a:lnTo>
                    <a:pt x="2504" y="582"/>
                  </a:lnTo>
                  <a:lnTo>
                    <a:pt x="2416" y="562"/>
                  </a:lnTo>
                  <a:lnTo>
                    <a:pt x="2325" y="546"/>
                  </a:lnTo>
                  <a:lnTo>
                    <a:pt x="2231" y="535"/>
                  </a:lnTo>
                  <a:lnTo>
                    <a:pt x="2134" y="528"/>
                  </a:lnTo>
                  <a:lnTo>
                    <a:pt x="2035" y="526"/>
                  </a:lnTo>
                  <a:lnTo>
                    <a:pt x="1929" y="529"/>
                  </a:lnTo>
                  <a:lnTo>
                    <a:pt x="1824" y="539"/>
                  </a:lnTo>
                  <a:lnTo>
                    <a:pt x="1724" y="554"/>
                  </a:lnTo>
                  <a:lnTo>
                    <a:pt x="1626" y="576"/>
                  </a:lnTo>
                  <a:lnTo>
                    <a:pt x="1533" y="604"/>
                  </a:lnTo>
                  <a:lnTo>
                    <a:pt x="1442" y="638"/>
                  </a:lnTo>
                  <a:lnTo>
                    <a:pt x="1357" y="678"/>
                  </a:lnTo>
                  <a:lnTo>
                    <a:pt x="1275" y="722"/>
                  </a:lnTo>
                  <a:lnTo>
                    <a:pt x="1196" y="772"/>
                  </a:lnTo>
                  <a:lnTo>
                    <a:pt x="1123" y="826"/>
                  </a:lnTo>
                  <a:lnTo>
                    <a:pt x="1053" y="885"/>
                  </a:lnTo>
                  <a:lnTo>
                    <a:pt x="988" y="949"/>
                  </a:lnTo>
                  <a:lnTo>
                    <a:pt x="936" y="1007"/>
                  </a:lnTo>
                  <a:lnTo>
                    <a:pt x="887" y="1067"/>
                  </a:lnTo>
                  <a:lnTo>
                    <a:pt x="841" y="1131"/>
                  </a:lnTo>
                  <a:lnTo>
                    <a:pt x="800" y="1198"/>
                  </a:lnTo>
                  <a:lnTo>
                    <a:pt x="760" y="1268"/>
                  </a:lnTo>
                  <a:lnTo>
                    <a:pt x="726" y="1342"/>
                  </a:lnTo>
                  <a:lnTo>
                    <a:pt x="694" y="1418"/>
                  </a:lnTo>
                  <a:lnTo>
                    <a:pt x="662" y="1509"/>
                  </a:lnTo>
                  <a:lnTo>
                    <a:pt x="636" y="1604"/>
                  </a:lnTo>
                  <a:lnTo>
                    <a:pt x="615" y="1702"/>
                  </a:lnTo>
                  <a:lnTo>
                    <a:pt x="600" y="1803"/>
                  </a:lnTo>
                  <a:lnTo>
                    <a:pt x="591" y="1906"/>
                  </a:lnTo>
                  <a:lnTo>
                    <a:pt x="589" y="2011"/>
                  </a:lnTo>
                  <a:lnTo>
                    <a:pt x="590" y="2106"/>
                  </a:lnTo>
                  <a:lnTo>
                    <a:pt x="598" y="2198"/>
                  </a:lnTo>
                  <a:lnTo>
                    <a:pt x="609" y="2289"/>
                  </a:lnTo>
                  <a:lnTo>
                    <a:pt x="623" y="2376"/>
                  </a:lnTo>
                  <a:lnTo>
                    <a:pt x="644" y="2461"/>
                  </a:lnTo>
                  <a:lnTo>
                    <a:pt x="669" y="2542"/>
                  </a:lnTo>
                  <a:lnTo>
                    <a:pt x="698" y="2620"/>
                  </a:lnTo>
                  <a:lnTo>
                    <a:pt x="735" y="2706"/>
                  </a:lnTo>
                  <a:lnTo>
                    <a:pt x="779" y="2790"/>
                  </a:lnTo>
                  <a:lnTo>
                    <a:pt x="827" y="2867"/>
                  </a:lnTo>
                  <a:lnTo>
                    <a:pt x="879" y="2942"/>
                  </a:lnTo>
                  <a:lnTo>
                    <a:pt x="937" y="3011"/>
                  </a:lnTo>
                  <a:lnTo>
                    <a:pt x="998" y="3076"/>
                  </a:lnTo>
                  <a:lnTo>
                    <a:pt x="1064" y="3136"/>
                  </a:lnTo>
                  <a:lnTo>
                    <a:pt x="1135" y="3191"/>
                  </a:lnTo>
                  <a:lnTo>
                    <a:pt x="1211" y="3241"/>
                  </a:lnTo>
                  <a:lnTo>
                    <a:pt x="1291" y="3288"/>
                  </a:lnTo>
                  <a:lnTo>
                    <a:pt x="1375" y="3329"/>
                  </a:lnTo>
                  <a:lnTo>
                    <a:pt x="1462" y="3365"/>
                  </a:lnTo>
                  <a:lnTo>
                    <a:pt x="1554" y="3396"/>
                  </a:lnTo>
                  <a:lnTo>
                    <a:pt x="1649" y="3422"/>
                  </a:lnTo>
                  <a:lnTo>
                    <a:pt x="1750" y="3442"/>
                  </a:lnTo>
                  <a:lnTo>
                    <a:pt x="1853" y="3456"/>
                  </a:lnTo>
                  <a:lnTo>
                    <a:pt x="1960" y="3465"/>
                  </a:lnTo>
                  <a:lnTo>
                    <a:pt x="2071" y="3467"/>
                  </a:lnTo>
                  <a:lnTo>
                    <a:pt x="2176" y="3465"/>
                  </a:lnTo>
                  <a:lnTo>
                    <a:pt x="2278" y="3459"/>
                  </a:lnTo>
                  <a:lnTo>
                    <a:pt x="2376" y="3449"/>
                  </a:lnTo>
                  <a:lnTo>
                    <a:pt x="2470" y="3434"/>
                  </a:lnTo>
                  <a:lnTo>
                    <a:pt x="2560" y="3416"/>
                  </a:lnTo>
                  <a:lnTo>
                    <a:pt x="2647" y="3392"/>
                  </a:lnTo>
                  <a:lnTo>
                    <a:pt x="2731" y="3367"/>
                  </a:lnTo>
                  <a:lnTo>
                    <a:pt x="2810" y="3336"/>
                  </a:lnTo>
                  <a:lnTo>
                    <a:pt x="2833" y="3329"/>
                  </a:lnTo>
                  <a:lnTo>
                    <a:pt x="2858" y="3327"/>
                  </a:lnTo>
                  <a:lnTo>
                    <a:pt x="2882" y="3332"/>
                  </a:lnTo>
                  <a:lnTo>
                    <a:pt x="2907" y="3341"/>
                  </a:lnTo>
                  <a:lnTo>
                    <a:pt x="2930" y="3354"/>
                  </a:lnTo>
                  <a:lnTo>
                    <a:pt x="2952" y="3372"/>
                  </a:lnTo>
                  <a:lnTo>
                    <a:pt x="2974" y="3392"/>
                  </a:lnTo>
                  <a:lnTo>
                    <a:pt x="2994" y="3416"/>
                  </a:lnTo>
                  <a:lnTo>
                    <a:pt x="3012" y="3442"/>
                  </a:lnTo>
                  <a:lnTo>
                    <a:pt x="3028" y="3471"/>
                  </a:lnTo>
                  <a:lnTo>
                    <a:pt x="3043" y="3500"/>
                  </a:lnTo>
                  <a:lnTo>
                    <a:pt x="3055" y="3531"/>
                  </a:lnTo>
                  <a:lnTo>
                    <a:pt x="3065" y="3564"/>
                  </a:lnTo>
                  <a:lnTo>
                    <a:pt x="3071" y="3596"/>
                  </a:lnTo>
                  <a:lnTo>
                    <a:pt x="3075" y="3628"/>
                  </a:lnTo>
                  <a:lnTo>
                    <a:pt x="3075" y="3660"/>
                  </a:lnTo>
                  <a:lnTo>
                    <a:pt x="3071" y="3689"/>
                  </a:lnTo>
                  <a:lnTo>
                    <a:pt x="3064" y="3719"/>
                  </a:lnTo>
                  <a:lnTo>
                    <a:pt x="3053" y="3746"/>
                  </a:lnTo>
                  <a:lnTo>
                    <a:pt x="3037" y="3769"/>
                  </a:lnTo>
                  <a:lnTo>
                    <a:pt x="3016" y="3791"/>
                  </a:lnTo>
                  <a:lnTo>
                    <a:pt x="2990" y="3810"/>
                  </a:lnTo>
                  <a:lnTo>
                    <a:pt x="2960" y="3823"/>
                  </a:lnTo>
                  <a:lnTo>
                    <a:pt x="2854" y="3860"/>
                  </a:lnTo>
                  <a:lnTo>
                    <a:pt x="2745" y="3893"/>
                  </a:lnTo>
                  <a:lnTo>
                    <a:pt x="2634" y="3920"/>
                  </a:lnTo>
                  <a:lnTo>
                    <a:pt x="2519" y="3942"/>
                  </a:lnTo>
                  <a:lnTo>
                    <a:pt x="2402" y="3959"/>
                  </a:lnTo>
                  <a:lnTo>
                    <a:pt x="2282" y="3970"/>
                  </a:lnTo>
                  <a:lnTo>
                    <a:pt x="2160" y="3978"/>
                  </a:lnTo>
                  <a:lnTo>
                    <a:pt x="2035" y="3980"/>
                  </a:lnTo>
                  <a:lnTo>
                    <a:pt x="1908" y="3978"/>
                  </a:lnTo>
                  <a:lnTo>
                    <a:pt x="1783" y="3968"/>
                  </a:lnTo>
                  <a:lnTo>
                    <a:pt x="1662" y="3953"/>
                  </a:lnTo>
                  <a:lnTo>
                    <a:pt x="1543" y="3931"/>
                  </a:lnTo>
                  <a:lnTo>
                    <a:pt x="1427" y="3904"/>
                  </a:lnTo>
                  <a:lnTo>
                    <a:pt x="1315" y="3871"/>
                  </a:lnTo>
                  <a:lnTo>
                    <a:pt x="1206" y="3833"/>
                  </a:lnTo>
                  <a:lnTo>
                    <a:pt x="1102" y="3789"/>
                  </a:lnTo>
                  <a:lnTo>
                    <a:pt x="1000" y="3740"/>
                  </a:lnTo>
                  <a:lnTo>
                    <a:pt x="905" y="3686"/>
                  </a:lnTo>
                  <a:lnTo>
                    <a:pt x="813" y="3627"/>
                  </a:lnTo>
                  <a:lnTo>
                    <a:pt x="725" y="3563"/>
                  </a:lnTo>
                  <a:lnTo>
                    <a:pt x="642" y="3494"/>
                  </a:lnTo>
                  <a:lnTo>
                    <a:pt x="563" y="3422"/>
                  </a:lnTo>
                  <a:lnTo>
                    <a:pt x="489" y="3345"/>
                  </a:lnTo>
                  <a:lnTo>
                    <a:pt x="419" y="3262"/>
                  </a:lnTo>
                  <a:lnTo>
                    <a:pt x="354" y="3176"/>
                  </a:lnTo>
                  <a:lnTo>
                    <a:pt x="294" y="3086"/>
                  </a:lnTo>
                  <a:lnTo>
                    <a:pt x="240" y="2991"/>
                  </a:lnTo>
                  <a:lnTo>
                    <a:pt x="191" y="2893"/>
                  </a:lnTo>
                  <a:lnTo>
                    <a:pt x="147" y="2791"/>
                  </a:lnTo>
                  <a:lnTo>
                    <a:pt x="111" y="2699"/>
                  </a:lnTo>
                  <a:lnTo>
                    <a:pt x="82" y="2605"/>
                  </a:lnTo>
                  <a:lnTo>
                    <a:pt x="56" y="2509"/>
                  </a:lnTo>
                  <a:lnTo>
                    <a:pt x="36" y="2409"/>
                  </a:lnTo>
                  <a:lnTo>
                    <a:pt x="20" y="2309"/>
                  </a:lnTo>
                  <a:lnTo>
                    <a:pt x="9" y="2206"/>
                  </a:lnTo>
                  <a:lnTo>
                    <a:pt x="2" y="2101"/>
                  </a:lnTo>
                  <a:lnTo>
                    <a:pt x="0" y="1995"/>
                  </a:lnTo>
                  <a:lnTo>
                    <a:pt x="2" y="1890"/>
                  </a:lnTo>
                  <a:lnTo>
                    <a:pt x="10" y="1786"/>
                  </a:lnTo>
                  <a:lnTo>
                    <a:pt x="22" y="1684"/>
                  </a:lnTo>
                  <a:lnTo>
                    <a:pt x="40" y="1583"/>
                  </a:lnTo>
                  <a:lnTo>
                    <a:pt x="62" y="1484"/>
                  </a:lnTo>
                  <a:lnTo>
                    <a:pt x="91" y="1388"/>
                  </a:lnTo>
                  <a:lnTo>
                    <a:pt x="122" y="1294"/>
                  </a:lnTo>
                  <a:lnTo>
                    <a:pt x="159" y="1203"/>
                  </a:lnTo>
                  <a:lnTo>
                    <a:pt x="207" y="1101"/>
                  </a:lnTo>
                  <a:lnTo>
                    <a:pt x="261" y="1003"/>
                  </a:lnTo>
                  <a:lnTo>
                    <a:pt x="318" y="908"/>
                  </a:lnTo>
                  <a:lnTo>
                    <a:pt x="381" y="818"/>
                  </a:lnTo>
                  <a:lnTo>
                    <a:pt x="448" y="730"/>
                  </a:lnTo>
                  <a:lnTo>
                    <a:pt x="520" y="648"/>
                  </a:lnTo>
                  <a:lnTo>
                    <a:pt x="598" y="571"/>
                  </a:lnTo>
                  <a:lnTo>
                    <a:pt x="678" y="497"/>
                  </a:lnTo>
                  <a:lnTo>
                    <a:pt x="763" y="429"/>
                  </a:lnTo>
                  <a:lnTo>
                    <a:pt x="851" y="364"/>
                  </a:lnTo>
                  <a:lnTo>
                    <a:pt x="944" y="303"/>
                  </a:lnTo>
                  <a:lnTo>
                    <a:pt x="1041" y="248"/>
                  </a:lnTo>
                  <a:lnTo>
                    <a:pt x="1141" y="197"/>
                  </a:lnTo>
                  <a:lnTo>
                    <a:pt x="1244" y="150"/>
                  </a:lnTo>
                  <a:lnTo>
                    <a:pt x="1352" y="111"/>
                  </a:lnTo>
                  <a:lnTo>
                    <a:pt x="1461" y="78"/>
                  </a:lnTo>
                  <a:lnTo>
                    <a:pt x="1572" y="49"/>
                  </a:lnTo>
                  <a:lnTo>
                    <a:pt x="1685" y="27"/>
                  </a:lnTo>
                  <a:lnTo>
                    <a:pt x="1800" y="13"/>
                  </a:lnTo>
                  <a:lnTo>
                    <a:pt x="1916" y="3"/>
                  </a:lnTo>
                  <a:lnTo>
                    <a:pt x="203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</p:grpSp>
      <p:graphicFrame>
        <p:nvGraphicFramePr>
          <p:cNvPr id="21" name="Table 74"/>
          <p:cNvGraphicFramePr>
            <a:graphicFrameLocks noGrp="1"/>
          </p:cNvGraphicFramePr>
          <p:nvPr>
            <p:extLst/>
          </p:nvPr>
        </p:nvGraphicFramePr>
        <p:xfrm>
          <a:off x="712812" y="2776721"/>
          <a:ext cx="3452126" cy="16584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8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233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98789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Bieżący</a:t>
                      </a:r>
                      <a:r>
                        <a:rPr lang="pl-PL" sz="1000" b="1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 zakres prac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1774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  <a:cs typeface="Arial" pitchFamily="34" charset="0"/>
                        </a:rPr>
                        <a:t>Analiza możliwości integracji raportowania realizowanego na potrzeby MS i MF z raportowaniem na potrzeby GUS</a:t>
                      </a:r>
                    </a:p>
                    <a:p>
                      <a:pPr algn="l" rtl="0" fontAlgn="ctr"/>
                      <a:endParaRPr lang="pl-PL" sz="900" b="0" i="1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1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dirty="0" smtClean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  <a:cs typeface="Arial" pitchFamily="34" charset="0"/>
                        </a:rPr>
                        <a:t>Implementacja raportowania elektronicznego na rynku kapitałowym w zakresie rynku regulowanego (KNF) i alternatywnego (GPW)</a:t>
                      </a:r>
                    </a:p>
                    <a:p>
                      <a:pPr algn="l" rtl="0" fontAlgn="ctr"/>
                      <a:endParaRPr lang="pl-PL" sz="900" kern="1200" baseline="0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2" name="Łącznik prosty ze strzałką 21"/>
          <p:cNvCxnSpPr/>
          <p:nvPr/>
        </p:nvCxnSpPr>
        <p:spPr>
          <a:xfrm flipV="1">
            <a:off x="357547" y="3573016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ze strzałką 22"/>
          <p:cNvCxnSpPr/>
          <p:nvPr/>
        </p:nvCxnSpPr>
        <p:spPr>
          <a:xfrm flipV="1">
            <a:off x="385333" y="4118133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rostokąt zaokrąglony 18"/>
          <p:cNvSpPr/>
          <p:nvPr/>
        </p:nvSpPr>
        <p:spPr>
          <a:xfrm>
            <a:off x="6338114" y="1121034"/>
            <a:ext cx="3215513" cy="36059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1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Strumień został powołany w sierpniu 2016 r. </a:t>
            </a:r>
          </a:p>
        </p:txBody>
      </p:sp>
    </p:spTree>
    <p:extLst>
      <p:ext uri="{BB962C8B-B14F-4D97-AF65-F5344CB8AC3E}">
        <p14:creationId xmlns:p14="http://schemas.microsoft.com/office/powerpoint/2010/main" val="76337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843" name="think-cell Slide" r:id="rId7" imgW="360" imgH="360" progId="TCLayout.ActiveDocument.1">
                  <p:embed/>
                </p:oleObj>
              </mc:Choice>
              <mc:Fallback>
                <p:oleObj name="think-cell Slid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 smtClean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34" name="Round Diagonal Corner Rectangle 33"/>
          <p:cNvSpPr/>
          <p:nvPr/>
        </p:nvSpPr>
        <p:spPr>
          <a:xfrm>
            <a:off x="5520200" y="2744025"/>
            <a:ext cx="4301335" cy="2022690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3" name="ColumnHeader"/>
          <p:cNvSpPr>
            <a:spLocks noChangeArrowheads="1"/>
          </p:cNvSpPr>
          <p:nvPr/>
        </p:nvSpPr>
        <p:spPr bwMode="gray">
          <a:xfrm>
            <a:off x="373734" y="1224127"/>
            <a:ext cx="8855571" cy="792880"/>
          </a:xfrm>
          <a:prstGeom prst="round2DiagRect">
            <a:avLst/>
          </a:prstGeom>
          <a:gradFill flip="none" rotWithShape="1">
            <a:gsLst>
              <a:gs pos="100000">
                <a:srgbClr val="2EA0FE"/>
              </a:gs>
              <a:gs pos="1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0700" tIns="0" rIns="50700" bIns="0" anchor="ctr"/>
          <a:lstStyle/>
          <a:p>
            <a:pPr marL="1362033" lvl="3" indent="-199490">
              <a:spcAft>
                <a:spcPts val="650"/>
              </a:spcAft>
              <a:defRPr/>
            </a:pPr>
            <a:r>
              <a:rPr lang="pl-PL" sz="1400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biznesowy: Bogusław Śliwczyński (ILiM) </a:t>
            </a:r>
          </a:p>
          <a:p>
            <a:pPr marL="1362033" lvl="3" indent="-199490">
              <a:spcAft>
                <a:spcPts val="650"/>
              </a:spcAft>
              <a:defRPr/>
            </a:pPr>
            <a:r>
              <a:rPr lang="pl-PL" sz="1400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wdrożeniowy: Adrian Mazur (</a:t>
            </a:r>
            <a:r>
              <a:rPr lang="pl-PL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MI) </a:t>
            </a:r>
            <a:endParaRPr lang="pl-PL" sz="1400" b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3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2000" dirty="0" smtClean="0">
                <a:solidFill>
                  <a:srgbClr val="0166B6"/>
                </a:solidFill>
              </a:rPr>
              <a:t>Strumień</a:t>
            </a:r>
            <a:r>
              <a:rPr lang="pl-PL" altLang="pl-PL" sz="2000" dirty="0" smtClean="0"/>
              <a:t> </a:t>
            </a:r>
            <a:r>
              <a:rPr lang="pl-PL" altLang="pl-PL" sz="2000" dirty="0" smtClean="0">
                <a:solidFill>
                  <a:srgbClr val="DC6E00"/>
                </a:solidFill>
              </a:rPr>
              <a:t>e-Transport i e-Przepływy </a:t>
            </a:r>
            <a:r>
              <a:rPr lang="pl-PL" altLang="pl-PL" sz="2000" dirty="0">
                <a:solidFill>
                  <a:srgbClr val="DC6E00"/>
                </a:solidFill>
              </a:rPr>
              <a:t>T</a:t>
            </a:r>
            <a:r>
              <a:rPr lang="pl-PL" altLang="pl-PL" sz="2000" dirty="0" smtClean="0">
                <a:solidFill>
                  <a:srgbClr val="DC6E00"/>
                </a:solidFill>
              </a:rPr>
              <a:t>owarów </a:t>
            </a:r>
            <a:r>
              <a:rPr lang="pl-PL" altLang="pl-PL" sz="2000" dirty="0" smtClean="0">
                <a:solidFill>
                  <a:srgbClr val="0166B6"/>
                </a:solidFill>
              </a:rPr>
              <a:t>zajmuje się centralizacją systemów zarządzania ruchem oraz udrożnieniem łańcucha dostaw</a:t>
            </a:r>
          </a:p>
        </p:txBody>
      </p:sp>
      <p:sp>
        <p:nvSpPr>
          <p:cNvPr id="13322" name="Text Placeholder 2"/>
          <p:cNvSpPr txBox="1">
            <a:spLocks/>
          </p:cNvSpPr>
          <p:nvPr/>
        </p:nvSpPr>
        <p:spPr bwMode="auto">
          <a:xfrm>
            <a:off x="5557392" y="2881042"/>
            <a:ext cx="4287440" cy="1803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00" tIns="11700" rIns="19500" bIns="11700">
            <a:spAutoFit/>
          </a:bodyPr>
          <a:lstStyle/>
          <a:p>
            <a:pPr marL="290636" lvl="1" indent="-190892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 smtClean="0">
                <a:solidFill>
                  <a:srgbClr val="0070C0"/>
                </a:solidFill>
                <a:latin typeface="Calibri" pitchFamily="34" charset="0"/>
              </a:rPr>
              <a:t>KSZR w sieci TEN-T – </a:t>
            </a:r>
            <a:r>
              <a:rPr lang="pl-PL" altLang="pl-PL" sz="1300" b="1" dirty="0" smtClean="0">
                <a:solidFill>
                  <a:srgbClr val="0070C0"/>
                </a:solidFill>
                <a:latin typeface="Calibri" pitchFamily="34" charset="0"/>
              </a:rPr>
              <a:t>2 postępowania przetargowe</a:t>
            </a:r>
            <a:r>
              <a:rPr lang="pl-PL" altLang="pl-PL" sz="1300" dirty="0" smtClean="0">
                <a:solidFill>
                  <a:srgbClr val="0070C0"/>
                </a:solidFill>
                <a:latin typeface="Calibri" pitchFamily="34" charset="0"/>
              </a:rPr>
              <a:t>: na centralny projekt wdrożeniowy i 4 regionalne projekty wdrożeniowe, rozpoczęcie realizacji modułu centralnego</a:t>
            </a:r>
          </a:p>
          <a:p>
            <a:pPr marL="290636" lvl="1" indent="-190892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b="1" dirty="0" smtClean="0">
                <a:solidFill>
                  <a:srgbClr val="0070C0"/>
                </a:solidFill>
                <a:latin typeface="Calibri" pitchFamily="34" charset="0"/>
              </a:rPr>
              <a:t>Ratyfikacja przez RP protokołu e-CMR </a:t>
            </a:r>
            <a:r>
              <a:rPr lang="pl-PL" altLang="pl-PL" sz="1300" dirty="0" smtClean="0">
                <a:solidFill>
                  <a:srgbClr val="0070C0"/>
                </a:solidFill>
                <a:latin typeface="Calibri" pitchFamily="34" charset="0"/>
              </a:rPr>
              <a:t>do konwencji CMR</a:t>
            </a:r>
          </a:p>
          <a:p>
            <a:pPr marL="290636" lvl="1" indent="-190892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 smtClean="0">
                <a:solidFill>
                  <a:srgbClr val="0070C0"/>
                </a:solidFill>
                <a:latin typeface="Calibri" pitchFamily="34" charset="0"/>
              </a:rPr>
              <a:t>System informacji rzecznej RIS Dolnej Odry – </a:t>
            </a:r>
            <a:r>
              <a:rPr lang="pl-PL" altLang="pl-PL" sz="1300" b="1" dirty="0" smtClean="0">
                <a:solidFill>
                  <a:srgbClr val="0070C0"/>
                </a:solidFill>
                <a:latin typeface="Calibri" pitchFamily="34" charset="0"/>
              </a:rPr>
              <a:t>2 postępowania przetargowe</a:t>
            </a:r>
            <a:r>
              <a:rPr lang="pl-PL" altLang="pl-PL" sz="1300" dirty="0" smtClean="0">
                <a:solidFill>
                  <a:srgbClr val="0070C0"/>
                </a:solidFill>
                <a:latin typeface="Calibri" pitchFamily="34" charset="0"/>
              </a:rPr>
              <a:t>: na wyłonienie wykonawcy i inżyniera kontraktu, rozpoczęcie prac projektowych oraz instalacyjno-wdrożeniowych </a:t>
            </a:r>
            <a:endParaRPr lang="pl-PL" altLang="pl-PL" sz="1300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3324" name="Rectangle 34"/>
          <p:cNvSpPr>
            <a:spLocks noChangeArrowheads="1"/>
          </p:cNvSpPr>
          <p:nvPr/>
        </p:nvSpPr>
        <p:spPr bwMode="auto">
          <a:xfrm>
            <a:off x="6897216" y="2348880"/>
            <a:ext cx="2872149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Kluczowe </a:t>
            </a:r>
            <a:r>
              <a:rPr lang="pl-PL" altLang="pl-PL" sz="1733" b="1" dirty="0" smtClean="0">
                <a:solidFill>
                  <a:srgbClr val="2EA0FE"/>
                </a:solidFill>
                <a:latin typeface="Calibri" pitchFamily="34" charset="0"/>
              </a:rPr>
              <a:t>osiągnięcia w 2019r.</a:t>
            </a:r>
            <a:endParaRPr lang="pl-PL" altLang="pl-PL" sz="1733" b="1" dirty="0">
              <a:solidFill>
                <a:srgbClr val="2EA0FE"/>
              </a:solidFill>
              <a:latin typeface="Calibri" pitchFamily="34" charset="0"/>
            </a:endParaRPr>
          </a:p>
        </p:txBody>
      </p:sp>
      <p:grpSp>
        <p:nvGrpSpPr>
          <p:cNvPr id="35" name="Group 31"/>
          <p:cNvGrpSpPr>
            <a:grpSpLocks/>
          </p:cNvGrpSpPr>
          <p:nvPr/>
        </p:nvGrpSpPr>
        <p:grpSpPr bwMode="auto">
          <a:xfrm>
            <a:off x="640311" y="1405515"/>
            <a:ext cx="599438" cy="543875"/>
            <a:chOff x="1019177" y="1648406"/>
            <a:chExt cx="869682" cy="740783"/>
          </a:xfrm>
        </p:grpSpPr>
        <p:grpSp>
          <p:nvGrpSpPr>
            <p:cNvPr id="36" name="Group 16"/>
            <p:cNvGrpSpPr>
              <a:grpSpLocks noChangeAspect="1"/>
            </p:cNvGrpSpPr>
            <p:nvPr/>
          </p:nvGrpSpPr>
          <p:grpSpPr bwMode="auto">
            <a:xfrm>
              <a:off x="1019177" y="1648406"/>
              <a:ext cx="771027" cy="740783"/>
              <a:chOff x="1055" y="1007"/>
              <a:chExt cx="267" cy="257"/>
            </a:xfrm>
          </p:grpSpPr>
          <p:sp>
            <p:nvSpPr>
              <p:cNvPr id="38" name="Freeform 18"/>
              <p:cNvSpPr>
                <a:spLocks/>
              </p:cNvSpPr>
              <p:nvPr/>
            </p:nvSpPr>
            <p:spPr bwMode="auto">
              <a:xfrm>
                <a:off x="1131" y="1007"/>
                <a:ext cx="97" cy="68"/>
              </a:xfrm>
              <a:custGeom>
                <a:avLst/>
                <a:gdLst>
                  <a:gd name="T0" fmla="*/ 0 w 1075"/>
                  <a:gd name="T1" fmla="*/ 0 h 748"/>
                  <a:gd name="T2" fmla="*/ 0 w 1075"/>
                  <a:gd name="T3" fmla="*/ 0 h 748"/>
                  <a:gd name="T4" fmla="*/ 0 w 1075"/>
                  <a:gd name="T5" fmla="*/ 0 h 748"/>
                  <a:gd name="T6" fmla="*/ 0 w 1075"/>
                  <a:gd name="T7" fmla="*/ 0 h 748"/>
                  <a:gd name="T8" fmla="*/ 0 w 1075"/>
                  <a:gd name="T9" fmla="*/ 0 h 748"/>
                  <a:gd name="T10" fmla="*/ 0 w 1075"/>
                  <a:gd name="T11" fmla="*/ 0 h 748"/>
                  <a:gd name="T12" fmla="*/ 0 w 1075"/>
                  <a:gd name="T13" fmla="*/ 0 h 748"/>
                  <a:gd name="T14" fmla="*/ 0 w 1075"/>
                  <a:gd name="T15" fmla="*/ 0 h 748"/>
                  <a:gd name="T16" fmla="*/ 0 w 1075"/>
                  <a:gd name="T17" fmla="*/ 0 h 748"/>
                  <a:gd name="T18" fmla="*/ 0 w 1075"/>
                  <a:gd name="T19" fmla="*/ 0 h 748"/>
                  <a:gd name="T20" fmla="*/ 0 w 1075"/>
                  <a:gd name="T21" fmla="*/ 0 h 748"/>
                  <a:gd name="T22" fmla="*/ 0 w 1075"/>
                  <a:gd name="T23" fmla="*/ 0 h 748"/>
                  <a:gd name="T24" fmla="*/ 0 w 1075"/>
                  <a:gd name="T25" fmla="*/ 0 h 748"/>
                  <a:gd name="T26" fmla="*/ 0 w 1075"/>
                  <a:gd name="T27" fmla="*/ 0 h 748"/>
                  <a:gd name="T28" fmla="*/ 0 w 1075"/>
                  <a:gd name="T29" fmla="*/ 0 h 748"/>
                  <a:gd name="T30" fmla="*/ 0 w 1075"/>
                  <a:gd name="T31" fmla="*/ 0 h 748"/>
                  <a:gd name="T32" fmla="*/ 0 w 1075"/>
                  <a:gd name="T33" fmla="*/ 0 h 748"/>
                  <a:gd name="T34" fmla="*/ 0 w 1075"/>
                  <a:gd name="T35" fmla="*/ 0 h 748"/>
                  <a:gd name="T36" fmla="*/ 0 w 1075"/>
                  <a:gd name="T37" fmla="*/ 0 h 748"/>
                  <a:gd name="T38" fmla="*/ 0 w 1075"/>
                  <a:gd name="T39" fmla="*/ 0 h 748"/>
                  <a:gd name="T40" fmla="*/ 0 w 1075"/>
                  <a:gd name="T41" fmla="*/ 0 h 748"/>
                  <a:gd name="T42" fmla="*/ 0 w 1075"/>
                  <a:gd name="T43" fmla="*/ 0 h 748"/>
                  <a:gd name="T44" fmla="*/ 0 w 1075"/>
                  <a:gd name="T45" fmla="*/ 0 h 748"/>
                  <a:gd name="T46" fmla="*/ 0 w 1075"/>
                  <a:gd name="T47" fmla="*/ 0 h 748"/>
                  <a:gd name="T48" fmla="*/ 0 w 1075"/>
                  <a:gd name="T49" fmla="*/ 0 h 748"/>
                  <a:gd name="T50" fmla="*/ 0 w 1075"/>
                  <a:gd name="T51" fmla="*/ 0 h 748"/>
                  <a:gd name="T52" fmla="*/ 0 w 1075"/>
                  <a:gd name="T53" fmla="*/ 0 h 748"/>
                  <a:gd name="T54" fmla="*/ 0 w 1075"/>
                  <a:gd name="T55" fmla="*/ 0 h 748"/>
                  <a:gd name="T56" fmla="*/ 0 w 1075"/>
                  <a:gd name="T57" fmla="*/ 0 h 748"/>
                  <a:gd name="T58" fmla="*/ 0 w 1075"/>
                  <a:gd name="T59" fmla="*/ 0 h 748"/>
                  <a:gd name="T60" fmla="*/ 0 w 1075"/>
                  <a:gd name="T61" fmla="*/ 0 h 748"/>
                  <a:gd name="T62" fmla="*/ 0 w 1075"/>
                  <a:gd name="T63" fmla="*/ 0 h 748"/>
                  <a:gd name="T64" fmla="*/ 0 w 1075"/>
                  <a:gd name="T65" fmla="*/ 0 h 748"/>
                  <a:gd name="T66" fmla="*/ 0 w 1075"/>
                  <a:gd name="T67" fmla="*/ 0 h 748"/>
                  <a:gd name="T68" fmla="*/ 0 w 1075"/>
                  <a:gd name="T69" fmla="*/ 0 h 748"/>
                  <a:gd name="T70" fmla="*/ 0 w 1075"/>
                  <a:gd name="T71" fmla="*/ 0 h 74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5"/>
                  <a:gd name="T109" fmla="*/ 0 h 748"/>
                  <a:gd name="T110" fmla="*/ 1075 w 1075"/>
                  <a:gd name="T111" fmla="*/ 748 h 74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5" h="748">
                    <a:moveTo>
                      <a:pt x="902" y="0"/>
                    </a:moveTo>
                    <a:lnTo>
                      <a:pt x="916" y="4"/>
                    </a:lnTo>
                    <a:lnTo>
                      <a:pt x="928" y="12"/>
                    </a:lnTo>
                    <a:lnTo>
                      <a:pt x="936" y="23"/>
                    </a:lnTo>
                    <a:lnTo>
                      <a:pt x="1071" y="303"/>
                    </a:lnTo>
                    <a:lnTo>
                      <a:pt x="1075" y="317"/>
                    </a:lnTo>
                    <a:lnTo>
                      <a:pt x="1074" y="332"/>
                    </a:lnTo>
                    <a:lnTo>
                      <a:pt x="1068" y="344"/>
                    </a:lnTo>
                    <a:lnTo>
                      <a:pt x="1063" y="350"/>
                    </a:lnTo>
                    <a:lnTo>
                      <a:pt x="1059" y="354"/>
                    </a:lnTo>
                    <a:lnTo>
                      <a:pt x="1045" y="361"/>
                    </a:lnTo>
                    <a:lnTo>
                      <a:pt x="1031" y="363"/>
                    </a:lnTo>
                    <a:lnTo>
                      <a:pt x="721" y="339"/>
                    </a:lnTo>
                    <a:lnTo>
                      <a:pt x="707" y="336"/>
                    </a:lnTo>
                    <a:lnTo>
                      <a:pt x="695" y="328"/>
                    </a:lnTo>
                    <a:lnTo>
                      <a:pt x="686" y="316"/>
                    </a:lnTo>
                    <a:lnTo>
                      <a:pt x="682" y="302"/>
                    </a:lnTo>
                    <a:lnTo>
                      <a:pt x="683" y="288"/>
                    </a:lnTo>
                    <a:lnTo>
                      <a:pt x="690" y="274"/>
                    </a:lnTo>
                    <a:lnTo>
                      <a:pt x="708" y="247"/>
                    </a:lnTo>
                    <a:lnTo>
                      <a:pt x="659" y="243"/>
                    </a:lnTo>
                    <a:lnTo>
                      <a:pt x="609" y="244"/>
                    </a:lnTo>
                    <a:lnTo>
                      <a:pt x="559" y="251"/>
                    </a:lnTo>
                    <a:lnTo>
                      <a:pt x="511" y="265"/>
                    </a:lnTo>
                    <a:lnTo>
                      <a:pt x="465" y="282"/>
                    </a:lnTo>
                    <a:lnTo>
                      <a:pt x="421" y="306"/>
                    </a:lnTo>
                    <a:lnTo>
                      <a:pt x="379" y="334"/>
                    </a:lnTo>
                    <a:lnTo>
                      <a:pt x="342" y="364"/>
                    </a:lnTo>
                    <a:lnTo>
                      <a:pt x="310" y="398"/>
                    </a:lnTo>
                    <a:lnTo>
                      <a:pt x="282" y="435"/>
                    </a:lnTo>
                    <a:lnTo>
                      <a:pt x="258" y="474"/>
                    </a:lnTo>
                    <a:lnTo>
                      <a:pt x="238" y="514"/>
                    </a:lnTo>
                    <a:lnTo>
                      <a:pt x="222" y="558"/>
                    </a:lnTo>
                    <a:lnTo>
                      <a:pt x="212" y="603"/>
                    </a:lnTo>
                    <a:lnTo>
                      <a:pt x="205" y="648"/>
                    </a:lnTo>
                    <a:lnTo>
                      <a:pt x="203" y="695"/>
                    </a:lnTo>
                    <a:lnTo>
                      <a:pt x="202" y="709"/>
                    </a:lnTo>
                    <a:lnTo>
                      <a:pt x="196" y="720"/>
                    </a:lnTo>
                    <a:lnTo>
                      <a:pt x="188" y="730"/>
                    </a:lnTo>
                    <a:lnTo>
                      <a:pt x="177" y="735"/>
                    </a:lnTo>
                    <a:lnTo>
                      <a:pt x="166" y="738"/>
                    </a:lnTo>
                    <a:lnTo>
                      <a:pt x="45" y="748"/>
                    </a:lnTo>
                    <a:lnTo>
                      <a:pt x="33" y="747"/>
                    </a:lnTo>
                    <a:lnTo>
                      <a:pt x="23" y="743"/>
                    </a:lnTo>
                    <a:lnTo>
                      <a:pt x="13" y="737"/>
                    </a:lnTo>
                    <a:lnTo>
                      <a:pt x="7" y="728"/>
                    </a:lnTo>
                    <a:lnTo>
                      <a:pt x="2" y="718"/>
                    </a:lnTo>
                    <a:lnTo>
                      <a:pt x="0" y="707"/>
                    </a:lnTo>
                    <a:lnTo>
                      <a:pt x="1" y="650"/>
                    </a:lnTo>
                    <a:lnTo>
                      <a:pt x="6" y="594"/>
                    </a:lnTo>
                    <a:lnTo>
                      <a:pt x="16" y="540"/>
                    </a:lnTo>
                    <a:lnTo>
                      <a:pt x="32" y="486"/>
                    </a:lnTo>
                    <a:lnTo>
                      <a:pt x="51" y="434"/>
                    </a:lnTo>
                    <a:lnTo>
                      <a:pt x="75" y="384"/>
                    </a:lnTo>
                    <a:lnTo>
                      <a:pt x="104" y="336"/>
                    </a:lnTo>
                    <a:lnTo>
                      <a:pt x="135" y="291"/>
                    </a:lnTo>
                    <a:lnTo>
                      <a:pt x="172" y="248"/>
                    </a:lnTo>
                    <a:lnTo>
                      <a:pt x="211" y="208"/>
                    </a:lnTo>
                    <a:lnTo>
                      <a:pt x="255" y="172"/>
                    </a:lnTo>
                    <a:lnTo>
                      <a:pt x="306" y="136"/>
                    </a:lnTo>
                    <a:lnTo>
                      <a:pt x="360" y="106"/>
                    </a:lnTo>
                    <a:lnTo>
                      <a:pt x="415" y="81"/>
                    </a:lnTo>
                    <a:lnTo>
                      <a:pt x="472" y="62"/>
                    </a:lnTo>
                    <a:lnTo>
                      <a:pt x="531" y="48"/>
                    </a:lnTo>
                    <a:lnTo>
                      <a:pt x="591" y="40"/>
                    </a:lnTo>
                    <a:lnTo>
                      <a:pt x="651" y="38"/>
                    </a:lnTo>
                    <a:lnTo>
                      <a:pt x="712" y="41"/>
                    </a:lnTo>
                    <a:lnTo>
                      <a:pt x="772" y="50"/>
                    </a:lnTo>
                    <a:lnTo>
                      <a:pt x="832" y="65"/>
                    </a:lnTo>
                    <a:lnTo>
                      <a:pt x="865" y="18"/>
                    </a:lnTo>
                    <a:lnTo>
                      <a:pt x="874" y="7"/>
                    </a:lnTo>
                    <a:lnTo>
                      <a:pt x="888" y="2"/>
                    </a:lnTo>
                    <a:lnTo>
                      <a:pt x="9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39" name="Freeform 19"/>
              <p:cNvSpPr>
                <a:spLocks/>
              </p:cNvSpPr>
              <p:nvPr/>
            </p:nvSpPr>
            <p:spPr bwMode="auto">
              <a:xfrm>
                <a:off x="1225" y="1163"/>
                <a:ext cx="97" cy="68"/>
              </a:xfrm>
              <a:custGeom>
                <a:avLst/>
                <a:gdLst>
                  <a:gd name="T0" fmla="*/ 0 w 1074"/>
                  <a:gd name="T1" fmla="*/ 0 h 746"/>
                  <a:gd name="T2" fmla="*/ 0 w 1074"/>
                  <a:gd name="T3" fmla="*/ 0 h 746"/>
                  <a:gd name="T4" fmla="*/ 0 w 1074"/>
                  <a:gd name="T5" fmla="*/ 0 h 746"/>
                  <a:gd name="T6" fmla="*/ 0 w 1074"/>
                  <a:gd name="T7" fmla="*/ 0 h 746"/>
                  <a:gd name="T8" fmla="*/ 0 w 1074"/>
                  <a:gd name="T9" fmla="*/ 0 h 746"/>
                  <a:gd name="T10" fmla="*/ 0 w 1074"/>
                  <a:gd name="T11" fmla="*/ 0 h 746"/>
                  <a:gd name="T12" fmla="*/ 0 w 1074"/>
                  <a:gd name="T13" fmla="*/ 0 h 746"/>
                  <a:gd name="T14" fmla="*/ 0 w 1074"/>
                  <a:gd name="T15" fmla="*/ 0 h 746"/>
                  <a:gd name="T16" fmla="*/ 0 w 1074"/>
                  <a:gd name="T17" fmla="*/ 0 h 746"/>
                  <a:gd name="T18" fmla="*/ 0 w 1074"/>
                  <a:gd name="T19" fmla="*/ 0 h 746"/>
                  <a:gd name="T20" fmla="*/ 0 w 1074"/>
                  <a:gd name="T21" fmla="*/ 0 h 746"/>
                  <a:gd name="T22" fmla="*/ 0 w 1074"/>
                  <a:gd name="T23" fmla="*/ 0 h 746"/>
                  <a:gd name="T24" fmla="*/ 0 w 1074"/>
                  <a:gd name="T25" fmla="*/ 0 h 746"/>
                  <a:gd name="T26" fmla="*/ 0 w 1074"/>
                  <a:gd name="T27" fmla="*/ 0 h 746"/>
                  <a:gd name="T28" fmla="*/ 0 w 1074"/>
                  <a:gd name="T29" fmla="*/ 0 h 746"/>
                  <a:gd name="T30" fmla="*/ 0 w 1074"/>
                  <a:gd name="T31" fmla="*/ 0 h 746"/>
                  <a:gd name="T32" fmla="*/ 0 w 1074"/>
                  <a:gd name="T33" fmla="*/ 0 h 746"/>
                  <a:gd name="T34" fmla="*/ 0 w 1074"/>
                  <a:gd name="T35" fmla="*/ 0 h 746"/>
                  <a:gd name="T36" fmla="*/ 0 w 1074"/>
                  <a:gd name="T37" fmla="*/ 0 h 746"/>
                  <a:gd name="T38" fmla="*/ 0 w 1074"/>
                  <a:gd name="T39" fmla="*/ 0 h 746"/>
                  <a:gd name="T40" fmla="*/ 0 w 1074"/>
                  <a:gd name="T41" fmla="*/ 0 h 746"/>
                  <a:gd name="T42" fmla="*/ 0 w 1074"/>
                  <a:gd name="T43" fmla="*/ 0 h 746"/>
                  <a:gd name="T44" fmla="*/ 0 w 1074"/>
                  <a:gd name="T45" fmla="*/ 0 h 746"/>
                  <a:gd name="T46" fmla="*/ 0 w 1074"/>
                  <a:gd name="T47" fmla="*/ 0 h 746"/>
                  <a:gd name="T48" fmla="*/ 0 w 1074"/>
                  <a:gd name="T49" fmla="*/ 0 h 746"/>
                  <a:gd name="T50" fmla="*/ 0 w 1074"/>
                  <a:gd name="T51" fmla="*/ 0 h 746"/>
                  <a:gd name="T52" fmla="*/ 0 w 1074"/>
                  <a:gd name="T53" fmla="*/ 0 h 746"/>
                  <a:gd name="T54" fmla="*/ 0 w 1074"/>
                  <a:gd name="T55" fmla="*/ 0 h 746"/>
                  <a:gd name="T56" fmla="*/ 0 w 1074"/>
                  <a:gd name="T57" fmla="*/ 0 h 746"/>
                  <a:gd name="T58" fmla="*/ 0 w 1074"/>
                  <a:gd name="T59" fmla="*/ 0 h 746"/>
                  <a:gd name="T60" fmla="*/ 0 w 1074"/>
                  <a:gd name="T61" fmla="*/ 0 h 746"/>
                  <a:gd name="T62" fmla="*/ 0 w 1074"/>
                  <a:gd name="T63" fmla="*/ 0 h 746"/>
                  <a:gd name="T64" fmla="*/ 0 w 1074"/>
                  <a:gd name="T65" fmla="*/ 0 h 746"/>
                  <a:gd name="T66" fmla="*/ 0 w 1074"/>
                  <a:gd name="T67" fmla="*/ 0 h 746"/>
                  <a:gd name="T68" fmla="*/ 0 w 1074"/>
                  <a:gd name="T69" fmla="*/ 0 h 746"/>
                  <a:gd name="T70" fmla="*/ 0 w 1074"/>
                  <a:gd name="T71" fmla="*/ 0 h 7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4"/>
                  <a:gd name="T109" fmla="*/ 0 h 746"/>
                  <a:gd name="T110" fmla="*/ 1074 w 1074"/>
                  <a:gd name="T111" fmla="*/ 746 h 74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4" h="746">
                    <a:moveTo>
                      <a:pt x="1030" y="0"/>
                    </a:moveTo>
                    <a:lnTo>
                      <a:pt x="1040" y="0"/>
                    </a:lnTo>
                    <a:lnTo>
                      <a:pt x="1051" y="4"/>
                    </a:lnTo>
                    <a:lnTo>
                      <a:pt x="1060" y="10"/>
                    </a:lnTo>
                    <a:lnTo>
                      <a:pt x="1068" y="19"/>
                    </a:lnTo>
                    <a:lnTo>
                      <a:pt x="1073" y="28"/>
                    </a:lnTo>
                    <a:lnTo>
                      <a:pt x="1074" y="40"/>
                    </a:lnTo>
                    <a:lnTo>
                      <a:pt x="1074" y="96"/>
                    </a:lnTo>
                    <a:lnTo>
                      <a:pt x="1068" y="152"/>
                    </a:lnTo>
                    <a:lnTo>
                      <a:pt x="1057" y="207"/>
                    </a:lnTo>
                    <a:lnTo>
                      <a:pt x="1043" y="260"/>
                    </a:lnTo>
                    <a:lnTo>
                      <a:pt x="1023" y="313"/>
                    </a:lnTo>
                    <a:lnTo>
                      <a:pt x="1000" y="362"/>
                    </a:lnTo>
                    <a:lnTo>
                      <a:pt x="971" y="410"/>
                    </a:lnTo>
                    <a:lnTo>
                      <a:pt x="940" y="455"/>
                    </a:lnTo>
                    <a:lnTo>
                      <a:pt x="903" y="499"/>
                    </a:lnTo>
                    <a:lnTo>
                      <a:pt x="863" y="538"/>
                    </a:lnTo>
                    <a:lnTo>
                      <a:pt x="820" y="574"/>
                    </a:lnTo>
                    <a:lnTo>
                      <a:pt x="769" y="610"/>
                    </a:lnTo>
                    <a:lnTo>
                      <a:pt x="715" y="640"/>
                    </a:lnTo>
                    <a:lnTo>
                      <a:pt x="659" y="665"/>
                    </a:lnTo>
                    <a:lnTo>
                      <a:pt x="603" y="684"/>
                    </a:lnTo>
                    <a:lnTo>
                      <a:pt x="544" y="698"/>
                    </a:lnTo>
                    <a:lnTo>
                      <a:pt x="484" y="706"/>
                    </a:lnTo>
                    <a:lnTo>
                      <a:pt x="424" y="709"/>
                    </a:lnTo>
                    <a:lnTo>
                      <a:pt x="363" y="705"/>
                    </a:lnTo>
                    <a:lnTo>
                      <a:pt x="302" y="696"/>
                    </a:lnTo>
                    <a:lnTo>
                      <a:pt x="242" y="681"/>
                    </a:lnTo>
                    <a:lnTo>
                      <a:pt x="210" y="728"/>
                    </a:lnTo>
                    <a:lnTo>
                      <a:pt x="199" y="739"/>
                    </a:lnTo>
                    <a:lnTo>
                      <a:pt x="187" y="745"/>
                    </a:lnTo>
                    <a:lnTo>
                      <a:pt x="172" y="746"/>
                    </a:lnTo>
                    <a:lnTo>
                      <a:pt x="158" y="743"/>
                    </a:lnTo>
                    <a:lnTo>
                      <a:pt x="147" y="735"/>
                    </a:lnTo>
                    <a:lnTo>
                      <a:pt x="139" y="723"/>
                    </a:lnTo>
                    <a:lnTo>
                      <a:pt x="3" y="443"/>
                    </a:lnTo>
                    <a:lnTo>
                      <a:pt x="0" y="429"/>
                    </a:lnTo>
                    <a:lnTo>
                      <a:pt x="1" y="415"/>
                    </a:lnTo>
                    <a:lnTo>
                      <a:pt x="6" y="402"/>
                    </a:lnTo>
                    <a:lnTo>
                      <a:pt x="17" y="391"/>
                    </a:lnTo>
                    <a:lnTo>
                      <a:pt x="29" y="385"/>
                    </a:lnTo>
                    <a:lnTo>
                      <a:pt x="44" y="384"/>
                    </a:lnTo>
                    <a:lnTo>
                      <a:pt x="354" y="407"/>
                    </a:lnTo>
                    <a:lnTo>
                      <a:pt x="367" y="410"/>
                    </a:lnTo>
                    <a:lnTo>
                      <a:pt x="380" y="419"/>
                    </a:lnTo>
                    <a:lnTo>
                      <a:pt x="388" y="430"/>
                    </a:lnTo>
                    <a:lnTo>
                      <a:pt x="392" y="444"/>
                    </a:lnTo>
                    <a:lnTo>
                      <a:pt x="391" y="459"/>
                    </a:lnTo>
                    <a:lnTo>
                      <a:pt x="385" y="472"/>
                    </a:lnTo>
                    <a:lnTo>
                      <a:pt x="365" y="501"/>
                    </a:lnTo>
                    <a:lnTo>
                      <a:pt x="416" y="504"/>
                    </a:lnTo>
                    <a:lnTo>
                      <a:pt x="466" y="503"/>
                    </a:lnTo>
                    <a:lnTo>
                      <a:pt x="515" y="495"/>
                    </a:lnTo>
                    <a:lnTo>
                      <a:pt x="563" y="483"/>
                    </a:lnTo>
                    <a:lnTo>
                      <a:pt x="610" y="464"/>
                    </a:lnTo>
                    <a:lnTo>
                      <a:pt x="654" y="441"/>
                    </a:lnTo>
                    <a:lnTo>
                      <a:pt x="696" y="412"/>
                    </a:lnTo>
                    <a:lnTo>
                      <a:pt x="732" y="382"/>
                    </a:lnTo>
                    <a:lnTo>
                      <a:pt x="764" y="348"/>
                    </a:lnTo>
                    <a:lnTo>
                      <a:pt x="793" y="312"/>
                    </a:lnTo>
                    <a:lnTo>
                      <a:pt x="817" y="273"/>
                    </a:lnTo>
                    <a:lnTo>
                      <a:pt x="837" y="232"/>
                    </a:lnTo>
                    <a:lnTo>
                      <a:pt x="851" y="189"/>
                    </a:lnTo>
                    <a:lnTo>
                      <a:pt x="863" y="145"/>
                    </a:lnTo>
                    <a:lnTo>
                      <a:pt x="869" y="98"/>
                    </a:lnTo>
                    <a:lnTo>
                      <a:pt x="871" y="51"/>
                    </a:lnTo>
                    <a:lnTo>
                      <a:pt x="872" y="39"/>
                    </a:lnTo>
                    <a:lnTo>
                      <a:pt x="879" y="27"/>
                    </a:lnTo>
                    <a:lnTo>
                      <a:pt x="887" y="18"/>
                    </a:lnTo>
                    <a:lnTo>
                      <a:pt x="898" y="11"/>
                    </a:lnTo>
                    <a:lnTo>
                      <a:pt x="909" y="9"/>
                    </a:lnTo>
                    <a:lnTo>
                      <a:pt x="103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40" name="Freeform 20"/>
              <p:cNvSpPr>
                <a:spLocks/>
              </p:cNvSpPr>
              <p:nvPr/>
            </p:nvSpPr>
            <p:spPr bwMode="auto">
              <a:xfrm>
                <a:off x="1099" y="1088"/>
                <a:ext cx="80" cy="95"/>
              </a:xfrm>
              <a:custGeom>
                <a:avLst/>
                <a:gdLst>
                  <a:gd name="T0" fmla="*/ 0 w 873"/>
                  <a:gd name="T1" fmla="*/ 0 h 1046"/>
                  <a:gd name="T2" fmla="*/ 0 w 873"/>
                  <a:gd name="T3" fmla="*/ 0 h 1046"/>
                  <a:gd name="T4" fmla="*/ 0 w 873"/>
                  <a:gd name="T5" fmla="*/ 0 h 1046"/>
                  <a:gd name="T6" fmla="*/ 0 w 873"/>
                  <a:gd name="T7" fmla="*/ 0 h 1046"/>
                  <a:gd name="T8" fmla="*/ 0 w 873"/>
                  <a:gd name="T9" fmla="*/ 0 h 1046"/>
                  <a:gd name="T10" fmla="*/ 0 w 873"/>
                  <a:gd name="T11" fmla="*/ 0 h 1046"/>
                  <a:gd name="T12" fmla="*/ 0 w 873"/>
                  <a:gd name="T13" fmla="*/ 0 h 1046"/>
                  <a:gd name="T14" fmla="*/ 0 w 873"/>
                  <a:gd name="T15" fmla="*/ 0 h 1046"/>
                  <a:gd name="T16" fmla="*/ 0 w 873"/>
                  <a:gd name="T17" fmla="*/ 0 h 1046"/>
                  <a:gd name="T18" fmla="*/ 0 w 873"/>
                  <a:gd name="T19" fmla="*/ 0 h 1046"/>
                  <a:gd name="T20" fmla="*/ 0 w 873"/>
                  <a:gd name="T21" fmla="*/ 0 h 1046"/>
                  <a:gd name="T22" fmla="*/ 0 w 873"/>
                  <a:gd name="T23" fmla="*/ 0 h 1046"/>
                  <a:gd name="T24" fmla="*/ 0 w 873"/>
                  <a:gd name="T25" fmla="*/ 0 h 1046"/>
                  <a:gd name="T26" fmla="*/ 0 w 873"/>
                  <a:gd name="T27" fmla="*/ 0 h 1046"/>
                  <a:gd name="T28" fmla="*/ 0 w 873"/>
                  <a:gd name="T29" fmla="*/ 0 h 1046"/>
                  <a:gd name="T30" fmla="*/ 0 w 873"/>
                  <a:gd name="T31" fmla="*/ 0 h 1046"/>
                  <a:gd name="T32" fmla="*/ 0 w 873"/>
                  <a:gd name="T33" fmla="*/ 0 h 1046"/>
                  <a:gd name="T34" fmla="*/ 0 w 873"/>
                  <a:gd name="T35" fmla="*/ 0 h 1046"/>
                  <a:gd name="T36" fmla="*/ 0 w 873"/>
                  <a:gd name="T37" fmla="*/ 0 h 1046"/>
                  <a:gd name="T38" fmla="*/ 0 w 873"/>
                  <a:gd name="T39" fmla="*/ 0 h 1046"/>
                  <a:gd name="T40" fmla="*/ 0 w 873"/>
                  <a:gd name="T41" fmla="*/ 0 h 1046"/>
                  <a:gd name="T42" fmla="*/ 0 w 873"/>
                  <a:gd name="T43" fmla="*/ 0 h 1046"/>
                  <a:gd name="T44" fmla="*/ 0 w 873"/>
                  <a:gd name="T45" fmla="*/ 0 h 1046"/>
                  <a:gd name="T46" fmla="*/ 0 w 873"/>
                  <a:gd name="T47" fmla="*/ 0 h 1046"/>
                  <a:gd name="T48" fmla="*/ 0 w 873"/>
                  <a:gd name="T49" fmla="*/ 0 h 1046"/>
                  <a:gd name="T50" fmla="*/ 0 w 873"/>
                  <a:gd name="T51" fmla="*/ 0 h 1046"/>
                  <a:gd name="T52" fmla="*/ 0 w 873"/>
                  <a:gd name="T53" fmla="*/ 0 h 1046"/>
                  <a:gd name="T54" fmla="*/ 0 w 873"/>
                  <a:gd name="T55" fmla="*/ 0 h 1046"/>
                  <a:gd name="T56" fmla="*/ 0 w 873"/>
                  <a:gd name="T57" fmla="*/ 0 h 1046"/>
                  <a:gd name="T58" fmla="*/ 0 w 873"/>
                  <a:gd name="T59" fmla="*/ 0 h 1046"/>
                  <a:gd name="T60" fmla="*/ 0 w 873"/>
                  <a:gd name="T61" fmla="*/ 0 h 1046"/>
                  <a:gd name="T62" fmla="*/ 0 w 873"/>
                  <a:gd name="T63" fmla="*/ 0 h 1046"/>
                  <a:gd name="T64" fmla="*/ 0 w 873"/>
                  <a:gd name="T65" fmla="*/ 0 h 1046"/>
                  <a:gd name="T66" fmla="*/ 0 w 873"/>
                  <a:gd name="T67" fmla="*/ 0 h 1046"/>
                  <a:gd name="T68" fmla="*/ 0 w 873"/>
                  <a:gd name="T69" fmla="*/ 0 h 1046"/>
                  <a:gd name="T70" fmla="*/ 0 w 873"/>
                  <a:gd name="T71" fmla="*/ 0 h 1046"/>
                  <a:gd name="T72" fmla="*/ 0 w 873"/>
                  <a:gd name="T73" fmla="*/ 0 h 104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73"/>
                  <a:gd name="T112" fmla="*/ 0 h 1046"/>
                  <a:gd name="T113" fmla="*/ 873 w 873"/>
                  <a:gd name="T114" fmla="*/ 1046 h 104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73" h="1046">
                    <a:moveTo>
                      <a:pt x="436" y="0"/>
                    </a:moveTo>
                    <a:lnTo>
                      <a:pt x="493" y="2"/>
                    </a:lnTo>
                    <a:lnTo>
                      <a:pt x="544" y="8"/>
                    </a:lnTo>
                    <a:lnTo>
                      <a:pt x="592" y="18"/>
                    </a:lnTo>
                    <a:lnTo>
                      <a:pt x="638" y="31"/>
                    </a:lnTo>
                    <a:lnTo>
                      <a:pt x="678" y="49"/>
                    </a:lnTo>
                    <a:lnTo>
                      <a:pt x="715" y="70"/>
                    </a:lnTo>
                    <a:lnTo>
                      <a:pt x="748" y="95"/>
                    </a:lnTo>
                    <a:lnTo>
                      <a:pt x="777" y="123"/>
                    </a:lnTo>
                    <a:lnTo>
                      <a:pt x="802" y="156"/>
                    </a:lnTo>
                    <a:lnTo>
                      <a:pt x="823" y="192"/>
                    </a:lnTo>
                    <a:lnTo>
                      <a:pt x="841" y="232"/>
                    </a:lnTo>
                    <a:lnTo>
                      <a:pt x="855" y="276"/>
                    </a:lnTo>
                    <a:lnTo>
                      <a:pt x="864" y="324"/>
                    </a:lnTo>
                    <a:lnTo>
                      <a:pt x="871" y="374"/>
                    </a:lnTo>
                    <a:lnTo>
                      <a:pt x="873" y="429"/>
                    </a:lnTo>
                    <a:lnTo>
                      <a:pt x="871" y="495"/>
                    </a:lnTo>
                    <a:lnTo>
                      <a:pt x="867" y="556"/>
                    </a:lnTo>
                    <a:lnTo>
                      <a:pt x="859" y="611"/>
                    </a:lnTo>
                    <a:lnTo>
                      <a:pt x="849" y="663"/>
                    </a:lnTo>
                    <a:lnTo>
                      <a:pt x="836" y="711"/>
                    </a:lnTo>
                    <a:lnTo>
                      <a:pt x="821" y="754"/>
                    </a:lnTo>
                    <a:lnTo>
                      <a:pt x="805" y="793"/>
                    </a:lnTo>
                    <a:lnTo>
                      <a:pt x="787" y="829"/>
                    </a:lnTo>
                    <a:lnTo>
                      <a:pt x="767" y="861"/>
                    </a:lnTo>
                    <a:lnTo>
                      <a:pt x="746" y="891"/>
                    </a:lnTo>
                    <a:lnTo>
                      <a:pt x="724" y="916"/>
                    </a:lnTo>
                    <a:lnTo>
                      <a:pt x="701" y="939"/>
                    </a:lnTo>
                    <a:lnTo>
                      <a:pt x="678" y="959"/>
                    </a:lnTo>
                    <a:lnTo>
                      <a:pt x="654" y="976"/>
                    </a:lnTo>
                    <a:lnTo>
                      <a:pt x="631" y="990"/>
                    </a:lnTo>
                    <a:lnTo>
                      <a:pt x="608" y="1003"/>
                    </a:lnTo>
                    <a:lnTo>
                      <a:pt x="585" y="1014"/>
                    </a:lnTo>
                    <a:lnTo>
                      <a:pt x="564" y="1023"/>
                    </a:lnTo>
                    <a:lnTo>
                      <a:pt x="543" y="1029"/>
                    </a:lnTo>
                    <a:lnTo>
                      <a:pt x="523" y="1036"/>
                    </a:lnTo>
                    <a:lnTo>
                      <a:pt x="504" y="1040"/>
                    </a:lnTo>
                    <a:lnTo>
                      <a:pt x="489" y="1042"/>
                    </a:lnTo>
                    <a:lnTo>
                      <a:pt x="473" y="1044"/>
                    </a:lnTo>
                    <a:lnTo>
                      <a:pt x="460" y="1046"/>
                    </a:lnTo>
                    <a:lnTo>
                      <a:pt x="451" y="1046"/>
                    </a:lnTo>
                    <a:lnTo>
                      <a:pt x="443" y="1046"/>
                    </a:lnTo>
                    <a:lnTo>
                      <a:pt x="438" y="1046"/>
                    </a:lnTo>
                    <a:lnTo>
                      <a:pt x="436" y="1046"/>
                    </a:lnTo>
                    <a:lnTo>
                      <a:pt x="388" y="1044"/>
                    </a:lnTo>
                    <a:lnTo>
                      <a:pt x="340" y="1037"/>
                    </a:lnTo>
                    <a:lnTo>
                      <a:pt x="297" y="1024"/>
                    </a:lnTo>
                    <a:lnTo>
                      <a:pt x="255" y="1006"/>
                    </a:lnTo>
                    <a:lnTo>
                      <a:pt x="218" y="983"/>
                    </a:lnTo>
                    <a:lnTo>
                      <a:pt x="182" y="955"/>
                    </a:lnTo>
                    <a:lnTo>
                      <a:pt x="149" y="922"/>
                    </a:lnTo>
                    <a:lnTo>
                      <a:pt x="119" y="884"/>
                    </a:lnTo>
                    <a:lnTo>
                      <a:pt x="93" y="842"/>
                    </a:lnTo>
                    <a:lnTo>
                      <a:pt x="70" y="795"/>
                    </a:lnTo>
                    <a:lnTo>
                      <a:pt x="50" y="745"/>
                    </a:lnTo>
                    <a:lnTo>
                      <a:pt x="32" y="689"/>
                    </a:lnTo>
                    <a:lnTo>
                      <a:pt x="19" y="630"/>
                    </a:lnTo>
                    <a:lnTo>
                      <a:pt x="9" y="567"/>
                    </a:lnTo>
                    <a:lnTo>
                      <a:pt x="2" y="500"/>
                    </a:lnTo>
                    <a:lnTo>
                      <a:pt x="0" y="429"/>
                    </a:lnTo>
                    <a:lnTo>
                      <a:pt x="1" y="374"/>
                    </a:lnTo>
                    <a:lnTo>
                      <a:pt x="8" y="324"/>
                    </a:lnTo>
                    <a:lnTo>
                      <a:pt x="17" y="276"/>
                    </a:lnTo>
                    <a:lnTo>
                      <a:pt x="31" y="232"/>
                    </a:lnTo>
                    <a:lnTo>
                      <a:pt x="49" y="192"/>
                    </a:lnTo>
                    <a:lnTo>
                      <a:pt x="71" y="156"/>
                    </a:lnTo>
                    <a:lnTo>
                      <a:pt x="97" y="123"/>
                    </a:lnTo>
                    <a:lnTo>
                      <a:pt x="126" y="95"/>
                    </a:lnTo>
                    <a:lnTo>
                      <a:pt x="160" y="70"/>
                    </a:lnTo>
                    <a:lnTo>
                      <a:pt x="197" y="49"/>
                    </a:lnTo>
                    <a:lnTo>
                      <a:pt x="238" y="31"/>
                    </a:lnTo>
                    <a:lnTo>
                      <a:pt x="283" y="18"/>
                    </a:lnTo>
                    <a:lnTo>
                      <a:pt x="330" y="8"/>
                    </a:lnTo>
                    <a:lnTo>
                      <a:pt x="381" y="2"/>
                    </a:lnTo>
                    <a:lnTo>
                      <a:pt x="436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41" name="Freeform 21"/>
              <p:cNvSpPr>
                <a:spLocks/>
              </p:cNvSpPr>
              <p:nvPr/>
            </p:nvSpPr>
            <p:spPr bwMode="auto">
              <a:xfrm>
                <a:off x="1055" y="1185"/>
                <a:ext cx="168" cy="79"/>
              </a:xfrm>
              <a:custGeom>
                <a:avLst/>
                <a:gdLst>
                  <a:gd name="T0" fmla="*/ 0 w 1849"/>
                  <a:gd name="T1" fmla="*/ 0 h 875"/>
                  <a:gd name="T2" fmla="*/ 0 w 1849"/>
                  <a:gd name="T3" fmla="*/ 0 h 875"/>
                  <a:gd name="T4" fmla="*/ 0 w 1849"/>
                  <a:gd name="T5" fmla="*/ 0 h 875"/>
                  <a:gd name="T6" fmla="*/ 0 w 1849"/>
                  <a:gd name="T7" fmla="*/ 0 h 875"/>
                  <a:gd name="T8" fmla="*/ 0 w 1849"/>
                  <a:gd name="T9" fmla="*/ 0 h 875"/>
                  <a:gd name="T10" fmla="*/ 0 w 1849"/>
                  <a:gd name="T11" fmla="*/ 0 h 875"/>
                  <a:gd name="T12" fmla="*/ 0 w 1849"/>
                  <a:gd name="T13" fmla="*/ 0 h 875"/>
                  <a:gd name="T14" fmla="*/ 0 w 1849"/>
                  <a:gd name="T15" fmla="*/ 0 h 875"/>
                  <a:gd name="T16" fmla="*/ 0 w 1849"/>
                  <a:gd name="T17" fmla="*/ 0 h 875"/>
                  <a:gd name="T18" fmla="*/ 0 w 1849"/>
                  <a:gd name="T19" fmla="*/ 0 h 875"/>
                  <a:gd name="T20" fmla="*/ 0 w 1849"/>
                  <a:gd name="T21" fmla="*/ 0 h 875"/>
                  <a:gd name="T22" fmla="*/ 0 w 1849"/>
                  <a:gd name="T23" fmla="*/ 0 h 875"/>
                  <a:gd name="T24" fmla="*/ 0 w 1849"/>
                  <a:gd name="T25" fmla="*/ 0 h 875"/>
                  <a:gd name="T26" fmla="*/ 0 w 1849"/>
                  <a:gd name="T27" fmla="*/ 0 h 875"/>
                  <a:gd name="T28" fmla="*/ 0 w 1849"/>
                  <a:gd name="T29" fmla="*/ 0 h 875"/>
                  <a:gd name="T30" fmla="*/ 0 w 1849"/>
                  <a:gd name="T31" fmla="*/ 0 h 875"/>
                  <a:gd name="T32" fmla="*/ 0 w 1849"/>
                  <a:gd name="T33" fmla="*/ 0 h 875"/>
                  <a:gd name="T34" fmla="*/ 0 w 1849"/>
                  <a:gd name="T35" fmla="*/ 0 h 875"/>
                  <a:gd name="T36" fmla="*/ 0 w 1849"/>
                  <a:gd name="T37" fmla="*/ 0 h 875"/>
                  <a:gd name="T38" fmla="*/ 0 w 1849"/>
                  <a:gd name="T39" fmla="*/ 0 h 875"/>
                  <a:gd name="T40" fmla="*/ 0 w 1849"/>
                  <a:gd name="T41" fmla="*/ 0 h 875"/>
                  <a:gd name="T42" fmla="*/ 0 w 1849"/>
                  <a:gd name="T43" fmla="*/ 0 h 875"/>
                  <a:gd name="T44" fmla="*/ 0 w 1849"/>
                  <a:gd name="T45" fmla="*/ 0 h 875"/>
                  <a:gd name="T46" fmla="*/ 0 w 1849"/>
                  <a:gd name="T47" fmla="*/ 0 h 875"/>
                  <a:gd name="T48" fmla="*/ 0 w 1849"/>
                  <a:gd name="T49" fmla="*/ 0 h 875"/>
                  <a:gd name="T50" fmla="*/ 0 w 1849"/>
                  <a:gd name="T51" fmla="*/ 0 h 875"/>
                  <a:gd name="T52" fmla="*/ 0 w 1849"/>
                  <a:gd name="T53" fmla="*/ 0 h 875"/>
                  <a:gd name="T54" fmla="*/ 0 w 1849"/>
                  <a:gd name="T55" fmla="*/ 0 h 875"/>
                  <a:gd name="T56" fmla="*/ 0 w 1849"/>
                  <a:gd name="T57" fmla="*/ 0 h 875"/>
                  <a:gd name="T58" fmla="*/ 0 w 1849"/>
                  <a:gd name="T59" fmla="*/ 0 h 875"/>
                  <a:gd name="T60" fmla="*/ 0 w 1849"/>
                  <a:gd name="T61" fmla="*/ 0 h 875"/>
                  <a:gd name="T62" fmla="*/ 0 w 1849"/>
                  <a:gd name="T63" fmla="*/ 0 h 875"/>
                  <a:gd name="T64" fmla="*/ 0 w 1849"/>
                  <a:gd name="T65" fmla="*/ 0 h 875"/>
                  <a:gd name="T66" fmla="*/ 0 w 1849"/>
                  <a:gd name="T67" fmla="*/ 0 h 875"/>
                  <a:gd name="T68" fmla="*/ 0 w 1849"/>
                  <a:gd name="T69" fmla="*/ 0 h 875"/>
                  <a:gd name="T70" fmla="*/ 0 w 1849"/>
                  <a:gd name="T71" fmla="*/ 0 h 875"/>
                  <a:gd name="T72" fmla="*/ 0 w 1849"/>
                  <a:gd name="T73" fmla="*/ 0 h 875"/>
                  <a:gd name="T74" fmla="*/ 0 w 1849"/>
                  <a:gd name="T75" fmla="*/ 0 h 875"/>
                  <a:gd name="T76" fmla="*/ 0 w 1849"/>
                  <a:gd name="T77" fmla="*/ 0 h 875"/>
                  <a:gd name="T78" fmla="*/ 0 w 1849"/>
                  <a:gd name="T79" fmla="*/ 0 h 875"/>
                  <a:gd name="T80" fmla="*/ 0 w 1849"/>
                  <a:gd name="T81" fmla="*/ 0 h 875"/>
                  <a:gd name="T82" fmla="*/ 0 w 1849"/>
                  <a:gd name="T83" fmla="*/ 0 h 875"/>
                  <a:gd name="T84" fmla="*/ 0 w 1849"/>
                  <a:gd name="T85" fmla="*/ 0 h 875"/>
                  <a:gd name="T86" fmla="*/ 0 w 1849"/>
                  <a:gd name="T87" fmla="*/ 0 h 875"/>
                  <a:gd name="T88" fmla="*/ 0 w 1849"/>
                  <a:gd name="T89" fmla="*/ 0 h 875"/>
                  <a:gd name="T90" fmla="*/ 0 w 1849"/>
                  <a:gd name="T91" fmla="*/ 0 h 875"/>
                  <a:gd name="T92" fmla="*/ 0 w 1849"/>
                  <a:gd name="T93" fmla="*/ 0 h 875"/>
                  <a:gd name="T94" fmla="*/ 0 w 1849"/>
                  <a:gd name="T95" fmla="*/ 0 h 875"/>
                  <a:gd name="T96" fmla="*/ 0 w 1849"/>
                  <a:gd name="T97" fmla="*/ 0 h 875"/>
                  <a:gd name="T98" fmla="*/ 0 w 1849"/>
                  <a:gd name="T99" fmla="*/ 0 h 875"/>
                  <a:gd name="T100" fmla="*/ 0 w 1849"/>
                  <a:gd name="T101" fmla="*/ 0 h 875"/>
                  <a:gd name="T102" fmla="*/ 0 w 1849"/>
                  <a:gd name="T103" fmla="*/ 0 h 875"/>
                  <a:gd name="T104" fmla="*/ 0 w 1849"/>
                  <a:gd name="T105" fmla="*/ 0 h 875"/>
                  <a:gd name="T106" fmla="*/ 0 w 1849"/>
                  <a:gd name="T107" fmla="*/ 0 h 875"/>
                  <a:gd name="T108" fmla="*/ 0 w 1849"/>
                  <a:gd name="T109" fmla="*/ 0 h 875"/>
                  <a:gd name="T110" fmla="*/ 0 w 1849"/>
                  <a:gd name="T111" fmla="*/ 0 h 875"/>
                  <a:gd name="T112" fmla="*/ 0 w 1849"/>
                  <a:gd name="T113" fmla="*/ 0 h 875"/>
                  <a:gd name="T114" fmla="*/ 0 w 1849"/>
                  <a:gd name="T115" fmla="*/ 0 h 875"/>
                  <a:gd name="T116" fmla="*/ 0 w 1849"/>
                  <a:gd name="T117" fmla="*/ 0 h 875"/>
                  <a:gd name="T118" fmla="*/ 0 w 1849"/>
                  <a:gd name="T119" fmla="*/ 0 h 875"/>
                  <a:gd name="T120" fmla="*/ 0 w 1849"/>
                  <a:gd name="T121" fmla="*/ 0 h 875"/>
                  <a:gd name="T122" fmla="*/ 0 w 1849"/>
                  <a:gd name="T123" fmla="*/ 0 h 87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849"/>
                  <a:gd name="T187" fmla="*/ 0 h 875"/>
                  <a:gd name="T188" fmla="*/ 1849 w 1849"/>
                  <a:gd name="T189" fmla="*/ 875 h 87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849" h="875">
                    <a:moveTo>
                      <a:pt x="1112" y="0"/>
                    </a:moveTo>
                    <a:lnTo>
                      <a:pt x="1128" y="2"/>
                    </a:lnTo>
                    <a:lnTo>
                      <a:pt x="1143" y="7"/>
                    </a:lnTo>
                    <a:lnTo>
                      <a:pt x="1158" y="16"/>
                    </a:lnTo>
                    <a:lnTo>
                      <a:pt x="1260" y="102"/>
                    </a:lnTo>
                    <a:lnTo>
                      <a:pt x="1696" y="276"/>
                    </a:lnTo>
                    <a:lnTo>
                      <a:pt x="1716" y="287"/>
                    </a:lnTo>
                    <a:lnTo>
                      <a:pt x="1733" y="303"/>
                    </a:lnTo>
                    <a:lnTo>
                      <a:pt x="1748" y="324"/>
                    </a:lnTo>
                    <a:lnTo>
                      <a:pt x="1762" y="350"/>
                    </a:lnTo>
                    <a:lnTo>
                      <a:pt x="1775" y="379"/>
                    </a:lnTo>
                    <a:lnTo>
                      <a:pt x="1786" y="412"/>
                    </a:lnTo>
                    <a:lnTo>
                      <a:pt x="1796" y="446"/>
                    </a:lnTo>
                    <a:lnTo>
                      <a:pt x="1804" y="483"/>
                    </a:lnTo>
                    <a:lnTo>
                      <a:pt x="1811" y="521"/>
                    </a:lnTo>
                    <a:lnTo>
                      <a:pt x="1818" y="560"/>
                    </a:lnTo>
                    <a:lnTo>
                      <a:pt x="1823" y="598"/>
                    </a:lnTo>
                    <a:lnTo>
                      <a:pt x="1828" y="637"/>
                    </a:lnTo>
                    <a:lnTo>
                      <a:pt x="1832" y="675"/>
                    </a:lnTo>
                    <a:lnTo>
                      <a:pt x="1835" y="712"/>
                    </a:lnTo>
                    <a:lnTo>
                      <a:pt x="1838" y="745"/>
                    </a:lnTo>
                    <a:lnTo>
                      <a:pt x="1840" y="778"/>
                    </a:lnTo>
                    <a:lnTo>
                      <a:pt x="1842" y="805"/>
                    </a:lnTo>
                    <a:lnTo>
                      <a:pt x="1844" y="830"/>
                    </a:lnTo>
                    <a:lnTo>
                      <a:pt x="1846" y="850"/>
                    </a:lnTo>
                    <a:lnTo>
                      <a:pt x="1847" y="865"/>
                    </a:lnTo>
                    <a:lnTo>
                      <a:pt x="1849" y="875"/>
                    </a:lnTo>
                    <a:lnTo>
                      <a:pt x="0" y="875"/>
                    </a:lnTo>
                    <a:lnTo>
                      <a:pt x="2" y="865"/>
                    </a:lnTo>
                    <a:lnTo>
                      <a:pt x="3" y="850"/>
                    </a:lnTo>
                    <a:lnTo>
                      <a:pt x="5" y="830"/>
                    </a:lnTo>
                    <a:lnTo>
                      <a:pt x="6" y="805"/>
                    </a:lnTo>
                    <a:lnTo>
                      <a:pt x="8" y="777"/>
                    </a:lnTo>
                    <a:lnTo>
                      <a:pt x="11" y="745"/>
                    </a:lnTo>
                    <a:lnTo>
                      <a:pt x="14" y="712"/>
                    </a:lnTo>
                    <a:lnTo>
                      <a:pt x="17" y="675"/>
                    </a:lnTo>
                    <a:lnTo>
                      <a:pt x="21" y="637"/>
                    </a:lnTo>
                    <a:lnTo>
                      <a:pt x="25" y="598"/>
                    </a:lnTo>
                    <a:lnTo>
                      <a:pt x="30" y="560"/>
                    </a:lnTo>
                    <a:lnTo>
                      <a:pt x="37" y="521"/>
                    </a:lnTo>
                    <a:lnTo>
                      <a:pt x="44" y="483"/>
                    </a:lnTo>
                    <a:lnTo>
                      <a:pt x="54" y="446"/>
                    </a:lnTo>
                    <a:lnTo>
                      <a:pt x="63" y="412"/>
                    </a:lnTo>
                    <a:lnTo>
                      <a:pt x="74" y="379"/>
                    </a:lnTo>
                    <a:lnTo>
                      <a:pt x="86" y="350"/>
                    </a:lnTo>
                    <a:lnTo>
                      <a:pt x="101" y="324"/>
                    </a:lnTo>
                    <a:lnTo>
                      <a:pt x="116" y="303"/>
                    </a:lnTo>
                    <a:lnTo>
                      <a:pt x="133" y="287"/>
                    </a:lnTo>
                    <a:lnTo>
                      <a:pt x="152" y="276"/>
                    </a:lnTo>
                    <a:lnTo>
                      <a:pt x="588" y="102"/>
                    </a:lnTo>
                    <a:lnTo>
                      <a:pt x="690" y="16"/>
                    </a:lnTo>
                    <a:lnTo>
                      <a:pt x="705" y="7"/>
                    </a:lnTo>
                    <a:lnTo>
                      <a:pt x="720" y="2"/>
                    </a:lnTo>
                    <a:lnTo>
                      <a:pt x="737" y="0"/>
                    </a:lnTo>
                    <a:lnTo>
                      <a:pt x="753" y="3"/>
                    </a:lnTo>
                    <a:lnTo>
                      <a:pt x="769" y="9"/>
                    </a:lnTo>
                    <a:lnTo>
                      <a:pt x="782" y="20"/>
                    </a:lnTo>
                    <a:lnTo>
                      <a:pt x="924" y="161"/>
                    </a:lnTo>
                    <a:lnTo>
                      <a:pt x="1067" y="20"/>
                    </a:lnTo>
                    <a:lnTo>
                      <a:pt x="1080" y="9"/>
                    </a:lnTo>
                    <a:lnTo>
                      <a:pt x="1095" y="3"/>
                    </a:lnTo>
                    <a:lnTo>
                      <a:pt x="111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</p:grpSp>
        <p:sp>
          <p:nvSpPr>
            <p:cNvPr id="37" name="Freeform 63"/>
            <p:cNvSpPr>
              <a:spLocks noChangeAspect="1" noEditPoints="1"/>
            </p:cNvSpPr>
            <p:nvPr/>
          </p:nvSpPr>
          <p:spPr bwMode="auto">
            <a:xfrm>
              <a:off x="1568624" y="1675544"/>
              <a:ext cx="320235" cy="324309"/>
            </a:xfrm>
            <a:custGeom>
              <a:avLst/>
              <a:gdLst>
                <a:gd name="T0" fmla="*/ 2147483647 w 3929"/>
                <a:gd name="T1" fmla="*/ 2147483647 h 3980"/>
                <a:gd name="T2" fmla="*/ 2147483647 w 3929"/>
                <a:gd name="T3" fmla="*/ 2147483647 h 3980"/>
                <a:gd name="T4" fmla="*/ 2147483647 w 3929"/>
                <a:gd name="T5" fmla="*/ 2147483647 h 3980"/>
                <a:gd name="T6" fmla="*/ 2147483647 w 3929"/>
                <a:gd name="T7" fmla="*/ 2147483647 h 3980"/>
                <a:gd name="T8" fmla="*/ 2147483647 w 3929"/>
                <a:gd name="T9" fmla="*/ 2147483647 h 3980"/>
                <a:gd name="T10" fmla="*/ 2147483647 w 3929"/>
                <a:gd name="T11" fmla="*/ 2147483647 h 3980"/>
                <a:gd name="T12" fmla="*/ 2147483647 w 3929"/>
                <a:gd name="T13" fmla="*/ 2147483647 h 3980"/>
                <a:gd name="T14" fmla="*/ 2147483647 w 3929"/>
                <a:gd name="T15" fmla="*/ 2147483647 h 3980"/>
                <a:gd name="T16" fmla="*/ 2147483647 w 3929"/>
                <a:gd name="T17" fmla="*/ 2147483647 h 3980"/>
                <a:gd name="T18" fmla="*/ 2147483647 w 3929"/>
                <a:gd name="T19" fmla="*/ 2147483647 h 3980"/>
                <a:gd name="T20" fmla="*/ 2147483647 w 3929"/>
                <a:gd name="T21" fmla="*/ 2147483647 h 3980"/>
                <a:gd name="T22" fmla="*/ 2147483647 w 3929"/>
                <a:gd name="T23" fmla="*/ 2147483647 h 3980"/>
                <a:gd name="T24" fmla="*/ 2147483647 w 3929"/>
                <a:gd name="T25" fmla="*/ 2147483647 h 3980"/>
                <a:gd name="T26" fmla="*/ 2147483647 w 3929"/>
                <a:gd name="T27" fmla="*/ 2147483647 h 3980"/>
                <a:gd name="T28" fmla="*/ 2147483647 w 3929"/>
                <a:gd name="T29" fmla="*/ 2147483647 h 3980"/>
                <a:gd name="T30" fmla="*/ 2147483647 w 3929"/>
                <a:gd name="T31" fmla="*/ 2147483647 h 3980"/>
                <a:gd name="T32" fmla="*/ 2147483647 w 3929"/>
                <a:gd name="T33" fmla="*/ 2147483647 h 3980"/>
                <a:gd name="T34" fmla="*/ 2147483647 w 3929"/>
                <a:gd name="T35" fmla="*/ 2147483647 h 3980"/>
                <a:gd name="T36" fmla="*/ 2147483647 w 3929"/>
                <a:gd name="T37" fmla="*/ 2147483647 h 3980"/>
                <a:gd name="T38" fmla="*/ 2147483647 w 3929"/>
                <a:gd name="T39" fmla="*/ 2147483647 h 3980"/>
                <a:gd name="T40" fmla="*/ 2147483647 w 3929"/>
                <a:gd name="T41" fmla="*/ 2147483647 h 3980"/>
                <a:gd name="T42" fmla="*/ 2147483647 w 3929"/>
                <a:gd name="T43" fmla="*/ 2147483647 h 3980"/>
                <a:gd name="T44" fmla="*/ 2147483647 w 3929"/>
                <a:gd name="T45" fmla="*/ 2147483647 h 3980"/>
                <a:gd name="T46" fmla="*/ 2147483647 w 3929"/>
                <a:gd name="T47" fmla="*/ 2147483647 h 3980"/>
                <a:gd name="T48" fmla="*/ 2147483647 w 3929"/>
                <a:gd name="T49" fmla="*/ 2147483647 h 3980"/>
                <a:gd name="T50" fmla="*/ 2147483647 w 3929"/>
                <a:gd name="T51" fmla="*/ 2147483647 h 3980"/>
                <a:gd name="T52" fmla="*/ 2147483647 w 3929"/>
                <a:gd name="T53" fmla="*/ 2147483647 h 3980"/>
                <a:gd name="T54" fmla="*/ 2147483647 w 3929"/>
                <a:gd name="T55" fmla="*/ 2147483647 h 3980"/>
                <a:gd name="T56" fmla="*/ 2147483647 w 3929"/>
                <a:gd name="T57" fmla="*/ 2147483647 h 3980"/>
                <a:gd name="T58" fmla="*/ 2147483647 w 3929"/>
                <a:gd name="T59" fmla="*/ 2147483647 h 3980"/>
                <a:gd name="T60" fmla="*/ 2147483647 w 3929"/>
                <a:gd name="T61" fmla="*/ 2147483647 h 3980"/>
                <a:gd name="T62" fmla="*/ 2147483647 w 3929"/>
                <a:gd name="T63" fmla="*/ 2147483647 h 3980"/>
                <a:gd name="T64" fmla="*/ 2147483647 w 3929"/>
                <a:gd name="T65" fmla="*/ 2147483647 h 3980"/>
                <a:gd name="T66" fmla="*/ 2147483647 w 3929"/>
                <a:gd name="T67" fmla="*/ 2147483647 h 3980"/>
                <a:gd name="T68" fmla="*/ 2147483647 w 3929"/>
                <a:gd name="T69" fmla="*/ 2147483647 h 3980"/>
                <a:gd name="T70" fmla="*/ 2147483647 w 3929"/>
                <a:gd name="T71" fmla="*/ 2147483647 h 3980"/>
                <a:gd name="T72" fmla="*/ 2147483647 w 3929"/>
                <a:gd name="T73" fmla="*/ 2147483647 h 3980"/>
                <a:gd name="T74" fmla="*/ 2147483647 w 3929"/>
                <a:gd name="T75" fmla="*/ 2147483647 h 3980"/>
                <a:gd name="T76" fmla="*/ 2147483647 w 3929"/>
                <a:gd name="T77" fmla="*/ 2147483647 h 3980"/>
                <a:gd name="T78" fmla="*/ 2147483647 w 3929"/>
                <a:gd name="T79" fmla="*/ 2147483647 h 3980"/>
                <a:gd name="T80" fmla="*/ 2147483647 w 3929"/>
                <a:gd name="T81" fmla="*/ 2147483647 h 3980"/>
                <a:gd name="T82" fmla="*/ 2147483647 w 3929"/>
                <a:gd name="T83" fmla="*/ 2147483647 h 3980"/>
                <a:gd name="T84" fmla="*/ 2147483647 w 3929"/>
                <a:gd name="T85" fmla="*/ 2147483647 h 3980"/>
                <a:gd name="T86" fmla="*/ 2147483647 w 3929"/>
                <a:gd name="T87" fmla="*/ 2147483647 h 3980"/>
                <a:gd name="T88" fmla="*/ 2147483647 w 3929"/>
                <a:gd name="T89" fmla="*/ 2147483647 h 3980"/>
                <a:gd name="T90" fmla="*/ 2147483647 w 3929"/>
                <a:gd name="T91" fmla="*/ 2147483647 h 3980"/>
                <a:gd name="T92" fmla="*/ 2147483647 w 3929"/>
                <a:gd name="T93" fmla="*/ 2147483647 h 3980"/>
                <a:gd name="T94" fmla="*/ 2147483647 w 3929"/>
                <a:gd name="T95" fmla="*/ 2147483647 h 3980"/>
                <a:gd name="T96" fmla="*/ 2147483647 w 3929"/>
                <a:gd name="T97" fmla="*/ 2147483647 h 3980"/>
                <a:gd name="T98" fmla="*/ 2147483647 w 3929"/>
                <a:gd name="T99" fmla="*/ 2147483647 h 3980"/>
                <a:gd name="T100" fmla="*/ 2147483647 w 3929"/>
                <a:gd name="T101" fmla="*/ 2147483647 h 3980"/>
                <a:gd name="T102" fmla="*/ 2147483647 w 3929"/>
                <a:gd name="T103" fmla="*/ 2147483647 h 3980"/>
                <a:gd name="T104" fmla="*/ 2147483647 w 3929"/>
                <a:gd name="T105" fmla="*/ 2147483647 h 3980"/>
                <a:gd name="T106" fmla="*/ 2147483647 w 3929"/>
                <a:gd name="T107" fmla="*/ 2147483647 h 3980"/>
                <a:gd name="T108" fmla="*/ 2147483647 w 3929"/>
                <a:gd name="T109" fmla="*/ 2147483647 h 3980"/>
                <a:gd name="T110" fmla="*/ 2147483647 w 3929"/>
                <a:gd name="T111" fmla="*/ 2147483647 h 3980"/>
                <a:gd name="T112" fmla="*/ 2147483647 w 3929"/>
                <a:gd name="T113" fmla="*/ 2147483647 h 3980"/>
                <a:gd name="T114" fmla="*/ 2147483647 w 3929"/>
                <a:gd name="T115" fmla="*/ 2147483647 h 3980"/>
                <a:gd name="T116" fmla="*/ 2147483647 w 3929"/>
                <a:gd name="T117" fmla="*/ 2147483647 h 3980"/>
                <a:gd name="T118" fmla="*/ 2147483647 w 3929"/>
                <a:gd name="T119" fmla="*/ 2147483647 h 3980"/>
                <a:gd name="T120" fmla="*/ 2147483647 w 3929"/>
                <a:gd name="T121" fmla="*/ 2147483647 h 3980"/>
                <a:gd name="T122" fmla="*/ 2147483647 w 3929"/>
                <a:gd name="T123" fmla="*/ 2147483647 h 398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929"/>
                <a:gd name="T187" fmla="*/ 0 h 3980"/>
                <a:gd name="T188" fmla="*/ 3929 w 3929"/>
                <a:gd name="T189" fmla="*/ 3980 h 398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929" h="3980">
                  <a:moveTo>
                    <a:pt x="2009" y="1404"/>
                  </a:moveTo>
                  <a:lnTo>
                    <a:pt x="1963" y="1407"/>
                  </a:lnTo>
                  <a:lnTo>
                    <a:pt x="1919" y="1414"/>
                  </a:lnTo>
                  <a:lnTo>
                    <a:pt x="1878" y="1426"/>
                  </a:lnTo>
                  <a:lnTo>
                    <a:pt x="1839" y="1444"/>
                  </a:lnTo>
                  <a:lnTo>
                    <a:pt x="1801" y="1466"/>
                  </a:lnTo>
                  <a:lnTo>
                    <a:pt x="1753" y="1501"/>
                  </a:lnTo>
                  <a:lnTo>
                    <a:pt x="1709" y="1543"/>
                  </a:lnTo>
                  <a:lnTo>
                    <a:pt x="1669" y="1588"/>
                  </a:lnTo>
                  <a:lnTo>
                    <a:pt x="1632" y="1639"/>
                  </a:lnTo>
                  <a:lnTo>
                    <a:pt x="1598" y="1694"/>
                  </a:lnTo>
                  <a:lnTo>
                    <a:pt x="1569" y="1754"/>
                  </a:lnTo>
                  <a:lnTo>
                    <a:pt x="1544" y="1817"/>
                  </a:lnTo>
                  <a:lnTo>
                    <a:pt x="1523" y="1883"/>
                  </a:lnTo>
                  <a:lnTo>
                    <a:pt x="1506" y="1952"/>
                  </a:lnTo>
                  <a:lnTo>
                    <a:pt x="1494" y="2020"/>
                  </a:lnTo>
                  <a:lnTo>
                    <a:pt x="1487" y="2088"/>
                  </a:lnTo>
                  <a:lnTo>
                    <a:pt x="1485" y="2155"/>
                  </a:lnTo>
                  <a:lnTo>
                    <a:pt x="1487" y="2200"/>
                  </a:lnTo>
                  <a:lnTo>
                    <a:pt x="1493" y="2246"/>
                  </a:lnTo>
                  <a:lnTo>
                    <a:pt x="1501" y="2296"/>
                  </a:lnTo>
                  <a:lnTo>
                    <a:pt x="1512" y="2344"/>
                  </a:lnTo>
                  <a:lnTo>
                    <a:pt x="1529" y="2392"/>
                  </a:lnTo>
                  <a:lnTo>
                    <a:pt x="1551" y="2438"/>
                  </a:lnTo>
                  <a:lnTo>
                    <a:pt x="1571" y="2467"/>
                  </a:lnTo>
                  <a:lnTo>
                    <a:pt x="1592" y="2493"/>
                  </a:lnTo>
                  <a:lnTo>
                    <a:pt x="1618" y="2516"/>
                  </a:lnTo>
                  <a:lnTo>
                    <a:pt x="1644" y="2537"/>
                  </a:lnTo>
                  <a:lnTo>
                    <a:pt x="1674" y="2552"/>
                  </a:lnTo>
                  <a:lnTo>
                    <a:pt x="1707" y="2563"/>
                  </a:lnTo>
                  <a:lnTo>
                    <a:pt x="1746" y="2570"/>
                  </a:lnTo>
                  <a:lnTo>
                    <a:pt x="1789" y="2573"/>
                  </a:lnTo>
                  <a:lnTo>
                    <a:pt x="1836" y="2570"/>
                  </a:lnTo>
                  <a:lnTo>
                    <a:pt x="1878" y="2565"/>
                  </a:lnTo>
                  <a:lnTo>
                    <a:pt x="1919" y="2555"/>
                  </a:lnTo>
                  <a:lnTo>
                    <a:pt x="1957" y="2542"/>
                  </a:lnTo>
                  <a:lnTo>
                    <a:pt x="1992" y="2526"/>
                  </a:lnTo>
                  <a:lnTo>
                    <a:pt x="2025" y="2505"/>
                  </a:lnTo>
                  <a:lnTo>
                    <a:pt x="2066" y="2474"/>
                  </a:lnTo>
                  <a:lnTo>
                    <a:pt x="2102" y="2441"/>
                  </a:lnTo>
                  <a:lnTo>
                    <a:pt x="2137" y="2404"/>
                  </a:lnTo>
                  <a:lnTo>
                    <a:pt x="2167" y="2365"/>
                  </a:lnTo>
                  <a:lnTo>
                    <a:pt x="2196" y="2322"/>
                  </a:lnTo>
                  <a:lnTo>
                    <a:pt x="2226" y="2263"/>
                  </a:lnTo>
                  <a:lnTo>
                    <a:pt x="2253" y="2202"/>
                  </a:lnTo>
                  <a:lnTo>
                    <a:pt x="2276" y="2139"/>
                  </a:lnTo>
                  <a:lnTo>
                    <a:pt x="2295" y="2076"/>
                  </a:lnTo>
                  <a:lnTo>
                    <a:pt x="2309" y="2009"/>
                  </a:lnTo>
                  <a:lnTo>
                    <a:pt x="2319" y="1945"/>
                  </a:lnTo>
                  <a:lnTo>
                    <a:pt x="2327" y="1883"/>
                  </a:lnTo>
                  <a:lnTo>
                    <a:pt x="2329" y="1822"/>
                  </a:lnTo>
                  <a:lnTo>
                    <a:pt x="2328" y="1766"/>
                  </a:lnTo>
                  <a:lnTo>
                    <a:pt x="2322" y="1710"/>
                  </a:lnTo>
                  <a:lnTo>
                    <a:pt x="2311" y="1655"/>
                  </a:lnTo>
                  <a:lnTo>
                    <a:pt x="2301" y="1619"/>
                  </a:lnTo>
                  <a:lnTo>
                    <a:pt x="2289" y="1586"/>
                  </a:lnTo>
                  <a:lnTo>
                    <a:pt x="2274" y="1554"/>
                  </a:lnTo>
                  <a:lnTo>
                    <a:pt x="2256" y="1523"/>
                  </a:lnTo>
                  <a:lnTo>
                    <a:pt x="2237" y="1499"/>
                  </a:lnTo>
                  <a:lnTo>
                    <a:pt x="2215" y="1475"/>
                  </a:lnTo>
                  <a:lnTo>
                    <a:pt x="2191" y="1455"/>
                  </a:lnTo>
                  <a:lnTo>
                    <a:pt x="2164" y="1437"/>
                  </a:lnTo>
                  <a:lnTo>
                    <a:pt x="2132" y="1423"/>
                  </a:lnTo>
                  <a:lnTo>
                    <a:pt x="2096" y="1413"/>
                  </a:lnTo>
                  <a:lnTo>
                    <a:pt x="2055" y="1407"/>
                  </a:lnTo>
                  <a:lnTo>
                    <a:pt x="2009" y="1404"/>
                  </a:lnTo>
                  <a:close/>
                  <a:moveTo>
                    <a:pt x="2035" y="0"/>
                  </a:moveTo>
                  <a:lnTo>
                    <a:pt x="2035" y="0"/>
                  </a:lnTo>
                  <a:lnTo>
                    <a:pt x="2155" y="3"/>
                  </a:lnTo>
                  <a:lnTo>
                    <a:pt x="2273" y="11"/>
                  </a:lnTo>
                  <a:lnTo>
                    <a:pt x="2390" y="27"/>
                  </a:lnTo>
                  <a:lnTo>
                    <a:pt x="2505" y="48"/>
                  </a:lnTo>
                  <a:lnTo>
                    <a:pt x="2620" y="76"/>
                  </a:lnTo>
                  <a:lnTo>
                    <a:pt x="2733" y="112"/>
                  </a:lnTo>
                  <a:lnTo>
                    <a:pt x="2829" y="145"/>
                  </a:lnTo>
                  <a:lnTo>
                    <a:pt x="2922" y="183"/>
                  </a:lnTo>
                  <a:lnTo>
                    <a:pt x="3012" y="225"/>
                  </a:lnTo>
                  <a:lnTo>
                    <a:pt x="3099" y="271"/>
                  </a:lnTo>
                  <a:lnTo>
                    <a:pt x="3184" y="322"/>
                  </a:lnTo>
                  <a:lnTo>
                    <a:pt x="3264" y="376"/>
                  </a:lnTo>
                  <a:lnTo>
                    <a:pt x="3342" y="436"/>
                  </a:lnTo>
                  <a:lnTo>
                    <a:pt x="3416" y="500"/>
                  </a:lnTo>
                  <a:lnTo>
                    <a:pt x="3486" y="568"/>
                  </a:lnTo>
                  <a:lnTo>
                    <a:pt x="3552" y="642"/>
                  </a:lnTo>
                  <a:lnTo>
                    <a:pt x="3613" y="719"/>
                  </a:lnTo>
                  <a:lnTo>
                    <a:pt x="3670" y="802"/>
                  </a:lnTo>
                  <a:lnTo>
                    <a:pt x="3722" y="888"/>
                  </a:lnTo>
                  <a:lnTo>
                    <a:pt x="3770" y="978"/>
                  </a:lnTo>
                  <a:lnTo>
                    <a:pt x="3807" y="1061"/>
                  </a:lnTo>
                  <a:lnTo>
                    <a:pt x="3840" y="1147"/>
                  </a:lnTo>
                  <a:lnTo>
                    <a:pt x="3867" y="1237"/>
                  </a:lnTo>
                  <a:lnTo>
                    <a:pt x="3889" y="1331"/>
                  </a:lnTo>
                  <a:lnTo>
                    <a:pt x="3907" y="1428"/>
                  </a:lnTo>
                  <a:lnTo>
                    <a:pt x="3920" y="1528"/>
                  </a:lnTo>
                  <a:lnTo>
                    <a:pt x="3927" y="1631"/>
                  </a:lnTo>
                  <a:lnTo>
                    <a:pt x="3929" y="1738"/>
                  </a:lnTo>
                  <a:lnTo>
                    <a:pt x="3927" y="1842"/>
                  </a:lnTo>
                  <a:lnTo>
                    <a:pt x="3921" y="1943"/>
                  </a:lnTo>
                  <a:lnTo>
                    <a:pt x="3909" y="2041"/>
                  </a:lnTo>
                  <a:lnTo>
                    <a:pt x="3891" y="2134"/>
                  </a:lnTo>
                  <a:lnTo>
                    <a:pt x="3869" y="2224"/>
                  </a:lnTo>
                  <a:lnTo>
                    <a:pt x="3844" y="2310"/>
                  </a:lnTo>
                  <a:lnTo>
                    <a:pt x="3813" y="2391"/>
                  </a:lnTo>
                  <a:lnTo>
                    <a:pt x="3779" y="2468"/>
                  </a:lnTo>
                  <a:lnTo>
                    <a:pt x="3741" y="2541"/>
                  </a:lnTo>
                  <a:lnTo>
                    <a:pt x="3700" y="2608"/>
                  </a:lnTo>
                  <a:lnTo>
                    <a:pt x="3656" y="2673"/>
                  </a:lnTo>
                  <a:lnTo>
                    <a:pt x="3610" y="2733"/>
                  </a:lnTo>
                  <a:lnTo>
                    <a:pt x="3558" y="2789"/>
                  </a:lnTo>
                  <a:lnTo>
                    <a:pt x="3504" y="2839"/>
                  </a:lnTo>
                  <a:lnTo>
                    <a:pt x="3447" y="2886"/>
                  </a:lnTo>
                  <a:lnTo>
                    <a:pt x="3388" y="2927"/>
                  </a:lnTo>
                  <a:lnTo>
                    <a:pt x="3326" y="2964"/>
                  </a:lnTo>
                  <a:lnTo>
                    <a:pt x="3261" y="2996"/>
                  </a:lnTo>
                  <a:lnTo>
                    <a:pt x="3181" y="3027"/>
                  </a:lnTo>
                  <a:lnTo>
                    <a:pt x="3099" y="3051"/>
                  </a:lnTo>
                  <a:lnTo>
                    <a:pt x="3016" y="3068"/>
                  </a:lnTo>
                  <a:lnTo>
                    <a:pt x="2931" y="3079"/>
                  </a:lnTo>
                  <a:lnTo>
                    <a:pt x="2844" y="3082"/>
                  </a:lnTo>
                  <a:lnTo>
                    <a:pt x="2778" y="3081"/>
                  </a:lnTo>
                  <a:lnTo>
                    <a:pt x="2717" y="3073"/>
                  </a:lnTo>
                  <a:lnTo>
                    <a:pt x="2658" y="3062"/>
                  </a:lnTo>
                  <a:lnTo>
                    <a:pt x="2606" y="3046"/>
                  </a:lnTo>
                  <a:lnTo>
                    <a:pt x="2557" y="3025"/>
                  </a:lnTo>
                  <a:lnTo>
                    <a:pt x="2511" y="3001"/>
                  </a:lnTo>
                  <a:lnTo>
                    <a:pt x="2471" y="2971"/>
                  </a:lnTo>
                  <a:lnTo>
                    <a:pt x="2436" y="2938"/>
                  </a:lnTo>
                  <a:lnTo>
                    <a:pt x="2402" y="2903"/>
                  </a:lnTo>
                  <a:lnTo>
                    <a:pt x="2376" y="2866"/>
                  </a:lnTo>
                  <a:lnTo>
                    <a:pt x="2352" y="2825"/>
                  </a:lnTo>
                  <a:lnTo>
                    <a:pt x="2314" y="2862"/>
                  </a:lnTo>
                  <a:lnTo>
                    <a:pt x="2270" y="2898"/>
                  </a:lnTo>
                  <a:lnTo>
                    <a:pt x="2224" y="2932"/>
                  </a:lnTo>
                  <a:lnTo>
                    <a:pt x="2177" y="2962"/>
                  </a:lnTo>
                  <a:lnTo>
                    <a:pt x="2126" y="2990"/>
                  </a:lnTo>
                  <a:lnTo>
                    <a:pt x="2072" y="3014"/>
                  </a:lnTo>
                  <a:lnTo>
                    <a:pt x="2016" y="3038"/>
                  </a:lnTo>
                  <a:lnTo>
                    <a:pt x="1954" y="3057"/>
                  </a:lnTo>
                  <a:lnTo>
                    <a:pt x="1889" y="3071"/>
                  </a:lnTo>
                  <a:lnTo>
                    <a:pt x="1821" y="3079"/>
                  </a:lnTo>
                  <a:lnTo>
                    <a:pt x="1751" y="3082"/>
                  </a:lnTo>
                  <a:lnTo>
                    <a:pt x="1675" y="3079"/>
                  </a:lnTo>
                  <a:lnTo>
                    <a:pt x="1602" y="3071"/>
                  </a:lnTo>
                  <a:lnTo>
                    <a:pt x="1531" y="3055"/>
                  </a:lnTo>
                  <a:lnTo>
                    <a:pt x="1463" y="3035"/>
                  </a:lnTo>
                  <a:lnTo>
                    <a:pt x="1398" y="3008"/>
                  </a:lnTo>
                  <a:lnTo>
                    <a:pt x="1337" y="2978"/>
                  </a:lnTo>
                  <a:lnTo>
                    <a:pt x="1280" y="2942"/>
                  </a:lnTo>
                  <a:lnTo>
                    <a:pt x="1226" y="2902"/>
                  </a:lnTo>
                  <a:lnTo>
                    <a:pt x="1177" y="2857"/>
                  </a:lnTo>
                  <a:lnTo>
                    <a:pt x="1133" y="2809"/>
                  </a:lnTo>
                  <a:lnTo>
                    <a:pt x="1092" y="2758"/>
                  </a:lnTo>
                  <a:lnTo>
                    <a:pt x="1056" y="2701"/>
                  </a:lnTo>
                  <a:lnTo>
                    <a:pt x="1024" y="2643"/>
                  </a:lnTo>
                  <a:lnTo>
                    <a:pt x="994" y="2579"/>
                  </a:lnTo>
                  <a:lnTo>
                    <a:pt x="970" y="2511"/>
                  </a:lnTo>
                  <a:lnTo>
                    <a:pt x="950" y="2443"/>
                  </a:lnTo>
                  <a:lnTo>
                    <a:pt x="936" y="2371"/>
                  </a:lnTo>
                  <a:lnTo>
                    <a:pt x="924" y="2296"/>
                  </a:lnTo>
                  <a:lnTo>
                    <a:pt x="917" y="2220"/>
                  </a:lnTo>
                  <a:lnTo>
                    <a:pt x="915" y="2143"/>
                  </a:lnTo>
                  <a:lnTo>
                    <a:pt x="918" y="2051"/>
                  </a:lnTo>
                  <a:lnTo>
                    <a:pt x="927" y="1959"/>
                  </a:lnTo>
                  <a:lnTo>
                    <a:pt x="943" y="1869"/>
                  </a:lnTo>
                  <a:lnTo>
                    <a:pt x="964" y="1779"/>
                  </a:lnTo>
                  <a:lnTo>
                    <a:pt x="992" y="1690"/>
                  </a:lnTo>
                  <a:lnTo>
                    <a:pt x="1018" y="1621"/>
                  </a:lnTo>
                  <a:lnTo>
                    <a:pt x="1047" y="1555"/>
                  </a:lnTo>
                  <a:lnTo>
                    <a:pt x="1081" y="1490"/>
                  </a:lnTo>
                  <a:lnTo>
                    <a:pt x="1118" y="1426"/>
                  </a:lnTo>
                  <a:lnTo>
                    <a:pt x="1158" y="1366"/>
                  </a:lnTo>
                  <a:lnTo>
                    <a:pt x="1202" y="1309"/>
                  </a:lnTo>
                  <a:lnTo>
                    <a:pt x="1228" y="1279"/>
                  </a:lnTo>
                  <a:lnTo>
                    <a:pt x="1254" y="1251"/>
                  </a:lnTo>
                  <a:lnTo>
                    <a:pt x="1310" y="1194"/>
                  </a:lnTo>
                  <a:lnTo>
                    <a:pt x="1369" y="1140"/>
                  </a:lnTo>
                  <a:lnTo>
                    <a:pt x="1433" y="1093"/>
                  </a:lnTo>
                  <a:lnTo>
                    <a:pt x="1499" y="1048"/>
                  </a:lnTo>
                  <a:lnTo>
                    <a:pt x="1567" y="1010"/>
                  </a:lnTo>
                  <a:lnTo>
                    <a:pt x="1640" y="977"/>
                  </a:lnTo>
                  <a:lnTo>
                    <a:pt x="1714" y="951"/>
                  </a:lnTo>
                  <a:lnTo>
                    <a:pt x="1790" y="932"/>
                  </a:lnTo>
                  <a:lnTo>
                    <a:pt x="1869" y="919"/>
                  </a:lnTo>
                  <a:lnTo>
                    <a:pt x="1948" y="915"/>
                  </a:lnTo>
                  <a:lnTo>
                    <a:pt x="1990" y="915"/>
                  </a:lnTo>
                  <a:lnTo>
                    <a:pt x="2033" y="916"/>
                  </a:lnTo>
                  <a:lnTo>
                    <a:pt x="2077" y="921"/>
                  </a:lnTo>
                  <a:lnTo>
                    <a:pt x="2120" y="927"/>
                  </a:lnTo>
                  <a:lnTo>
                    <a:pt x="2162" y="935"/>
                  </a:lnTo>
                  <a:lnTo>
                    <a:pt x="2205" y="946"/>
                  </a:lnTo>
                  <a:lnTo>
                    <a:pt x="2247" y="961"/>
                  </a:lnTo>
                  <a:lnTo>
                    <a:pt x="2286" y="977"/>
                  </a:lnTo>
                  <a:lnTo>
                    <a:pt x="2324" y="998"/>
                  </a:lnTo>
                  <a:lnTo>
                    <a:pt x="2358" y="1020"/>
                  </a:lnTo>
                  <a:lnTo>
                    <a:pt x="2391" y="1047"/>
                  </a:lnTo>
                  <a:lnTo>
                    <a:pt x="2421" y="1077"/>
                  </a:lnTo>
                  <a:lnTo>
                    <a:pt x="2445" y="1111"/>
                  </a:lnTo>
                  <a:lnTo>
                    <a:pt x="2466" y="1148"/>
                  </a:lnTo>
                  <a:lnTo>
                    <a:pt x="2483" y="1189"/>
                  </a:lnTo>
                  <a:lnTo>
                    <a:pt x="2484" y="1187"/>
                  </a:lnTo>
                  <a:lnTo>
                    <a:pt x="2486" y="1180"/>
                  </a:lnTo>
                  <a:lnTo>
                    <a:pt x="2489" y="1169"/>
                  </a:lnTo>
                  <a:lnTo>
                    <a:pt x="2493" y="1155"/>
                  </a:lnTo>
                  <a:lnTo>
                    <a:pt x="2498" y="1138"/>
                  </a:lnTo>
                  <a:lnTo>
                    <a:pt x="2503" y="1120"/>
                  </a:lnTo>
                  <a:lnTo>
                    <a:pt x="2515" y="1085"/>
                  </a:lnTo>
                  <a:lnTo>
                    <a:pt x="2533" y="1054"/>
                  </a:lnTo>
                  <a:lnTo>
                    <a:pt x="2558" y="1029"/>
                  </a:lnTo>
                  <a:lnTo>
                    <a:pt x="2586" y="1008"/>
                  </a:lnTo>
                  <a:lnTo>
                    <a:pt x="2618" y="992"/>
                  </a:lnTo>
                  <a:lnTo>
                    <a:pt x="2652" y="981"/>
                  </a:lnTo>
                  <a:lnTo>
                    <a:pt x="2688" y="978"/>
                  </a:lnTo>
                  <a:lnTo>
                    <a:pt x="2829" y="978"/>
                  </a:lnTo>
                  <a:lnTo>
                    <a:pt x="2865" y="981"/>
                  </a:lnTo>
                  <a:lnTo>
                    <a:pt x="2898" y="991"/>
                  </a:lnTo>
                  <a:lnTo>
                    <a:pt x="2930" y="1007"/>
                  </a:lnTo>
                  <a:lnTo>
                    <a:pt x="2957" y="1026"/>
                  </a:lnTo>
                  <a:lnTo>
                    <a:pt x="2979" y="1051"/>
                  </a:lnTo>
                  <a:lnTo>
                    <a:pt x="2999" y="1079"/>
                  </a:lnTo>
                  <a:lnTo>
                    <a:pt x="3012" y="1110"/>
                  </a:lnTo>
                  <a:lnTo>
                    <a:pt x="3020" y="1143"/>
                  </a:lnTo>
                  <a:lnTo>
                    <a:pt x="3022" y="1177"/>
                  </a:lnTo>
                  <a:lnTo>
                    <a:pt x="3018" y="1212"/>
                  </a:lnTo>
                  <a:lnTo>
                    <a:pt x="2998" y="1306"/>
                  </a:lnTo>
                  <a:lnTo>
                    <a:pt x="2977" y="1401"/>
                  </a:lnTo>
                  <a:lnTo>
                    <a:pt x="2957" y="1495"/>
                  </a:lnTo>
                  <a:lnTo>
                    <a:pt x="2902" y="1750"/>
                  </a:lnTo>
                  <a:lnTo>
                    <a:pt x="2848" y="2008"/>
                  </a:lnTo>
                  <a:lnTo>
                    <a:pt x="2831" y="2087"/>
                  </a:lnTo>
                  <a:lnTo>
                    <a:pt x="2813" y="2165"/>
                  </a:lnTo>
                  <a:lnTo>
                    <a:pt x="2798" y="2245"/>
                  </a:lnTo>
                  <a:lnTo>
                    <a:pt x="2787" y="2326"/>
                  </a:lnTo>
                  <a:lnTo>
                    <a:pt x="2786" y="2347"/>
                  </a:lnTo>
                  <a:lnTo>
                    <a:pt x="2783" y="2369"/>
                  </a:lnTo>
                  <a:lnTo>
                    <a:pt x="2782" y="2393"/>
                  </a:lnTo>
                  <a:lnTo>
                    <a:pt x="2782" y="2418"/>
                  </a:lnTo>
                  <a:lnTo>
                    <a:pt x="2782" y="2443"/>
                  </a:lnTo>
                  <a:lnTo>
                    <a:pt x="2784" y="2467"/>
                  </a:lnTo>
                  <a:lnTo>
                    <a:pt x="2788" y="2490"/>
                  </a:lnTo>
                  <a:lnTo>
                    <a:pt x="2796" y="2512"/>
                  </a:lnTo>
                  <a:lnTo>
                    <a:pt x="2805" y="2532"/>
                  </a:lnTo>
                  <a:lnTo>
                    <a:pt x="2819" y="2548"/>
                  </a:lnTo>
                  <a:lnTo>
                    <a:pt x="2836" y="2563"/>
                  </a:lnTo>
                  <a:lnTo>
                    <a:pt x="2858" y="2573"/>
                  </a:lnTo>
                  <a:lnTo>
                    <a:pt x="2892" y="2580"/>
                  </a:lnTo>
                  <a:lnTo>
                    <a:pt x="2928" y="2582"/>
                  </a:lnTo>
                  <a:lnTo>
                    <a:pt x="2964" y="2580"/>
                  </a:lnTo>
                  <a:lnTo>
                    <a:pt x="3001" y="2573"/>
                  </a:lnTo>
                  <a:lnTo>
                    <a:pt x="3037" y="2560"/>
                  </a:lnTo>
                  <a:lnTo>
                    <a:pt x="3071" y="2546"/>
                  </a:lnTo>
                  <a:lnTo>
                    <a:pt x="3102" y="2527"/>
                  </a:lnTo>
                  <a:lnTo>
                    <a:pt x="3142" y="2495"/>
                  </a:lnTo>
                  <a:lnTo>
                    <a:pt x="3181" y="2458"/>
                  </a:lnTo>
                  <a:lnTo>
                    <a:pt x="3216" y="2416"/>
                  </a:lnTo>
                  <a:lnTo>
                    <a:pt x="3249" y="2368"/>
                  </a:lnTo>
                  <a:lnTo>
                    <a:pt x="3273" y="2322"/>
                  </a:lnTo>
                  <a:lnTo>
                    <a:pt x="3296" y="2274"/>
                  </a:lnTo>
                  <a:lnTo>
                    <a:pt x="3316" y="2222"/>
                  </a:lnTo>
                  <a:lnTo>
                    <a:pt x="3334" y="2165"/>
                  </a:lnTo>
                  <a:lnTo>
                    <a:pt x="3350" y="2107"/>
                  </a:lnTo>
                  <a:lnTo>
                    <a:pt x="3367" y="2026"/>
                  </a:lnTo>
                  <a:lnTo>
                    <a:pt x="3380" y="1944"/>
                  </a:lnTo>
                  <a:lnTo>
                    <a:pt x="3387" y="1858"/>
                  </a:lnTo>
                  <a:lnTo>
                    <a:pt x="3389" y="1770"/>
                  </a:lnTo>
                  <a:lnTo>
                    <a:pt x="3387" y="1684"/>
                  </a:lnTo>
                  <a:lnTo>
                    <a:pt x="3381" y="1601"/>
                  </a:lnTo>
                  <a:lnTo>
                    <a:pt x="3371" y="1521"/>
                  </a:lnTo>
                  <a:lnTo>
                    <a:pt x="3358" y="1444"/>
                  </a:lnTo>
                  <a:lnTo>
                    <a:pt x="3339" y="1370"/>
                  </a:lnTo>
                  <a:lnTo>
                    <a:pt x="3316" y="1299"/>
                  </a:lnTo>
                  <a:lnTo>
                    <a:pt x="3290" y="1231"/>
                  </a:lnTo>
                  <a:lnTo>
                    <a:pt x="3253" y="1156"/>
                  </a:lnTo>
                  <a:lnTo>
                    <a:pt x="3214" y="1086"/>
                  </a:lnTo>
                  <a:lnTo>
                    <a:pt x="3170" y="1019"/>
                  </a:lnTo>
                  <a:lnTo>
                    <a:pt x="3121" y="956"/>
                  </a:lnTo>
                  <a:lnTo>
                    <a:pt x="3069" y="899"/>
                  </a:lnTo>
                  <a:lnTo>
                    <a:pt x="3011" y="843"/>
                  </a:lnTo>
                  <a:lnTo>
                    <a:pt x="2950" y="793"/>
                  </a:lnTo>
                  <a:lnTo>
                    <a:pt x="2886" y="746"/>
                  </a:lnTo>
                  <a:lnTo>
                    <a:pt x="2818" y="705"/>
                  </a:lnTo>
                  <a:lnTo>
                    <a:pt x="2745" y="667"/>
                  </a:lnTo>
                  <a:lnTo>
                    <a:pt x="2668" y="634"/>
                  </a:lnTo>
                  <a:lnTo>
                    <a:pt x="2589" y="607"/>
                  </a:lnTo>
                  <a:lnTo>
                    <a:pt x="2504" y="582"/>
                  </a:lnTo>
                  <a:lnTo>
                    <a:pt x="2416" y="562"/>
                  </a:lnTo>
                  <a:lnTo>
                    <a:pt x="2325" y="546"/>
                  </a:lnTo>
                  <a:lnTo>
                    <a:pt x="2231" y="535"/>
                  </a:lnTo>
                  <a:lnTo>
                    <a:pt x="2134" y="528"/>
                  </a:lnTo>
                  <a:lnTo>
                    <a:pt x="2035" y="526"/>
                  </a:lnTo>
                  <a:lnTo>
                    <a:pt x="1929" y="529"/>
                  </a:lnTo>
                  <a:lnTo>
                    <a:pt x="1824" y="539"/>
                  </a:lnTo>
                  <a:lnTo>
                    <a:pt x="1724" y="554"/>
                  </a:lnTo>
                  <a:lnTo>
                    <a:pt x="1626" y="576"/>
                  </a:lnTo>
                  <a:lnTo>
                    <a:pt x="1533" y="604"/>
                  </a:lnTo>
                  <a:lnTo>
                    <a:pt x="1442" y="638"/>
                  </a:lnTo>
                  <a:lnTo>
                    <a:pt x="1357" y="678"/>
                  </a:lnTo>
                  <a:lnTo>
                    <a:pt x="1275" y="722"/>
                  </a:lnTo>
                  <a:lnTo>
                    <a:pt x="1196" y="772"/>
                  </a:lnTo>
                  <a:lnTo>
                    <a:pt x="1123" y="826"/>
                  </a:lnTo>
                  <a:lnTo>
                    <a:pt x="1053" y="885"/>
                  </a:lnTo>
                  <a:lnTo>
                    <a:pt x="988" y="949"/>
                  </a:lnTo>
                  <a:lnTo>
                    <a:pt x="936" y="1007"/>
                  </a:lnTo>
                  <a:lnTo>
                    <a:pt x="887" y="1067"/>
                  </a:lnTo>
                  <a:lnTo>
                    <a:pt x="841" y="1131"/>
                  </a:lnTo>
                  <a:lnTo>
                    <a:pt x="800" y="1198"/>
                  </a:lnTo>
                  <a:lnTo>
                    <a:pt x="760" y="1268"/>
                  </a:lnTo>
                  <a:lnTo>
                    <a:pt x="726" y="1342"/>
                  </a:lnTo>
                  <a:lnTo>
                    <a:pt x="694" y="1418"/>
                  </a:lnTo>
                  <a:lnTo>
                    <a:pt x="662" y="1509"/>
                  </a:lnTo>
                  <a:lnTo>
                    <a:pt x="636" y="1604"/>
                  </a:lnTo>
                  <a:lnTo>
                    <a:pt x="615" y="1702"/>
                  </a:lnTo>
                  <a:lnTo>
                    <a:pt x="600" y="1803"/>
                  </a:lnTo>
                  <a:lnTo>
                    <a:pt x="591" y="1906"/>
                  </a:lnTo>
                  <a:lnTo>
                    <a:pt x="589" y="2011"/>
                  </a:lnTo>
                  <a:lnTo>
                    <a:pt x="590" y="2106"/>
                  </a:lnTo>
                  <a:lnTo>
                    <a:pt x="598" y="2198"/>
                  </a:lnTo>
                  <a:lnTo>
                    <a:pt x="609" y="2289"/>
                  </a:lnTo>
                  <a:lnTo>
                    <a:pt x="623" y="2376"/>
                  </a:lnTo>
                  <a:lnTo>
                    <a:pt x="644" y="2461"/>
                  </a:lnTo>
                  <a:lnTo>
                    <a:pt x="669" y="2542"/>
                  </a:lnTo>
                  <a:lnTo>
                    <a:pt x="698" y="2620"/>
                  </a:lnTo>
                  <a:lnTo>
                    <a:pt x="735" y="2706"/>
                  </a:lnTo>
                  <a:lnTo>
                    <a:pt x="779" y="2790"/>
                  </a:lnTo>
                  <a:lnTo>
                    <a:pt x="827" y="2867"/>
                  </a:lnTo>
                  <a:lnTo>
                    <a:pt x="879" y="2942"/>
                  </a:lnTo>
                  <a:lnTo>
                    <a:pt x="937" y="3011"/>
                  </a:lnTo>
                  <a:lnTo>
                    <a:pt x="998" y="3076"/>
                  </a:lnTo>
                  <a:lnTo>
                    <a:pt x="1064" y="3136"/>
                  </a:lnTo>
                  <a:lnTo>
                    <a:pt x="1135" y="3191"/>
                  </a:lnTo>
                  <a:lnTo>
                    <a:pt x="1211" y="3241"/>
                  </a:lnTo>
                  <a:lnTo>
                    <a:pt x="1291" y="3288"/>
                  </a:lnTo>
                  <a:lnTo>
                    <a:pt x="1375" y="3329"/>
                  </a:lnTo>
                  <a:lnTo>
                    <a:pt x="1462" y="3365"/>
                  </a:lnTo>
                  <a:lnTo>
                    <a:pt x="1554" y="3396"/>
                  </a:lnTo>
                  <a:lnTo>
                    <a:pt x="1649" y="3422"/>
                  </a:lnTo>
                  <a:lnTo>
                    <a:pt x="1750" y="3442"/>
                  </a:lnTo>
                  <a:lnTo>
                    <a:pt x="1853" y="3456"/>
                  </a:lnTo>
                  <a:lnTo>
                    <a:pt x="1960" y="3465"/>
                  </a:lnTo>
                  <a:lnTo>
                    <a:pt x="2071" y="3467"/>
                  </a:lnTo>
                  <a:lnTo>
                    <a:pt x="2176" y="3465"/>
                  </a:lnTo>
                  <a:lnTo>
                    <a:pt x="2278" y="3459"/>
                  </a:lnTo>
                  <a:lnTo>
                    <a:pt x="2376" y="3449"/>
                  </a:lnTo>
                  <a:lnTo>
                    <a:pt x="2470" y="3434"/>
                  </a:lnTo>
                  <a:lnTo>
                    <a:pt x="2560" y="3416"/>
                  </a:lnTo>
                  <a:lnTo>
                    <a:pt x="2647" y="3392"/>
                  </a:lnTo>
                  <a:lnTo>
                    <a:pt x="2731" y="3367"/>
                  </a:lnTo>
                  <a:lnTo>
                    <a:pt x="2810" y="3336"/>
                  </a:lnTo>
                  <a:lnTo>
                    <a:pt x="2833" y="3329"/>
                  </a:lnTo>
                  <a:lnTo>
                    <a:pt x="2858" y="3327"/>
                  </a:lnTo>
                  <a:lnTo>
                    <a:pt x="2882" y="3332"/>
                  </a:lnTo>
                  <a:lnTo>
                    <a:pt x="2907" y="3341"/>
                  </a:lnTo>
                  <a:lnTo>
                    <a:pt x="2930" y="3354"/>
                  </a:lnTo>
                  <a:lnTo>
                    <a:pt x="2952" y="3372"/>
                  </a:lnTo>
                  <a:lnTo>
                    <a:pt x="2974" y="3392"/>
                  </a:lnTo>
                  <a:lnTo>
                    <a:pt x="2994" y="3416"/>
                  </a:lnTo>
                  <a:lnTo>
                    <a:pt x="3012" y="3442"/>
                  </a:lnTo>
                  <a:lnTo>
                    <a:pt x="3028" y="3471"/>
                  </a:lnTo>
                  <a:lnTo>
                    <a:pt x="3043" y="3500"/>
                  </a:lnTo>
                  <a:lnTo>
                    <a:pt x="3055" y="3531"/>
                  </a:lnTo>
                  <a:lnTo>
                    <a:pt x="3065" y="3564"/>
                  </a:lnTo>
                  <a:lnTo>
                    <a:pt x="3071" y="3596"/>
                  </a:lnTo>
                  <a:lnTo>
                    <a:pt x="3075" y="3628"/>
                  </a:lnTo>
                  <a:lnTo>
                    <a:pt x="3075" y="3660"/>
                  </a:lnTo>
                  <a:lnTo>
                    <a:pt x="3071" y="3689"/>
                  </a:lnTo>
                  <a:lnTo>
                    <a:pt x="3064" y="3719"/>
                  </a:lnTo>
                  <a:lnTo>
                    <a:pt x="3053" y="3746"/>
                  </a:lnTo>
                  <a:lnTo>
                    <a:pt x="3037" y="3769"/>
                  </a:lnTo>
                  <a:lnTo>
                    <a:pt x="3016" y="3791"/>
                  </a:lnTo>
                  <a:lnTo>
                    <a:pt x="2990" y="3810"/>
                  </a:lnTo>
                  <a:lnTo>
                    <a:pt x="2960" y="3823"/>
                  </a:lnTo>
                  <a:lnTo>
                    <a:pt x="2854" y="3860"/>
                  </a:lnTo>
                  <a:lnTo>
                    <a:pt x="2745" y="3893"/>
                  </a:lnTo>
                  <a:lnTo>
                    <a:pt x="2634" y="3920"/>
                  </a:lnTo>
                  <a:lnTo>
                    <a:pt x="2519" y="3942"/>
                  </a:lnTo>
                  <a:lnTo>
                    <a:pt x="2402" y="3959"/>
                  </a:lnTo>
                  <a:lnTo>
                    <a:pt x="2282" y="3970"/>
                  </a:lnTo>
                  <a:lnTo>
                    <a:pt x="2160" y="3978"/>
                  </a:lnTo>
                  <a:lnTo>
                    <a:pt x="2035" y="3980"/>
                  </a:lnTo>
                  <a:lnTo>
                    <a:pt x="1908" y="3978"/>
                  </a:lnTo>
                  <a:lnTo>
                    <a:pt x="1783" y="3968"/>
                  </a:lnTo>
                  <a:lnTo>
                    <a:pt x="1662" y="3953"/>
                  </a:lnTo>
                  <a:lnTo>
                    <a:pt x="1543" y="3931"/>
                  </a:lnTo>
                  <a:lnTo>
                    <a:pt x="1427" y="3904"/>
                  </a:lnTo>
                  <a:lnTo>
                    <a:pt x="1315" y="3871"/>
                  </a:lnTo>
                  <a:lnTo>
                    <a:pt x="1206" y="3833"/>
                  </a:lnTo>
                  <a:lnTo>
                    <a:pt x="1102" y="3789"/>
                  </a:lnTo>
                  <a:lnTo>
                    <a:pt x="1000" y="3740"/>
                  </a:lnTo>
                  <a:lnTo>
                    <a:pt x="905" y="3686"/>
                  </a:lnTo>
                  <a:lnTo>
                    <a:pt x="813" y="3627"/>
                  </a:lnTo>
                  <a:lnTo>
                    <a:pt x="725" y="3563"/>
                  </a:lnTo>
                  <a:lnTo>
                    <a:pt x="642" y="3494"/>
                  </a:lnTo>
                  <a:lnTo>
                    <a:pt x="563" y="3422"/>
                  </a:lnTo>
                  <a:lnTo>
                    <a:pt x="489" y="3345"/>
                  </a:lnTo>
                  <a:lnTo>
                    <a:pt x="419" y="3262"/>
                  </a:lnTo>
                  <a:lnTo>
                    <a:pt x="354" y="3176"/>
                  </a:lnTo>
                  <a:lnTo>
                    <a:pt x="294" y="3086"/>
                  </a:lnTo>
                  <a:lnTo>
                    <a:pt x="240" y="2991"/>
                  </a:lnTo>
                  <a:lnTo>
                    <a:pt x="191" y="2893"/>
                  </a:lnTo>
                  <a:lnTo>
                    <a:pt x="147" y="2791"/>
                  </a:lnTo>
                  <a:lnTo>
                    <a:pt x="111" y="2699"/>
                  </a:lnTo>
                  <a:lnTo>
                    <a:pt x="82" y="2605"/>
                  </a:lnTo>
                  <a:lnTo>
                    <a:pt x="56" y="2509"/>
                  </a:lnTo>
                  <a:lnTo>
                    <a:pt x="36" y="2409"/>
                  </a:lnTo>
                  <a:lnTo>
                    <a:pt x="20" y="2309"/>
                  </a:lnTo>
                  <a:lnTo>
                    <a:pt x="9" y="2206"/>
                  </a:lnTo>
                  <a:lnTo>
                    <a:pt x="2" y="2101"/>
                  </a:lnTo>
                  <a:lnTo>
                    <a:pt x="0" y="1995"/>
                  </a:lnTo>
                  <a:lnTo>
                    <a:pt x="2" y="1890"/>
                  </a:lnTo>
                  <a:lnTo>
                    <a:pt x="10" y="1786"/>
                  </a:lnTo>
                  <a:lnTo>
                    <a:pt x="22" y="1684"/>
                  </a:lnTo>
                  <a:lnTo>
                    <a:pt x="40" y="1583"/>
                  </a:lnTo>
                  <a:lnTo>
                    <a:pt x="62" y="1484"/>
                  </a:lnTo>
                  <a:lnTo>
                    <a:pt x="91" y="1388"/>
                  </a:lnTo>
                  <a:lnTo>
                    <a:pt x="122" y="1294"/>
                  </a:lnTo>
                  <a:lnTo>
                    <a:pt x="159" y="1203"/>
                  </a:lnTo>
                  <a:lnTo>
                    <a:pt x="207" y="1101"/>
                  </a:lnTo>
                  <a:lnTo>
                    <a:pt x="261" y="1003"/>
                  </a:lnTo>
                  <a:lnTo>
                    <a:pt x="318" y="908"/>
                  </a:lnTo>
                  <a:lnTo>
                    <a:pt x="381" y="818"/>
                  </a:lnTo>
                  <a:lnTo>
                    <a:pt x="448" y="730"/>
                  </a:lnTo>
                  <a:lnTo>
                    <a:pt x="520" y="648"/>
                  </a:lnTo>
                  <a:lnTo>
                    <a:pt x="598" y="571"/>
                  </a:lnTo>
                  <a:lnTo>
                    <a:pt x="678" y="497"/>
                  </a:lnTo>
                  <a:lnTo>
                    <a:pt x="763" y="429"/>
                  </a:lnTo>
                  <a:lnTo>
                    <a:pt x="851" y="364"/>
                  </a:lnTo>
                  <a:lnTo>
                    <a:pt x="944" y="303"/>
                  </a:lnTo>
                  <a:lnTo>
                    <a:pt x="1041" y="248"/>
                  </a:lnTo>
                  <a:lnTo>
                    <a:pt x="1141" y="197"/>
                  </a:lnTo>
                  <a:lnTo>
                    <a:pt x="1244" y="150"/>
                  </a:lnTo>
                  <a:lnTo>
                    <a:pt x="1352" y="111"/>
                  </a:lnTo>
                  <a:lnTo>
                    <a:pt x="1461" y="78"/>
                  </a:lnTo>
                  <a:lnTo>
                    <a:pt x="1572" y="49"/>
                  </a:lnTo>
                  <a:lnTo>
                    <a:pt x="1685" y="27"/>
                  </a:lnTo>
                  <a:lnTo>
                    <a:pt x="1800" y="13"/>
                  </a:lnTo>
                  <a:lnTo>
                    <a:pt x="1916" y="3"/>
                  </a:lnTo>
                  <a:lnTo>
                    <a:pt x="203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</p:grpSp>
      <p:graphicFrame>
        <p:nvGraphicFramePr>
          <p:cNvPr id="21" name="Table 74"/>
          <p:cNvGraphicFramePr>
            <a:graphicFrameLocks noGrp="1"/>
          </p:cNvGraphicFramePr>
          <p:nvPr>
            <p:extLst/>
          </p:nvPr>
        </p:nvGraphicFramePr>
        <p:xfrm>
          <a:off x="420754" y="2744025"/>
          <a:ext cx="4824535" cy="19673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9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566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597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339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5718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Projekt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Stan </a:t>
                      </a:r>
                    </a:p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zaawansowania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Oczekiwane zakończenie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400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Budowa</a:t>
                      </a:r>
                      <a:r>
                        <a:rPr lang="pl-PL" sz="900" b="0" i="0" u="none" strike="noStrike" kern="12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 i wdrożenie Krajowego Systemu Zarządzania Ruchem (KSZR) w sieci TEN-T etap 1 i wdrożenie wybranych najważniejszych usług ITS</a:t>
                      </a:r>
                      <a:endParaRPr lang="pl-PL" sz="900" b="0" i="1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kern="120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pl-PL" sz="1100" b="1" kern="1200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kern="12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Wdrożenie cyfrowego międzynarodowego listu przewozowego e-CMR</a:t>
                      </a: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kern="120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pl-PL" sz="1100" b="1" kern="1200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4409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</a:t>
                      </a:r>
                      <a:r>
                        <a:rPr lang="pl-PL" sz="900" u="none" strike="noStrike" kern="12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kern="12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Pełne wdrożenie systemu informacji rzecznej RIS Dolnej Odry oraz usług cyfrowych Centrum RIS</a:t>
                      </a: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Q4 2020</a:t>
                      </a:r>
                    </a:p>
                    <a:p>
                      <a:pPr algn="ctr" fontAlgn="b"/>
                      <a:endParaRPr lang="pl-PL" sz="900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2" name="Grupa 21"/>
          <p:cNvGrpSpPr/>
          <p:nvPr/>
        </p:nvGrpSpPr>
        <p:grpSpPr>
          <a:xfrm>
            <a:off x="3869372" y="3514492"/>
            <a:ext cx="223087" cy="209515"/>
            <a:chOff x="3762154" y="6525499"/>
            <a:chExt cx="223087" cy="209515"/>
          </a:xfrm>
        </p:grpSpPr>
        <p:sp>
          <p:nvSpPr>
            <p:cNvPr id="23" name="Oval 93"/>
            <p:cNvSpPr/>
            <p:nvPr/>
          </p:nvSpPr>
          <p:spPr bwMode="gray">
            <a:xfrm>
              <a:off x="3762154" y="6531814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24" name="Arc 94"/>
            <p:cNvSpPr/>
            <p:nvPr/>
          </p:nvSpPr>
          <p:spPr bwMode="gray">
            <a:xfrm>
              <a:off x="3782041" y="6525499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5" name="Grupa 24"/>
          <p:cNvGrpSpPr/>
          <p:nvPr/>
        </p:nvGrpSpPr>
        <p:grpSpPr>
          <a:xfrm>
            <a:off x="3882248" y="4350127"/>
            <a:ext cx="223087" cy="209515"/>
            <a:chOff x="3762154" y="6525499"/>
            <a:chExt cx="223087" cy="209515"/>
          </a:xfrm>
        </p:grpSpPr>
        <p:sp>
          <p:nvSpPr>
            <p:cNvPr id="26" name="Oval 93"/>
            <p:cNvSpPr/>
            <p:nvPr/>
          </p:nvSpPr>
          <p:spPr bwMode="gray">
            <a:xfrm>
              <a:off x="3762154" y="6531814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28" name="Arc 94"/>
            <p:cNvSpPr/>
            <p:nvPr/>
          </p:nvSpPr>
          <p:spPr bwMode="gray">
            <a:xfrm>
              <a:off x="3782041" y="6525499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dirty="0">
                <a:solidFill>
                  <a:srgbClr val="000000"/>
                </a:solidFill>
              </a:endParaRPr>
            </a:p>
          </p:txBody>
        </p:sp>
      </p:grpSp>
      <p:sp>
        <p:nvSpPr>
          <p:cNvPr id="29" name="Arc 162"/>
          <p:cNvSpPr/>
          <p:nvPr>
            <p:custDataLst>
              <p:tags r:id="rId4"/>
            </p:custDataLst>
          </p:nvPr>
        </p:nvSpPr>
        <p:spPr bwMode="gray">
          <a:xfrm>
            <a:off x="3899966" y="3953942"/>
            <a:ext cx="203200" cy="21409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32" name="Oval 49"/>
          <p:cNvSpPr/>
          <p:nvPr/>
        </p:nvSpPr>
        <p:spPr bwMode="auto">
          <a:xfrm>
            <a:off x="4392393" y="3536189"/>
            <a:ext cx="180932" cy="171098"/>
          </a:xfrm>
          <a:prstGeom prst="ellipse">
            <a:avLst/>
          </a:prstGeom>
          <a:solidFill>
            <a:srgbClr val="FFC000"/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82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2" name="Oval 49"/>
          <p:cNvSpPr/>
          <p:nvPr/>
        </p:nvSpPr>
        <p:spPr bwMode="auto">
          <a:xfrm>
            <a:off x="4408241" y="3996934"/>
            <a:ext cx="180932" cy="171098"/>
          </a:xfrm>
          <a:prstGeom prst="ellipse">
            <a:avLst/>
          </a:prstGeom>
          <a:solidFill>
            <a:srgbClr val="FFC000"/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82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43" name="Łącznik prosty ze strzałką 42"/>
          <p:cNvCxnSpPr/>
          <p:nvPr/>
        </p:nvCxnSpPr>
        <p:spPr>
          <a:xfrm flipV="1">
            <a:off x="184064" y="3616092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Łącznik prosty ze strzałką 43"/>
          <p:cNvCxnSpPr/>
          <p:nvPr/>
        </p:nvCxnSpPr>
        <p:spPr>
          <a:xfrm flipV="1">
            <a:off x="158750" y="4071550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prosty ze strzałką 44"/>
          <p:cNvCxnSpPr/>
          <p:nvPr/>
        </p:nvCxnSpPr>
        <p:spPr>
          <a:xfrm flipV="1">
            <a:off x="158891" y="4451727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140"/>
          <p:cNvSpPr/>
          <p:nvPr/>
        </p:nvSpPr>
        <p:spPr bwMode="auto">
          <a:xfrm>
            <a:off x="4420069" y="4357856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" name="Prostokąt zaokrąglony 29"/>
          <p:cNvSpPr/>
          <p:nvPr/>
        </p:nvSpPr>
        <p:spPr>
          <a:xfrm>
            <a:off x="6030977" y="1161669"/>
            <a:ext cx="3215513" cy="36059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1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Strumień został powołany w lutym 2017 r. </a:t>
            </a:r>
          </a:p>
        </p:txBody>
      </p:sp>
    </p:spTree>
    <p:extLst>
      <p:ext uri="{BB962C8B-B14F-4D97-AF65-F5344CB8AC3E}">
        <p14:creationId xmlns:p14="http://schemas.microsoft.com/office/powerpoint/2010/main" val="201600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1737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 smtClean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73" name="ColumnHeader"/>
          <p:cNvSpPr>
            <a:spLocks noChangeArrowheads="1"/>
          </p:cNvSpPr>
          <p:nvPr/>
        </p:nvSpPr>
        <p:spPr bwMode="gray">
          <a:xfrm>
            <a:off x="378302" y="1222900"/>
            <a:ext cx="9043054" cy="844391"/>
          </a:xfrm>
          <a:prstGeom prst="round2DiagRect">
            <a:avLst/>
          </a:prstGeom>
          <a:gradFill flip="none" rotWithShape="1">
            <a:gsLst>
              <a:gs pos="100000">
                <a:srgbClr val="2EA0FE"/>
              </a:gs>
              <a:gs pos="1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0700" tIns="0" rIns="50700" bIns="0" anchor="ctr"/>
          <a:lstStyle/>
          <a:p>
            <a:pPr marL="1362033" lvl="3" indent="-199490">
              <a:spcAft>
                <a:spcPts val="650"/>
              </a:spcAft>
              <a:defRPr/>
            </a:pPr>
            <a:r>
              <a:rPr lang="pl-PL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biznesowy: Tomasz Łukawski (NASK)</a:t>
            </a:r>
            <a:endParaRPr lang="pl-PL" sz="1400" i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362033" lvl="3" indent="-199490">
              <a:spcAft>
                <a:spcPts val="650"/>
              </a:spcAft>
              <a:defRPr/>
            </a:pPr>
            <a:r>
              <a:rPr lang="pl-PL" sz="1400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wdrożeniowy: </a:t>
            </a:r>
            <a:r>
              <a:rPr lang="pl-PL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Alina Sarnecka (MEN)</a:t>
            </a:r>
            <a:endParaRPr lang="pl-PL" sz="1400" b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3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2000" dirty="0" smtClean="0">
                <a:solidFill>
                  <a:srgbClr val="0166B6"/>
                </a:solidFill>
              </a:rPr>
              <a:t>Strumień</a:t>
            </a:r>
            <a:r>
              <a:rPr lang="pl-PL" altLang="pl-PL" sz="2000" dirty="0" smtClean="0"/>
              <a:t> </a:t>
            </a:r>
            <a:r>
              <a:rPr lang="pl-PL" altLang="pl-PL" sz="2000" dirty="0" smtClean="0">
                <a:solidFill>
                  <a:srgbClr val="DC6E00"/>
                </a:solidFill>
              </a:rPr>
              <a:t>e-Edukacja </a:t>
            </a:r>
            <a:r>
              <a:rPr lang="pl-PL" altLang="pl-PL" sz="2000" dirty="0" smtClean="0">
                <a:solidFill>
                  <a:srgbClr val="0166B6"/>
                </a:solidFill>
              </a:rPr>
              <a:t>realizuje inicjatywy z zakresu cyfryzacji edukacji i rozwijania kompetencji cyfrowych</a:t>
            </a:r>
          </a:p>
        </p:txBody>
      </p:sp>
      <p:sp>
        <p:nvSpPr>
          <p:cNvPr id="31" name="Round Diagonal Corner Rectangle 30"/>
          <p:cNvSpPr/>
          <p:nvPr/>
        </p:nvSpPr>
        <p:spPr>
          <a:xfrm>
            <a:off x="5817096" y="2708920"/>
            <a:ext cx="3775106" cy="3240360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3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Wdrożenie rządowego programu „Aktywna </a:t>
            </a:r>
            <a:r>
              <a:rPr lang="pl-PL" sz="13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tablica” 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ponad 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163 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mln wydane z budżetu państwa na wyposażenie 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ponad 12 tys. szkół 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podstawowych 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kraju i za granicą; w 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planach edycja 2020-23 dla szkół ponadpodstawowych</a:t>
            </a:r>
          </a:p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3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Wdrażanie Ogólnopolskiej Sieci Edukacyjnej 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do k. 2019r. zawarto ponad 13 tys. umów, w ponad 8,5 tys. szkół gotowe są już instalacje umożliwiające korzystanie z OSE </a:t>
            </a:r>
          </a:p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Uruchomienie </a:t>
            </a:r>
            <a:r>
              <a:rPr lang="pl-PL" sz="13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Zintegrowanej Platformy Edukacyjnej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8"/>
              </a:rPr>
              <a:t>www.epodreczniki.pl</a:t>
            </a:r>
            <a:endParaRPr lang="pl-PL" sz="13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3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Programy </a:t>
            </a:r>
            <a:r>
              <a:rPr lang="pl-PL" sz="13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szkoleń 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dot. kompetencji cyfrowych dla 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nauczycieli i uczniów  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np. </a:t>
            </a:r>
            <a:r>
              <a:rPr lang="pl-PL" sz="13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pl-PL" sz="13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Lekcja:enter</a:t>
            </a:r>
            <a:r>
              <a:rPr lang="pl-PL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 </a:t>
            </a:r>
          </a:p>
        </p:txBody>
      </p:sp>
      <p:sp>
        <p:nvSpPr>
          <p:cNvPr id="32" name="Rectangle 34"/>
          <p:cNvSpPr>
            <a:spLocks noChangeArrowheads="1"/>
          </p:cNvSpPr>
          <p:nvPr/>
        </p:nvSpPr>
        <p:spPr bwMode="auto">
          <a:xfrm>
            <a:off x="6681192" y="2335711"/>
            <a:ext cx="3384376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lIns="50700" tIns="7800" rIns="50700" bIns="7800">
            <a:spAutoFit/>
          </a:bodyPr>
          <a:lstStyle/>
          <a:p>
            <a:r>
              <a:rPr lang="pl-PL" altLang="pl-PL" sz="1733" b="1" dirty="0" smtClean="0">
                <a:solidFill>
                  <a:srgbClr val="2EA0FE"/>
                </a:solidFill>
                <a:latin typeface="Calibri" pitchFamily="34" charset="0"/>
              </a:rPr>
              <a:t>Kluczowe osiągnięcia w 2019r. </a:t>
            </a:r>
            <a:endParaRPr lang="pl-PL" altLang="pl-PL" sz="1733" b="1" dirty="0">
              <a:solidFill>
                <a:srgbClr val="2EA0FE"/>
              </a:solidFill>
              <a:latin typeface="Calibri" pitchFamily="34" charset="0"/>
            </a:endParaRPr>
          </a:p>
        </p:txBody>
      </p:sp>
      <p:grpSp>
        <p:nvGrpSpPr>
          <p:cNvPr id="25" name="Group 31"/>
          <p:cNvGrpSpPr>
            <a:grpSpLocks/>
          </p:cNvGrpSpPr>
          <p:nvPr/>
        </p:nvGrpSpPr>
        <p:grpSpPr bwMode="auto">
          <a:xfrm>
            <a:off x="602664" y="1318918"/>
            <a:ext cx="702000" cy="624000"/>
            <a:chOff x="1019177" y="1648406"/>
            <a:chExt cx="869682" cy="740783"/>
          </a:xfrm>
        </p:grpSpPr>
        <p:grpSp>
          <p:nvGrpSpPr>
            <p:cNvPr id="26" name="Group 16"/>
            <p:cNvGrpSpPr>
              <a:grpSpLocks noChangeAspect="1"/>
            </p:cNvGrpSpPr>
            <p:nvPr/>
          </p:nvGrpSpPr>
          <p:grpSpPr bwMode="auto">
            <a:xfrm>
              <a:off x="1019177" y="1648406"/>
              <a:ext cx="771027" cy="740783"/>
              <a:chOff x="1055" y="1007"/>
              <a:chExt cx="267" cy="257"/>
            </a:xfrm>
          </p:grpSpPr>
          <p:sp>
            <p:nvSpPr>
              <p:cNvPr id="29" name="Freeform 18"/>
              <p:cNvSpPr>
                <a:spLocks/>
              </p:cNvSpPr>
              <p:nvPr/>
            </p:nvSpPr>
            <p:spPr bwMode="auto">
              <a:xfrm>
                <a:off x="1131" y="1007"/>
                <a:ext cx="97" cy="68"/>
              </a:xfrm>
              <a:custGeom>
                <a:avLst/>
                <a:gdLst>
                  <a:gd name="T0" fmla="*/ 0 w 1075"/>
                  <a:gd name="T1" fmla="*/ 0 h 748"/>
                  <a:gd name="T2" fmla="*/ 0 w 1075"/>
                  <a:gd name="T3" fmla="*/ 0 h 748"/>
                  <a:gd name="T4" fmla="*/ 0 w 1075"/>
                  <a:gd name="T5" fmla="*/ 0 h 748"/>
                  <a:gd name="T6" fmla="*/ 0 w 1075"/>
                  <a:gd name="T7" fmla="*/ 0 h 748"/>
                  <a:gd name="T8" fmla="*/ 0 w 1075"/>
                  <a:gd name="T9" fmla="*/ 0 h 748"/>
                  <a:gd name="T10" fmla="*/ 0 w 1075"/>
                  <a:gd name="T11" fmla="*/ 0 h 748"/>
                  <a:gd name="T12" fmla="*/ 0 w 1075"/>
                  <a:gd name="T13" fmla="*/ 0 h 748"/>
                  <a:gd name="T14" fmla="*/ 0 w 1075"/>
                  <a:gd name="T15" fmla="*/ 0 h 748"/>
                  <a:gd name="T16" fmla="*/ 0 w 1075"/>
                  <a:gd name="T17" fmla="*/ 0 h 748"/>
                  <a:gd name="T18" fmla="*/ 0 w 1075"/>
                  <a:gd name="T19" fmla="*/ 0 h 748"/>
                  <a:gd name="T20" fmla="*/ 0 w 1075"/>
                  <a:gd name="T21" fmla="*/ 0 h 748"/>
                  <a:gd name="T22" fmla="*/ 0 w 1075"/>
                  <a:gd name="T23" fmla="*/ 0 h 748"/>
                  <a:gd name="T24" fmla="*/ 0 w 1075"/>
                  <a:gd name="T25" fmla="*/ 0 h 748"/>
                  <a:gd name="T26" fmla="*/ 0 w 1075"/>
                  <a:gd name="T27" fmla="*/ 0 h 748"/>
                  <a:gd name="T28" fmla="*/ 0 w 1075"/>
                  <a:gd name="T29" fmla="*/ 0 h 748"/>
                  <a:gd name="T30" fmla="*/ 0 w 1075"/>
                  <a:gd name="T31" fmla="*/ 0 h 748"/>
                  <a:gd name="T32" fmla="*/ 0 w 1075"/>
                  <a:gd name="T33" fmla="*/ 0 h 748"/>
                  <a:gd name="T34" fmla="*/ 0 w 1075"/>
                  <a:gd name="T35" fmla="*/ 0 h 748"/>
                  <a:gd name="T36" fmla="*/ 0 w 1075"/>
                  <a:gd name="T37" fmla="*/ 0 h 748"/>
                  <a:gd name="T38" fmla="*/ 0 w 1075"/>
                  <a:gd name="T39" fmla="*/ 0 h 748"/>
                  <a:gd name="T40" fmla="*/ 0 w 1075"/>
                  <a:gd name="T41" fmla="*/ 0 h 748"/>
                  <a:gd name="T42" fmla="*/ 0 w 1075"/>
                  <a:gd name="T43" fmla="*/ 0 h 748"/>
                  <a:gd name="T44" fmla="*/ 0 w 1075"/>
                  <a:gd name="T45" fmla="*/ 0 h 748"/>
                  <a:gd name="T46" fmla="*/ 0 w 1075"/>
                  <a:gd name="T47" fmla="*/ 0 h 748"/>
                  <a:gd name="T48" fmla="*/ 0 w 1075"/>
                  <a:gd name="T49" fmla="*/ 0 h 748"/>
                  <a:gd name="T50" fmla="*/ 0 w 1075"/>
                  <a:gd name="T51" fmla="*/ 0 h 748"/>
                  <a:gd name="T52" fmla="*/ 0 w 1075"/>
                  <a:gd name="T53" fmla="*/ 0 h 748"/>
                  <a:gd name="T54" fmla="*/ 0 w 1075"/>
                  <a:gd name="T55" fmla="*/ 0 h 748"/>
                  <a:gd name="T56" fmla="*/ 0 w 1075"/>
                  <a:gd name="T57" fmla="*/ 0 h 748"/>
                  <a:gd name="T58" fmla="*/ 0 w 1075"/>
                  <a:gd name="T59" fmla="*/ 0 h 748"/>
                  <a:gd name="T60" fmla="*/ 0 w 1075"/>
                  <a:gd name="T61" fmla="*/ 0 h 748"/>
                  <a:gd name="T62" fmla="*/ 0 w 1075"/>
                  <a:gd name="T63" fmla="*/ 0 h 748"/>
                  <a:gd name="T64" fmla="*/ 0 w 1075"/>
                  <a:gd name="T65" fmla="*/ 0 h 748"/>
                  <a:gd name="T66" fmla="*/ 0 w 1075"/>
                  <a:gd name="T67" fmla="*/ 0 h 748"/>
                  <a:gd name="T68" fmla="*/ 0 w 1075"/>
                  <a:gd name="T69" fmla="*/ 0 h 748"/>
                  <a:gd name="T70" fmla="*/ 0 w 1075"/>
                  <a:gd name="T71" fmla="*/ 0 h 74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5"/>
                  <a:gd name="T109" fmla="*/ 0 h 748"/>
                  <a:gd name="T110" fmla="*/ 1075 w 1075"/>
                  <a:gd name="T111" fmla="*/ 748 h 74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5" h="748">
                    <a:moveTo>
                      <a:pt x="902" y="0"/>
                    </a:moveTo>
                    <a:lnTo>
                      <a:pt x="916" y="4"/>
                    </a:lnTo>
                    <a:lnTo>
                      <a:pt x="928" y="12"/>
                    </a:lnTo>
                    <a:lnTo>
                      <a:pt x="936" y="23"/>
                    </a:lnTo>
                    <a:lnTo>
                      <a:pt x="1071" y="303"/>
                    </a:lnTo>
                    <a:lnTo>
                      <a:pt x="1075" y="317"/>
                    </a:lnTo>
                    <a:lnTo>
                      <a:pt x="1074" y="332"/>
                    </a:lnTo>
                    <a:lnTo>
                      <a:pt x="1068" y="344"/>
                    </a:lnTo>
                    <a:lnTo>
                      <a:pt x="1063" y="350"/>
                    </a:lnTo>
                    <a:lnTo>
                      <a:pt x="1059" y="354"/>
                    </a:lnTo>
                    <a:lnTo>
                      <a:pt x="1045" y="361"/>
                    </a:lnTo>
                    <a:lnTo>
                      <a:pt x="1031" y="363"/>
                    </a:lnTo>
                    <a:lnTo>
                      <a:pt x="721" y="339"/>
                    </a:lnTo>
                    <a:lnTo>
                      <a:pt x="707" y="336"/>
                    </a:lnTo>
                    <a:lnTo>
                      <a:pt x="695" y="328"/>
                    </a:lnTo>
                    <a:lnTo>
                      <a:pt x="686" y="316"/>
                    </a:lnTo>
                    <a:lnTo>
                      <a:pt x="682" y="302"/>
                    </a:lnTo>
                    <a:lnTo>
                      <a:pt x="683" y="288"/>
                    </a:lnTo>
                    <a:lnTo>
                      <a:pt x="690" y="274"/>
                    </a:lnTo>
                    <a:lnTo>
                      <a:pt x="708" y="247"/>
                    </a:lnTo>
                    <a:lnTo>
                      <a:pt x="659" y="243"/>
                    </a:lnTo>
                    <a:lnTo>
                      <a:pt x="609" y="244"/>
                    </a:lnTo>
                    <a:lnTo>
                      <a:pt x="559" y="251"/>
                    </a:lnTo>
                    <a:lnTo>
                      <a:pt x="511" y="265"/>
                    </a:lnTo>
                    <a:lnTo>
                      <a:pt x="465" y="282"/>
                    </a:lnTo>
                    <a:lnTo>
                      <a:pt x="421" y="306"/>
                    </a:lnTo>
                    <a:lnTo>
                      <a:pt x="379" y="334"/>
                    </a:lnTo>
                    <a:lnTo>
                      <a:pt x="342" y="364"/>
                    </a:lnTo>
                    <a:lnTo>
                      <a:pt x="310" y="398"/>
                    </a:lnTo>
                    <a:lnTo>
                      <a:pt x="282" y="435"/>
                    </a:lnTo>
                    <a:lnTo>
                      <a:pt x="258" y="474"/>
                    </a:lnTo>
                    <a:lnTo>
                      <a:pt x="238" y="514"/>
                    </a:lnTo>
                    <a:lnTo>
                      <a:pt x="222" y="558"/>
                    </a:lnTo>
                    <a:lnTo>
                      <a:pt x="212" y="603"/>
                    </a:lnTo>
                    <a:lnTo>
                      <a:pt x="205" y="648"/>
                    </a:lnTo>
                    <a:lnTo>
                      <a:pt x="203" y="695"/>
                    </a:lnTo>
                    <a:lnTo>
                      <a:pt x="202" y="709"/>
                    </a:lnTo>
                    <a:lnTo>
                      <a:pt x="196" y="720"/>
                    </a:lnTo>
                    <a:lnTo>
                      <a:pt x="188" y="730"/>
                    </a:lnTo>
                    <a:lnTo>
                      <a:pt x="177" y="735"/>
                    </a:lnTo>
                    <a:lnTo>
                      <a:pt x="166" y="738"/>
                    </a:lnTo>
                    <a:lnTo>
                      <a:pt x="45" y="748"/>
                    </a:lnTo>
                    <a:lnTo>
                      <a:pt x="33" y="747"/>
                    </a:lnTo>
                    <a:lnTo>
                      <a:pt x="23" y="743"/>
                    </a:lnTo>
                    <a:lnTo>
                      <a:pt x="13" y="737"/>
                    </a:lnTo>
                    <a:lnTo>
                      <a:pt x="7" y="728"/>
                    </a:lnTo>
                    <a:lnTo>
                      <a:pt x="2" y="718"/>
                    </a:lnTo>
                    <a:lnTo>
                      <a:pt x="0" y="707"/>
                    </a:lnTo>
                    <a:lnTo>
                      <a:pt x="1" y="650"/>
                    </a:lnTo>
                    <a:lnTo>
                      <a:pt x="6" y="594"/>
                    </a:lnTo>
                    <a:lnTo>
                      <a:pt x="16" y="540"/>
                    </a:lnTo>
                    <a:lnTo>
                      <a:pt x="32" y="486"/>
                    </a:lnTo>
                    <a:lnTo>
                      <a:pt x="51" y="434"/>
                    </a:lnTo>
                    <a:lnTo>
                      <a:pt x="75" y="384"/>
                    </a:lnTo>
                    <a:lnTo>
                      <a:pt x="104" y="336"/>
                    </a:lnTo>
                    <a:lnTo>
                      <a:pt x="135" y="291"/>
                    </a:lnTo>
                    <a:lnTo>
                      <a:pt x="172" y="248"/>
                    </a:lnTo>
                    <a:lnTo>
                      <a:pt x="211" y="208"/>
                    </a:lnTo>
                    <a:lnTo>
                      <a:pt x="255" y="172"/>
                    </a:lnTo>
                    <a:lnTo>
                      <a:pt x="306" y="136"/>
                    </a:lnTo>
                    <a:lnTo>
                      <a:pt x="360" y="106"/>
                    </a:lnTo>
                    <a:lnTo>
                      <a:pt x="415" y="81"/>
                    </a:lnTo>
                    <a:lnTo>
                      <a:pt x="472" y="62"/>
                    </a:lnTo>
                    <a:lnTo>
                      <a:pt x="531" y="48"/>
                    </a:lnTo>
                    <a:lnTo>
                      <a:pt x="591" y="40"/>
                    </a:lnTo>
                    <a:lnTo>
                      <a:pt x="651" y="38"/>
                    </a:lnTo>
                    <a:lnTo>
                      <a:pt x="712" y="41"/>
                    </a:lnTo>
                    <a:lnTo>
                      <a:pt x="772" y="50"/>
                    </a:lnTo>
                    <a:lnTo>
                      <a:pt x="832" y="65"/>
                    </a:lnTo>
                    <a:lnTo>
                      <a:pt x="865" y="18"/>
                    </a:lnTo>
                    <a:lnTo>
                      <a:pt x="874" y="7"/>
                    </a:lnTo>
                    <a:lnTo>
                      <a:pt x="888" y="2"/>
                    </a:lnTo>
                    <a:lnTo>
                      <a:pt x="9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30" name="Freeform 19"/>
              <p:cNvSpPr>
                <a:spLocks/>
              </p:cNvSpPr>
              <p:nvPr/>
            </p:nvSpPr>
            <p:spPr bwMode="auto">
              <a:xfrm>
                <a:off x="1225" y="1163"/>
                <a:ext cx="97" cy="68"/>
              </a:xfrm>
              <a:custGeom>
                <a:avLst/>
                <a:gdLst>
                  <a:gd name="T0" fmla="*/ 0 w 1074"/>
                  <a:gd name="T1" fmla="*/ 0 h 746"/>
                  <a:gd name="T2" fmla="*/ 0 w 1074"/>
                  <a:gd name="T3" fmla="*/ 0 h 746"/>
                  <a:gd name="T4" fmla="*/ 0 w 1074"/>
                  <a:gd name="T5" fmla="*/ 0 h 746"/>
                  <a:gd name="T6" fmla="*/ 0 w 1074"/>
                  <a:gd name="T7" fmla="*/ 0 h 746"/>
                  <a:gd name="T8" fmla="*/ 0 w 1074"/>
                  <a:gd name="T9" fmla="*/ 0 h 746"/>
                  <a:gd name="T10" fmla="*/ 0 w 1074"/>
                  <a:gd name="T11" fmla="*/ 0 h 746"/>
                  <a:gd name="T12" fmla="*/ 0 w 1074"/>
                  <a:gd name="T13" fmla="*/ 0 h 746"/>
                  <a:gd name="T14" fmla="*/ 0 w 1074"/>
                  <a:gd name="T15" fmla="*/ 0 h 746"/>
                  <a:gd name="T16" fmla="*/ 0 w 1074"/>
                  <a:gd name="T17" fmla="*/ 0 h 746"/>
                  <a:gd name="T18" fmla="*/ 0 w 1074"/>
                  <a:gd name="T19" fmla="*/ 0 h 746"/>
                  <a:gd name="T20" fmla="*/ 0 w 1074"/>
                  <a:gd name="T21" fmla="*/ 0 h 746"/>
                  <a:gd name="T22" fmla="*/ 0 w 1074"/>
                  <a:gd name="T23" fmla="*/ 0 h 746"/>
                  <a:gd name="T24" fmla="*/ 0 w 1074"/>
                  <a:gd name="T25" fmla="*/ 0 h 746"/>
                  <a:gd name="T26" fmla="*/ 0 w 1074"/>
                  <a:gd name="T27" fmla="*/ 0 h 746"/>
                  <a:gd name="T28" fmla="*/ 0 w 1074"/>
                  <a:gd name="T29" fmla="*/ 0 h 746"/>
                  <a:gd name="T30" fmla="*/ 0 w 1074"/>
                  <a:gd name="T31" fmla="*/ 0 h 746"/>
                  <a:gd name="T32" fmla="*/ 0 w 1074"/>
                  <a:gd name="T33" fmla="*/ 0 h 746"/>
                  <a:gd name="T34" fmla="*/ 0 w 1074"/>
                  <a:gd name="T35" fmla="*/ 0 h 746"/>
                  <a:gd name="T36" fmla="*/ 0 w 1074"/>
                  <a:gd name="T37" fmla="*/ 0 h 746"/>
                  <a:gd name="T38" fmla="*/ 0 w 1074"/>
                  <a:gd name="T39" fmla="*/ 0 h 746"/>
                  <a:gd name="T40" fmla="*/ 0 w 1074"/>
                  <a:gd name="T41" fmla="*/ 0 h 746"/>
                  <a:gd name="T42" fmla="*/ 0 w 1074"/>
                  <a:gd name="T43" fmla="*/ 0 h 746"/>
                  <a:gd name="T44" fmla="*/ 0 w 1074"/>
                  <a:gd name="T45" fmla="*/ 0 h 746"/>
                  <a:gd name="T46" fmla="*/ 0 w 1074"/>
                  <a:gd name="T47" fmla="*/ 0 h 746"/>
                  <a:gd name="T48" fmla="*/ 0 w 1074"/>
                  <a:gd name="T49" fmla="*/ 0 h 746"/>
                  <a:gd name="T50" fmla="*/ 0 w 1074"/>
                  <a:gd name="T51" fmla="*/ 0 h 746"/>
                  <a:gd name="T52" fmla="*/ 0 w 1074"/>
                  <a:gd name="T53" fmla="*/ 0 h 746"/>
                  <a:gd name="T54" fmla="*/ 0 w 1074"/>
                  <a:gd name="T55" fmla="*/ 0 h 746"/>
                  <a:gd name="T56" fmla="*/ 0 w 1074"/>
                  <a:gd name="T57" fmla="*/ 0 h 746"/>
                  <a:gd name="T58" fmla="*/ 0 w 1074"/>
                  <a:gd name="T59" fmla="*/ 0 h 746"/>
                  <a:gd name="T60" fmla="*/ 0 w 1074"/>
                  <a:gd name="T61" fmla="*/ 0 h 746"/>
                  <a:gd name="T62" fmla="*/ 0 w 1074"/>
                  <a:gd name="T63" fmla="*/ 0 h 746"/>
                  <a:gd name="T64" fmla="*/ 0 w 1074"/>
                  <a:gd name="T65" fmla="*/ 0 h 746"/>
                  <a:gd name="T66" fmla="*/ 0 w 1074"/>
                  <a:gd name="T67" fmla="*/ 0 h 746"/>
                  <a:gd name="T68" fmla="*/ 0 w 1074"/>
                  <a:gd name="T69" fmla="*/ 0 h 746"/>
                  <a:gd name="T70" fmla="*/ 0 w 1074"/>
                  <a:gd name="T71" fmla="*/ 0 h 7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4"/>
                  <a:gd name="T109" fmla="*/ 0 h 746"/>
                  <a:gd name="T110" fmla="*/ 1074 w 1074"/>
                  <a:gd name="T111" fmla="*/ 746 h 74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4" h="746">
                    <a:moveTo>
                      <a:pt x="1030" y="0"/>
                    </a:moveTo>
                    <a:lnTo>
                      <a:pt x="1040" y="0"/>
                    </a:lnTo>
                    <a:lnTo>
                      <a:pt x="1051" y="4"/>
                    </a:lnTo>
                    <a:lnTo>
                      <a:pt x="1060" y="10"/>
                    </a:lnTo>
                    <a:lnTo>
                      <a:pt x="1068" y="19"/>
                    </a:lnTo>
                    <a:lnTo>
                      <a:pt x="1073" y="28"/>
                    </a:lnTo>
                    <a:lnTo>
                      <a:pt x="1074" y="40"/>
                    </a:lnTo>
                    <a:lnTo>
                      <a:pt x="1074" y="96"/>
                    </a:lnTo>
                    <a:lnTo>
                      <a:pt x="1068" y="152"/>
                    </a:lnTo>
                    <a:lnTo>
                      <a:pt x="1057" y="207"/>
                    </a:lnTo>
                    <a:lnTo>
                      <a:pt x="1043" y="260"/>
                    </a:lnTo>
                    <a:lnTo>
                      <a:pt x="1023" y="313"/>
                    </a:lnTo>
                    <a:lnTo>
                      <a:pt x="1000" y="362"/>
                    </a:lnTo>
                    <a:lnTo>
                      <a:pt x="971" y="410"/>
                    </a:lnTo>
                    <a:lnTo>
                      <a:pt x="940" y="455"/>
                    </a:lnTo>
                    <a:lnTo>
                      <a:pt x="903" y="499"/>
                    </a:lnTo>
                    <a:lnTo>
                      <a:pt x="863" y="538"/>
                    </a:lnTo>
                    <a:lnTo>
                      <a:pt x="820" y="574"/>
                    </a:lnTo>
                    <a:lnTo>
                      <a:pt x="769" y="610"/>
                    </a:lnTo>
                    <a:lnTo>
                      <a:pt x="715" y="640"/>
                    </a:lnTo>
                    <a:lnTo>
                      <a:pt x="659" y="665"/>
                    </a:lnTo>
                    <a:lnTo>
                      <a:pt x="603" y="684"/>
                    </a:lnTo>
                    <a:lnTo>
                      <a:pt x="544" y="698"/>
                    </a:lnTo>
                    <a:lnTo>
                      <a:pt x="484" y="706"/>
                    </a:lnTo>
                    <a:lnTo>
                      <a:pt x="424" y="709"/>
                    </a:lnTo>
                    <a:lnTo>
                      <a:pt x="363" y="705"/>
                    </a:lnTo>
                    <a:lnTo>
                      <a:pt x="302" y="696"/>
                    </a:lnTo>
                    <a:lnTo>
                      <a:pt x="242" y="681"/>
                    </a:lnTo>
                    <a:lnTo>
                      <a:pt x="210" y="728"/>
                    </a:lnTo>
                    <a:lnTo>
                      <a:pt x="199" y="739"/>
                    </a:lnTo>
                    <a:lnTo>
                      <a:pt x="187" y="745"/>
                    </a:lnTo>
                    <a:lnTo>
                      <a:pt x="172" y="746"/>
                    </a:lnTo>
                    <a:lnTo>
                      <a:pt x="158" y="743"/>
                    </a:lnTo>
                    <a:lnTo>
                      <a:pt x="147" y="735"/>
                    </a:lnTo>
                    <a:lnTo>
                      <a:pt x="139" y="723"/>
                    </a:lnTo>
                    <a:lnTo>
                      <a:pt x="3" y="443"/>
                    </a:lnTo>
                    <a:lnTo>
                      <a:pt x="0" y="429"/>
                    </a:lnTo>
                    <a:lnTo>
                      <a:pt x="1" y="415"/>
                    </a:lnTo>
                    <a:lnTo>
                      <a:pt x="6" y="402"/>
                    </a:lnTo>
                    <a:lnTo>
                      <a:pt x="17" y="391"/>
                    </a:lnTo>
                    <a:lnTo>
                      <a:pt x="29" y="385"/>
                    </a:lnTo>
                    <a:lnTo>
                      <a:pt x="44" y="384"/>
                    </a:lnTo>
                    <a:lnTo>
                      <a:pt x="354" y="407"/>
                    </a:lnTo>
                    <a:lnTo>
                      <a:pt x="367" y="410"/>
                    </a:lnTo>
                    <a:lnTo>
                      <a:pt x="380" y="419"/>
                    </a:lnTo>
                    <a:lnTo>
                      <a:pt x="388" y="430"/>
                    </a:lnTo>
                    <a:lnTo>
                      <a:pt x="392" y="444"/>
                    </a:lnTo>
                    <a:lnTo>
                      <a:pt x="391" y="459"/>
                    </a:lnTo>
                    <a:lnTo>
                      <a:pt x="385" y="472"/>
                    </a:lnTo>
                    <a:lnTo>
                      <a:pt x="365" y="501"/>
                    </a:lnTo>
                    <a:lnTo>
                      <a:pt x="416" y="504"/>
                    </a:lnTo>
                    <a:lnTo>
                      <a:pt x="466" y="503"/>
                    </a:lnTo>
                    <a:lnTo>
                      <a:pt x="515" y="495"/>
                    </a:lnTo>
                    <a:lnTo>
                      <a:pt x="563" y="483"/>
                    </a:lnTo>
                    <a:lnTo>
                      <a:pt x="610" y="464"/>
                    </a:lnTo>
                    <a:lnTo>
                      <a:pt x="654" y="441"/>
                    </a:lnTo>
                    <a:lnTo>
                      <a:pt x="696" y="412"/>
                    </a:lnTo>
                    <a:lnTo>
                      <a:pt x="732" y="382"/>
                    </a:lnTo>
                    <a:lnTo>
                      <a:pt x="764" y="348"/>
                    </a:lnTo>
                    <a:lnTo>
                      <a:pt x="793" y="312"/>
                    </a:lnTo>
                    <a:lnTo>
                      <a:pt x="817" y="273"/>
                    </a:lnTo>
                    <a:lnTo>
                      <a:pt x="837" y="232"/>
                    </a:lnTo>
                    <a:lnTo>
                      <a:pt x="851" y="189"/>
                    </a:lnTo>
                    <a:lnTo>
                      <a:pt x="863" y="145"/>
                    </a:lnTo>
                    <a:lnTo>
                      <a:pt x="869" y="98"/>
                    </a:lnTo>
                    <a:lnTo>
                      <a:pt x="871" y="51"/>
                    </a:lnTo>
                    <a:lnTo>
                      <a:pt x="872" y="39"/>
                    </a:lnTo>
                    <a:lnTo>
                      <a:pt x="879" y="27"/>
                    </a:lnTo>
                    <a:lnTo>
                      <a:pt x="887" y="18"/>
                    </a:lnTo>
                    <a:lnTo>
                      <a:pt x="898" y="11"/>
                    </a:lnTo>
                    <a:lnTo>
                      <a:pt x="909" y="9"/>
                    </a:lnTo>
                    <a:lnTo>
                      <a:pt x="103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34" name="Freeform 20"/>
              <p:cNvSpPr>
                <a:spLocks/>
              </p:cNvSpPr>
              <p:nvPr/>
            </p:nvSpPr>
            <p:spPr bwMode="auto">
              <a:xfrm>
                <a:off x="1099" y="1088"/>
                <a:ext cx="80" cy="95"/>
              </a:xfrm>
              <a:custGeom>
                <a:avLst/>
                <a:gdLst>
                  <a:gd name="T0" fmla="*/ 0 w 873"/>
                  <a:gd name="T1" fmla="*/ 0 h 1046"/>
                  <a:gd name="T2" fmla="*/ 0 w 873"/>
                  <a:gd name="T3" fmla="*/ 0 h 1046"/>
                  <a:gd name="T4" fmla="*/ 0 w 873"/>
                  <a:gd name="T5" fmla="*/ 0 h 1046"/>
                  <a:gd name="T6" fmla="*/ 0 w 873"/>
                  <a:gd name="T7" fmla="*/ 0 h 1046"/>
                  <a:gd name="T8" fmla="*/ 0 w 873"/>
                  <a:gd name="T9" fmla="*/ 0 h 1046"/>
                  <a:gd name="T10" fmla="*/ 0 w 873"/>
                  <a:gd name="T11" fmla="*/ 0 h 1046"/>
                  <a:gd name="T12" fmla="*/ 0 w 873"/>
                  <a:gd name="T13" fmla="*/ 0 h 1046"/>
                  <a:gd name="T14" fmla="*/ 0 w 873"/>
                  <a:gd name="T15" fmla="*/ 0 h 1046"/>
                  <a:gd name="T16" fmla="*/ 0 w 873"/>
                  <a:gd name="T17" fmla="*/ 0 h 1046"/>
                  <a:gd name="T18" fmla="*/ 0 w 873"/>
                  <a:gd name="T19" fmla="*/ 0 h 1046"/>
                  <a:gd name="T20" fmla="*/ 0 w 873"/>
                  <a:gd name="T21" fmla="*/ 0 h 1046"/>
                  <a:gd name="T22" fmla="*/ 0 w 873"/>
                  <a:gd name="T23" fmla="*/ 0 h 1046"/>
                  <a:gd name="T24" fmla="*/ 0 w 873"/>
                  <a:gd name="T25" fmla="*/ 0 h 1046"/>
                  <a:gd name="T26" fmla="*/ 0 w 873"/>
                  <a:gd name="T27" fmla="*/ 0 h 1046"/>
                  <a:gd name="T28" fmla="*/ 0 w 873"/>
                  <a:gd name="T29" fmla="*/ 0 h 1046"/>
                  <a:gd name="T30" fmla="*/ 0 w 873"/>
                  <a:gd name="T31" fmla="*/ 0 h 1046"/>
                  <a:gd name="T32" fmla="*/ 0 w 873"/>
                  <a:gd name="T33" fmla="*/ 0 h 1046"/>
                  <a:gd name="T34" fmla="*/ 0 w 873"/>
                  <a:gd name="T35" fmla="*/ 0 h 1046"/>
                  <a:gd name="T36" fmla="*/ 0 w 873"/>
                  <a:gd name="T37" fmla="*/ 0 h 1046"/>
                  <a:gd name="T38" fmla="*/ 0 w 873"/>
                  <a:gd name="T39" fmla="*/ 0 h 1046"/>
                  <a:gd name="T40" fmla="*/ 0 w 873"/>
                  <a:gd name="T41" fmla="*/ 0 h 1046"/>
                  <a:gd name="T42" fmla="*/ 0 w 873"/>
                  <a:gd name="T43" fmla="*/ 0 h 1046"/>
                  <a:gd name="T44" fmla="*/ 0 w 873"/>
                  <a:gd name="T45" fmla="*/ 0 h 1046"/>
                  <a:gd name="T46" fmla="*/ 0 w 873"/>
                  <a:gd name="T47" fmla="*/ 0 h 1046"/>
                  <a:gd name="T48" fmla="*/ 0 w 873"/>
                  <a:gd name="T49" fmla="*/ 0 h 1046"/>
                  <a:gd name="T50" fmla="*/ 0 w 873"/>
                  <a:gd name="T51" fmla="*/ 0 h 1046"/>
                  <a:gd name="T52" fmla="*/ 0 w 873"/>
                  <a:gd name="T53" fmla="*/ 0 h 1046"/>
                  <a:gd name="T54" fmla="*/ 0 w 873"/>
                  <a:gd name="T55" fmla="*/ 0 h 1046"/>
                  <a:gd name="T56" fmla="*/ 0 w 873"/>
                  <a:gd name="T57" fmla="*/ 0 h 1046"/>
                  <a:gd name="T58" fmla="*/ 0 w 873"/>
                  <a:gd name="T59" fmla="*/ 0 h 1046"/>
                  <a:gd name="T60" fmla="*/ 0 w 873"/>
                  <a:gd name="T61" fmla="*/ 0 h 1046"/>
                  <a:gd name="T62" fmla="*/ 0 w 873"/>
                  <a:gd name="T63" fmla="*/ 0 h 1046"/>
                  <a:gd name="T64" fmla="*/ 0 w 873"/>
                  <a:gd name="T65" fmla="*/ 0 h 1046"/>
                  <a:gd name="T66" fmla="*/ 0 w 873"/>
                  <a:gd name="T67" fmla="*/ 0 h 1046"/>
                  <a:gd name="T68" fmla="*/ 0 w 873"/>
                  <a:gd name="T69" fmla="*/ 0 h 1046"/>
                  <a:gd name="T70" fmla="*/ 0 w 873"/>
                  <a:gd name="T71" fmla="*/ 0 h 1046"/>
                  <a:gd name="T72" fmla="*/ 0 w 873"/>
                  <a:gd name="T73" fmla="*/ 0 h 104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73"/>
                  <a:gd name="T112" fmla="*/ 0 h 1046"/>
                  <a:gd name="T113" fmla="*/ 873 w 873"/>
                  <a:gd name="T114" fmla="*/ 1046 h 104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73" h="1046">
                    <a:moveTo>
                      <a:pt x="436" y="0"/>
                    </a:moveTo>
                    <a:lnTo>
                      <a:pt x="493" y="2"/>
                    </a:lnTo>
                    <a:lnTo>
                      <a:pt x="544" y="8"/>
                    </a:lnTo>
                    <a:lnTo>
                      <a:pt x="592" y="18"/>
                    </a:lnTo>
                    <a:lnTo>
                      <a:pt x="638" y="31"/>
                    </a:lnTo>
                    <a:lnTo>
                      <a:pt x="678" y="49"/>
                    </a:lnTo>
                    <a:lnTo>
                      <a:pt x="715" y="70"/>
                    </a:lnTo>
                    <a:lnTo>
                      <a:pt x="748" y="95"/>
                    </a:lnTo>
                    <a:lnTo>
                      <a:pt x="777" y="123"/>
                    </a:lnTo>
                    <a:lnTo>
                      <a:pt x="802" y="156"/>
                    </a:lnTo>
                    <a:lnTo>
                      <a:pt x="823" y="192"/>
                    </a:lnTo>
                    <a:lnTo>
                      <a:pt x="841" y="232"/>
                    </a:lnTo>
                    <a:lnTo>
                      <a:pt x="855" y="276"/>
                    </a:lnTo>
                    <a:lnTo>
                      <a:pt x="864" y="324"/>
                    </a:lnTo>
                    <a:lnTo>
                      <a:pt x="871" y="374"/>
                    </a:lnTo>
                    <a:lnTo>
                      <a:pt x="873" y="429"/>
                    </a:lnTo>
                    <a:lnTo>
                      <a:pt x="871" y="495"/>
                    </a:lnTo>
                    <a:lnTo>
                      <a:pt x="867" y="556"/>
                    </a:lnTo>
                    <a:lnTo>
                      <a:pt x="859" y="611"/>
                    </a:lnTo>
                    <a:lnTo>
                      <a:pt x="849" y="663"/>
                    </a:lnTo>
                    <a:lnTo>
                      <a:pt x="836" y="711"/>
                    </a:lnTo>
                    <a:lnTo>
                      <a:pt x="821" y="754"/>
                    </a:lnTo>
                    <a:lnTo>
                      <a:pt x="805" y="793"/>
                    </a:lnTo>
                    <a:lnTo>
                      <a:pt x="787" y="829"/>
                    </a:lnTo>
                    <a:lnTo>
                      <a:pt x="767" y="861"/>
                    </a:lnTo>
                    <a:lnTo>
                      <a:pt x="746" y="891"/>
                    </a:lnTo>
                    <a:lnTo>
                      <a:pt x="724" y="916"/>
                    </a:lnTo>
                    <a:lnTo>
                      <a:pt x="701" y="939"/>
                    </a:lnTo>
                    <a:lnTo>
                      <a:pt x="678" y="959"/>
                    </a:lnTo>
                    <a:lnTo>
                      <a:pt x="654" y="976"/>
                    </a:lnTo>
                    <a:lnTo>
                      <a:pt x="631" y="990"/>
                    </a:lnTo>
                    <a:lnTo>
                      <a:pt x="608" y="1003"/>
                    </a:lnTo>
                    <a:lnTo>
                      <a:pt x="585" y="1014"/>
                    </a:lnTo>
                    <a:lnTo>
                      <a:pt x="564" y="1023"/>
                    </a:lnTo>
                    <a:lnTo>
                      <a:pt x="543" y="1029"/>
                    </a:lnTo>
                    <a:lnTo>
                      <a:pt x="523" y="1036"/>
                    </a:lnTo>
                    <a:lnTo>
                      <a:pt x="504" y="1040"/>
                    </a:lnTo>
                    <a:lnTo>
                      <a:pt x="489" y="1042"/>
                    </a:lnTo>
                    <a:lnTo>
                      <a:pt x="473" y="1044"/>
                    </a:lnTo>
                    <a:lnTo>
                      <a:pt x="460" y="1046"/>
                    </a:lnTo>
                    <a:lnTo>
                      <a:pt x="451" y="1046"/>
                    </a:lnTo>
                    <a:lnTo>
                      <a:pt x="443" y="1046"/>
                    </a:lnTo>
                    <a:lnTo>
                      <a:pt x="438" y="1046"/>
                    </a:lnTo>
                    <a:lnTo>
                      <a:pt x="436" y="1046"/>
                    </a:lnTo>
                    <a:lnTo>
                      <a:pt x="388" y="1044"/>
                    </a:lnTo>
                    <a:lnTo>
                      <a:pt x="340" y="1037"/>
                    </a:lnTo>
                    <a:lnTo>
                      <a:pt x="297" y="1024"/>
                    </a:lnTo>
                    <a:lnTo>
                      <a:pt x="255" y="1006"/>
                    </a:lnTo>
                    <a:lnTo>
                      <a:pt x="218" y="983"/>
                    </a:lnTo>
                    <a:lnTo>
                      <a:pt x="182" y="955"/>
                    </a:lnTo>
                    <a:lnTo>
                      <a:pt x="149" y="922"/>
                    </a:lnTo>
                    <a:lnTo>
                      <a:pt x="119" y="884"/>
                    </a:lnTo>
                    <a:lnTo>
                      <a:pt x="93" y="842"/>
                    </a:lnTo>
                    <a:lnTo>
                      <a:pt x="70" y="795"/>
                    </a:lnTo>
                    <a:lnTo>
                      <a:pt x="50" y="745"/>
                    </a:lnTo>
                    <a:lnTo>
                      <a:pt x="32" y="689"/>
                    </a:lnTo>
                    <a:lnTo>
                      <a:pt x="19" y="630"/>
                    </a:lnTo>
                    <a:lnTo>
                      <a:pt x="9" y="567"/>
                    </a:lnTo>
                    <a:lnTo>
                      <a:pt x="2" y="500"/>
                    </a:lnTo>
                    <a:lnTo>
                      <a:pt x="0" y="429"/>
                    </a:lnTo>
                    <a:lnTo>
                      <a:pt x="1" y="374"/>
                    </a:lnTo>
                    <a:lnTo>
                      <a:pt x="8" y="324"/>
                    </a:lnTo>
                    <a:lnTo>
                      <a:pt x="17" y="276"/>
                    </a:lnTo>
                    <a:lnTo>
                      <a:pt x="31" y="232"/>
                    </a:lnTo>
                    <a:lnTo>
                      <a:pt x="49" y="192"/>
                    </a:lnTo>
                    <a:lnTo>
                      <a:pt x="71" y="156"/>
                    </a:lnTo>
                    <a:lnTo>
                      <a:pt x="97" y="123"/>
                    </a:lnTo>
                    <a:lnTo>
                      <a:pt x="126" y="95"/>
                    </a:lnTo>
                    <a:lnTo>
                      <a:pt x="160" y="70"/>
                    </a:lnTo>
                    <a:lnTo>
                      <a:pt x="197" y="49"/>
                    </a:lnTo>
                    <a:lnTo>
                      <a:pt x="238" y="31"/>
                    </a:lnTo>
                    <a:lnTo>
                      <a:pt x="283" y="18"/>
                    </a:lnTo>
                    <a:lnTo>
                      <a:pt x="330" y="8"/>
                    </a:lnTo>
                    <a:lnTo>
                      <a:pt x="381" y="2"/>
                    </a:lnTo>
                    <a:lnTo>
                      <a:pt x="436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36" name="Freeform 21"/>
              <p:cNvSpPr>
                <a:spLocks/>
              </p:cNvSpPr>
              <p:nvPr/>
            </p:nvSpPr>
            <p:spPr bwMode="auto">
              <a:xfrm>
                <a:off x="1055" y="1185"/>
                <a:ext cx="168" cy="79"/>
              </a:xfrm>
              <a:custGeom>
                <a:avLst/>
                <a:gdLst>
                  <a:gd name="T0" fmla="*/ 0 w 1849"/>
                  <a:gd name="T1" fmla="*/ 0 h 875"/>
                  <a:gd name="T2" fmla="*/ 0 w 1849"/>
                  <a:gd name="T3" fmla="*/ 0 h 875"/>
                  <a:gd name="T4" fmla="*/ 0 w 1849"/>
                  <a:gd name="T5" fmla="*/ 0 h 875"/>
                  <a:gd name="T6" fmla="*/ 0 w 1849"/>
                  <a:gd name="T7" fmla="*/ 0 h 875"/>
                  <a:gd name="T8" fmla="*/ 0 w 1849"/>
                  <a:gd name="T9" fmla="*/ 0 h 875"/>
                  <a:gd name="T10" fmla="*/ 0 w 1849"/>
                  <a:gd name="T11" fmla="*/ 0 h 875"/>
                  <a:gd name="T12" fmla="*/ 0 w 1849"/>
                  <a:gd name="T13" fmla="*/ 0 h 875"/>
                  <a:gd name="T14" fmla="*/ 0 w 1849"/>
                  <a:gd name="T15" fmla="*/ 0 h 875"/>
                  <a:gd name="T16" fmla="*/ 0 w 1849"/>
                  <a:gd name="T17" fmla="*/ 0 h 875"/>
                  <a:gd name="T18" fmla="*/ 0 w 1849"/>
                  <a:gd name="T19" fmla="*/ 0 h 875"/>
                  <a:gd name="T20" fmla="*/ 0 w 1849"/>
                  <a:gd name="T21" fmla="*/ 0 h 875"/>
                  <a:gd name="T22" fmla="*/ 0 w 1849"/>
                  <a:gd name="T23" fmla="*/ 0 h 875"/>
                  <a:gd name="T24" fmla="*/ 0 w 1849"/>
                  <a:gd name="T25" fmla="*/ 0 h 875"/>
                  <a:gd name="T26" fmla="*/ 0 w 1849"/>
                  <a:gd name="T27" fmla="*/ 0 h 875"/>
                  <a:gd name="T28" fmla="*/ 0 w 1849"/>
                  <a:gd name="T29" fmla="*/ 0 h 875"/>
                  <a:gd name="T30" fmla="*/ 0 w 1849"/>
                  <a:gd name="T31" fmla="*/ 0 h 875"/>
                  <a:gd name="T32" fmla="*/ 0 w 1849"/>
                  <a:gd name="T33" fmla="*/ 0 h 875"/>
                  <a:gd name="T34" fmla="*/ 0 w 1849"/>
                  <a:gd name="T35" fmla="*/ 0 h 875"/>
                  <a:gd name="T36" fmla="*/ 0 w 1849"/>
                  <a:gd name="T37" fmla="*/ 0 h 875"/>
                  <a:gd name="T38" fmla="*/ 0 w 1849"/>
                  <a:gd name="T39" fmla="*/ 0 h 875"/>
                  <a:gd name="T40" fmla="*/ 0 w 1849"/>
                  <a:gd name="T41" fmla="*/ 0 h 875"/>
                  <a:gd name="T42" fmla="*/ 0 w 1849"/>
                  <a:gd name="T43" fmla="*/ 0 h 875"/>
                  <a:gd name="T44" fmla="*/ 0 w 1849"/>
                  <a:gd name="T45" fmla="*/ 0 h 875"/>
                  <a:gd name="T46" fmla="*/ 0 w 1849"/>
                  <a:gd name="T47" fmla="*/ 0 h 875"/>
                  <a:gd name="T48" fmla="*/ 0 w 1849"/>
                  <a:gd name="T49" fmla="*/ 0 h 875"/>
                  <a:gd name="T50" fmla="*/ 0 w 1849"/>
                  <a:gd name="T51" fmla="*/ 0 h 875"/>
                  <a:gd name="T52" fmla="*/ 0 w 1849"/>
                  <a:gd name="T53" fmla="*/ 0 h 875"/>
                  <a:gd name="T54" fmla="*/ 0 w 1849"/>
                  <a:gd name="T55" fmla="*/ 0 h 875"/>
                  <a:gd name="T56" fmla="*/ 0 w 1849"/>
                  <a:gd name="T57" fmla="*/ 0 h 875"/>
                  <a:gd name="T58" fmla="*/ 0 w 1849"/>
                  <a:gd name="T59" fmla="*/ 0 h 875"/>
                  <a:gd name="T60" fmla="*/ 0 w 1849"/>
                  <a:gd name="T61" fmla="*/ 0 h 875"/>
                  <a:gd name="T62" fmla="*/ 0 w 1849"/>
                  <a:gd name="T63" fmla="*/ 0 h 875"/>
                  <a:gd name="T64" fmla="*/ 0 w 1849"/>
                  <a:gd name="T65" fmla="*/ 0 h 875"/>
                  <a:gd name="T66" fmla="*/ 0 w 1849"/>
                  <a:gd name="T67" fmla="*/ 0 h 875"/>
                  <a:gd name="T68" fmla="*/ 0 w 1849"/>
                  <a:gd name="T69" fmla="*/ 0 h 875"/>
                  <a:gd name="T70" fmla="*/ 0 w 1849"/>
                  <a:gd name="T71" fmla="*/ 0 h 875"/>
                  <a:gd name="T72" fmla="*/ 0 w 1849"/>
                  <a:gd name="T73" fmla="*/ 0 h 875"/>
                  <a:gd name="T74" fmla="*/ 0 w 1849"/>
                  <a:gd name="T75" fmla="*/ 0 h 875"/>
                  <a:gd name="T76" fmla="*/ 0 w 1849"/>
                  <a:gd name="T77" fmla="*/ 0 h 875"/>
                  <a:gd name="T78" fmla="*/ 0 w 1849"/>
                  <a:gd name="T79" fmla="*/ 0 h 875"/>
                  <a:gd name="T80" fmla="*/ 0 w 1849"/>
                  <a:gd name="T81" fmla="*/ 0 h 875"/>
                  <a:gd name="T82" fmla="*/ 0 w 1849"/>
                  <a:gd name="T83" fmla="*/ 0 h 875"/>
                  <a:gd name="T84" fmla="*/ 0 w 1849"/>
                  <a:gd name="T85" fmla="*/ 0 h 875"/>
                  <a:gd name="T86" fmla="*/ 0 w 1849"/>
                  <a:gd name="T87" fmla="*/ 0 h 875"/>
                  <a:gd name="T88" fmla="*/ 0 w 1849"/>
                  <a:gd name="T89" fmla="*/ 0 h 875"/>
                  <a:gd name="T90" fmla="*/ 0 w 1849"/>
                  <a:gd name="T91" fmla="*/ 0 h 875"/>
                  <a:gd name="T92" fmla="*/ 0 w 1849"/>
                  <a:gd name="T93" fmla="*/ 0 h 875"/>
                  <a:gd name="T94" fmla="*/ 0 w 1849"/>
                  <a:gd name="T95" fmla="*/ 0 h 875"/>
                  <a:gd name="T96" fmla="*/ 0 w 1849"/>
                  <a:gd name="T97" fmla="*/ 0 h 875"/>
                  <a:gd name="T98" fmla="*/ 0 w 1849"/>
                  <a:gd name="T99" fmla="*/ 0 h 875"/>
                  <a:gd name="T100" fmla="*/ 0 w 1849"/>
                  <a:gd name="T101" fmla="*/ 0 h 875"/>
                  <a:gd name="T102" fmla="*/ 0 w 1849"/>
                  <a:gd name="T103" fmla="*/ 0 h 875"/>
                  <a:gd name="T104" fmla="*/ 0 w 1849"/>
                  <a:gd name="T105" fmla="*/ 0 h 875"/>
                  <a:gd name="T106" fmla="*/ 0 w 1849"/>
                  <a:gd name="T107" fmla="*/ 0 h 875"/>
                  <a:gd name="T108" fmla="*/ 0 w 1849"/>
                  <a:gd name="T109" fmla="*/ 0 h 875"/>
                  <a:gd name="T110" fmla="*/ 0 w 1849"/>
                  <a:gd name="T111" fmla="*/ 0 h 875"/>
                  <a:gd name="T112" fmla="*/ 0 w 1849"/>
                  <a:gd name="T113" fmla="*/ 0 h 875"/>
                  <a:gd name="T114" fmla="*/ 0 w 1849"/>
                  <a:gd name="T115" fmla="*/ 0 h 875"/>
                  <a:gd name="T116" fmla="*/ 0 w 1849"/>
                  <a:gd name="T117" fmla="*/ 0 h 875"/>
                  <a:gd name="T118" fmla="*/ 0 w 1849"/>
                  <a:gd name="T119" fmla="*/ 0 h 875"/>
                  <a:gd name="T120" fmla="*/ 0 w 1849"/>
                  <a:gd name="T121" fmla="*/ 0 h 875"/>
                  <a:gd name="T122" fmla="*/ 0 w 1849"/>
                  <a:gd name="T123" fmla="*/ 0 h 87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849"/>
                  <a:gd name="T187" fmla="*/ 0 h 875"/>
                  <a:gd name="T188" fmla="*/ 1849 w 1849"/>
                  <a:gd name="T189" fmla="*/ 875 h 87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849" h="875">
                    <a:moveTo>
                      <a:pt x="1112" y="0"/>
                    </a:moveTo>
                    <a:lnTo>
                      <a:pt x="1128" y="2"/>
                    </a:lnTo>
                    <a:lnTo>
                      <a:pt x="1143" y="7"/>
                    </a:lnTo>
                    <a:lnTo>
                      <a:pt x="1158" y="16"/>
                    </a:lnTo>
                    <a:lnTo>
                      <a:pt x="1260" y="102"/>
                    </a:lnTo>
                    <a:lnTo>
                      <a:pt x="1696" y="276"/>
                    </a:lnTo>
                    <a:lnTo>
                      <a:pt x="1716" y="287"/>
                    </a:lnTo>
                    <a:lnTo>
                      <a:pt x="1733" y="303"/>
                    </a:lnTo>
                    <a:lnTo>
                      <a:pt x="1748" y="324"/>
                    </a:lnTo>
                    <a:lnTo>
                      <a:pt x="1762" y="350"/>
                    </a:lnTo>
                    <a:lnTo>
                      <a:pt x="1775" y="379"/>
                    </a:lnTo>
                    <a:lnTo>
                      <a:pt x="1786" y="412"/>
                    </a:lnTo>
                    <a:lnTo>
                      <a:pt x="1796" y="446"/>
                    </a:lnTo>
                    <a:lnTo>
                      <a:pt x="1804" y="483"/>
                    </a:lnTo>
                    <a:lnTo>
                      <a:pt x="1811" y="521"/>
                    </a:lnTo>
                    <a:lnTo>
                      <a:pt x="1818" y="560"/>
                    </a:lnTo>
                    <a:lnTo>
                      <a:pt x="1823" y="598"/>
                    </a:lnTo>
                    <a:lnTo>
                      <a:pt x="1828" y="637"/>
                    </a:lnTo>
                    <a:lnTo>
                      <a:pt x="1832" y="675"/>
                    </a:lnTo>
                    <a:lnTo>
                      <a:pt x="1835" y="712"/>
                    </a:lnTo>
                    <a:lnTo>
                      <a:pt x="1838" y="745"/>
                    </a:lnTo>
                    <a:lnTo>
                      <a:pt x="1840" y="778"/>
                    </a:lnTo>
                    <a:lnTo>
                      <a:pt x="1842" y="805"/>
                    </a:lnTo>
                    <a:lnTo>
                      <a:pt x="1844" y="830"/>
                    </a:lnTo>
                    <a:lnTo>
                      <a:pt x="1846" y="850"/>
                    </a:lnTo>
                    <a:lnTo>
                      <a:pt x="1847" y="865"/>
                    </a:lnTo>
                    <a:lnTo>
                      <a:pt x="1849" y="875"/>
                    </a:lnTo>
                    <a:lnTo>
                      <a:pt x="0" y="875"/>
                    </a:lnTo>
                    <a:lnTo>
                      <a:pt x="2" y="865"/>
                    </a:lnTo>
                    <a:lnTo>
                      <a:pt x="3" y="850"/>
                    </a:lnTo>
                    <a:lnTo>
                      <a:pt x="5" y="830"/>
                    </a:lnTo>
                    <a:lnTo>
                      <a:pt x="6" y="805"/>
                    </a:lnTo>
                    <a:lnTo>
                      <a:pt x="8" y="777"/>
                    </a:lnTo>
                    <a:lnTo>
                      <a:pt x="11" y="745"/>
                    </a:lnTo>
                    <a:lnTo>
                      <a:pt x="14" y="712"/>
                    </a:lnTo>
                    <a:lnTo>
                      <a:pt x="17" y="675"/>
                    </a:lnTo>
                    <a:lnTo>
                      <a:pt x="21" y="637"/>
                    </a:lnTo>
                    <a:lnTo>
                      <a:pt x="25" y="598"/>
                    </a:lnTo>
                    <a:lnTo>
                      <a:pt x="30" y="560"/>
                    </a:lnTo>
                    <a:lnTo>
                      <a:pt x="37" y="521"/>
                    </a:lnTo>
                    <a:lnTo>
                      <a:pt x="44" y="483"/>
                    </a:lnTo>
                    <a:lnTo>
                      <a:pt x="54" y="446"/>
                    </a:lnTo>
                    <a:lnTo>
                      <a:pt x="63" y="412"/>
                    </a:lnTo>
                    <a:lnTo>
                      <a:pt x="74" y="379"/>
                    </a:lnTo>
                    <a:lnTo>
                      <a:pt x="86" y="350"/>
                    </a:lnTo>
                    <a:lnTo>
                      <a:pt x="101" y="324"/>
                    </a:lnTo>
                    <a:lnTo>
                      <a:pt x="116" y="303"/>
                    </a:lnTo>
                    <a:lnTo>
                      <a:pt x="133" y="287"/>
                    </a:lnTo>
                    <a:lnTo>
                      <a:pt x="152" y="276"/>
                    </a:lnTo>
                    <a:lnTo>
                      <a:pt x="588" y="102"/>
                    </a:lnTo>
                    <a:lnTo>
                      <a:pt x="690" y="16"/>
                    </a:lnTo>
                    <a:lnTo>
                      <a:pt x="705" y="7"/>
                    </a:lnTo>
                    <a:lnTo>
                      <a:pt x="720" y="2"/>
                    </a:lnTo>
                    <a:lnTo>
                      <a:pt x="737" y="0"/>
                    </a:lnTo>
                    <a:lnTo>
                      <a:pt x="753" y="3"/>
                    </a:lnTo>
                    <a:lnTo>
                      <a:pt x="769" y="9"/>
                    </a:lnTo>
                    <a:lnTo>
                      <a:pt x="782" y="20"/>
                    </a:lnTo>
                    <a:lnTo>
                      <a:pt x="924" y="161"/>
                    </a:lnTo>
                    <a:lnTo>
                      <a:pt x="1067" y="20"/>
                    </a:lnTo>
                    <a:lnTo>
                      <a:pt x="1080" y="9"/>
                    </a:lnTo>
                    <a:lnTo>
                      <a:pt x="1095" y="3"/>
                    </a:lnTo>
                    <a:lnTo>
                      <a:pt x="111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</p:grpSp>
        <p:sp>
          <p:nvSpPr>
            <p:cNvPr id="28" name="Freeform 63"/>
            <p:cNvSpPr>
              <a:spLocks noChangeAspect="1" noEditPoints="1"/>
            </p:cNvSpPr>
            <p:nvPr/>
          </p:nvSpPr>
          <p:spPr bwMode="auto">
            <a:xfrm>
              <a:off x="1568624" y="1675544"/>
              <a:ext cx="320235" cy="324309"/>
            </a:xfrm>
            <a:custGeom>
              <a:avLst/>
              <a:gdLst>
                <a:gd name="T0" fmla="*/ 2147483647 w 3929"/>
                <a:gd name="T1" fmla="*/ 2147483647 h 3980"/>
                <a:gd name="T2" fmla="*/ 2147483647 w 3929"/>
                <a:gd name="T3" fmla="*/ 2147483647 h 3980"/>
                <a:gd name="T4" fmla="*/ 2147483647 w 3929"/>
                <a:gd name="T5" fmla="*/ 2147483647 h 3980"/>
                <a:gd name="T6" fmla="*/ 2147483647 w 3929"/>
                <a:gd name="T7" fmla="*/ 2147483647 h 3980"/>
                <a:gd name="T8" fmla="*/ 2147483647 w 3929"/>
                <a:gd name="T9" fmla="*/ 2147483647 h 3980"/>
                <a:gd name="T10" fmla="*/ 2147483647 w 3929"/>
                <a:gd name="T11" fmla="*/ 2147483647 h 3980"/>
                <a:gd name="T12" fmla="*/ 2147483647 w 3929"/>
                <a:gd name="T13" fmla="*/ 2147483647 h 3980"/>
                <a:gd name="T14" fmla="*/ 2147483647 w 3929"/>
                <a:gd name="T15" fmla="*/ 2147483647 h 3980"/>
                <a:gd name="T16" fmla="*/ 2147483647 w 3929"/>
                <a:gd name="T17" fmla="*/ 2147483647 h 3980"/>
                <a:gd name="T18" fmla="*/ 2147483647 w 3929"/>
                <a:gd name="T19" fmla="*/ 2147483647 h 3980"/>
                <a:gd name="T20" fmla="*/ 2147483647 w 3929"/>
                <a:gd name="T21" fmla="*/ 2147483647 h 3980"/>
                <a:gd name="T22" fmla="*/ 2147483647 w 3929"/>
                <a:gd name="T23" fmla="*/ 2147483647 h 3980"/>
                <a:gd name="T24" fmla="*/ 2147483647 w 3929"/>
                <a:gd name="T25" fmla="*/ 2147483647 h 3980"/>
                <a:gd name="T26" fmla="*/ 2147483647 w 3929"/>
                <a:gd name="T27" fmla="*/ 2147483647 h 3980"/>
                <a:gd name="T28" fmla="*/ 2147483647 w 3929"/>
                <a:gd name="T29" fmla="*/ 2147483647 h 3980"/>
                <a:gd name="T30" fmla="*/ 2147483647 w 3929"/>
                <a:gd name="T31" fmla="*/ 2147483647 h 3980"/>
                <a:gd name="T32" fmla="*/ 2147483647 w 3929"/>
                <a:gd name="T33" fmla="*/ 2147483647 h 3980"/>
                <a:gd name="T34" fmla="*/ 2147483647 w 3929"/>
                <a:gd name="T35" fmla="*/ 2147483647 h 3980"/>
                <a:gd name="T36" fmla="*/ 2147483647 w 3929"/>
                <a:gd name="T37" fmla="*/ 2147483647 h 3980"/>
                <a:gd name="T38" fmla="*/ 2147483647 w 3929"/>
                <a:gd name="T39" fmla="*/ 2147483647 h 3980"/>
                <a:gd name="T40" fmla="*/ 2147483647 w 3929"/>
                <a:gd name="T41" fmla="*/ 2147483647 h 3980"/>
                <a:gd name="T42" fmla="*/ 2147483647 w 3929"/>
                <a:gd name="T43" fmla="*/ 2147483647 h 3980"/>
                <a:gd name="T44" fmla="*/ 2147483647 w 3929"/>
                <a:gd name="T45" fmla="*/ 2147483647 h 3980"/>
                <a:gd name="T46" fmla="*/ 2147483647 w 3929"/>
                <a:gd name="T47" fmla="*/ 2147483647 h 3980"/>
                <a:gd name="T48" fmla="*/ 2147483647 w 3929"/>
                <a:gd name="T49" fmla="*/ 2147483647 h 3980"/>
                <a:gd name="T50" fmla="*/ 2147483647 w 3929"/>
                <a:gd name="T51" fmla="*/ 2147483647 h 3980"/>
                <a:gd name="T52" fmla="*/ 2147483647 w 3929"/>
                <a:gd name="T53" fmla="*/ 2147483647 h 3980"/>
                <a:gd name="T54" fmla="*/ 2147483647 w 3929"/>
                <a:gd name="T55" fmla="*/ 2147483647 h 3980"/>
                <a:gd name="T56" fmla="*/ 2147483647 w 3929"/>
                <a:gd name="T57" fmla="*/ 2147483647 h 3980"/>
                <a:gd name="T58" fmla="*/ 2147483647 w 3929"/>
                <a:gd name="T59" fmla="*/ 2147483647 h 3980"/>
                <a:gd name="T60" fmla="*/ 2147483647 w 3929"/>
                <a:gd name="T61" fmla="*/ 2147483647 h 3980"/>
                <a:gd name="T62" fmla="*/ 2147483647 w 3929"/>
                <a:gd name="T63" fmla="*/ 2147483647 h 3980"/>
                <a:gd name="T64" fmla="*/ 2147483647 w 3929"/>
                <a:gd name="T65" fmla="*/ 2147483647 h 3980"/>
                <a:gd name="T66" fmla="*/ 2147483647 w 3929"/>
                <a:gd name="T67" fmla="*/ 2147483647 h 3980"/>
                <a:gd name="T68" fmla="*/ 2147483647 w 3929"/>
                <a:gd name="T69" fmla="*/ 2147483647 h 3980"/>
                <a:gd name="T70" fmla="*/ 2147483647 w 3929"/>
                <a:gd name="T71" fmla="*/ 2147483647 h 3980"/>
                <a:gd name="T72" fmla="*/ 2147483647 w 3929"/>
                <a:gd name="T73" fmla="*/ 2147483647 h 3980"/>
                <a:gd name="T74" fmla="*/ 2147483647 w 3929"/>
                <a:gd name="T75" fmla="*/ 2147483647 h 3980"/>
                <a:gd name="T76" fmla="*/ 2147483647 w 3929"/>
                <a:gd name="T77" fmla="*/ 2147483647 h 3980"/>
                <a:gd name="T78" fmla="*/ 2147483647 w 3929"/>
                <a:gd name="T79" fmla="*/ 2147483647 h 3980"/>
                <a:gd name="T80" fmla="*/ 2147483647 w 3929"/>
                <a:gd name="T81" fmla="*/ 2147483647 h 3980"/>
                <a:gd name="T82" fmla="*/ 2147483647 w 3929"/>
                <a:gd name="T83" fmla="*/ 2147483647 h 3980"/>
                <a:gd name="T84" fmla="*/ 2147483647 w 3929"/>
                <a:gd name="T85" fmla="*/ 2147483647 h 3980"/>
                <a:gd name="T86" fmla="*/ 2147483647 w 3929"/>
                <a:gd name="T87" fmla="*/ 2147483647 h 3980"/>
                <a:gd name="T88" fmla="*/ 2147483647 w 3929"/>
                <a:gd name="T89" fmla="*/ 2147483647 h 3980"/>
                <a:gd name="T90" fmla="*/ 2147483647 w 3929"/>
                <a:gd name="T91" fmla="*/ 2147483647 h 3980"/>
                <a:gd name="T92" fmla="*/ 2147483647 w 3929"/>
                <a:gd name="T93" fmla="*/ 2147483647 h 3980"/>
                <a:gd name="T94" fmla="*/ 2147483647 w 3929"/>
                <a:gd name="T95" fmla="*/ 2147483647 h 3980"/>
                <a:gd name="T96" fmla="*/ 2147483647 w 3929"/>
                <a:gd name="T97" fmla="*/ 2147483647 h 3980"/>
                <a:gd name="T98" fmla="*/ 2147483647 w 3929"/>
                <a:gd name="T99" fmla="*/ 2147483647 h 3980"/>
                <a:gd name="T100" fmla="*/ 2147483647 w 3929"/>
                <a:gd name="T101" fmla="*/ 2147483647 h 3980"/>
                <a:gd name="T102" fmla="*/ 2147483647 w 3929"/>
                <a:gd name="T103" fmla="*/ 2147483647 h 3980"/>
                <a:gd name="T104" fmla="*/ 2147483647 w 3929"/>
                <a:gd name="T105" fmla="*/ 2147483647 h 3980"/>
                <a:gd name="T106" fmla="*/ 2147483647 w 3929"/>
                <a:gd name="T107" fmla="*/ 2147483647 h 3980"/>
                <a:gd name="T108" fmla="*/ 2147483647 w 3929"/>
                <a:gd name="T109" fmla="*/ 2147483647 h 3980"/>
                <a:gd name="T110" fmla="*/ 2147483647 w 3929"/>
                <a:gd name="T111" fmla="*/ 2147483647 h 3980"/>
                <a:gd name="T112" fmla="*/ 2147483647 w 3929"/>
                <a:gd name="T113" fmla="*/ 2147483647 h 3980"/>
                <a:gd name="T114" fmla="*/ 2147483647 w 3929"/>
                <a:gd name="T115" fmla="*/ 2147483647 h 3980"/>
                <a:gd name="T116" fmla="*/ 2147483647 w 3929"/>
                <a:gd name="T117" fmla="*/ 2147483647 h 3980"/>
                <a:gd name="T118" fmla="*/ 2147483647 w 3929"/>
                <a:gd name="T119" fmla="*/ 2147483647 h 3980"/>
                <a:gd name="T120" fmla="*/ 2147483647 w 3929"/>
                <a:gd name="T121" fmla="*/ 2147483647 h 3980"/>
                <a:gd name="T122" fmla="*/ 2147483647 w 3929"/>
                <a:gd name="T123" fmla="*/ 2147483647 h 398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929"/>
                <a:gd name="T187" fmla="*/ 0 h 3980"/>
                <a:gd name="T188" fmla="*/ 3929 w 3929"/>
                <a:gd name="T189" fmla="*/ 3980 h 398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929" h="3980">
                  <a:moveTo>
                    <a:pt x="2009" y="1404"/>
                  </a:moveTo>
                  <a:lnTo>
                    <a:pt x="1963" y="1407"/>
                  </a:lnTo>
                  <a:lnTo>
                    <a:pt x="1919" y="1414"/>
                  </a:lnTo>
                  <a:lnTo>
                    <a:pt x="1878" y="1426"/>
                  </a:lnTo>
                  <a:lnTo>
                    <a:pt x="1839" y="1444"/>
                  </a:lnTo>
                  <a:lnTo>
                    <a:pt x="1801" y="1466"/>
                  </a:lnTo>
                  <a:lnTo>
                    <a:pt x="1753" y="1501"/>
                  </a:lnTo>
                  <a:lnTo>
                    <a:pt x="1709" y="1543"/>
                  </a:lnTo>
                  <a:lnTo>
                    <a:pt x="1669" y="1588"/>
                  </a:lnTo>
                  <a:lnTo>
                    <a:pt x="1632" y="1639"/>
                  </a:lnTo>
                  <a:lnTo>
                    <a:pt x="1598" y="1694"/>
                  </a:lnTo>
                  <a:lnTo>
                    <a:pt x="1569" y="1754"/>
                  </a:lnTo>
                  <a:lnTo>
                    <a:pt x="1544" y="1817"/>
                  </a:lnTo>
                  <a:lnTo>
                    <a:pt x="1523" y="1883"/>
                  </a:lnTo>
                  <a:lnTo>
                    <a:pt x="1506" y="1952"/>
                  </a:lnTo>
                  <a:lnTo>
                    <a:pt x="1494" y="2020"/>
                  </a:lnTo>
                  <a:lnTo>
                    <a:pt x="1487" y="2088"/>
                  </a:lnTo>
                  <a:lnTo>
                    <a:pt x="1485" y="2155"/>
                  </a:lnTo>
                  <a:lnTo>
                    <a:pt x="1487" y="2200"/>
                  </a:lnTo>
                  <a:lnTo>
                    <a:pt x="1493" y="2246"/>
                  </a:lnTo>
                  <a:lnTo>
                    <a:pt x="1501" y="2296"/>
                  </a:lnTo>
                  <a:lnTo>
                    <a:pt x="1512" y="2344"/>
                  </a:lnTo>
                  <a:lnTo>
                    <a:pt x="1529" y="2392"/>
                  </a:lnTo>
                  <a:lnTo>
                    <a:pt x="1551" y="2438"/>
                  </a:lnTo>
                  <a:lnTo>
                    <a:pt x="1571" y="2467"/>
                  </a:lnTo>
                  <a:lnTo>
                    <a:pt x="1592" y="2493"/>
                  </a:lnTo>
                  <a:lnTo>
                    <a:pt x="1618" y="2516"/>
                  </a:lnTo>
                  <a:lnTo>
                    <a:pt x="1644" y="2537"/>
                  </a:lnTo>
                  <a:lnTo>
                    <a:pt x="1674" y="2552"/>
                  </a:lnTo>
                  <a:lnTo>
                    <a:pt x="1707" y="2563"/>
                  </a:lnTo>
                  <a:lnTo>
                    <a:pt x="1746" y="2570"/>
                  </a:lnTo>
                  <a:lnTo>
                    <a:pt x="1789" y="2573"/>
                  </a:lnTo>
                  <a:lnTo>
                    <a:pt x="1836" y="2570"/>
                  </a:lnTo>
                  <a:lnTo>
                    <a:pt x="1878" y="2565"/>
                  </a:lnTo>
                  <a:lnTo>
                    <a:pt x="1919" y="2555"/>
                  </a:lnTo>
                  <a:lnTo>
                    <a:pt x="1957" y="2542"/>
                  </a:lnTo>
                  <a:lnTo>
                    <a:pt x="1992" y="2526"/>
                  </a:lnTo>
                  <a:lnTo>
                    <a:pt x="2025" y="2505"/>
                  </a:lnTo>
                  <a:lnTo>
                    <a:pt x="2066" y="2474"/>
                  </a:lnTo>
                  <a:lnTo>
                    <a:pt x="2102" y="2441"/>
                  </a:lnTo>
                  <a:lnTo>
                    <a:pt x="2137" y="2404"/>
                  </a:lnTo>
                  <a:lnTo>
                    <a:pt x="2167" y="2365"/>
                  </a:lnTo>
                  <a:lnTo>
                    <a:pt x="2196" y="2322"/>
                  </a:lnTo>
                  <a:lnTo>
                    <a:pt x="2226" y="2263"/>
                  </a:lnTo>
                  <a:lnTo>
                    <a:pt x="2253" y="2202"/>
                  </a:lnTo>
                  <a:lnTo>
                    <a:pt x="2276" y="2139"/>
                  </a:lnTo>
                  <a:lnTo>
                    <a:pt x="2295" y="2076"/>
                  </a:lnTo>
                  <a:lnTo>
                    <a:pt x="2309" y="2009"/>
                  </a:lnTo>
                  <a:lnTo>
                    <a:pt x="2319" y="1945"/>
                  </a:lnTo>
                  <a:lnTo>
                    <a:pt x="2327" y="1883"/>
                  </a:lnTo>
                  <a:lnTo>
                    <a:pt x="2329" y="1822"/>
                  </a:lnTo>
                  <a:lnTo>
                    <a:pt x="2328" y="1766"/>
                  </a:lnTo>
                  <a:lnTo>
                    <a:pt x="2322" y="1710"/>
                  </a:lnTo>
                  <a:lnTo>
                    <a:pt x="2311" y="1655"/>
                  </a:lnTo>
                  <a:lnTo>
                    <a:pt x="2301" y="1619"/>
                  </a:lnTo>
                  <a:lnTo>
                    <a:pt x="2289" y="1586"/>
                  </a:lnTo>
                  <a:lnTo>
                    <a:pt x="2274" y="1554"/>
                  </a:lnTo>
                  <a:lnTo>
                    <a:pt x="2256" y="1523"/>
                  </a:lnTo>
                  <a:lnTo>
                    <a:pt x="2237" y="1499"/>
                  </a:lnTo>
                  <a:lnTo>
                    <a:pt x="2215" y="1475"/>
                  </a:lnTo>
                  <a:lnTo>
                    <a:pt x="2191" y="1455"/>
                  </a:lnTo>
                  <a:lnTo>
                    <a:pt x="2164" y="1437"/>
                  </a:lnTo>
                  <a:lnTo>
                    <a:pt x="2132" y="1423"/>
                  </a:lnTo>
                  <a:lnTo>
                    <a:pt x="2096" y="1413"/>
                  </a:lnTo>
                  <a:lnTo>
                    <a:pt x="2055" y="1407"/>
                  </a:lnTo>
                  <a:lnTo>
                    <a:pt x="2009" y="1404"/>
                  </a:lnTo>
                  <a:close/>
                  <a:moveTo>
                    <a:pt x="2035" y="0"/>
                  </a:moveTo>
                  <a:lnTo>
                    <a:pt x="2035" y="0"/>
                  </a:lnTo>
                  <a:lnTo>
                    <a:pt x="2155" y="3"/>
                  </a:lnTo>
                  <a:lnTo>
                    <a:pt x="2273" y="11"/>
                  </a:lnTo>
                  <a:lnTo>
                    <a:pt x="2390" y="27"/>
                  </a:lnTo>
                  <a:lnTo>
                    <a:pt x="2505" y="48"/>
                  </a:lnTo>
                  <a:lnTo>
                    <a:pt x="2620" y="76"/>
                  </a:lnTo>
                  <a:lnTo>
                    <a:pt x="2733" y="112"/>
                  </a:lnTo>
                  <a:lnTo>
                    <a:pt x="2829" y="145"/>
                  </a:lnTo>
                  <a:lnTo>
                    <a:pt x="2922" y="183"/>
                  </a:lnTo>
                  <a:lnTo>
                    <a:pt x="3012" y="225"/>
                  </a:lnTo>
                  <a:lnTo>
                    <a:pt x="3099" y="271"/>
                  </a:lnTo>
                  <a:lnTo>
                    <a:pt x="3184" y="322"/>
                  </a:lnTo>
                  <a:lnTo>
                    <a:pt x="3264" y="376"/>
                  </a:lnTo>
                  <a:lnTo>
                    <a:pt x="3342" y="436"/>
                  </a:lnTo>
                  <a:lnTo>
                    <a:pt x="3416" y="500"/>
                  </a:lnTo>
                  <a:lnTo>
                    <a:pt x="3486" y="568"/>
                  </a:lnTo>
                  <a:lnTo>
                    <a:pt x="3552" y="642"/>
                  </a:lnTo>
                  <a:lnTo>
                    <a:pt x="3613" y="719"/>
                  </a:lnTo>
                  <a:lnTo>
                    <a:pt x="3670" y="802"/>
                  </a:lnTo>
                  <a:lnTo>
                    <a:pt x="3722" y="888"/>
                  </a:lnTo>
                  <a:lnTo>
                    <a:pt x="3770" y="978"/>
                  </a:lnTo>
                  <a:lnTo>
                    <a:pt x="3807" y="1061"/>
                  </a:lnTo>
                  <a:lnTo>
                    <a:pt x="3840" y="1147"/>
                  </a:lnTo>
                  <a:lnTo>
                    <a:pt x="3867" y="1237"/>
                  </a:lnTo>
                  <a:lnTo>
                    <a:pt x="3889" y="1331"/>
                  </a:lnTo>
                  <a:lnTo>
                    <a:pt x="3907" y="1428"/>
                  </a:lnTo>
                  <a:lnTo>
                    <a:pt x="3920" y="1528"/>
                  </a:lnTo>
                  <a:lnTo>
                    <a:pt x="3927" y="1631"/>
                  </a:lnTo>
                  <a:lnTo>
                    <a:pt x="3929" y="1738"/>
                  </a:lnTo>
                  <a:lnTo>
                    <a:pt x="3927" y="1842"/>
                  </a:lnTo>
                  <a:lnTo>
                    <a:pt x="3921" y="1943"/>
                  </a:lnTo>
                  <a:lnTo>
                    <a:pt x="3909" y="2041"/>
                  </a:lnTo>
                  <a:lnTo>
                    <a:pt x="3891" y="2134"/>
                  </a:lnTo>
                  <a:lnTo>
                    <a:pt x="3869" y="2224"/>
                  </a:lnTo>
                  <a:lnTo>
                    <a:pt x="3844" y="2310"/>
                  </a:lnTo>
                  <a:lnTo>
                    <a:pt x="3813" y="2391"/>
                  </a:lnTo>
                  <a:lnTo>
                    <a:pt x="3779" y="2468"/>
                  </a:lnTo>
                  <a:lnTo>
                    <a:pt x="3741" y="2541"/>
                  </a:lnTo>
                  <a:lnTo>
                    <a:pt x="3700" y="2608"/>
                  </a:lnTo>
                  <a:lnTo>
                    <a:pt x="3656" y="2673"/>
                  </a:lnTo>
                  <a:lnTo>
                    <a:pt x="3610" y="2733"/>
                  </a:lnTo>
                  <a:lnTo>
                    <a:pt x="3558" y="2789"/>
                  </a:lnTo>
                  <a:lnTo>
                    <a:pt x="3504" y="2839"/>
                  </a:lnTo>
                  <a:lnTo>
                    <a:pt x="3447" y="2886"/>
                  </a:lnTo>
                  <a:lnTo>
                    <a:pt x="3388" y="2927"/>
                  </a:lnTo>
                  <a:lnTo>
                    <a:pt x="3326" y="2964"/>
                  </a:lnTo>
                  <a:lnTo>
                    <a:pt x="3261" y="2996"/>
                  </a:lnTo>
                  <a:lnTo>
                    <a:pt x="3181" y="3027"/>
                  </a:lnTo>
                  <a:lnTo>
                    <a:pt x="3099" y="3051"/>
                  </a:lnTo>
                  <a:lnTo>
                    <a:pt x="3016" y="3068"/>
                  </a:lnTo>
                  <a:lnTo>
                    <a:pt x="2931" y="3079"/>
                  </a:lnTo>
                  <a:lnTo>
                    <a:pt x="2844" y="3082"/>
                  </a:lnTo>
                  <a:lnTo>
                    <a:pt x="2778" y="3081"/>
                  </a:lnTo>
                  <a:lnTo>
                    <a:pt x="2717" y="3073"/>
                  </a:lnTo>
                  <a:lnTo>
                    <a:pt x="2658" y="3062"/>
                  </a:lnTo>
                  <a:lnTo>
                    <a:pt x="2606" y="3046"/>
                  </a:lnTo>
                  <a:lnTo>
                    <a:pt x="2557" y="3025"/>
                  </a:lnTo>
                  <a:lnTo>
                    <a:pt x="2511" y="3001"/>
                  </a:lnTo>
                  <a:lnTo>
                    <a:pt x="2471" y="2971"/>
                  </a:lnTo>
                  <a:lnTo>
                    <a:pt x="2436" y="2938"/>
                  </a:lnTo>
                  <a:lnTo>
                    <a:pt x="2402" y="2903"/>
                  </a:lnTo>
                  <a:lnTo>
                    <a:pt x="2376" y="2866"/>
                  </a:lnTo>
                  <a:lnTo>
                    <a:pt x="2352" y="2825"/>
                  </a:lnTo>
                  <a:lnTo>
                    <a:pt x="2314" y="2862"/>
                  </a:lnTo>
                  <a:lnTo>
                    <a:pt x="2270" y="2898"/>
                  </a:lnTo>
                  <a:lnTo>
                    <a:pt x="2224" y="2932"/>
                  </a:lnTo>
                  <a:lnTo>
                    <a:pt x="2177" y="2962"/>
                  </a:lnTo>
                  <a:lnTo>
                    <a:pt x="2126" y="2990"/>
                  </a:lnTo>
                  <a:lnTo>
                    <a:pt x="2072" y="3014"/>
                  </a:lnTo>
                  <a:lnTo>
                    <a:pt x="2016" y="3038"/>
                  </a:lnTo>
                  <a:lnTo>
                    <a:pt x="1954" y="3057"/>
                  </a:lnTo>
                  <a:lnTo>
                    <a:pt x="1889" y="3071"/>
                  </a:lnTo>
                  <a:lnTo>
                    <a:pt x="1821" y="3079"/>
                  </a:lnTo>
                  <a:lnTo>
                    <a:pt x="1751" y="3082"/>
                  </a:lnTo>
                  <a:lnTo>
                    <a:pt x="1675" y="3079"/>
                  </a:lnTo>
                  <a:lnTo>
                    <a:pt x="1602" y="3071"/>
                  </a:lnTo>
                  <a:lnTo>
                    <a:pt x="1531" y="3055"/>
                  </a:lnTo>
                  <a:lnTo>
                    <a:pt x="1463" y="3035"/>
                  </a:lnTo>
                  <a:lnTo>
                    <a:pt x="1398" y="3008"/>
                  </a:lnTo>
                  <a:lnTo>
                    <a:pt x="1337" y="2978"/>
                  </a:lnTo>
                  <a:lnTo>
                    <a:pt x="1280" y="2942"/>
                  </a:lnTo>
                  <a:lnTo>
                    <a:pt x="1226" y="2902"/>
                  </a:lnTo>
                  <a:lnTo>
                    <a:pt x="1177" y="2857"/>
                  </a:lnTo>
                  <a:lnTo>
                    <a:pt x="1133" y="2809"/>
                  </a:lnTo>
                  <a:lnTo>
                    <a:pt x="1092" y="2758"/>
                  </a:lnTo>
                  <a:lnTo>
                    <a:pt x="1056" y="2701"/>
                  </a:lnTo>
                  <a:lnTo>
                    <a:pt x="1024" y="2643"/>
                  </a:lnTo>
                  <a:lnTo>
                    <a:pt x="994" y="2579"/>
                  </a:lnTo>
                  <a:lnTo>
                    <a:pt x="970" y="2511"/>
                  </a:lnTo>
                  <a:lnTo>
                    <a:pt x="950" y="2443"/>
                  </a:lnTo>
                  <a:lnTo>
                    <a:pt x="936" y="2371"/>
                  </a:lnTo>
                  <a:lnTo>
                    <a:pt x="924" y="2296"/>
                  </a:lnTo>
                  <a:lnTo>
                    <a:pt x="917" y="2220"/>
                  </a:lnTo>
                  <a:lnTo>
                    <a:pt x="915" y="2143"/>
                  </a:lnTo>
                  <a:lnTo>
                    <a:pt x="918" y="2051"/>
                  </a:lnTo>
                  <a:lnTo>
                    <a:pt x="927" y="1959"/>
                  </a:lnTo>
                  <a:lnTo>
                    <a:pt x="943" y="1869"/>
                  </a:lnTo>
                  <a:lnTo>
                    <a:pt x="964" y="1779"/>
                  </a:lnTo>
                  <a:lnTo>
                    <a:pt x="992" y="1690"/>
                  </a:lnTo>
                  <a:lnTo>
                    <a:pt x="1018" y="1621"/>
                  </a:lnTo>
                  <a:lnTo>
                    <a:pt x="1047" y="1555"/>
                  </a:lnTo>
                  <a:lnTo>
                    <a:pt x="1081" y="1490"/>
                  </a:lnTo>
                  <a:lnTo>
                    <a:pt x="1118" y="1426"/>
                  </a:lnTo>
                  <a:lnTo>
                    <a:pt x="1158" y="1366"/>
                  </a:lnTo>
                  <a:lnTo>
                    <a:pt x="1202" y="1309"/>
                  </a:lnTo>
                  <a:lnTo>
                    <a:pt x="1228" y="1279"/>
                  </a:lnTo>
                  <a:lnTo>
                    <a:pt x="1254" y="1251"/>
                  </a:lnTo>
                  <a:lnTo>
                    <a:pt x="1310" y="1194"/>
                  </a:lnTo>
                  <a:lnTo>
                    <a:pt x="1369" y="1140"/>
                  </a:lnTo>
                  <a:lnTo>
                    <a:pt x="1433" y="1093"/>
                  </a:lnTo>
                  <a:lnTo>
                    <a:pt x="1499" y="1048"/>
                  </a:lnTo>
                  <a:lnTo>
                    <a:pt x="1567" y="1010"/>
                  </a:lnTo>
                  <a:lnTo>
                    <a:pt x="1640" y="977"/>
                  </a:lnTo>
                  <a:lnTo>
                    <a:pt x="1714" y="951"/>
                  </a:lnTo>
                  <a:lnTo>
                    <a:pt x="1790" y="932"/>
                  </a:lnTo>
                  <a:lnTo>
                    <a:pt x="1869" y="919"/>
                  </a:lnTo>
                  <a:lnTo>
                    <a:pt x="1948" y="915"/>
                  </a:lnTo>
                  <a:lnTo>
                    <a:pt x="1990" y="915"/>
                  </a:lnTo>
                  <a:lnTo>
                    <a:pt x="2033" y="916"/>
                  </a:lnTo>
                  <a:lnTo>
                    <a:pt x="2077" y="921"/>
                  </a:lnTo>
                  <a:lnTo>
                    <a:pt x="2120" y="927"/>
                  </a:lnTo>
                  <a:lnTo>
                    <a:pt x="2162" y="935"/>
                  </a:lnTo>
                  <a:lnTo>
                    <a:pt x="2205" y="946"/>
                  </a:lnTo>
                  <a:lnTo>
                    <a:pt x="2247" y="961"/>
                  </a:lnTo>
                  <a:lnTo>
                    <a:pt x="2286" y="977"/>
                  </a:lnTo>
                  <a:lnTo>
                    <a:pt x="2324" y="998"/>
                  </a:lnTo>
                  <a:lnTo>
                    <a:pt x="2358" y="1020"/>
                  </a:lnTo>
                  <a:lnTo>
                    <a:pt x="2391" y="1047"/>
                  </a:lnTo>
                  <a:lnTo>
                    <a:pt x="2421" y="1077"/>
                  </a:lnTo>
                  <a:lnTo>
                    <a:pt x="2445" y="1111"/>
                  </a:lnTo>
                  <a:lnTo>
                    <a:pt x="2466" y="1148"/>
                  </a:lnTo>
                  <a:lnTo>
                    <a:pt x="2483" y="1189"/>
                  </a:lnTo>
                  <a:lnTo>
                    <a:pt x="2484" y="1187"/>
                  </a:lnTo>
                  <a:lnTo>
                    <a:pt x="2486" y="1180"/>
                  </a:lnTo>
                  <a:lnTo>
                    <a:pt x="2489" y="1169"/>
                  </a:lnTo>
                  <a:lnTo>
                    <a:pt x="2493" y="1155"/>
                  </a:lnTo>
                  <a:lnTo>
                    <a:pt x="2498" y="1138"/>
                  </a:lnTo>
                  <a:lnTo>
                    <a:pt x="2503" y="1120"/>
                  </a:lnTo>
                  <a:lnTo>
                    <a:pt x="2515" y="1085"/>
                  </a:lnTo>
                  <a:lnTo>
                    <a:pt x="2533" y="1054"/>
                  </a:lnTo>
                  <a:lnTo>
                    <a:pt x="2558" y="1029"/>
                  </a:lnTo>
                  <a:lnTo>
                    <a:pt x="2586" y="1008"/>
                  </a:lnTo>
                  <a:lnTo>
                    <a:pt x="2618" y="992"/>
                  </a:lnTo>
                  <a:lnTo>
                    <a:pt x="2652" y="981"/>
                  </a:lnTo>
                  <a:lnTo>
                    <a:pt x="2688" y="978"/>
                  </a:lnTo>
                  <a:lnTo>
                    <a:pt x="2829" y="978"/>
                  </a:lnTo>
                  <a:lnTo>
                    <a:pt x="2865" y="981"/>
                  </a:lnTo>
                  <a:lnTo>
                    <a:pt x="2898" y="991"/>
                  </a:lnTo>
                  <a:lnTo>
                    <a:pt x="2930" y="1007"/>
                  </a:lnTo>
                  <a:lnTo>
                    <a:pt x="2957" y="1026"/>
                  </a:lnTo>
                  <a:lnTo>
                    <a:pt x="2979" y="1051"/>
                  </a:lnTo>
                  <a:lnTo>
                    <a:pt x="2999" y="1079"/>
                  </a:lnTo>
                  <a:lnTo>
                    <a:pt x="3012" y="1110"/>
                  </a:lnTo>
                  <a:lnTo>
                    <a:pt x="3020" y="1143"/>
                  </a:lnTo>
                  <a:lnTo>
                    <a:pt x="3022" y="1177"/>
                  </a:lnTo>
                  <a:lnTo>
                    <a:pt x="3018" y="1212"/>
                  </a:lnTo>
                  <a:lnTo>
                    <a:pt x="2998" y="1306"/>
                  </a:lnTo>
                  <a:lnTo>
                    <a:pt x="2977" y="1401"/>
                  </a:lnTo>
                  <a:lnTo>
                    <a:pt x="2957" y="1495"/>
                  </a:lnTo>
                  <a:lnTo>
                    <a:pt x="2902" y="1750"/>
                  </a:lnTo>
                  <a:lnTo>
                    <a:pt x="2848" y="2008"/>
                  </a:lnTo>
                  <a:lnTo>
                    <a:pt x="2831" y="2087"/>
                  </a:lnTo>
                  <a:lnTo>
                    <a:pt x="2813" y="2165"/>
                  </a:lnTo>
                  <a:lnTo>
                    <a:pt x="2798" y="2245"/>
                  </a:lnTo>
                  <a:lnTo>
                    <a:pt x="2787" y="2326"/>
                  </a:lnTo>
                  <a:lnTo>
                    <a:pt x="2786" y="2347"/>
                  </a:lnTo>
                  <a:lnTo>
                    <a:pt x="2783" y="2369"/>
                  </a:lnTo>
                  <a:lnTo>
                    <a:pt x="2782" y="2393"/>
                  </a:lnTo>
                  <a:lnTo>
                    <a:pt x="2782" y="2418"/>
                  </a:lnTo>
                  <a:lnTo>
                    <a:pt x="2782" y="2443"/>
                  </a:lnTo>
                  <a:lnTo>
                    <a:pt x="2784" y="2467"/>
                  </a:lnTo>
                  <a:lnTo>
                    <a:pt x="2788" y="2490"/>
                  </a:lnTo>
                  <a:lnTo>
                    <a:pt x="2796" y="2512"/>
                  </a:lnTo>
                  <a:lnTo>
                    <a:pt x="2805" y="2532"/>
                  </a:lnTo>
                  <a:lnTo>
                    <a:pt x="2819" y="2548"/>
                  </a:lnTo>
                  <a:lnTo>
                    <a:pt x="2836" y="2563"/>
                  </a:lnTo>
                  <a:lnTo>
                    <a:pt x="2858" y="2573"/>
                  </a:lnTo>
                  <a:lnTo>
                    <a:pt x="2892" y="2580"/>
                  </a:lnTo>
                  <a:lnTo>
                    <a:pt x="2928" y="2582"/>
                  </a:lnTo>
                  <a:lnTo>
                    <a:pt x="2964" y="2580"/>
                  </a:lnTo>
                  <a:lnTo>
                    <a:pt x="3001" y="2573"/>
                  </a:lnTo>
                  <a:lnTo>
                    <a:pt x="3037" y="2560"/>
                  </a:lnTo>
                  <a:lnTo>
                    <a:pt x="3071" y="2546"/>
                  </a:lnTo>
                  <a:lnTo>
                    <a:pt x="3102" y="2527"/>
                  </a:lnTo>
                  <a:lnTo>
                    <a:pt x="3142" y="2495"/>
                  </a:lnTo>
                  <a:lnTo>
                    <a:pt x="3181" y="2458"/>
                  </a:lnTo>
                  <a:lnTo>
                    <a:pt x="3216" y="2416"/>
                  </a:lnTo>
                  <a:lnTo>
                    <a:pt x="3249" y="2368"/>
                  </a:lnTo>
                  <a:lnTo>
                    <a:pt x="3273" y="2322"/>
                  </a:lnTo>
                  <a:lnTo>
                    <a:pt x="3296" y="2274"/>
                  </a:lnTo>
                  <a:lnTo>
                    <a:pt x="3316" y="2222"/>
                  </a:lnTo>
                  <a:lnTo>
                    <a:pt x="3334" y="2165"/>
                  </a:lnTo>
                  <a:lnTo>
                    <a:pt x="3350" y="2107"/>
                  </a:lnTo>
                  <a:lnTo>
                    <a:pt x="3367" y="2026"/>
                  </a:lnTo>
                  <a:lnTo>
                    <a:pt x="3380" y="1944"/>
                  </a:lnTo>
                  <a:lnTo>
                    <a:pt x="3387" y="1858"/>
                  </a:lnTo>
                  <a:lnTo>
                    <a:pt x="3389" y="1770"/>
                  </a:lnTo>
                  <a:lnTo>
                    <a:pt x="3387" y="1684"/>
                  </a:lnTo>
                  <a:lnTo>
                    <a:pt x="3381" y="1601"/>
                  </a:lnTo>
                  <a:lnTo>
                    <a:pt x="3371" y="1521"/>
                  </a:lnTo>
                  <a:lnTo>
                    <a:pt x="3358" y="1444"/>
                  </a:lnTo>
                  <a:lnTo>
                    <a:pt x="3339" y="1370"/>
                  </a:lnTo>
                  <a:lnTo>
                    <a:pt x="3316" y="1299"/>
                  </a:lnTo>
                  <a:lnTo>
                    <a:pt x="3290" y="1231"/>
                  </a:lnTo>
                  <a:lnTo>
                    <a:pt x="3253" y="1156"/>
                  </a:lnTo>
                  <a:lnTo>
                    <a:pt x="3214" y="1086"/>
                  </a:lnTo>
                  <a:lnTo>
                    <a:pt x="3170" y="1019"/>
                  </a:lnTo>
                  <a:lnTo>
                    <a:pt x="3121" y="956"/>
                  </a:lnTo>
                  <a:lnTo>
                    <a:pt x="3069" y="899"/>
                  </a:lnTo>
                  <a:lnTo>
                    <a:pt x="3011" y="843"/>
                  </a:lnTo>
                  <a:lnTo>
                    <a:pt x="2950" y="793"/>
                  </a:lnTo>
                  <a:lnTo>
                    <a:pt x="2886" y="746"/>
                  </a:lnTo>
                  <a:lnTo>
                    <a:pt x="2818" y="705"/>
                  </a:lnTo>
                  <a:lnTo>
                    <a:pt x="2745" y="667"/>
                  </a:lnTo>
                  <a:lnTo>
                    <a:pt x="2668" y="634"/>
                  </a:lnTo>
                  <a:lnTo>
                    <a:pt x="2589" y="607"/>
                  </a:lnTo>
                  <a:lnTo>
                    <a:pt x="2504" y="582"/>
                  </a:lnTo>
                  <a:lnTo>
                    <a:pt x="2416" y="562"/>
                  </a:lnTo>
                  <a:lnTo>
                    <a:pt x="2325" y="546"/>
                  </a:lnTo>
                  <a:lnTo>
                    <a:pt x="2231" y="535"/>
                  </a:lnTo>
                  <a:lnTo>
                    <a:pt x="2134" y="528"/>
                  </a:lnTo>
                  <a:lnTo>
                    <a:pt x="2035" y="526"/>
                  </a:lnTo>
                  <a:lnTo>
                    <a:pt x="1929" y="529"/>
                  </a:lnTo>
                  <a:lnTo>
                    <a:pt x="1824" y="539"/>
                  </a:lnTo>
                  <a:lnTo>
                    <a:pt x="1724" y="554"/>
                  </a:lnTo>
                  <a:lnTo>
                    <a:pt x="1626" y="576"/>
                  </a:lnTo>
                  <a:lnTo>
                    <a:pt x="1533" y="604"/>
                  </a:lnTo>
                  <a:lnTo>
                    <a:pt x="1442" y="638"/>
                  </a:lnTo>
                  <a:lnTo>
                    <a:pt x="1357" y="678"/>
                  </a:lnTo>
                  <a:lnTo>
                    <a:pt x="1275" y="722"/>
                  </a:lnTo>
                  <a:lnTo>
                    <a:pt x="1196" y="772"/>
                  </a:lnTo>
                  <a:lnTo>
                    <a:pt x="1123" y="826"/>
                  </a:lnTo>
                  <a:lnTo>
                    <a:pt x="1053" y="885"/>
                  </a:lnTo>
                  <a:lnTo>
                    <a:pt x="988" y="949"/>
                  </a:lnTo>
                  <a:lnTo>
                    <a:pt x="936" y="1007"/>
                  </a:lnTo>
                  <a:lnTo>
                    <a:pt x="887" y="1067"/>
                  </a:lnTo>
                  <a:lnTo>
                    <a:pt x="841" y="1131"/>
                  </a:lnTo>
                  <a:lnTo>
                    <a:pt x="800" y="1198"/>
                  </a:lnTo>
                  <a:lnTo>
                    <a:pt x="760" y="1268"/>
                  </a:lnTo>
                  <a:lnTo>
                    <a:pt x="726" y="1342"/>
                  </a:lnTo>
                  <a:lnTo>
                    <a:pt x="694" y="1418"/>
                  </a:lnTo>
                  <a:lnTo>
                    <a:pt x="662" y="1509"/>
                  </a:lnTo>
                  <a:lnTo>
                    <a:pt x="636" y="1604"/>
                  </a:lnTo>
                  <a:lnTo>
                    <a:pt x="615" y="1702"/>
                  </a:lnTo>
                  <a:lnTo>
                    <a:pt x="600" y="1803"/>
                  </a:lnTo>
                  <a:lnTo>
                    <a:pt x="591" y="1906"/>
                  </a:lnTo>
                  <a:lnTo>
                    <a:pt x="589" y="2011"/>
                  </a:lnTo>
                  <a:lnTo>
                    <a:pt x="590" y="2106"/>
                  </a:lnTo>
                  <a:lnTo>
                    <a:pt x="598" y="2198"/>
                  </a:lnTo>
                  <a:lnTo>
                    <a:pt x="609" y="2289"/>
                  </a:lnTo>
                  <a:lnTo>
                    <a:pt x="623" y="2376"/>
                  </a:lnTo>
                  <a:lnTo>
                    <a:pt x="644" y="2461"/>
                  </a:lnTo>
                  <a:lnTo>
                    <a:pt x="669" y="2542"/>
                  </a:lnTo>
                  <a:lnTo>
                    <a:pt x="698" y="2620"/>
                  </a:lnTo>
                  <a:lnTo>
                    <a:pt x="735" y="2706"/>
                  </a:lnTo>
                  <a:lnTo>
                    <a:pt x="779" y="2790"/>
                  </a:lnTo>
                  <a:lnTo>
                    <a:pt x="827" y="2867"/>
                  </a:lnTo>
                  <a:lnTo>
                    <a:pt x="879" y="2942"/>
                  </a:lnTo>
                  <a:lnTo>
                    <a:pt x="937" y="3011"/>
                  </a:lnTo>
                  <a:lnTo>
                    <a:pt x="998" y="3076"/>
                  </a:lnTo>
                  <a:lnTo>
                    <a:pt x="1064" y="3136"/>
                  </a:lnTo>
                  <a:lnTo>
                    <a:pt x="1135" y="3191"/>
                  </a:lnTo>
                  <a:lnTo>
                    <a:pt x="1211" y="3241"/>
                  </a:lnTo>
                  <a:lnTo>
                    <a:pt x="1291" y="3288"/>
                  </a:lnTo>
                  <a:lnTo>
                    <a:pt x="1375" y="3329"/>
                  </a:lnTo>
                  <a:lnTo>
                    <a:pt x="1462" y="3365"/>
                  </a:lnTo>
                  <a:lnTo>
                    <a:pt x="1554" y="3396"/>
                  </a:lnTo>
                  <a:lnTo>
                    <a:pt x="1649" y="3422"/>
                  </a:lnTo>
                  <a:lnTo>
                    <a:pt x="1750" y="3442"/>
                  </a:lnTo>
                  <a:lnTo>
                    <a:pt x="1853" y="3456"/>
                  </a:lnTo>
                  <a:lnTo>
                    <a:pt x="1960" y="3465"/>
                  </a:lnTo>
                  <a:lnTo>
                    <a:pt x="2071" y="3467"/>
                  </a:lnTo>
                  <a:lnTo>
                    <a:pt x="2176" y="3465"/>
                  </a:lnTo>
                  <a:lnTo>
                    <a:pt x="2278" y="3459"/>
                  </a:lnTo>
                  <a:lnTo>
                    <a:pt x="2376" y="3449"/>
                  </a:lnTo>
                  <a:lnTo>
                    <a:pt x="2470" y="3434"/>
                  </a:lnTo>
                  <a:lnTo>
                    <a:pt x="2560" y="3416"/>
                  </a:lnTo>
                  <a:lnTo>
                    <a:pt x="2647" y="3392"/>
                  </a:lnTo>
                  <a:lnTo>
                    <a:pt x="2731" y="3367"/>
                  </a:lnTo>
                  <a:lnTo>
                    <a:pt x="2810" y="3336"/>
                  </a:lnTo>
                  <a:lnTo>
                    <a:pt x="2833" y="3329"/>
                  </a:lnTo>
                  <a:lnTo>
                    <a:pt x="2858" y="3327"/>
                  </a:lnTo>
                  <a:lnTo>
                    <a:pt x="2882" y="3332"/>
                  </a:lnTo>
                  <a:lnTo>
                    <a:pt x="2907" y="3341"/>
                  </a:lnTo>
                  <a:lnTo>
                    <a:pt x="2930" y="3354"/>
                  </a:lnTo>
                  <a:lnTo>
                    <a:pt x="2952" y="3372"/>
                  </a:lnTo>
                  <a:lnTo>
                    <a:pt x="2974" y="3392"/>
                  </a:lnTo>
                  <a:lnTo>
                    <a:pt x="2994" y="3416"/>
                  </a:lnTo>
                  <a:lnTo>
                    <a:pt x="3012" y="3442"/>
                  </a:lnTo>
                  <a:lnTo>
                    <a:pt x="3028" y="3471"/>
                  </a:lnTo>
                  <a:lnTo>
                    <a:pt x="3043" y="3500"/>
                  </a:lnTo>
                  <a:lnTo>
                    <a:pt x="3055" y="3531"/>
                  </a:lnTo>
                  <a:lnTo>
                    <a:pt x="3065" y="3564"/>
                  </a:lnTo>
                  <a:lnTo>
                    <a:pt x="3071" y="3596"/>
                  </a:lnTo>
                  <a:lnTo>
                    <a:pt x="3075" y="3628"/>
                  </a:lnTo>
                  <a:lnTo>
                    <a:pt x="3075" y="3660"/>
                  </a:lnTo>
                  <a:lnTo>
                    <a:pt x="3071" y="3689"/>
                  </a:lnTo>
                  <a:lnTo>
                    <a:pt x="3064" y="3719"/>
                  </a:lnTo>
                  <a:lnTo>
                    <a:pt x="3053" y="3746"/>
                  </a:lnTo>
                  <a:lnTo>
                    <a:pt x="3037" y="3769"/>
                  </a:lnTo>
                  <a:lnTo>
                    <a:pt x="3016" y="3791"/>
                  </a:lnTo>
                  <a:lnTo>
                    <a:pt x="2990" y="3810"/>
                  </a:lnTo>
                  <a:lnTo>
                    <a:pt x="2960" y="3823"/>
                  </a:lnTo>
                  <a:lnTo>
                    <a:pt x="2854" y="3860"/>
                  </a:lnTo>
                  <a:lnTo>
                    <a:pt x="2745" y="3893"/>
                  </a:lnTo>
                  <a:lnTo>
                    <a:pt x="2634" y="3920"/>
                  </a:lnTo>
                  <a:lnTo>
                    <a:pt x="2519" y="3942"/>
                  </a:lnTo>
                  <a:lnTo>
                    <a:pt x="2402" y="3959"/>
                  </a:lnTo>
                  <a:lnTo>
                    <a:pt x="2282" y="3970"/>
                  </a:lnTo>
                  <a:lnTo>
                    <a:pt x="2160" y="3978"/>
                  </a:lnTo>
                  <a:lnTo>
                    <a:pt x="2035" y="3980"/>
                  </a:lnTo>
                  <a:lnTo>
                    <a:pt x="1908" y="3978"/>
                  </a:lnTo>
                  <a:lnTo>
                    <a:pt x="1783" y="3968"/>
                  </a:lnTo>
                  <a:lnTo>
                    <a:pt x="1662" y="3953"/>
                  </a:lnTo>
                  <a:lnTo>
                    <a:pt x="1543" y="3931"/>
                  </a:lnTo>
                  <a:lnTo>
                    <a:pt x="1427" y="3904"/>
                  </a:lnTo>
                  <a:lnTo>
                    <a:pt x="1315" y="3871"/>
                  </a:lnTo>
                  <a:lnTo>
                    <a:pt x="1206" y="3833"/>
                  </a:lnTo>
                  <a:lnTo>
                    <a:pt x="1102" y="3789"/>
                  </a:lnTo>
                  <a:lnTo>
                    <a:pt x="1000" y="3740"/>
                  </a:lnTo>
                  <a:lnTo>
                    <a:pt x="905" y="3686"/>
                  </a:lnTo>
                  <a:lnTo>
                    <a:pt x="813" y="3627"/>
                  </a:lnTo>
                  <a:lnTo>
                    <a:pt x="725" y="3563"/>
                  </a:lnTo>
                  <a:lnTo>
                    <a:pt x="642" y="3494"/>
                  </a:lnTo>
                  <a:lnTo>
                    <a:pt x="563" y="3422"/>
                  </a:lnTo>
                  <a:lnTo>
                    <a:pt x="489" y="3345"/>
                  </a:lnTo>
                  <a:lnTo>
                    <a:pt x="419" y="3262"/>
                  </a:lnTo>
                  <a:lnTo>
                    <a:pt x="354" y="3176"/>
                  </a:lnTo>
                  <a:lnTo>
                    <a:pt x="294" y="3086"/>
                  </a:lnTo>
                  <a:lnTo>
                    <a:pt x="240" y="2991"/>
                  </a:lnTo>
                  <a:lnTo>
                    <a:pt x="191" y="2893"/>
                  </a:lnTo>
                  <a:lnTo>
                    <a:pt x="147" y="2791"/>
                  </a:lnTo>
                  <a:lnTo>
                    <a:pt x="111" y="2699"/>
                  </a:lnTo>
                  <a:lnTo>
                    <a:pt x="82" y="2605"/>
                  </a:lnTo>
                  <a:lnTo>
                    <a:pt x="56" y="2509"/>
                  </a:lnTo>
                  <a:lnTo>
                    <a:pt x="36" y="2409"/>
                  </a:lnTo>
                  <a:lnTo>
                    <a:pt x="20" y="2309"/>
                  </a:lnTo>
                  <a:lnTo>
                    <a:pt x="9" y="2206"/>
                  </a:lnTo>
                  <a:lnTo>
                    <a:pt x="2" y="2101"/>
                  </a:lnTo>
                  <a:lnTo>
                    <a:pt x="0" y="1995"/>
                  </a:lnTo>
                  <a:lnTo>
                    <a:pt x="2" y="1890"/>
                  </a:lnTo>
                  <a:lnTo>
                    <a:pt x="10" y="1786"/>
                  </a:lnTo>
                  <a:lnTo>
                    <a:pt x="22" y="1684"/>
                  </a:lnTo>
                  <a:lnTo>
                    <a:pt x="40" y="1583"/>
                  </a:lnTo>
                  <a:lnTo>
                    <a:pt x="62" y="1484"/>
                  </a:lnTo>
                  <a:lnTo>
                    <a:pt x="91" y="1388"/>
                  </a:lnTo>
                  <a:lnTo>
                    <a:pt x="122" y="1294"/>
                  </a:lnTo>
                  <a:lnTo>
                    <a:pt x="159" y="1203"/>
                  </a:lnTo>
                  <a:lnTo>
                    <a:pt x="207" y="1101"/>
                  </a:lnTo>
                  <a:lnTo>
                    <a:pt x="261" y="1003"/>
                  </a:lnTo>
                  <a:lnTo>
                    <a:pt x="318" y="908"/>
                  </a:lnTo>
                  <a:lnTo>
                    <a:pt x="381" y="818"/>
                  </a:lnTo>
                  <a:lnTo>
                    <a:pt x="448" y="730"/>
                  </a:lnTo>
                  <a:lnTo>
                    <a:pt x="520" y="648"/>
                  </a:lnTo>
                  <a:lnTo>
                    <a:pt x="598" y="571"/>
                  </a:lnTo>
                  <a:lnTo>
                    <a:pt x="678" y="497"/>
                  </a:lnTo>
                  <a:lnTo>
                    <a:pt x="763" y="429"/>
                  </a:lnTo>
                  <a:lnTo>
                    <a:pt x="851" y="364"/>
                  </a:lnTo>
                  <a:lnTo>
                    <a:pt x="944" y="303"/>
                  </a:lnTo>
                  <a:lnTo>
                    <a:pt x="1041" y="248"/>
                  </a:lnTo>
                  <a:lnTo>
                    <a:pt x="1141" y="197"/>
                  </a:lnTo>
                  <a:lnTo>
                    <a:pt x="1244" y="150"/>
                  </a:lnTo>
                  <a:lnTo>
                    <a:pt x="1352" y="111"/>
                  </a:lnTo>
                  <a:lnTo>
                    <a:pt x="1461" y="78"/>
                  </a:lnTo>
                  <a:lnTo>
                    <a:pt x="1572" y="49"/>
                  </a:lnTo>
                  <a:lnTo>
                    <a:pt x="1685" y="27"/>
                  </a:lnTo>
                  <a:lnTo>
                    <a:pt x="1800" y="13"/>
                  </a:lnTo>
                  <a:lnTo>
                    <a:pt x="1916" y="3"/>
                  </a:lnTo>
                  <a:lnTo>
                    <a:pt x="203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</p:grpSp>
      <p:graphicFrame>
        <p:nvGraphicFramePr>
          <p:cNvPr id="20" name="Table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671868"/>
              </p:ext>
            </p:extLst>
          </p:nvPr>
        </p:nvGraphicFramePr>
        <p:xfrm>
          <a:off x="353535" y="2643913"/>
          <a:ext cx="4824535" cy="26060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9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566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597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339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5718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Projekt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Stan </a:t>
                      </a:r>
                    </a:p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zaawansowania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Oczekiwane zakończenie</a:t>
                      </a:r>
                      <a:endParaRPr lang="pl-PL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289" marR="22289" marT="14625" marB="14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4269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Rządowy program „Aktywna tablica”</a:t>
                      </a:r>
                      <a:endParaRPr lang="pl-PL" sz="900" b="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Ogólnopolska</a:t>
                      </a:r>
                      <a:r>
                        <a:rPr lang="pl-PL" sz="900" u="none" strike="noStrike" kern="12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Sieć Edukacyjna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  <a:endParaRPr lang="pl-PL" sz="1100" b="1" i="0" u="none" strike="noStrike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Rozwijanie kompetencji cyfrowych nauczycieli, w tym projekty realizowane w ramach POPC – realizacja projektu „</a:t>
                      </a:r>
                      <a:r>
                        <a:rPr lang="pl-PL" sz="900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Lekcja:enter</a:t>
                      </a:r>
                      <a:r>
                        <a:rPr lang="pl-PL" sz="900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”</a:t>
                      </a:r>
                      <a:endParaRPr lang="pl-PL" sz="900" i="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kern="120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pl-PL" sz="1100" b="1" kern="1200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629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Rozwijanie kompetencji cyfrowych uczniów</a:t>
                      </a:r>
                      <a:r>
                        <a:rPr lang="pl-PL" sz="900" i="0" u="none" strike="noStrike" kern="12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pl-PL" sz="900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 tym wdrożenie</a:t>
                      </a:r>
                      <a:r>
                        <a:rPr lang="pl-PL" sz="900" i="0" u="none" strike="noStrike" kern="12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nowej podstawy programowej)</a:t>
                      </a:r>
                      <a:endParaRPr lang="pl-PL" sz="900" i="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kern="120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pl-PL" sz="1100" b="1" kern="1200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20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kern="12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Tworzenie e-materiałów do kształcenia ogólnego i zawodowego </a:t>
                      </a: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 smtClean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eaLnBrk="1" fontAlgn="b"/>
                      <a:endParaRPr lang="pl-PL" sz="900" b="0" i="0" u="none" strike="noStrike" dirty="0" smtClean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kern="1200" dirty="0" smtClean="0">
                          <a:solidFill>
                            <a:srgbClr val="DE7E1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pl-PL" sz="1100" b="1" kern="1200" dirty="0">
                        <a:solidFill>
                          <a:srgbClr val="DE7E1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20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6. </a:t>
                      </a:r>
                      <a:endParaRPr lang="pl-PL" sz="900" u="none" strike="noStrike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4625" marR="14625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kern="120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Uruchomienie Zintegrowanej Platformy Edukacyjnej </a:t>
                      </a:r>
                    </a:p>
                  </a:txBody>
                  <a:tcPr marL="29250" marR="2925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 smtClean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l-PL" sz="900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39" marR="7739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1" name="clipart_tick"/>
          <p:cNvSpPr>
            <a:spLocks noChangeAspect="1"/>
          </p:cNvSpPr>
          <p:nvPr/>
        </p:nvSpPr>
        <p:spPr bwMode="gray">
          <a:xfrm>
            <a:off x="4243689" y="3393876"/>
            <a:ext cx="156354" cy="168524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91440" bIns="9144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clipart_tick"/>
          <p:cNvSpPr>
            <a:spLocks noChangeAspect="1"/>
          </p:cNvSpPr>
          <p:nvPr/>
        </p:nvSpPr>
        <p:spPr bwMode="gray">
          <a:xfrm>
            <a:off x="4299905" y="5065596"/>
            <a:ext cx="156354" cy="168524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91440" bIns="9144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cxnSp>
        <p:nvCxnSpPr>
          <p:cNvPr id="38" name="Łącznik prosty ze strzałką 37"/>
          <p:cNvCxnSpPr/>
          <p:nvPr/>
        </p:nvCxnSpPr>
        <p:spPr>
          <a:xfrm flipV="1">
            <a:off x="104982" y="3877116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ze strzałką 38"/>
          <p:cNvCxnSpPr/>
          <p:nvPr/>
        </p:nvCxnSpPr>
        <p:spPr>
          <a:xfrm flipV="1">
            <a:off x="108341" y="4237597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prosty ze strzałką 39"/>
          <p:cNvCxnSpPr/>
          <p:nvPr/>
        </p:nvCxnSpPr>
        <p:spPr>
          <a:xfrm flipV="1">
            <a:off x="104981" y="4598078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ze strzałką 40"/>
          <p:cNvCxnSpPr/>
          <p:nvPr/>
        </p:nvCxnSpPr>
        <p:spPr>
          <a:xfrm flipV="1">
            <a:off x="101890" y="4906827"/>
            <a:ext cx="269961" cy="45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140"/>
          <p:cNvSpPr/>
          <p:nvPr/>
        </p:nvSpPr>
        <p:spPr bwMode="auto">
          <a:xfrm>
            <a:off x="4229111" y="3766449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Oval 140"/>
          <p:cNvSpPr/>
          <p:nvPr/>
        </p:nvSpPr>
        <p:spPr bwMode="auto">
          <a:xfrm>
            <a:off x="4237192" y="4096675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4" name="Oval 140"/>
          <p:cNvSpPr/>
          <p:nvPr/>
        </p:nvSpPr>
        <p:spPr bwMode="auto">
          <a:xfrm>
            <a:off x="4244481" y="4470890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5" name="Oval 140"/>
          <p:cNvSpPr/>
          <p:nvPr/>
        </p:nvSpPr>
        <p:spPr bwMode="auto">
          <a:xfrm>
            <a:off x="4244481" y="4771479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Prostokąt zaokrąglony 26"/>
          <p:cNvSpPr/>
          <p:nvPr/>
        </p:nvSpPr>
        <p:spPr>
          <a:xfrm>
            <a:off x="6205843" y="1154997"/>
            <a:ext cx="3215513" cy="36059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1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Strumień został powołany w październiku 2018 r. </a:t>
            </a:r>
          </a:p>
        </p:txBody>
      </p:sp>
    </p:spTree>
    <p:extLst>
      <p:ext uri="{BB962C8B-B14F-4D97-AF65-F5344CB8AC3E}">
        <p14:creationId xmlns:p14="http://schemas.microsoft.com/office/powerpoint/2010/main" val="245861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38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 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4&quot;&gt;&lt;elem m_fUsage=&quot;5.49895232224041219382E+00&quot;&gt;&lt;m_msothmcolidx val=&quot;0&quot;/&gt;&lt;m_rgb r=&quot;11&quot; g=&quot;70&quot; b=&quot;AB&quot;/&gt;&lt;m_nBrightness val=&quot;0&quot;/&gt;&lt;/elem&gt;&lt;elem m_fUsage=&quot;3.95444490885182764472E+00&quot;&gt;&lt;m_msothmcolidx val=&quot;0&quot;/&gt;&lt;m_rgb r=&quot;58&quot; g=&quot;90&quot; b=&quot;C8&quot;/&gt;&lt;m_nBrightness val=&quot;0&quot;/&gt;&lt;/elem&gt;&lt;elem m_fUsage=&quot;5.39880127648652674566E-01&quot;&gt;&lt;m_msothmcolidx val=&quot;0&quot;/&gt;&lt;m_rgb r=&quot;0D&quot; g=&quot;38&quot; b=&quot;81&quot;/&gt;&lt;m_nBrightness val=&quot;0&quot;/&gt;&lt;/elem&gt;&lt;elem m_fUsage=&quot;5.78218017212386858894E-03&quot;&gt;&lt;m_msothmcolidx val=&quot;0&quot;/&gt;&lt;m_rgb r=&quot;7D&quot; g=&quot;A9&quot; b=&quot;D5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EE4P_STYLE_ID" val="e378f461-5c73-46ec-9281-d7e45e6a2893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VVtofPSrSnCzLpaPeey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l3nYmcTquUnQYjFg4PL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76b8_U0TcKwK8rMsGoEw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MinTs._Rr617K_aZoVtP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MinTs._Rr617K_aZoVtP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VVtofPSrSnCzLpaPeey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vybYoAoT66fFrPC2gIDt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rB8..zyQx6vdMQQUfHEn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76b8_U0TcKwK8rMsGoEw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76b8_U0TcKwK8rMsGoEw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4swGeSISZi0kbo0ZJA7Z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4swGeSISZi0kbo0ZJA7Z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4swGeSISZi0kbo0ZJA7Z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4swGeSISZi0kbo0ZJA7Z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76b8_U0TcKwK8rMsGoEw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VVtofPSrSnCzLpaPeey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rB8..zyQx6vdMQQUfHEn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rB8..zyQx6vdMQQUfHE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d.ZQ1SWTD.UfiFIQGDQY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Y_vfC1kQw2u6hcfWaziM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d.ZQ1SWTD.UfiFIQGDQY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Y_vfC1kQw2u6hcfWaziM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d.ZQ1SWTD.UfiFIQGDQY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Y_vfC1kQw2u6hcfWaziM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d.ZQ1SWTD.UfiFIQGDQY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Y_vfC1kQw2u6hcfWaziMQ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G1hw0d1Tgqt6bc4j8UFt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Blank">
  <a:themeElements>
    <a:clrScheme name="Standard colors 1">
      <a:dk1>
        <a:srgbClr val="000000"/>
      </a:dk1>
      <a:lt1>
        <a:srgbClr val="FFFFFF"/>
      </a:lt1>
      <a:dk2>
        <a:srgbClr val="177B57"/>
      </a:dk2>
      <a:lt2>
        <a:srgbClr val="808080"/>
      </a:lt2>
      <a:accent1>
        <a:srgbClr val="E2E2E2"/>
      </a:accent1>
      <a:accent2>
        <a:srgbClr val="BCDEC2"/>
      </a:accent2>
      <a:accent3>
        <a:srgbClr val="B2B2B2"/>
      </a:accent3>
      <a:accent4>
        <a:srgbClr val="4D4D4D"/>
      </a:accent4>
      <a:accent5>
        <a:srgbClr val="D2E0E6"/>
      </a:accent5>
      <a:accent6>
        <a:srgbClr val="79A2B3"/>
      </a:accent6>
      <a:hlink>
        <a:srgbClr val="5BAD82"/>
      </a:hlink>
      <a:folHlink>
        <a:srgbClr val="8EC6A1"/>
      </a:folHlink>
    </a:clrScheme>
    <a:fontScheme name="Standard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1"/>
          </a:solidFill>
        </a:ln>
        <a:effectLst/>
      </a:spPr>
      <a:bodyPr tIns="90000" bIns="90000" rtlCol="0" anchor="ctr" anchorCtr="0"/>
      <a:lstStyle>
        <a:defPPr algn="ctr">
          <a:defRPr sz="1400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tIns="90000" bIns="90000" rtlCol="0" anchor="t">
        <a:spAutoFit/>
      </a:bodyPr>
      <a:lstStyle>
        <a:defPPr algn="ctr">
          <a:defRPr sz="1400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F313BEFA-1DFA-469B-961B-E2B163F408C7}" vid="{DB469181-935E-4995-8118-60CE9482E4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67260</TotalTime>
  <Words>1942</Words>
  <Application>Microsoft Office PowerPoint</Application>
  <PresentationFormat>Papier A4 (210x297 mm)</PresentationFormat>
  <Paragraphs>432</Paragraphs>
  <Slides>15</Slides>
  <Notes>14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2" baseType="lpstr">
      <vt:lpstr>Arial</vt:lpstr>
      <vt:lpstr>Calibri</vt:lpstr>
      <vt:lpstr>Helvetica Light</vt:lpstr>
      <vt:lpstr>Times New Roman</vt:lpstr>
      <vt:lpstr>Wingdings</vt:lpstr>
      <vt:lpstr>Blank</vt:lpstr>
      <vt:lpstr>think-cell Slide</vt:lpstr>
      <vt:lpstr>Prezentacja programu PowerPoint</vt:lpstr>
      <vt:lpstr>Obecna struktura i zakres programu "Od papierowej do cyfrowej Polski"</vt:lpstr>
      <vt:lpstr>Strumień Cyfrowe Usługi Publiczne, w tym e-Skrzynka i e-Doręczenia wspiera prace nad cyfryzacją usług publicznych</vt:lpstr>
      <vt:lpstr>Prezentacja programu PowerPoint</vt:lpstr>
      <vt:lpstr>Strumień Zwiększenie Obrotu Bezgotówkowego wdraża inicjatywy ograniczające obieg gotówki w gospodarce </vt:lpstr>
      <vt:lpstr>Strumień e-Faktura i e-Paragon realizuje inicjatywy cyfryzujące obieg dokumentów w zamówieniach publicznych i handlu</vt:lpstr>
      <vt:lpstr>Strumień e-Sprawozdawczość pracuje nad usunięciem redundancji danych sprawozdawczych przedsiębiorców</vt:lpstr>
      <vt:lpstr>Strumień e-Transport i e-Przepływy Towarów zajmuje się centralizacją systemów zarządzania ruchem oraz udrożnieniem łańcucha dostaw</vt:lpstr>
      <vt:lpstr>Strumień e-Edukacja realizuje inicjatywy z zakresu cyfryzacji edukacji i rozwijania kompetencji cyfrowych</vt:lpstr>
      <vt:lpstr>Strumień Sztuczna Inteligencja realizuje inicjatywy z zakresu budowy środowiska dla lepszego rozwoju i wykorzystania SI</vt:lpstr>
      <vt:lpstr>Od lipca 2019r. w ramach strumienia Sztuczna Inteligencja realizowany jest Program AI</vt:lpstr>
      <vt:lpstr>Strumień Internet rzeczy realizuje inicjatywy z zakresu zniesienia barier prawnych oraz wprowadzenia regulacji stymulujących rynek w zakresie IoT</vt:lpstr>
      <vt:lpstr>Strumień Rejestry Rozproszone pracuje nad rozpowszechnieniem technologii blockchain w gospodarce</vt:lpstr>
      <vt:lpstr>Spotkania Komitetu Sterującego i liderów strumieni 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Klimek, Maciej</dc:creator>
  <cp:lastModifiedBy>Autor</cp:lastModifiedBy>
  <cp:revision>367</cp:revision>
  <cp:lastPrinted>2020-01-15T09:30:11Z</cp:lastPrinted>
  <dcterms:created xsi:type="dcterms:W3CDTF">2016-10-31T13:19:05Z</dcterms:created>
  <dcterms:modified xsi:type="dcterms:W3CDTF">2020-01-28T13:44:49Z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ormat Name">
    <vt:lpwstr>BCGmod</vt:lpwstr>
  </property>
  <property fmtid="{D5CDD505-2E9C-101B-9397-08002B2CF9AE}" pid="3" name="Template Name">
    <vt:lpwstr>A4</vt:lpwstr>
  </property>
</Properties>
</file>