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83" r:id="rId7"/>
    <p:sldId id="274" r:id="rId8"/>
    <p:sldId id="276" r:id="rId9"/>
    <p:sldId id="277" r:id="rId10"/>
    <p:sldId id="279" r:id="rId11"/>
    <p:sldId id="280" r:id="rId12"/>
    <p:sldId id="281" r:id="rId13"/>
    <p:sldId id="282" r:id="rId14"/>
    <p:sldId id="25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1" autoAdjust="0"/>
  </p:normalViewPr>
  <p:slideViewPr>
    <p:cSldViewPr snapToGrid="0">
      <p:cViewPr varScale="1">
        <p:scale>
          <a:sx n="89" d="100"/>
          <a:sy n="89" d="100"/>
        </p:scale>
        <p:origin x="43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47119-E87F-4948-851A-1E5E39B910C9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4DD4F-0963-4AB5-B4AB-1431F08A41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78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DD4F-0963-4AB5-B4AB-1431F08A41D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945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DD4F-0963-4AB5-B4AB-1431F08A41D9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976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583134" cy="42780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</a:rPr>
              <a:t>Raport z postępu rzeczowo-finansowego</a:t>
            </a:r>
          </a:p>
          <a:p>
            <a:pPr algn="ctr"/>
            <a:r>
              <a:rPr lang="pl-PL" sz="4800" b="1" dirty="0">
                <a:solidFill>
                  <a:schemeClr val="bg1"/>
                </a:solidFill>
              </a:rPr>
              <a:t>p</a:t>
            </a:r>
            <a:r>
              <a:rPr lang="pl-PL" sz="4800" b="1" dirty="0" smtClean="0">
                <a:solidFill>
                  <a:schemeClr val="bg1"/>
                </a:solidFill>
              </a:rPr>
              <a:t>rojektu informatycznego </a:t>
            </a:r>
          </a:p>
          <a:p>
            <a:pPr algn="ctr"/>
            <a:r>
              <a:rPr lang="pl-PL" sz="4800" b="1" dirty="0" smtClean="0">
                <a:solidFill>
                  <a:schemeClr val="bg1"/>
                </a:solidFill>
              </a:rPr>
              <a:t>za I kwartał 2021 roku</a:t>
            </a:r>
          </a:p>
          <a:p>
            <a:pPr algn="ctr"/>
            <a:endParaRPr lang="pl-PL" sz="3200" dirty="0" smtClean="0">
              <a:solidFill>
                <a:schemeClr val="bg1"/>
              </a:solidFill>
            </a:endParaRPr>
          </a:p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„</a:t>
            </a:r>
            <a:r>
              <a:rPr lang="pl-PL" sz="3200" b="1" dirty="0">
                <a:solidFill>
                  <a:schemeClr val="bg1"/>
                </a:solidFill>
              </a:rPr>
              <a:t>Budowa i wdrożenie </a:t>
            </a:r>
            <a:endParaRPr lang="pl-PL" sz="3200" b="1" dirty="0" smtClean="0">
              <a:solidFill>
                <a:schemeClr val="bg1"/>
              </a:solidFill>
            </a:endParaRPr>
          </a:p>
          <a:p>
            <a:pPr algn="ctr"/>
            <a:r>
              <a:rPr lang="pl-PL" sz="3200" b="1" dirty="0" smtClean="0">
                <a:solidFill>
                  <a:schemeClr val="bg1"/>
                </a:solidFill>
              </a:rPr>
              <a:t>Systemu </a:t>
            </a:r>
            <a:r>
              <a:rPr lang="pl-PL" sz="3200" b="1" dirty="0">
                <a:solidFill>
                  <a:schemeClr val="bg1"/>
                </a:solidFill>
              </a:rPr>
              <a:t>Poboru Opłaty Elektronicznej </a:t>
            </a:r>
            <a:endParaRPr lang="pl-PL" sz="3200" b="1" dirty="0" smtClean="0">
              <a:solidFill>
                <a:schemeClr val="bg1"/>
              </a:solidFill>
            </a:endParaRPr>
          </a:p>
          <a:p>
            <a:pPr algn="ctr"/>
            <a:r>
              <a:rPr lang="pl-PL" sz="3200" b="1" dirty="0" smtClean="0">
                <a:solidFill>
                  <a:schemeClr val="bg1"/>
                </a:solidFill>
              </a:rPr>
              <a:t>Krajowej </a:t>
            </a:r>
            <a:r>
              <a:rPr lang="pl-PL" sz="3200" b="1" dirty="0">
                <a:solidFill>
                  <a:schemeClr val="bg1"/>
                </a:solidFill>
              </a:rPr>
              <a:t>Administracji Skarbowej </a:t>
            </a:r>
            <a:r>
              <a:rPr lang="pl-PL" sz="3200" b="1" dirty="0" smtClean="0">
                <a:solidFill>
                  <a:schemeClr val="bg1"/>
                </a:solidFill>
              </a:rPr>
              <a:t>(</a:t>
            </a:r>
            <a:r>
              <a:rPr lang="pl-PL" sz="3200" b="1" dirty="0">
                <a:solidFill>
                  <a:schemeClr val="bg1"/>
                </a:solidFill>
              </a:rPr>
              <a:t>SPOE KAS)</a:t>
            </a:r>
            <a:r>
              <a:rPr lang="pl-PL" sz="3200" dirty="0">
                <a:solidFill>
                  <a:schemeClr val="bg1"/>
                </a:solidFill>
              </a:rPr>
              <a:t>”</a:t>
            </a:r>
            <a:endParaRPr lang="pl-PL" sz="32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448574" y="1242232"/>
            <a:ext cx="11473132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6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. Budowa i wdrożenie SPOE KAS –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ryzyka wpływające na realizację projektu 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i utrzymanie efektów projektu – status </a:t>
            </a:r>
            <a:r>
              <a:rPr lang="pl-PL" sz="9600" b="1" i="1" u="sng" dirty="0">
                <a:solidFill>
                  <a:srgbClr val="002060"/>
                </a:solidFill>
                <a:cs typeface="Times New Roman" pitchFamily="18" charset="0"/>
              </a:rPr>
              <a:t>ryzyka (2/2) </a:t>
            </a:r>
            <a:endParaRPr lang="pl-PL" sz="9600" b="1" i="1" u="sng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endParaRPr lang="pl-PL" sz="64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endParaRPr lang="pl-PL" sz="64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6.   Terminowa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integracja modułów realizowanych przez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IŁ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6400" b="1" i="1" dirty="0">
                <a:solidFill>
                  <a:srgbClr val="FF0000"/>
                </a:solidFill>
              </a:rPr>
              <a:t>ryzyko pozostaje na 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  <a:endParaRPr lang="pl-PL" sz="64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7.   Rozszerzenie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zakresu prac o pojazdy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lekkie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6400" b="1" i="1" dirty="0">
                <a:solidFill>
                  <a:srgbClr val="FF0000"/>
                </a:solidFill>
              </a:rPr>
              <a:t>ryzyko pozostaje na 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  <a:endParaRPr lang="pl-PL" sz="64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8.  Zmiany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wymagań funkcjonalnych  w trakcie trwania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projektu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6400" b="1" i="1" dirty="0">
                <a:solidFill>
                  <a:srgbClr val="FF0000"/>
                </a:solidFill>
              </a:rPr>
              <a:t>ryzyko pozostaje na 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9.   Nieustabilizowany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zakres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wymagań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6400" b="1" i="1" dirty="0">
                <a:solidFill>
                  <a:srgbClr val="FF0000"/>
                </a:solidFill>
              </a:rPr>
              <a:t>ryzyko pozostaje na 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10. Projekt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Ustawy o zmianie ustawy o autostradach oraz KFD oraz niektórych innych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ustaw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6400" b="1" i="1" dirty="0">
                <a:solidFill>
                  <a:srgbClr val="FF0000"/>
                </a:solidFill>
              </a:rPr>
              <a:t>ryzyko pozostaje na 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  <a:r>
              <a:rPr lang="pl-PL" sz="6400" b="1" i="1" dirty="0">
                <a:solidFill>
                  <a:srgbClr val="FF0000"/>
                </a:solidFill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11. Możliwość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nieterminowego zakończenia prac nad rozporządzeniem odnośnie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uwierzytelniania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6400" b="1" i="1" dirty="0">
                <a:solidFill>
                  <a:srgbClr val="FF0000"/>
                </a:solidFill>
              </a:rPr>
              <a:t>ryzyko pozostaje </a:t>
            </a:r>
            <a:r>
              <a:rPr lang="pl-PL" sz="6400" b="1" i="1" dirty="0" smtClean="0">
                <a:solidFill>
                  <a:srgbClr val="FF0000"/>
                </a:solidFill>
              </a:rPr>
              <a:t>                                 na </a:t>
            </a:r>
            <a:r>
              <a:rPr lang="pl-PL" sz="6400" b="1" i="1" dirty="0">
                <a:solidFill>
                  <a:srgbClr val="FF0000"/>
                </a:solidFill>
              </a:rPr>
              <a:t>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  <a:endParaRPr lang="pl-PL" sz="64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	</a:t>
            </a:r>
          </a:p>
          <a:p>
            <a:pPr>
              <a:lnSpc>
                <a:spcPct val="120000"/>
              </a:lnSpc>
            </a:pPr>
            <a:endParaRPr lang="pl-PL" sz="6400" dirty="0">
              <a:solidFill>
                <a:prstClr val="black"/>
              </a:solidFill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6400" dirty="0" smtClean="0">
                <a:solidFill>
                  <a:prstClr val="black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endParaRPr lang="pl-PL" sz="6400" dirty="0" smtClean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</a:pPr>
            <a:endParaRPr lang="pl-PL" sz="6400" dirty="0" smtClean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</a:pPr>
            <a:endParaRPr lang="pl-PL" sz="6400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9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4400" b="1" i="1" dirty="0" smtClean="0">
                <a:solidFill>
                  <a:srgbClr val="002060"/>
                </a:solidFill>
                <a:cs typeface="Times New Roman" pitchFamily="18" charset="0"/>
              </a:rPr>
              <a:t>Agenda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sz="80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1169988" lvl="1" indent="-712788">
              <a:spcBef>
                <a:spcPts val="800"/>
              </a:spcBef>
              <a:buFont typeface="+mj-lt"/>
              <a:buAutoNum type="arabicPeriod"/>
            </a:pPr>
            <a:r>
              <a:rPr lang="pl-PL" sz="12000" b="1" i="1" dirty="0" smtClean="0">
                <a:solidFill>
                  <a:schemeClr val="accent5">
                    <a:lumMod val="75000"/>
                  </a:schemeClr>
                </a:solidFill>
              </a:rPr>
              <a:t>Informacje ogólne</a:t>
            </a:r>
            <a:endParaRPr lang="pl-PL" sz="120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1169988" lvl="1" indent="-712788">
              <a:spcBef>
                <a:spcPts val="800"/>
              </a:spcBef>
              <a:buFont typeface="+mj-lt"/>
              <a:buAutoNum type="arabicPeriod"/>
            </a:pPr>
            <a:r>
              <a:rPr lang="pl-PL" sz="11800" b="1" i="1" dirty="0" smtClean="0">
                <a:solidFill>
                  <a:schemeClr val="accent5">
                    <a:lumMod val="75000"/>
                  </a:schemeClr>
                </a:solidFill>
              </a:rPr>
              <a:t>Otoczenie prawne</a:t>
            </a:r>
            <a:endParaRPr lang="pl-PL" sz="118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1169988" lvl="1" indent="-712788">
              <a:spcBef>
                <a:spcPts val="800"/>
              </a:spcBef>
              <a:buFont typeface="+mj-lt"/>
              <a:buAutoNum type="arabicPeriod"/>
            </a:pPr>
            <a:r>
              <a:rPr lang="pl-PL" sz="11800" b="1" i="1" dirty="0" smtClean="0">
                <a:solidFill>
                  <a:schemeClr val="accent5">
                    <a:lumMod val="75000"/>
                  </a:schemeClr>
                </a:solidFill>
              </a:rPr>
              <a:t>Postęp finansowy</a:t>
            </a:r>
          </a:p>
          <a:p>
            <a:pPr marL="1169988" lvl="1" indent="-712788">
              <a:spcBef>
                <a:spcPts val="800"/>
              </a:spcBef>
              <a:buFont typeface="+mj-lt"/>
              <a:buAutoNum type="arabicPeriod"/>
            </a:pPr>
            <a:r>
              <a:rPr lang="pl-PL" sz="11800" b="1" i="1" dirty="0" smtClean="0">
                <a:solidFill>
                  <a:schemeClr val="accent5">
                    <a:lumMod val="75000"/>
                  </a:schemeClr>
                </a:solidFill>
              </a:rPr>
              <a:t>Postęp rzeczowy:</a:t>
            </a:r>
          </a:p>
          <a:p>
            <a:pPr marL="1519238" lvl="5" indent="-604838">
              <a:spcBef>
                <a:spcPts val="800"/>
              </a:spcBef>
              <a:buFont typeface="+mj-lt"/>
              <a:buAutoNum type="alphaLcParenR"/>
            </a:pPr>
            <a:r>
              <a:rPr lang="pl-PL" sz="11200" b="1" i="1" dirty="0" smtClean="0">
                <a:solidFill>
                  <a:schemeClr val="accent5">
                    <a:lumMod val="75000"/>
                  </a:schemeClr>
                </a:solidFill>
              </a:rPr>
              <a:t>Kamienie milowe</a:t>
            </a:r>
          </a:p>
          <a:p>
            <a:pPr marL="1519238" lvl="5" indent="-604838">
              <a:spcBef>
                <a:spcPts val="800"/>
              </a:spcBef>
              <a:buFont typeface="+mj-lt"/>
              <a:buAutoNum type="alphaLcParenR"/>
            </a:pPr>
            <a:r>
              <a:rPr lang="pl-PL" sz="11200" b="1" i="1" dirty="0" smtClean="0">
                <a:solidFill>
                  <a:schemeClr val="accent5">
                    <a:lumMod val="75000"/>
                  </a:schemeClr>
                </a:solidFill>
              </a:rPr>
              <a:t>Wskaźniki efektywności projektu (KPI)</a:t>
            </a:r>
          </a:p>
          <a:p>
            <a:pPr marL="1169988" lvl="1" indent="-712788">
              <a:spcBef>
                <a:spcPts val="800"/>
              </a:spcBef>
              <a:buFont typeface="+mj-lt"/>
              <a:buAutoNum type="arabicPeriod"/>
            </a:pPr>
            <a:r>
              <a:rPr lang="pl-PL" sz="11800" b="1" i="1" dirty="0" smtClean="0">
                <a:solidFill>
                  <a:schemeClr val="accent5">
                    <a:lumMod val="75000"/>
                  </a:schemeClr>
                </a:solidFill>
              </a:rPr>
              <a:t>Produkty końcowe projektu</a:t>
            </a:r>
          </a:p>
          <a:p>
            <a:pPr marL="1169988" lvl="1" indent="-712788">
              <a:spcBef>
                <a:spcPts val="800"/>
              </a:spcBef>
              <a:buFont typeface="+mj-lt"/>
              <a:buAutoNum type="arabicPeriod"/>
            </a:pPr>
            <a:r>
              <a:rPr lang="pl-PL" sz="11800" b="1" i="1" dirty="0" smtClean="0">
                <a:solidFill>
                  <a:schemeClr val="accent5">
                    <a:lumMod val="75000"/>
                  </a:schemeClr>
                </a:solidFill>
              </a:rPr>
              <a:t>Ryzyka wpływające na realizację projektu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pl-PL" sz="11800" b="1" i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endParaRPr lang="pl-PL" sz="118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6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1. Budowa i wdrożenie SPOE KAS –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informacje ogólne</a:t>
            </a: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endParaRPr lang="pl-PL" sz="64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Wnioskodawca </a:t>
            </a: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	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Minister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Finansów, Funduszy i Polityki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Regionalnej</a:t>
            </a:r>
            <a:endParaRPr lang="pl-PL" sz="64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Beneficjent</a:t>
            </a: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	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Ministerstwo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Finansów – Krajowa Administracja Skarbowa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Partnerzy</a:t>
            </a: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	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Instytut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Łączności – Państwowy Instytut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Badawczy</a:t>
            </a:r>
            <a:endParaRPr lang="pl-PL" sz="64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Źródło finansowania </a:t>
            </a: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	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Krajowy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Fundusz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Drogowy</a:t>
            </a:r>
            <a:endParaRPr lang="pl-PL" sz="64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Całkowity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koszt projektu </a:t>
            </a: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	</a:t>
            </a:r>
            <a:r>
              <a:rPr lang="pl-PL" sz="6400" i="1" dirty="0">
                <a:solidFill>
                  <a:srgbClr val="4472C4">
                    <a:lumMod val="75000"/>
                  </a:srgbClr>
                </a:solidFill>
              </a:rPr>
              <a:t>448 100 000,00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Planowany okres realizacji projektu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	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2020-07 </a:t>
            </a:r>
            <a:r>
              <a:rPr lang="pl-PL" sz="6400" i="1" dirty="0">
                <a:solidFill>
                  <a:srgbClr val="4472C4">
                    <a:lumMod val="75000"/>
                  </a:srgbClr>
                </a:solidFill>
              </a:rPr>
              <a:t>do </a:t>
            </a: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2021-12</a:t>
            </a:r>
            <a:endParaRPr lang="pl-PL" sz="6400" i="1" dirty="0">
              <a:solidFill>
                <a:srgbClr val="4472C4">
                  <a:lumMod val="75000"/>
                </a:srgbClr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042534"/>
            <a:ext cx="10748125" cy="543183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2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. Budowa i wdrożenie SPOE KAS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otoczenie prawne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Ustawa z dnia 27 października 1994 r. o autostradach płatnych oraz o Krajowym Funduszu Drogowym (Dz. U. z 2020 r. poz. 72, z </a:t>
            </a:r>
            <a:r>
              <a:rPr lang="pl-PL" sz="6400" b="1" i="1" dirty="0" err="1" smtClean="0">
                <a:solidFill>
                  <a:srgbClr val="4472C4">
                    <a:lumMod val="75000"/>
                  </a:srgbClr>
                </a:solidFill>
              </a:rPr>
              <a:t>późn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. zm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.),</a:t>
            </a:r>
            <a:r>
              <a:rPr lang="pl-PL" sz="6400" b="1" i="1" dirty="0" smtClean="0">
                <a:solidFill>
                  <a:srgbClr val="FF0000"/>
                </a:solidFill>
              </a:rPr>
              <a:t> </a:t>
            </a:r>
            <a:r>
              <a:rPr lang="pl-PL" sz="6400" dirty="0" smtClean="0">
                <a:solidFill>
                  <a:srgbClr val="FF0000"/>
                </a:solidFill>
              </a:rPr>
              <a:t>etap prac legislacyjnych</a:t>
            </a:r>
            <a:r>
              <a:rPr lang="pl-PL" sz="6400" dirty="0" smtClean="0">
                <a:solidFill>
                  <a:srgbClr val="4472C4">
                    <a:lumMod val="75000"/>
                  </a:srgbClr>
                </a:solidFill>
              </a:rPr>
              <a:t>: </a:t>
            </a:r>
            <a:r>
              <a:rPr lang="pl-PL" sz="6400" b="1" u="sng" dirty="0" smtClean="0"/>
              <a:t>zatwierdzona przez RM i przekazana do pilnego procedowania przez Sejm</a:t>
            </a:r>
            <a:r>
              <a:rPr lang="pl-PL" sz="6400" b="1" i="1" u="sng" dirty="0" smtClean="0">
                <a:solidFill>
                  <a:srgbClr val="4472C4">
                    <a:lumMod val="75000"/>
                  </a:srgbClr>
                </a:solidFill>
              </a:rPr>
              <a:t>.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Ustawa z dnia 21 marca 1985 r. o drogach publicznych (Dz.U. z 2020 r. poz. 470, z </a:t>
            </a:r>
            <a:r>
              <a:rPr lang="pl-PL" sz="6400" b="1" i="1" dirty="0" err="1" smtClean="0">
                <a:solidFill>
                  <a:srgbClr val="4472C4">
                    <a:lumMod val="75000"/>
                  </a:srgbClr>
                </a:solidFill>
              </a:rPr>
              <a:t>późn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. zm.), </a:t>
            </a:r>
            <a:r>
              <a:rPr lang="pl-PL" sz="6400" dirty="0" smtClean="0">
                <a:solidFill>
                  <a:srgbClr val="FF0000"/>
                </a:solidFill>
              </a:rPr>
              <a:t>etap prac legislacyjnych</a:t>
            </a:r>
            <a:r>
              <a:rPr lang="pl-PL" sz="6400" dirty="0" smtClean="0">
                <a:solidFill>
                  <a:srgbClr val="4472C4">
                    <a:lumMod val="75000"/>
                  </a:srgbClr>
                </a:solidFill>
              </a:rPr>
              <a:t>: </a:t>
            </a:r>
            <a:r>
              <a:rPr lang="pl-PL" sz="6400" b="1" u="sng" dirty="0" smtClean="0"/>
              <a:t>zatwierdzona przez RM i przekazana do pilnego procedowania przez Sejm</a:t>
            </a:r>
            <a:r>
              <a:rPr lang="pl-PL" sz="6400" b="1" u="sng" dirty="0" smtClean="0">
                <a:solidFill>
                  <a:srgbClr val="4472C4">
                    <a:lumMod val="75000"/>
                  </a:srgbClr>
                </a:solidFill>
              </a:rPr>
              <a:t>.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Rozporządzenie Ministra Infrastruktury w sprawie kontroli prawidłowości uiszczenia opłaty elektronicznej (na mocy art. 22 ustawy z dnia 6 maja 2020 r. o zmianie ustawy o drogach publicznych oraz niektórych innych ustaw), </a:t>
            </a:r>
            <a:r>
              <a:rPr lang="pl-PL" sz="6400" dirty="0" smtClean="0">
                <a:solidFill>
                  <a:srgbClr val="FF0000"/>
                </a:solidFill>
              </a:rPr>
              <a:t>etap prac legislacyjnych</a:t>
            </a:r>
            <a:r>
              <a:rPr lang="pl-PL" sz="6400" dirty="0" smtClean="0">
                <a:solidFill>
                  <a:srgbClr val="4472C4">
                    <a:lumMod val="75000"/>
                  </a:srgbClr>
                </a:solidFill>
              </a:rPr>
              <a:t>: </a:t>
            </a:r>
            <a:r>
              <a:rPr lang="pl-PL" sz="6400" b="1" u="sng" dirty="0" smtClean="0"/>
              <a:t>uzgodnienia międzyresortowe</a:t>
            </a:r>
            <a:r>
              <a:rPr lang="pl-PL" sz="6400" u="sng" dirty="0" smtClean="0">
                <a:solidFill>
                  <a:srgbClr val="4472C4">
                    <a:lumMod val="75000"/>
                  </a:srgbClr>
                </a:solidFill>
              </a:rPr>
              <a:t>.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Rozporządzenie Ministra Finansów, Funduszy i Polityki Regionalnej w sprawie opłat elektronicznych pobieranych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                   w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Systemie Poboru Opłaty Elektronicznej KAS oraz przekazywania kar pieniężnych (na mocy art. 22 ustawy z dnia 6 maja 2020 r. o zmianie ustawy o drogach publicznych oraz niektórych innych ustaw), </a:t>
            </a:r>
            <a:r>
              <a:rPr lang="pl-PL" sz="6400" dirty="0">
                <a:solidFill>
                  <a:srgbClr val="FF0000"/>
                </a:solidFill>
              </a:rPr>
              <a:t>etap prac legislacyjnych</a:t>
            </a:r>
            <a:r>
              <a:rPr lang="pl-PL" sz="6400" dirty="0">
                <a:solidFill>
                  <a:srgbClr val="4472C4">
                    <a:lumMod val="75000"/>
                  </a:srgbClr>
                </a:solidFill>
              </a:rPr>
              <a:t>: </a:t>
            </a:r>
            <a:r>
              <a:rPr lang="pl-PL" sz="6400" b="1" u="sng" dirty="0"/>
              <a:t>analiza uwag wniesionych w ramach uzgodnień międzyresortowych</a:t>
            </a:r>
            <a:r>
              <a:rPr lang="pl-PL" sz="6400" b="1" u="sng" dirty="0" smtClean="0"/>
              <a:t>.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Rozporządzenie Ministra Finansów, Funduszy i Polityki Regionalnej w sprawie sposobu uwierzytelniania korzystającego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                 z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dróg publicznych w celu dokonania rejestracji w rejestrze uiszczających opłatę elektroniczną (na mocy art. 22 ustawy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                    z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dnia 6 maja 2020 r. o zmianie ustawy o drogach publicznych oraz niektórych innych ustaw), </a:t>
            </a:r>
            <a:r>
              <a:rPr lang="pl-PL" sz="6400" dirty="0">
                <a:solidFill>
                  <a:srgbClr val="FF0000"/>
                </a:solidFill>
              </a:rPr>
              <a:t>etap prac legislacyjnych</a:t>
            </a:r>
            <a:r>
              <a:rPr lang="pl-PL" sz="6400" dirty="0">
                <a:solidFill>
                  <a:srgbClr val="4472C4">
                    <a:lumMod val="75000"/>
                  </a:srgbClr>
                </a:solidFill>
              </a:rPr>
              <a:t>: </a:t>
            </a:r>
            <a:r>
              <a:rPr lang="pl-PL" sz="6400" b="1" u="sng" dirty="0"/>
              <a:t>zaopiniowany przez RCL - projekt rozporządzenia nie wymaga rozpatrzenia przez komisję prawniczą.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dirty="0">
                <a:solidFill>
                  <a:srgbClr val="4472C4">
                    <a:lumMod val="75000"/>
                  </a:srgbClr>
                </a:solidFill>
              </a:rPr>
              <a:t>W wyniku nowelizacji ustawy o autostradach płatnych oraz o Krajowym Funduszu Drogowym oraz innych ustaw niezbędne jest przygotowanie kolejnych aktów wykonawczych.  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400" b="1" u="sng" dirty="0"/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400" dirty="0">
              <a:solidFill>
                <a:srgbClr val="4472C4">
                  <a:lumMod val="75000"/>
                </a:srgb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4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6400" i="1" dirty="0" smtClean="0">
                <a:solidFill>
                  <a:srgbClr val="4472C4">
                    <a:lumMod val="75000"/>
                  </a:srgbClr>
                </a:solidFill>
              </a:rPr>
              <a:t>	</a:t>
            </a:r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88189" y="1268112"/>
            <a:ext cx="11485922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3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. Budowa i wdrożenie SPOE KAS –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postęp finansowy</a:t>
            </a: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endParaRPr lang="pl-PL" sz="4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b="1" i="1" u="sng" dirty="0" smtClean="0">
                <a:solidFill>
                  <a:srgbClr val="4472C4">
                    <a:lumMod val="75000"/>
                  </a:srgbClr>
                </a:solidFill>
              </a:rPr>
              <a:t>Wartość </a:t>
            </a:r>
            <a:r>
              <a:rPr lang="pl-PL" sz="7200" b="1" i="1" u="sng" dirty="0">
                <a:solidFill>
                  <a:srgbClr val="4472C4">
                    <a:lumMod val="75000"/>
                  </a:srgbClr>
                </a:solidFill>
              </a:rPr>
              <a:t>ś</a:t>
            </a:r>
            <a:r>
              <a:rPr lang="pl-PL" sz="7200" b="1" i="1" u="sng" dirty="0" smtClean="0">
                <a:solidFill>
                  <a:srgbClr val="4472C4">
                    <a:lumMod val="75000"/>
                  </a:srgbClr>
                </a:solidFill>
              </a:rPr>
              <a:t>rodków wydatkowanych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, poniesionych w projekcie w stosunku do całkowitego kosztu projektu – </a:t>
            </a:r>
            <a:r>
              <a:rPr lang="pl-PL" sz="6400" b="1" i="1" dirty="0" smtClean="0">
                <a:solidFill>
                  <a:srgbClr val="FF0000"/>
                </a:solidFill>
              </a:rPr>
              <a:t>29,31%</a:t>
            </a:r>
            <a:endParaRPr lang="pl-PL" sz="6400" i="1" dirty="0" smtClean="0">
              <a:solidFill>
                <a:srgbClr val="FF0000"/>
              </a:solidFill>
            </a:endParaRP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b="1" i="1" u="sng" dirty="0" smtClean="0">
                <a:solidFill>
                  <a:srgbClr val="4472C4">
                    <a:lumMod val="75000"/>
                  </a:srgbClr>
                </a:solidFill>
              </a:rPr>
              <a:t>Wartość środków zaangażowanych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, wynikających z uruchomienia postępowań o udzielenia zamówień publicznych  – </a:t>
            </a:r>
            <a:r>
              <a:rPr lang="pl-PL" sz="6400" b="1" i="1" dirty="0" smtClean="0">
                <a:solidFill>
                  <a:srgbClr val="FF0000"/>
                </a:solidFill>
              </a:rPr>
              <a:t>55,60%</a:t>
            </a:r>
            <a:endParaRPr lang="pl-PL" sz="64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Podana wartość środków zaangażowanych jest szacunkowa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. Brak możliwości podania dokładnej wartości wynika z faktu, że w jednym z postępowań projektowych o zamówienie publiczne, zakres obejmuje </a:t>
            </a:r>
            <a:r>
              <a:rPr lang="pl-PL" sz="6400" b="1" i="1" u="sng" dirty="0">
                <a:solidFill>
                  <a:srgbClr val="4472C4">
                    <a:lumMod val="75000"/>
                  </a:srgbClr>
                </a:solidFill>
              </a:rPr>
              <a:t>zakup i utrzymanie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, nie jest możliwe rozdzielenie kosztów poniesionych na budowę od kosztów na utrzymanie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Niższa wartość zaangażowania w I kwartale 2021 r. w porównaniu z IV kwartałem 2020 r. (</a:t>
            </a:r>
            <a:r>
              <a:rPr lang="pl-PL" sz="6400" b="1" i="1" dirty="0" smtClean="0">
                <a:solidFill>
                  <a:srgbClr val="FF0000"/>
                </a:solidFill>
              </a:rPr>
              <a:t>74%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)  jest wynikiem zawarcia umów                        z wykonawcami (w I kwartale 2021 r.), których wartość jest niższa niż pierwotnie zaplanowana wartość wskazana we wniosku                         o zamówienie publiczne na realizację danej dostawy bądź usługi – wartość zaangażowana na dzień 31.12.2020 r. 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	</a:t>
            </a:r>
            <a:endParaRPr lang="pl-PL" sz="6400" dirty="0" smtClean="0"/>
          </a:p>
          <a:p>
            <a:endParaRPr lang="pl-PL" sz="6400" dirty="0"/>
          </a:p>
          <a:p>
            <a:endParaRPr lang="pl-PL" sz="6400" dirty="0" smtClean="0"/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4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121461"/>
            <a:ext cx="10758351" cy="5494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4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. Budowa i wdrożenie SPOE KAS –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postęp rzeczowy (1/2)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Kamienie milowe – planowany termin osiągnięcia</a:t>
            </a:r>
          </a:p>
          <a:p>
            <a:pPr marL="0" indent="0" algn="ctr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6400" b="1" i="1" u="sng" dirty="0" smtClean="0">
                <a:solidFill>
                  <a:srgbClr val="FF0000"/>
                </a:solidFill>
                <a:cs typeface="Times New Roman" pitchFamily="18" charset="0"/>
              </a:rPr>
              <a:t>Definicje kamieni milowych zostały uzupełnione zgodnie z zaleceniem Zespołu Zadaniowego Rady Architektury IT </a:t>
            </a:r>
          </a:p>
          <a:p>
            <a:pPr>
              <a:lnSpc>
                <a:spcPct val="120000"/>
              </a:lnSpc>
            </a:pP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Opracowana </a:t>
            </a: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koncepcja systemu (architektura rozwiązania)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5600" b="1" i="1" dirty="0" smtClean="0">
                <a:solidFill>
                  <a:srgbClr val="FF0000"/>
                </a:solidFill>
              </a:rPr>
              <a:t>zrealizowany.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Rozstrzygnięcie postępowań przetargowych na zakup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infrastruktury – </a:t>
            </a:r>
            <a:r>
              <a:rPr lang="pl-PL" sz="5600" b="1" i="1" dirty="0" smtClean="0">
                <a:solidFill>
                  <a:srgbClr val="FF0000"/>
                </a:solidFill>
              </a:rPr>
              <a:t>kwiecień 2021 r.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Rozstrzygnięcie postępowań przetargowych na komponenty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oprogramowania – </a:t>
            </a:r>
            <a:r>
              <a:rPr lang="pl-PL" sz="5600" b="1" i="1" dirty="0" smtClean="0">
                <a:solidFill>
                  <a:srgbClr val="FF0000"/>
                </a:solidFill>
              </a:rPr>
              <a:t>kwiecień 2021 r.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Kampania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informacyjno-promocyjna – </a:t>
            </a:r>
            <a:r>
              <a:rPr lang="pl-PL" sz="5600" b="1" i="1" dirty="0" smtClean="0">
                <a:solidFill>
                  <a:srgbClr val="FF0000"/>
                </a:solidFill>
              </a:rPr>
              <a:t>maj 2021 r.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Przetestowany, zintegrowany oraz wdrożony system poboru opłat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KAS - </a:t>
            </a:r>
            <a:r>
              <a:rPr lang="pl-PL" sz="5600" b="1" i="1" dirty="0">
                <a:solidFill>
                  <a:srgbClr val="FF0000"/>
                </a:solidFill>
              </a:rPr>
              <a:t>maj 2021 r</a:t>
            </a:r>
            <a:r>
              <a:rPr lang="pl-PL" sz="5600" b="1" i="1" dirty="0" smtClean="0">
                <a:solidFill>
                  <a:srgbClr val="FF0000"/>
                </a:solidFill>
              </a:rPr>
              <a:t>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Przeszkoleni użytkownicy systemu (wewnętrzni i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zewnętrzni) - </a:t>
            </a:r>
            <a:r>
              <a:rPr lang="pl-PL" sz="5600" b="1" i="1" dirty="0">
                <a:solidFill>
                  <a:srgbClr val="FF0000"/>
                </a:solidFill>
              </a:rPr>
              <a:t>maj 2021 r</a:t>
            </a:r>
            <a:r>
              <a:rPr lang="pl-PL" sz="5600" b="1" i="1" dirty="0" smtClean="0">
                <a:solidFill>
                  <a:srgbClr val="FF0000"/>
                </a:solidFill>
              </a:rPr>
              <a:t>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Wyłączenie starego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systemu  </a:t>
            </a: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pl-PL" sz="5600" b="1" i="1" dirty="0">
                <a:solidFill>
                  <a:srgbClr val="FF0000"/>
                </a:solidFill>
              </a:rPr>
              <a:t>czerwiec 2021 r</a:t>
            </a:r>
            <a:r>
              <a:rPr lang="pl-PL" sz="5600" b="1" i="1" dirty="0" smtClean="0">
                <a:solidFill>
                  <a:srgbClr val="FF0000"/>
                </a:solidFill>
              </a:rPr>
              <a:t>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Rozpoczęcie demontażu lokalizacji naliczających infrastruktury przydrożnej systemu </a:t>
            </a:r>
            <a:r>
              <a:rPr lang="pl-PL" sz="5600" b="1" i="1" dirty="0" err="1" smtClean="0">
                <a:solidFill>
                  <a:srgbClr val="4472C4">
                    <a:lumMod val="75000"/>
                  </a:srgbClr>
                </a:solidFill>
              </a:rPr>
              <a:t>viaTOLL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 – </a:t>
            </a:r>
            <a:r>
              <a:rPr lang="pl-PL" sz="5600" b="1" i="1" dirty="0" smtClean="0">
                <a:solidFill>
                  <a:srgbClr val="FF0000"/>
                </a:solidFill>
              </a:rPr>
              <a:t>lipiec 2021 r.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Odbiór dokumentacji technicznej 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- </a:t>
            </a:r>
            <a:r>
              <a:rPr lang="pl-PL" sz="5600" b="1" i="1" dirty="0" smtClean="0">
                <a:solidFill>
                  <a:srgbClr val="FF0000"/>
                </a:solidFill>
              </a:rPr>
              <a:t>wrzesień 2021 r.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Stabilizacja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systemu – </a:t>
            </a:r>
            <a:r>
              <a:rPr lang="pl-PL" sz="5600" b="1" i="1" dirty="0" smtClean="0">
                <a:solidFill>
                  <a:srgbClr val="FF0000"/>
                </a:solidFill>
              </a:rPr>
              <a:t>październik 2021 r.</a:t>
            </a:r>
            <a:endParaRPr lang="pl-PL" sz="5600" b="1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4472C4">
                    <a:lumMod val="75000"/>
                  </a:srgbClr>
                </a:solidFill>
              </a:rPr>
              <a:t>Dokumentacja </a:t>
            </a:r>
            <a:r>
              <a:rPr lang="pl-PL" sz="5600" b="1" i="1" dirty="0" smtClean="0">
                <a:solidFill>
                  <a:srgbClr val="4472C4">
                    <a:lumMod val="75000"/>
                  </a:srgbClr>
                </a:solidFill>
              </a:rPr>
              <a:t>powykonawcza – </a:t>
            </a:r>
            <a:r>
              <a:rPr lang="pl-PL" sz="5600" b="1" i="1" dirty="0" smtClean="0">
                <a:solidFill>
                  <a:srgbClr val="FF0000"/>
                </a:solidFill>
              </a:rPr>
              <a:t>grudzień 2021 r.</a:t>
            </a:r>
            <a:endParaRPr lang="pl-PL" sz="5600" b="1" i="1" dirty="0">
              <a:solidFill>
                <a:srgbClr val="FF0000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199100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4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. Budowa i wdrożenie SPOE KAS – </a:t>
            </a:r>
            <a:r>
              <a:rPr lang="pl-PL" sz="9600" b="1" i="1" u="sng" dirty="0">
                <a:solidFill>
                  <a:srgbClr val="002060"/>
                </a:solidFill>
                <a:cs typeface="Times New Roman" pitchFamily="18" charset="0"/>
              </a:rPr>
              <a:t>postęp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rzeczowy (2/2)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7200" b="1" i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 (KPI) 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7200" b="1" i="1" dirty="0" smtClean="0">
                <a:solidFill>
                  <a:srgbClr val="002060"/>
                </a:solidFill>
                <a:cs typeface="Times New Roman" pitchFamily="18" charset="0"/>
              </a:rPr>
              <a:t>wartość docelowa; </a:t>
            </a:r>
            <a:r>
              <a:rPr lang="pl-PL" sz="7200" b="1" i="1" dirty="0" smtClean="0">
                <a:solidFill>
                  <a:srgbClr val="FF0000"/>
                </a:solidFill>
                <a:cs typeface="Times New Roman" pitchFamily="18" charset="0"/>
              </a:rPr>
              <a:t>wartość osiągnięta (narastająco)</a:t>
            </a:r>
          </a:p>
          <a:p>
            <a:pPr lvl="0">
              <a:lnSpc>
                <a:spcPct val="120000"/>
              </a:lnSpc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Liczba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usług publicznych udostępnionych on-line o stopniu dojrzałości co najmniej 4 –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transakcja: 1 szt.; </a:t>
            </a:r>
            <a:r>
              <a:rPr lang="pl-PL" sz="6400" b="1" i="1" dirty="0" smtClean="0">
                <a:solidFill>
                  <a:srgbClr val="FF0000"/>
                </a:solidFill>
              </a:rPr>
              <a:t>0 szt.</a:t>
            </a:r>
            <a:endParaRPr lang="pl-PL" sz="64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893763" indent="-893763">
              <a:lnSpc>
                <a:spcPct val="120000"/>
              </a:lnSpc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	</a:t>
            </a:r>
            <a:r>
              <a:rPr lang="pl-PL" sz="7200" b="1" i="1" u="sng" dirty="0">
                <a:solidFill>
                  <a:srgbClr val="002060"/>
                </a:solidFill>
                <a:cs typeface="Times New Roman" pitchFamily="18" charset="0"/>
              </a:rPr>
              <a:t>Dokonano modyfikacji definicji tego wskaźnika w sposób umożliwiający jednoznaczny pomiar jego osiągnięcia  zgodnie z zaleceniem Zespołu Zadaniowego Rady Architektury IT </a:t>
            </a:r>
          </a:p>
          <a:p>
            <a:pPr lvl="0">
              <a:lnSpc>
                <a:spcPct val="120000"/>
              </a:lnSpc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Liczba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uruchomionych systemów teleinformatycznych w podmiotach wykonujących zadania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publiczne: 2 szt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.; </a:t>
            </a:r>
            <a:r>
              <a:rPr lang="pl-PL" sz="6400" b="1" i="1" dirty="0" smtClean="0">
                <a:solidFill>
                  <a:srgbClr val="FF0000"/>
                </a:solidFill>
              </a:rPr>
              <a:t>0</a:t>
            </a:r>
            <a:r>
              <a:rPr lang="pl-PL" sz="6400" b="1" i="1" dirty="0">
                <a:solidFill>
                  <a:srgbClr val="FF0000"/>
                </a:solidFill>
              </a:rPr>
              <a:t> </a:t>
            </a:r>
            <a:r>
              <a:rPr lang="pl-PL" sz="6400" b="1" i="1" dirty="0" smtClean="0">
                <a:solidFill>
                  <a:srgbClr val="FF0000"/>
                </a:solidFill>
              </a:rPr>
              <a:t>szt.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Przestrzeń dyskowa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serwerowni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– 400 TB; </a:t>
            </a:r>
            <a:r>
              <a:rPr lang="pl-PL" sz="6400" b="1" i="1" dirty="0" smtClean="0">
                <a:solidFill>
                  <a:srgbClr val="FF0000"/>
                </a:solidFill>
              </a:rPr>
              <a:t>400 TB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 (zrealizowane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)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Liczba użytkowników systemu objętych wsparciem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szkoleniowym – 2280 osób; </a:t>
            </a:r>
            <a:r>
              <a:rPr lang="pl-PL" sz="6400" b="1" i="1" dirty="0" smtClean="0">
                <a:solidFill>
                  <a:srgbClr val="FF0000"/>
                </a:solidFill>
              </a:rPr>
              <a:t>7 osób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(Moduł EETS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)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Liczba użytkowników systemu zarejestrowanych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on-line – 315 000 osób; </a:t>
            </a:r>
            <a:r>
              <a:rPr lang="pl-PL" sz="6400" b="1" i="1" dirty="0" smtClean="0">
                <a:solidFill>
                  <a:srgbClr val="FF0000"/>
                </a:solidFill>
              </a:rPr>
              <a:t>0 osób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Liczba użytkowników korzystających z aplikacji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mobilnej – 270 000 osób; </a:t>
            </a:r>
            <a:r>
              <a:rPr lang="pl-PL" sz="6400" b="1" i="1" dirty="0" smtClean="0">
                <a:solidFill>
                  <a:srgbClr val="FF0000"/>
                </a:solidFill>
              </a:rPr>
              <a:t>0 osób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1"/>
            <a:ext cx="10758351" cy="488529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5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. Budowa i wdrożenie SPOE KAS –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produkty końcowe projektu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u="sng" dirty="0" smtClean="0">
                <a:solidFill>
                  <a:srgbClr val="FF0000"/>
                </a:solidFill>
              </a:rPr>
              <a:t>Wdrożony elektroniczny system poboru opłat KAS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EETS, ANPRS, CKD, MSPO, OBU, ZSL,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System operatora kart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flotowych,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Aplikacja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mobilna –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status prac : </a:t>
            </a:r>
            <a:r>
              <a:rPr lang="pl-PL" sz="6400" b="1" i="1" u="sng" dirty="0" smtClean="0">
                <a:solidFill>
                  <a:srgbClr val="4472C4">
                    <a:lumMod val="75000"/>
                  </a:srgbClr>
                </a:solidFill>
              </a:rPr>
              <a:t>testowanie.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Źródło danych na potrzeby SPOE KAS (komplementarność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względem produktów innych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projektów) stanowią: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e-Urząd Skarbowy, CHD RF, Węzeł Krajowy, PESEL,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System operatora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płatności, System operatora telekomunikacyjnego, KRS, </a:t>
            </a:r>
            <a:r>
              <a:rPr lang="pl-PL" sz="6400" b="1" i="1" dirty="0" err="1" smtClean="0">
                <a:solidFill>
                  <a:srgbClr val="4472C4">
                    <a:lumMod val="75000"/>
                  </a:srgbClr>
                </a:solidFill>
              </a:rPr>
              <a:t>CEPiK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 2.0, CEIDG, CRP KEP – status prac: </a:t>
            </a:r>
            <a:r>
              <a:rPr lang="pl-PL" sz="6400" b="1" i="1" u="sng" dirty="0" smtClean="0">
                <a:solidFill>
                  <a:srgbClr val="4472C4">
                    <a:lumMod val="75000"/>
                  </a:srgbClr>
                </a:solidFill>
              </a:rPr>
              <a:t>testowanie.</a:t>
            </a:r>
          </a:p>
          <a:p>
            <a:pPr>
              <a:lnSpc>
                <a:spcPct val="170000"/>
              </a:lnSpc>
              <a:spcBef>
                <a:spcPts val="800"/>
              </a:spcBef>
            </a:pPr>
            <a:r>
              <a:rPr lang="pl-PL" sz="6400" b="1" i="1" u="sng" dirty="0" smtClean="0">
                <a:solidFill>
                  <a:srgbClr val="FF0000"/>
                </a:solidFill>
              </a:rPr>
              <a:t>Rejestr uiszczających opłatę elektroniczną (e-Przewoźnik)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ANPRS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, CKD,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MSPO, OBU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, ZSL, System operatora kart flotowych, Aplikacja mobilna –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status prac : </a:t>
            </a:r>
            <a:r>
              <a:rPr lang="pl-PL" sz="6400" b="1" i="1" u="sng" dirty="0" smtClean="0">
                <a:solidFill>
                  <a:srgbClr val="4472C4">
                    <a:lumMod val="75000"/>
                  </a:srgbClr>
                </a:solidFill>
              </a:rPr>
              <a:t>testowanie.</a:t>
            </a:r>
            <a:endParaRPr lang="pl-PL" sz="6400" b="1" i="1" u="sng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Źródło danych na potrzeby SPOE KAS (komplementarność względem produktów innych projektów) stanowią: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e-Urząd Skarbowy, CHD MF, Węzeł Krajowy, PESEL, KRS, </a:t>
            </a:r>
            <a:r>
              <a:rPr lang="pl-PL" sz="6400" b="1" i="1" dirty="0" err="1">
                <a:solidFill>
                  <a:srgbClr val="4472C4">
                    <a:lumMod val="75000"/>
                  </a:srgbClr>
                </a:solidFill>
              </a:rPr>
              <a:t>CEPiK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 2.0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,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System operatora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płatności,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CEIDG, CRP KEP – status prac: </a:t>
            </a:r>
            <a:r>
              <a:rPr lang="pl-PL" sz="6400" b="1" i="1" u="sng" dirty="0" smtClean="0">
                <a:solidFill>
                  <a:srgbClr val="4472C4">
                    <a:lumMod val="75000"/>
                  </a:srgbClr>
                </a:solidFill>
              </a:rPr>
              <a:t>testowanie.</a:t>
            </a:r>
            <a:endParaRPr lang="pl-PL" sz="6400" b="1" i="1" u="sng" dirty="0">
              <a:solidFill>
                <a:srgbClr val="4472C4">
                  <a:lumMod val="75000"/>
                </a:srgbClr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6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. Budowa i wdrożenie SPOE KAS – </a:t>
            </a: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ryzyka wpływające na realizację projektu 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u="sng" dirty="0" smtClean="0">
                <a:solidFill>
                  <a:srgbClr val="002060"/>
                </a:solidFill>
                <a:cs typeface="Times New Roman" pitchFamily="18" charset="0"/>
              </a:rPr>
              <a:t>i utrzymanie efektów projektu – ocena </a:t>
            </a:r>
            <a:r>
              <a:rPr lang="pl-PL" sz="9600" b="1" i="1" u="sng" dirty="0">
                <a:solidFill>
                  <a:srgbClr val="002060"/>
                </a:solidFill>
                <a:cs typeface="Times New Roman" pitchFamily="18" charset="0"/>
              </a:rPr>
              <a:t>ryzyka (1/2) </a:t>
            </a:r>
            <a:endParaRPr lang="pl-PL" sz="9600" b="1" i="1" u="sng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endParaRPr lang="pl-PL" sz="49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357188" indent="-357188">
              <a:lnSpc>
                <a:spcPct val="12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Wykorzystanie nietypowej/unikatowej technologii w projekcie może być przyczyną braku zainteresowania  udziałem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                 w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postępowaniach o zamówienie publiczne ze strony potencjalnych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wykonawców – </a:t>
            </a:r>
            <a:r>
              <a:rPr lang="pl-PL" sz="6400" b="1" i="1" dirty="0" smtClean="0">
                <a:solidFill>
                  <a:srgbClr val="FF0000"/>
                </a:solidFill>
              </a:rPr>
              <a:t>ryzyko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 </a:t>
            </a:r>
            <a:r>
              <a:rPr lang="pl-PL" sz="6400" b="1" i="1" dirty="0" smtClean="0">
                <a:solidFill>
                  <a:srgbClr val="FF0000"/>
                </a:solidFill>
              </a:rPr>
              <a:t>zamknięte</a:t>
            </a:r>
            <a:endParaRPr lang="pl-PL" sz="64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357188" indent="-357188">
              <a:lnSpc>
                <a:spcPct val="12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Znacząca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kwota zamówień  będzie przyczyną  dużej konkurencji o zamówienie publiczne co może powodować  przedłużającą się procedurę wyboru wykonawcy i podpisania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umowy – </a:t>
            </a:r>
            <a:r>
              <a:rPr lang="pl-PL" sz="6400" b="1" i="1" dirty="0" smtClean="0">
                <a:solidFill>
                  <a:srgbClr val="FF0000"/>
                </a:solidFill>
              </a:rPr>
              <a:t>ryzyko zmaterializowane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marL="357188" indent="-357188">
              <a:lnSpc>
                <a:spcPct val="12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Wydłużony łańcuch dostaw sprzętu, infrastruktury w warunkach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pandemii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–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 </a:t>
            </a:r>
            <a:r>
              <a:rPr lang="pl-PL" sz="6400" b="1" i="1" dirty="0">
                <a:solidFill>
                  <a:srgbClr val="FF0000"/>
                </a:solidFill>
              </a:rPr>
              <a:t>ryzyko </a:t>
            </a:r>
            <a:r>
              <a:rPr lang="pl-PL" sz="6400" b="1" i="1" dirty="0" smtClean="0">
                <a:solidFill>
                  <a:srgbClr val="FF0000"/>
                </a:solidFill>
              </a:rPr>
              <a:t>zmaterializowane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 marL="357188" indent="-357188">
              <a:lnSpc>
                <a:spcPct val="12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Konieczność integracji rozbudowanych i zróżnicowanych pod względem technologicznym modułów – </a:t>
            </a:r>
            <a:r>
              <a:rPr lang="pl-PL" sz="6400" b="1" i="1" dirty="0">
                <a:solidFill>
                  <a:srgbClr val="FF0000"/>
                </a:solidFill>
              </a:rPr>
              <a:t>ryzyko </a:t>
            </a:r>
            <a:r>
              <a:rPr lang="pl-PL" sz="6400" b="1" i="1" dirty="0" smtClean="0">
                <a:solidFill>
                  <a:srgbClr val="FF0000"/>
                </a:solidFill>
              </a:rPr>
              <a:t>pozostaje               na </a:t>
            </a:r>
            <a:r>
              <a:rPr lang="pl-PL" sz="6400" b="1" i="1" dirty="0">
                <a:solidFill>
                  <a:srgbClr val="FF0000"/>
                </a:solidFill>
              </a:rPr>
              <a:t>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</a:p>
          <a:p>
            <a:pPr marL="357188" indent="-357188">
              <a:lnSpc>
                <a:spcPct val="12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Równoległe </a:t>
            </a: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prace nad modułami, wprowadzające zamiany do interfejsów </a:t>
            </a:r>
            <a:r>
              <a:rPr lang="pl-PL" sz="6400" b="1" i="1" dirty="0" smtClean="0">
                <a:solidFill>
                  <a:srgbClr val="4472C4">
                    <a:lumMod val="75000"/>
                  </a:srgbClr>
                </a:solidFill>
              </a:rPr>
              <a:t>integracyjnych – </a:t>
            </a:r>
            <a:r>
              <a:rPr lang="pl-PL" sz="6400" b="1" i="1" dirty="0" smtClean="0">
                <a:solidFill>
                  <a:srgbClr val="FF0000"/>
                </a:solidFill>
              </a:rPr>
              <a:t>ryzyko pozostaje                               na niezmienionym poziomie</a:t>
            </a:r>
          </a:p>
          <a:p>
            <a:pPr marL="357188" indent="-357188">
              <a:lnSpc>
                <a:spcPct val="12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pl-PL" sz="6400" b="1" i="1" dirty="0">
                <a:solidFill>
                  <a:srgbClr val="4472C4">
                    <a:lumMod val="75000"/>
                  </a:srgbClr>
                </a:solidFill>
              </a:rPr>
              <a:t>Brak wykwalifikowanego zespołu do utrzymania systemu – </a:t>
            </a:r>
            <a:r>
              <a:rPr lang="pl-PL" sz="6400" b="1" i="1" dirty="0">
                <a:solidFill>
                  <a:srgbClr val="FF0000"/>
                </a:solidFill>
              </a:rPr>
              <a:t>ryzyko pozostaje na niezmienionym </a:t>
            </a:r>
            <a:r>
              <a:rPr lang="pl-PL" sz="6400" b="1" i="1" dirty="0" smtClean="0">
                <a:solidFill>
                  <a:srgbClr val="FF0000"/>
                </a:solidFill>
              </a:rPr>
              <a:t>poziomie</a:t>
            </a:r>
            <a:endParaRPr lang="pl-PL" sz="6400" b="1" i="1" dirty="0">
              <a:solidFill>
                <a:srgbClr val="4472C4">
                  <a:lumMod val="75000"/>
                </a:srgbClr>
              </a:solidFill>
            </a:endParaRPr>
          </a:p>
          <a:p>
            <a:pPr>
              <a:lnSpc>
                <a:spcPct val="170000"/>
              </a:lnSpc>
            </a:pPr>
            <a:endParaRPr lang="pl-PL" sz="6400" dirty="0" smtClean="0">
              <a:solidFill>
                <a:prstClr val="black"/>
              </a:solidFill>
            </a:endParaRPr>
          </a:p>
          <a:p>
            <a:pPr>
              <a:lnSpc>
                <a:spcPct val="170000"/>
              </a:lnSpc>
            </a:pPr>
            <a:endParaRPr lang="pl-PL" sz="6400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1032</Words>
  <Application>Microsoft Office PowerPoint</Application>
  <PresentationFormat>Panoramiczny</PresentationFormat>
  <Paragraphs>264</Paragraphs>
  <Slides>11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57</cp:revision>
  <dcterms:created xsi:type="dcterms:W3CDTF">2017-01-27T12:50:17Z</dcterms:created>
  <dcterms:modified xsi:type="dcterms:W3CDTF">2021-05-13T10:11:59Z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