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3" r:id="rId8"/>
    <p:sldId id="262" r:id="rId9"/>
    <p:sldId id="261" r:id="rId10"/>
    <p:sldId id="265" r:id="rId11"/>
    <p:sldId id="264" r:id="rId12"/>
    <p:sldId id="266" r:id="rId13"/>
    <p:sldId id="268" r:id="rId14"/>
    <p:sldId id="267" r:id="rId15"/>
    <p:sldId id="258" r:id="rId1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60"/>
  </p:normalViewPr>
  <p:slideViewPr>
    <p:cSldViewPr snapToGrid="0">
      <p:cViewPr varScale="1">
        <p:scale>
          <a:sx n="87" d="100"/>
          <a:sy n="87" d="100"/>
        </p:scale>
        <p:origin x="690" y="-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gdalena.tomaszewsk\Desktop\wykresZP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1.0360091089771845E-2"/>
                  <c:y val="0.35641203703703705"/>
                </c:manualLayout>
              </c:layout>
              <c:tx>
                <c:rich>
                  <a:bodyPr/>
                  <a:lstStyle/>
                  <a:p>
                    <a:r>
                      <a:rPr lang="en-US" b="1">
                        <a:solidFill>
                          <a:schemeClr val="bg1"/>
                        </a:solidFill>
                      </a:rPr>
                      <a:t>18 000 000,00 zł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AEB-4236-BC68-49BC46BD6CC6}"/>
                </c:ext>
                <c:ext xmlns:c15="http://schemas.microsoft.com/office/drawing/2012/chart" uri="{CE6537A1-D6FC-4f65-9D91-7224C49458BB}">
                  <c15:layout>
                    <c:manualLayout>
                      <c:w val="0.14603469412194267"/>
                      <c:h val="6.4745552639253412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"/>
                  <c:y val="0.33789370078740155"/>
                </c:manualLayout>
              </c:layout>
              <c:tx>
                <c:rich>
                  <a:bodyPr/>
                  <a:lstStyle/>
                  <a:p>
                    <a:r>
                      <a:rPr lang="en-US" b="1">
                        <a:solidFill>
                          <a:schemeClr val="bg1"/>
                        </a:solidFill>
                      </a:rPr>
                      <a:t>16</a:t>
                    </a:r>
                    <a:r>
                      <a:rPr lang="en-US" b="1" baseline="0">
                        <a:solidFill>
                          <a:schemeClr val="bg1"/>
                        </a:solidFill>
                      </a:rPr>
                      <a:t> 525 394,40 zł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AEB-4236-BC68-49BC46BD6CC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Arkusz1!$I$12:$J$12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Arkusz1!$I$13:$J$13</c:f>
              <c:numCache>
                <c:formatCode>#\ ##0.00\ "zł"</c:formatCode>
                <c:ptCount val="2"/>
                <c:pt idx="0">
                  <c:v>18000000</c:v>
                </c:pt>
                <c:pt idx="1">
                  <c:v>16525394.4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AEB-4236-BC68-49BC46BD6CC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21"/>
        <c:overlap val="-3"/>
        <c:axId val="496848912"/>
        <c:axId val="496850088"/>
      </c:barChart>
      <c:catAx>
        <c:axId val="496848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96850088"/>
        <c:crosses val="autoZero"/>
        <c:auto val="1"/>
        <c:lblAlgn val="ctr"/>
        <c:lblOffset val="100"/>
        <c:noMultiLvlLbl val="0"/>
      </c:catAx>
      <c:valAx>
        <c:axId val="496850088"/>
        <c:scaling>
          <c:orientation val="minMax"/>
          <c:max val="250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0\ &quot;zł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96848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04.09.2020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04.09.2020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04.09.2020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04.09.2020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04.09.2020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podreczniki.pl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asobyip2.ore.edu.pl/" TargetMode="External"/><Relationship Id="rId4" Type="http://schemas.openxmlformats.org/officeDocument/2006/relationships/hyperlink" Target="http://www.scholaris.pl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podreczniki.pl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asobyip2.ore.edu.pl/" TargetMode="External"/><Relationship Id="rId4" Type="http://schemas.openxmlformats.org/officeDocument/2006/relationships/hyperlink" Target="http://www.scholaris.pl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8040291" cy="30469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  <a:cs typeface="Calibri"/>
              </a:rPr>
              <a:t>Zintegrowana Platforma Edukacyjna do udostępniania zasobów cyfrowych dla uczniów i nauczycieli </a:t>
            </a: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BEZPIECZEŃSTWO SYSTEMU I DANYCH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878422"/>
              </p:ext>
            </p:extLst>
          </p:nvPr>
        </p:nvGraphicFramePr>
        <p:xfrm>
          <a:off x="629760" y="2654534"/>
          <a:ext cx="10801199" cy="26662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2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3069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54617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Nazwa produktu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Poziom bezpieczeństwa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0" i="1" dirty="0" smtClean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Zintegrowana Platforma Edukacyjna</a:t>
                      </a:r>
                      <a:endParaRPr lang="pl-PL" sz="1800" b="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800" i="1" dirty="0" smtClean="0">
                          <a:solidFill>
                            <a:srgbClr val="0070C0"/>
                          </a:solidFill>
                        </a:rPr>
                        <a:t>Planowany poziom zapewnienia bezpieczeństwa (w rozumieniu przepisów §20 rozporządzenia Rady Ministrów z dnia 12 kwietnia 2012 r. w sprawie Krajowych Ram Interoperacyjności […] (Dz. U. 2012, poz. 526 z </a:t>
                      </a:r>
                      <a:r>
                        <a:rPr lang="pl-PL" sz="1800" i="1" dirty="0" err="1" smtClean="0">
                          <a:solidFill>
                            <a:srgbClr val="0070C0"/>
                          </a:solidFill>
                        </a:rPr>
                        <a:t>późn</a:t>
                      </a:r>
                      <a:r>
                        <a:rPr lang="pl-PL" sz="1800" i="1" dirty="0" smtClean="0">
                          <a:solidFill>
                            <a:srgbClr val="0070C0"/>
                          </a:solidFill>
                        </a:rPr>
                        <a:t>. zm.) w zakresie dot. systemu zarządzania bezpieczeństwem informacji.</a:t>
                      </a:r>
                    </a:p>
                    <a:p>
                      <a:pPr algn="l"/>
                      <a:endParaRPr lang="pl-PL" sz="1800" i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i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System podlega rygorom Krajowych Ram Interoperacyjności.</a:t>
                      </a:r>
                    </a:p>
                    <a:p>
                      <a:pPr algn="l"/>
                      <a:endParaRPr lang="pl-PL" sz="1800" i="1" dirty="0" smtClean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80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19863" y="1309856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536373" y="2001846"/>
            <a:ext cx="11127543" cy="1405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</a:t>
            </a:r>
            <a:r>
              <a:rPr lang="pl-PL" dirty="0" smtClean="0">
                <a:solidFill>
                  <a:srgbClr val="002060"/>
                </a:solidFill>
              </a:rPr>
              <a:t>: nie dotyczy; projekt realizowany w 100% ze środków krajowych.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</a:t>
            </a:r>
            <a:r>
              <a:rPr lang="pl-PL" dirty="0" smtClean="0">
                <a:solidFill>
                  <a:srgbClr val="002060"/>
                </a:solidFill>
              </a:rPr>
              <a:t>: w 100% ze środków krajowych; rozwój ZPI planowany w ramach projektu współfinansowanego w 84,28% z EFS i 15,72% z budżetu państwa.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337540"/>
              </p:ext>
            </p:extLst>
          </p:nvPr>
        </p:nvGraphicFramePr>
        <p:xfrm>
          <a:off x="232081" y="3569300"/>
          <a:ext cx="11736126" cy="2755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53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9617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138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52075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34887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Nazwa ryzyka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Siła oddziaływania 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Prawdopodobieństwo wystąpienia ryzyka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Reakcja na ryzyko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Ryzyko związane z założonym harmonogramem realizacji przetargu.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dirty="0" smtClean="0">
                          <a:solidFill>
                            <a:srgbClr val="0070C0"/>
                          </a:solidFill>
                        </a:rPr>
                        <a:t>średnia</a:t>
                      </a:r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dirty="0" smtClean="0">
                          <a:solidFill>
                            <a:srgbClr val="0070C0"/>
                          </a:solidFill>
                        </a:rPr>
                        <a:t>średnie</a:t>
                      </a:r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 smtClean="0">
                          <a:solidFill>
                            <a:srgbClr val="0070C0"/>
                          </a:solidFill>
                        </a:rPr>
                        <a:t>wykorzystanie szansy / zmniejszenie zagrożenia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Zamówienie zostało przeprowadzone zgodnie z założonym harmonogramem.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Ryzyko związane z niedotrzymaniem warunków umowy z wybranym Wykonawcą na dostarczenie platformy dopasowanej do potrzeb użytkowników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mała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średnie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 smtClean="0">
                          <a:solidFill>
                            <a:srgbClr val="0070C0"/>
                          </a:solidFill>
                        </a:rPr>
                        <a:t>wykorzystanie szansy / zmniejszenie zagrożenia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 smtClean="0">
                          <a:solidFill>
                            <a:srgbClr val="0070C0"/>
                          </a:solidFill>
                        </a:rPr>
                        <a:t>Zamówienie zostało przeprowadzone zgodnie z założonym harmonogramem.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Ryzyko niewykorzystywania potencjału platformy przez  użytkowników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mała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średnie</a:t>
                      </a:r>
                      <a:endParaRPr lang="pl-PL" sz="1200" i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 smtClean="0">
                          <a:solidFill>
                            <a:srgbClr val="0070C0"/>
                          </a:solidFill>
                        </a:rPr>
                        <a:t>wykorzystanie szansy / zmniejszenie zagrożenia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pl-PL" sz="1200" i="1" kern="120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yzyko </a:t>
                      </a:r>
                      <a:r>
                        <a:rPr lang="pl-PL" sz="1200" i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monitorowane po dostarczeniu Platformy.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i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843022" y="1485063"/>
            <a:ext cx="8429445" cy="1224137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1200"/>
              </a:spcAft>
            </a:pPr>
            <a:r>
              <a:rPr lang="pl-PL" sz="4000" i="1" dirty="0"/>
              <a:t>Zintegrowana Platforma Edukacyjna do udostępniania zasobów cyfrowych dla uczniów i nauczycieli </a:t>
            </a:r>
            <a:endParaRPr lang="pl-PL" sz="4000" dirty="0"/>
          </a:p>
          <a:p>
            <a:pPr>
              <a:spcAft>
                <a:spcPts val="1200"/>
              </a:spcAft>
            </a:pPr>
            <a:endParaRPr lang="pl-PL" sz="40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24277" y="2348880"/>
            <a:ext cx="8427822" cy="1887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</a:t>
            </a:r>
            <a:r>
              <a:rPr lang="pl-PL" dirty="0" smtClean="0">
                <a:solidFill>
                  <a:srgbClr val="002060"/>
                </a:solidFill>
              </a:rPr>
              <a:t>:  Ministerstwo Edukacji Narodowej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</a:t>
            </a:r>
            <a:r>
              <a:rPr lang="pl-PL" dirty="0" smtClean="0">
                <a:solidFill>
                  <a:srgbClr val="002060"/>
                </a:solidFill>
              </a:rPr>
              <a:t>: Centrum Informatyczne Edukacji</a:t>
            </a: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dirty="0">
              <a:solidFill>
                <a:srgbClr val="002060"/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</a:t>
            </a:r>
            <a:r>
              <a:rPr lang="pl-PL" dirty="0" smtClean="0">
                <a:solidFill>
                  <a:srgbClr val="002060"/>
                </a:solidFill>
              </a:rPr>
              <a:t>: brak</a:t>
            </a:r>
            <a:endParaRPr lang="pl-PL" dirty="0"/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0" y="4491375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837398" y="5183223"/>
            <a:ext cx="10058937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Umożliwienie 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nauczycielom i uczniom korzystanie z nowoczesnych e-zasobów, uporządkowanych w przejrzysty sposób </a:t>
            </a:r>
            <a:endParaRPr lang="pl-PL" sz="1600" i="1" dirty="0" smtClean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i 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pozwalających dobrać odpowiednie materiały do poziomu i przedmiotu nauczania, a także do indywidualnych potrzeb uczniów i nauczycieli. </a:t>
            </a: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Lepsze 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przygotowanie uczniów i nauczycieli do życia w społeczeństwie </a:t>
            </a: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informacyjnym. Udostępnienie ww. e-zasobów na Zintegrowanej Platformie Edukacyjnej.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1834798" y="1395292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7165"/>
              </p:ext>
            </p:extLst>
          </p:nvPr>
        </p:nvGraphicFramePr>
        <p:xfrm>
          <a:off x="635726" y="2132856"/>
          <a:ext cx="10946674" cy="1296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95184"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</a:rPr>
                        <a:t>Rozpoczęcie:</a:t>
                      </a:r>
                      <a:r>
                        <a:rPr lang="pl-PL" sz="1200" b="0" i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</a:rPr>
                        <a:t>31.08.2018</a:t>
                      </a:r>
                      <a:r>
                        <a:rPr lang="pl-PL" sz="1200" b="0" i="1" baseline="0" dirty="0" smtClean="0">
                          <a:solidFill>
                            <a:srgbClr val="0070C0"/>
                          </a:solidFill>
                        </a:rPr>
                        <a:t> r.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dirty="0" smtClean="0">
                          <a:solidFill>
                            <a:srgbClr val="0070C0"/>
                          </a:solidFill>
                        </a:rPr>
                        <a:t>Zakończenie:</a:t>
                      </a:r>
                      <a:r>
                        <a:rPr lang="pl-PL" sz="1200" b="0" baseline="0" dirty="0" smtClean="0">
                          <a:solidFill>
                            <a:srgbClr val="0070C0"/>
                          </a:solidFill>
                        </a:rPr>
                        <a:t> 30.01.2019 r.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 smtClean="0">
                          <a:solidFill>
                            <a:schemeClr val="bg1"/>
                          </a:solidFill>
                        </a:rPr>
                        <a:t>Faktyczny:</a:t>
                      </a:r>
                      <a:endParaRPr lang="pl-PL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 smtClean="0">
                          <a:solidFill>
                            <a:srgbClr val="0070C0"/>
                          </a:solidFill>
                        </a:rPr>
                        <a:t>Rozpoczęcie 31.12.2018</a:t>
                      </a:r>
                      <a:r>
                        <a:rPr lang="pl-PL" sz="1200" b="0" i="1" baseline="0" dirty="0" smtClean="0">
                          <a:solidFill>
                            <a:srgbClr val="0070C0"/>
                          </a:solidFill>
                        </a:rPr>
                        <a:t> r. (termin podpisania umowy z dostawcą)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dirty="0" smtClean="0">
                          <a:solidFill>
                            <a:srgbClr val="0070C0"/>
                          </a:solidFill>
                        </a:rPr>
                        <a:t>Zakończenie:</a:t>
                      </a:r>
                      <a:r>
                        <a:rPr lang="pl-PL" sz="1200" b="0" baseline="0" dirty="0" smtClean="0">
                          <a:solidFill>
                            <a:srgbClr val="0070C0"/>
                          </a:solidFill>
                        </a:rPr>
                        <a:t> 30.01.2019 r.</a:t>
                      </a:r>
                      <a:endParaRPr lang="pl-PL" sz="1200" b="0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Podtytuł 2"/>
          <p:cNvSpPr txBox="1">
            <a:spLocks/>
          </p:cNvSpPr>
          <p:nvPr/>
        </p:nvSpPr>
        <p:spPr>
          <a:xfrm>
            <a:off x="0" y="3573016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7" name="Wykres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3112473"/>
              </p:ext>
            </p:extLst>
          </p:nvPr>
        </p:nvGraphicFramePr>
        <p:xfrm>
          <a:off x="3154160" y="4114800"/>
          <a:ext cx="612933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-83844" y="1138274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332786" y="1888870"/>
            <a:ext cx="116406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Etapy realizacji projektu oraz osiągnięte rezultaty:</a:t>
            </a:r>
          </a:p>
          <a:p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1) </a:t>
            </a: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instalacja 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i </a:t>
            </a: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uruchomienie 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Platformy na wskazanej przez Zamawiającego infrastrukturze, zawierającej funkcjonalności wskazane w Załączniku nr 1 do Umowy – Opis Przedmiotu Zamówienia; </a:t>
            </a:r>
          </a:p>
          <a:p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2) </a:t>
            </a: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instalacja 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i </a:t>
            </a: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uruchomienie 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środowiska rozwojowego pozwalającego na samodzielne dokonywanie modyfikacji przez Zamawiającego lub podmioty przez niego wskazane; </a:t>
            </a:r>
          </a:p>
          <a:p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3</a:t>
            </a: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) dostawa 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kompletnych kodów źródłowych Systemu oraz licencji dla niezbędnego oprogramowania </a:t>
            </a: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narzędziowego; pozwalających 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na samodzielne zbudowanie przez Zamawiającego wszystkich komponentów Systemu objętych licencjami, o których mowa w pkt. </a:t>
            </a: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1 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powyżej; </a:t>
            </a:r>
          </a:p>
          <a:p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4</a:t>
            </a: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) 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zgłoszenie przez Wykonawcę do odbioru poszczególnych świadczeń wchodzących w zakres przedmiotu umowy w dn. 09.01.2019 </a:t>
            </a: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r.</a:t>
            </a:r>
          </a:p>
          <a:p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5) 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dostarczenie gwarancji na okres 60 (sześćdziesięciu) miesięcy licząc od dnia podpisania Protokołu odbioru Platformy na warunkach określonych w Umowie.</a:t>
            </a:r>
          </a:p>
          <a:p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85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0" y="1484784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 cd.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551384" y="2382855"/>
            <a:ext cx="10379676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2400" i="1" dirty="0" smtClean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r>
              <a:rPr lang="pl-PL" sz="24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W </a:t>
            </a:r>
            <a:r>
              <a:rPr lang="pl-PL" sz="2400" i="1" dirty="0">
                <a:solidFill>
                  <a:srgbClr val="0070C0"/>
                </a:solidFill>
                <a:ea typeface="Times New Roman" panose="02020603050405020304" pitchFamily="18" charset="0"/>
              </a:rPr>
              <a:t>dniu 15.01.2019 r. Zamawiający potwierdził kompletność wszystkich świadczeń realizowanych ramach umowy i dokonał odbioru  zakupionego produktu – Zintegrowanej Platformy Edukacyjnej. </a:t>
            </a:r>
          </a:p>
          <a:p>
            <a:endParaRPr lang="pl-PL" sz="2400" i="1" dirty="0" smtClean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r>
              <a:rPr lang="pl-PL" sz="24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Osiągnięto </a:t>
            </a:r>
            <a:r>
              <a:rPr lang="pl-PL" sz="2400" i="1" dirty="0">
                <a:solidFill>
                  <a:srgbClr val="0070C0"/>
                </a:solidFill>
                <a:ea typeface="Times New Roman" panose="02020603050405020304" pitchFamily="18" charset="0"/>
              </a:rPr>
              <a:t>wszystkie zakładane cele i </a:t>
            </a:r>
            <a:r>
              <a:rPr lang="pl-PL" sz="24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rezultaty projektu. </a:t>
            </a:r>
          </a:p>
          <a:p>
            <a:endParaRPr lang="pl-PL" sz="2400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endParaRPr lang="pl-PL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endParaRPr lang="pl-PL" i="1" dirty="0">
              <a:solidFill>
                <a:srgbClr val="0070C0"/>
              </a:solidFill>
            </a:endParaRPr>
          </a:p>
          <a:p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10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– </a:t>
            </a: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integracja</a:t>
            </a:r>
            <a:endParaRPr lang="pl-PL" b="1" dirty="0" smtClean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423449"/>
              </p:ext>
            </p:extLst>
          </p:nvPr>
        </p:nvGraphicFramePr>
        <p:xfrm>
          <a:off x="695401" y="2347557"/>
          <a:ext cx="10886998" cy="36171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150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813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813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975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1173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4711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Nazwa zintegrowanych systemów/ modułów/funkcjonalności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939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dirty="0" smtClean="0">
                          <a:solidFill>
                            <a:srgbClr val="0070C0"/>
                          </a:solidFill>
                          <a:effectLst/>
                        </a:rPr>
                        <a:t>Zintegrowana Platforma Edukacyjna</a:t>
                      </a:r>
                      <a:r>
                        <a:rPr lang="pl-PL" sz="1400" b="0" i="1" baseline="0" dirty="0" smtClean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pl-PL" sz="1400" b="0" i="1" dirty="0" smtClean="0">
                          <a:solidFill>
                            <a:srgbClr val="0070C0"/>
                          </a:solidFill>
                          <a:effectLst/>
                        </a:rPr>
                        <a:t>umożliwiająca</a:t>
                      </a:r>
                      <a:r>
                        <a:rPr lang="pl-PL" sz="1400" b="0" i="1" baseline="0" dirty="0" smtClean="0">
                          <a:solidFill>
                            <a:srgbClr val="0070C0"/>
                          </a:solidFill>
                          <a:effectLst/>
                        </a:rPr>
                        <a:t>  </a:t>
                      </a:r>
                      <a:r>
                        <a:rPr lang="pl-PL" sz="1400" b="0" i="1" dirty="0" smtClean="0">
                          <a:solidFill>
                            <a:srgbClr val="0070C0"/>
                          </a:solidFill>
                          <a:effectLst/>
                        </a:rPr>
                        <a:t>korzystanie przez uczniów i nauczycieli z nowoczesnych e-zasobów.</a:t>
                      </a:r>
                      <a:endParaRPr lang="pl-PL" sz="1400" i="1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i="1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30.01.2019</a:t>
                      </a:r>
                      <a:endParaRPr lang="pl-PL" sz="14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30.01.2019</a:t>
                      </a:r>
                      <a:endParaRPr lang="pl-PL" sz="14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www.epodreczniki.pl</a:t>
                      </a:r>
                      <a:endParaRPr lang="pl-PL" sz="1400" i="1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www.scholaris.pl</a:t>
                      </a:r>
                      <a:endParaRPr lang="pl-PL" sz="1400" i="1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www.zasobyip2.ore.edu.pl</a:t>
                      </a:r>
                      <a:endParaRPr lang="pl-PL" sz="1400" i="1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 do udostępniania i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e-materiałów stworzonych w ramach projektów realizowanych w Programie Operacyjnym Kapitał Ludzki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712969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</a:t>
            </a: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komplementarność</a:t>
            </a:r>
            <a:endParaRPr lang="pl-PL" b="1" dirty="0" smtClean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595955"/>
              </p:ext>
            </p:extLst>
          </p:nvPr>
        </p:nvGraphicFramePr>
        <p:xfrm>
          <a:off x="695400" y="2338265"/>
          <a:ext cx="10801200" cy="31647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167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387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688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763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0061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397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Nazwa komplementarnych systemów/ modułów/funkcjonalności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4275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1" dirty="0" smtClean="0">
                          <a:solidFill>
                            <a:srgbClr val="0070C0"/>
                          </a:solidFill>
                          <a:effectLst/>
                        </a:rPr>
                        <a:t>Zintegrowana Platforma Edukacyjna</a:t>
                      </a:r>
                      <a:r>
                        <a:rPr lang="pl-PL" sz="1400" b="0" i="1" baseline="0" dirty="0" smtClean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pl-PL" sz="1400" b="0" i="1" dirty="0" smtClean="0">
                          <a:solidFill>
                            <a:srgbClr val="0070C0"/>
                          </a:solidFill>
                          <a:effectLst/>
                        </a:rPr>
                        <a:t>umożliwiająca</a:t>
                      </a:r>
                      <a:r>
                        <a:rPr lang="pl-PL" sz="1400" b="0" i="1" baseline="0" dirty="0" smtClean="0">
                          <a:solidFill>
                            <a:srgbClr val="0070C0"/>
                          </a:solidFill>
                          <a:effectLst/>
                        </a:rPr>
                        <a:t>  </a:t>
                      </a:r>
                      <a:r>
                        <a:rPr lang="pl-PL" sz="1400" b="0" i="1" dirty="0" smtClean="0">
                          <a:solidFill>
                            <a:srgbClr val="0070C0"/>
                          </a:solidFill>
                          <a:effectLst/>
                        </a:rPr>
                        <a:t>korzystanie przez uczniów i nauczycieli z nowoczesnych e-zasobów.</a:t>
                      </a:r>
                      <a:endParaRPr lang="pl-PL" sz="1400" i="1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i="1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30.01.2019</a:t>
                      </a:r>
                      <a:endParaRPr lang="pl-PL" sz="14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30.01.2019</a:t>
                      </a:r>
                      <a:endParaRPr lang="pl-PL" sz="14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i="1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  <a:hlinkClick r:id="rId3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www.epodreczniki.pl</a:t>
                      </a:r>
                      <a:endParaRPr lang="pl-PL" sz="1400" i="1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www.scholaris.pl</a:t>
                      </a:r>
                      <a:endParaRPr lang="pl-PL" sz="1400" i="1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www.zasobyip2.ore.edu.pl</a:t>
                      </a:r>
                      <a:endParaRPr lang="pl-PL" sz="1400" i="1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i="1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4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</a:t>
                      </a:r>
                      <a:r>
                        <a:rPr lang="pl-PL" sz="1400" b="0" i="1" kern="1200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4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udostępniania i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400" b="0" i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e-materiałów stworzonych w ramach projektów realizowanych w Programie Operacyjnym Kapitał Ludzki </a:t>
                      </a:r>
                      <a:endParaRPr lang="pl-PL" sz="14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73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640961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 smtClean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  <a:endParaRPr lang="pl-PL" dirty="0"/>
          </a:p>
        </p:txBody>
      </p:sp>
      <p:sp>
        <p:nvSpPr>
          <p:cNvPr id="43" name="Prostokąt 42"/>
          <p:cNvSpPr/>
          <p:nvPr/>
        </p:nvSpPr>
        <p:spPr>
          <a:xfrm>
            <a:off x="7968921" y="3086333"/>
            <a:ext cx="2171365" cy="138507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 smtClean="0">
                <a:solidFill>
                  <a:schemeClr val="bg1"/>
                </a:solidFill>
              </a:rPr>
              <a:t>System Informacji Oświatowej</a:t>
            </a:r>
            <a:endParaRPr lang="pl-PL" sz="2000" dirty="0">
              <a:solidFill>
                <a:schemeClr val="bg1"/>
              </a:solidFill>
            </a:endParaRPr>
          </a:p>
        </p:txBody>
      </p:sp>
      <p:sp>
        <p:nvSpPr>
          <p:cNvPr id="45" name="Prostokąt 44"/>
          <p:cNvSpPr/>
          <p:nvPr/>
        </p:nvSpPr>
        <p:spPr>
          <a:xfrm>
            <a:off x="5216045" y="3086332"/>
            <a:ext cx="1970425" cy="138507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i="1" dirty="0" smtClean="0">
                <a:solidFill>
                  <a:schemeClr val="tx2"/>
                </a:solidFill>
              </a:rPr>
              <a:t>Zintegrowana Platforma Edukacyjna</a:t>
            </a:r>
            <a:endParaRPr lang="pl-PL" sz="2000" b="1" i="1" dirty="0">
              <a:solidFill>
                <a:schemeClr val="tx2"/>
              </a:solidFill>
            </a:endParaRPr>
          </a:p>
        </p:txBody>
      </p:sp>
      <p:cxnSp>
        <p:nvCxnSpPr>
          <p:cNvPr id="50" name="Łącznik prosty ze strzałką 49"/>
          <p:cNvCxnSpPr>
            <a:stCxn id="45" idx="1"/>
            <a:endCxn id="62" idx="3"/>
          </p:cNvCxnSpPr>
          <p:nvPr/>
        </p:nvCxnSpPr>
        <p:spPr>
          <a:xfrm flipH="1">
            <a:off x="4414474" y="3778872"/>
            <a:ext cx="801571" cy="1578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Łącznik prosty ze strzałką 60"/>
          <p:cNvCxnSpPr>
            <a:stCxn id="43" idx="1"/>
            <a:endCxn id="45" idx="3"/>
          </p:cNvCxnSpPr>
          <p:nvPr/>
        </p:nvCxnSpPr>
        <p:spPr>
          <a:xfrm flipH="1">
            <a:off x="7186470" y="3778872"/>
            <a:ext cx="782451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Prostokąt 61"/>
          <p:cNvSpPr/>
          <p:nvPr/>
        </p:nvSpPr>
        <p:spPr>
          <a:xfrm>
            <a:off x="2309091" y="3117903"/>
            <a:ext cx="2105383" cy="135350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i="1" dirty="0" smtClean="0">
                <a:solidFill>
                  <a:schemeClr val="bg1"/>
                </a:solidFill>
              </a:rPr>
              <a:t>Portal</a:t>
            </a:r>
          </a:p>
          <a:p>
            <a:pPr algn="ctr"/>
            <a:r>
              <a:rPr lang="pl-PL" sz="2000" i="1" dirty="0">
                <a:solidFill>
                  <a:schemeClr val="bg1"/>
                </a:solidFill>
              </a:rPr>
              <a:t>s</a:t>
            </a:r>
            <a:r>
              <a:rPr lang="pl-PL" sz="2000" i="1" dirty="0" smtClean="0">
                <a:solidFill>
                  <a:schemeClr val="bg1"/>
                </a:solidFill>
              </a:rPr>
              <a:t>trefa.ksdo.gov.pl</a:t>
            </a:r>
            <a:endParaRPr lang="pl-PL" sz="2000" dirty="0">
              <a:solidFill>
                <a:schemeClr val="bg1"/>
              </a:solidFill>
            </a:endParaRPr>
          </a:p>
        </p:txBody>
      </p:sp>
      <p:sp>
        <p:nvSpPr>
          <p:cNvPr id="84" name="pole tekstowe 83"/>
          <p:cNvSpPr txBox="1"/>
          <p:nvPr/>
        </p:nvSpPr>
        <p:spPr>
          <a:xfrm>
            <a:off x="10019037" y="5322364"/>
            <a:ext cx="1777437" cy="67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 smtClean="0">
                <a:solidFill>
                  <a:schemeClr val="tx2"/>
                </a:solidFill>
              </a:rPr>
              <a:t>               istniejący</a:t>
            </a:r>
            <a:endParaRPr lang="pl-PL" sz="1200" dirty="0">
              <a:solidFill>
                <a:schemeClr val="tx2"/>
              </a:solidFill>
            </a:endParaRPr>
          </a:p>
        </p:txBody>
      </p:sp>
      <p:sp>
        <p:nvSpPr>
          <p:cNvPr id="87" name="Prostokąt 86"/>
          <p:cNvSpPr/>
          <p:nvPr/>
        </p:nvSpPr>
        <p:spPr>
          <a:xfrm>
            <a:off x="10394107" y="5753243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745904"/>
              </p:ext>
            </p:extLst>
          </p:nvPr>
        </p:nvGraphicFramePr>
        <p:xfrm>
          <a:off x="695399" y="2776067"/>
          <a:ext cx="10801199" cy="1597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2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991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0776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38041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Zalecenie KRMC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Poziom wykonania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>
                          <a:solidFill>
                            <a:schemeClr val="bg1"/>
                          </a:solidFill>
                        </a:rPr>
                        <a:t>Wyjaśnienia</a:t>
                      </a:r>
                      <a:endParaRPr lang="pl-PL" sz="160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59108">
                <a:tc>
                  <a:txBody>
                    <a:bodyPr/>
                    <a:lstStyle/>
                    <a:p>
                      <a:pPr algn="l"/>
                      <a:r>
                        <a:rPr lang="pl-PL" sz="1800" i="1" dirty="0" smtClean="0">
                          <a:solidFill>
                            <a:srgbClr val="0070C0"/>
                          </a:solidFill>
                        </a:rPr>
                        <a:t>Brak</a:t>
                      </a:r>
                      <a:r>
                        <a:rPr lang="pl-PL" sz="1800" i="1" baseline="0" dirty="0" smtClean="0">
                          <a:solidFill>
                            <a:srgbClr val="0070C0"/>
                          </a:solidFill>
                        </a:rPr>
                        <a:t> zaleceń</a:t>
                      </a:r>
                      <a:endParaRPr lang="pl-PL" sz="1800" i="1" dirty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800" i="1" dirty="0" smtClean="0">
                          <a:solidFill>
                            <a:srgbClr val="0070C0"/>
                          </a:solidFill>
                        </a:rPr>
                        <a:t>Nie</a:t>
                      </a:r>
                      <a:r>
                        <a:rPr lang="pl-PL" sz="1800" i="1" baseline="0" dirty="0" smtClean="0">
                          <a:solidFill>
                            <a:srgbClr val="0070C0"/>
                          </a:solidFill>
                        </a:rPr>
                        <a:t> dotyczy</a:t>
                      </a:r>
                      <a:endParaRPr lang="pl-PL" sz="1800" i="1" dirty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800" i="1" dirty="0" smtClean="0">
                          <a:solidFill>
                            <a:srgbClr val="0070C0"/>
                          </a:solidFill>
                        </a:rPr>
                        <a:t>Nie</a:t>
                      </a:r>
                      <a:r>
                        <a:rPr lang="pl-PL" sz="1800" i="1" baseline="0" dirty="0" smtClean="0">
                          <a:solidFill>
                            <a:srgbClr val="0070C0"/>
                          </a:solidFill>
                        </a:rPr>
                        <a:t> dotyczy</a:t>
                      </a:r>
                      <a:endParaRPr lang="pl-PL" sz="1800" i="1" dirty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44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purl.org/dc/terms/"/>
    <ds:schemaRef ds:uri="5df3a10b-8748-402e-bef4-aee373db4dbb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9affde3b-50dd-4e74-9e2c-6b9654ae514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1338</TotalTime>
  <Words>643</Words>
  <Application>Microsoft Office PowerPoint</Application>
  <PresentationFormat>Panoramiczny</PresentationFormat>
  <Paragraphs>109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Gałązka Anna</cp:lastModifiedBy>
  <cp:revision>37</cp:revision>
  <dcterms:created xsi:type="dcterms:W3CDTF">2017-01-27T12:50:17Z</dcterms:created>
  <dcterms:modified xsi:type="dcterms:W3CDTF">2020-09-04T09:59:52Z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