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41"/>
  </p:notesMasterIdLst>
  <p:sldIdLst>
    <p:sldId id="256" r:id="rId3"/>
    <p:sldId id="296" r:id="rId4"/>
    <p:sldId id="257" r:id="rId5"/>
    <p:sldId id="268" r:id="rId6"/>
    <p:sldId id="26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42"/>
      <p:bold r:id="rId43"/>
      <p:italic r:id="rId44"/>
      <p:boldItalic r:id="rId45"/>
    </p:embeddedFont>
    <p:embeddedFont>
      <p:font typeface="Arial Black" panose="020B0A04020102020204" pitchFamily="34" charset="0"/>
      <p:bold r:id="rId46"/>
    </p:embeddedFont>
    <p:embeddedFont>
      <p:font typeface="Wingdings 2" panose="05020102010507070707" pitchFamily="18" charset="2"/>
      <p:regular r:id="rId4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font" Target="fonts/font1.fntdata"/><Relationship Id="rId47" Type="http://schemas.openxmlformats.org/officeDocument/2006/relationships/font" Target="fonts/font6.fntdata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font" Target="fonts/font2.fntdata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25065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4994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6554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77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4103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2610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5863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7518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48946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81098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32897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2764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588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01206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70176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31187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88711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2356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64485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57670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63535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75365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211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4945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07222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93616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46997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02901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72408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53690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80408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81098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6174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2613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7564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0760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4224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946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8565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3998" cy="513542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3355848"/>
            <a:ext cx="8077199" cy="1673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85800" y="1828800"/>
            <a:ext cx="8077199" cy="1499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360"/>
              </a:spcBef>
              <a:buClr>
                <a:schemeClr val="accent3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0" y="5128333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az z podpisem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164592" y="155447"/>
            <a:ext cx="2525149" cy="978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pic" idx="2"/>
          </p:nvPr>
        </p:nvSpPr>
        <p:spPr>
          <a:xfrm>
            <a:off x="2903805" y="1484808"/>
            <a:ext cx="6247396" cy="5373192"/>
          </a:xfrm>
          <a:prstGeom prst="rect">
            <a:avLst/>
          </a:prstGeom>
          <a:solidFill>
            <a:srgbClr val="BABA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64592" y="1728216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164592" y="1170432"/>
            <a:ext cx="2523743" cy="201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/>
          <p:nvPr/>
        </p:nvSpPr>
        <p:spPr>
          <a:xfrm>
            <a:off x="2855736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2855736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3035808" y="1170432"/>
            <a:ext cx="5193791" cy="201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BABAB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339328" y="1170432"/>
            <a:ext cx="733864" cy="2011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ytuł i tekst pionow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 rot="5400000">
            <a:off x="2259195" y="-26804"/>
            <a:ext cx="4625608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ytuł pionowy i teks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6598920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6647686" y="0"/>
            <a:ext cx="25146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 rot="5400000">
            <a:off x="4808537" y="2247902"/>
            <a:ext cx="5851525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 rot="5400000">
            <a:off x="541337" y="220662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2640597" y="6377458"/>
            <a:ext cx="38364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21859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648200" y="3938587"/>
            <a:ext cx="4038599" cy="218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155447"/>
            <a:ext cx="8229600" cy="1252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Nagłówek sekcji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Shape 49"/>
          <p:cNvSpPr/>
          <p:nvPr/>
        </p:nvSpPr>
        <p:spPr>
          <a:xfrm>
            <a:off x="0" y="2602519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749808" y="118871"/>
            <a:ext cx="8013191" cy="16367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40664" y="1828800"/>
            <a:ext cx="8022336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chemeClr val="accent3"/>
              </a:buClr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chemeClr val="accent5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chemeClr val="accent6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wa elementy zawartości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2"/>
          </p:nvPr>
        </p:nvSpPr>
        <p:spPr>
          <a:xfrm>
            <a:off x="4648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98986"/>
            <a:ext cx="4040187" cy="715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57200" y="2449511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3"/>
          </p:nvPr>
        </p:nvSpPr>
        <p:spPr>
          <a:xfrm>
            <a:off x="4645025" y="1698986"/>
            <a:ext cx="4041774" cy="715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4"/>
          </p:nvPr>
        </p:nvSpPr>
        <p:spPr>
          <a:xfrm>
            <a:off x="4645025" y="2449511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ust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Zawartość z podpisem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167838" y="152400"/>
            <a:ext cx="2523743" cy="978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019376" y="1743133"/>
            <a:ext cx="5920640" cy="45588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63500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61467" algn="l" rtl="0">
              <a:spcBef>
                <a:spcPts val="4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59435" algn="l" rtl="0"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167838" y="1730017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2855736" y="0"/>
            <a:ext cx="45719" cy="14538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Shape 88"/>
          <p:cNvSpPr/>
          <p:nvPr/>
        </p:nvSpPr>
        <p:spPr>
          <a:xfrm>
            <a:off x="2855736" y="0"/>
            <a:ext cx="45719" cy="14538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435895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0"/>
            <a:ext cx="9143998" cy="14337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0" y="1435895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0" y="0"/>
            <a:ext cx="9143998" cy="14337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xfrm>
            <a:off x="17883" y="2492896"/>
            <a:ext cx="9144000" cy="1080120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C700"/>
              </a:buClr>
              <a:buSzPct val="25000"/>
              <a:buFont typeface="Arial Black"/>
              <a:buNone/>
            </a:pPr>
            <a: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TEMAT </a:t>
            </a:r>
            <a:r>
              <a:rPr lang="pl-PL" sz="2880" dirty="0">
                <a:latin typeface="Arial Black"/>
                <a:ea typeface="Arial Black"/>
                <a:cs typeface="Arial Black"/>
                <a:sym typeface="Arial Black"/>
              </a:rPr>
              <a:t>1</a:t>
            </a:r>
            <a:r>
              <a:rPr lang="pl-PL" sz="2880" b="1" i="0" u="none" strike="noStrike" cap="none" dirty="0" smtClean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: </a:t>
            </a:r>
            <a:br>
              <a:rPr lang="pl-PL" sz="2880" b="1" i="0" u="none" strike="noStrike" cap="none" dirty="0" smtClean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lang="pl-PL" sz="2880" b="1" i="0" u="none" strike="noStrike" cap="none" dirty="0">
              <a:solidFill>
                <a:srgbClr val="FFC7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lvl="0" algn="ctr">
              <a:buSzPct val="25000"/>
            </a:pPr>
            <a:r>
              <a:rPr lang="pl-PL" sz="2880" dirty="0"/>
              <a:t>Struktura i organizacja ochrony przeciwpożarowej, Ochotniczych Straży Pożarnych oraz ochrony ludności</a:t>
            </a:r>
            <a:r>
              <a:rPr lang="pl-PL" sz="288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l-PL" sz="288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pl-PL" sz="288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subTitle" idx="1"/>
          </p:nvPr>
        </p:nvSpPr>
        <p:spPr>
          <a:xfrm>
            <a:off x="5436096" y="5301207"/>
            <a:ext cx="3707903" cy="336129"/>
          </a:xfrm>
          <a:prstGeom prst="rect">
            <a:avLst/>
          </a:prstGeom>
          <a:noFill/>
          <a:ln>
            <a:noFill/>
          </a:ln>
        </p:spPr>
        <p:txBody>
          <a:bodyPr lIns="11885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2800" dirty="0"/>
              <a:t>a</a:t>
            </a:r>
            <a:r>
              <a:rPr lang="pl-PL" sz="2800" b="0" i="0" u="none" strike="noStrike" cap="none" dirty="0" smtClean="0">
                <a:solidFill>
                  <a:srgbClr val="FFFFFF"/>
                </a:solidFill>
                <a:sym typeface="Calibri"/>
              </a:rPr>
              <a:t>utor: Emil </a:t>
            </a:r>
            <a:r>
              <a:rPr lang="pl-PL" sz="2800" b="0" i="0" u="none" strike="noStrike" cap="none" dirty="0" err="1" smtClean="0">
                <a:solidFill>
                  <a:srgbClr val="FFFFFF"/>
                </a:solidFill>
                <a:sym typeface="Calibri"/>
              </a:rPr>
              <a:t>Misiorny</a:t>
            </a:r>
            <a:endParaRPr sz="2800" b="0" i="0" u="none" strike="noStrike" cap="none" dirty="0">
              <a:solidFill>
                <a:srgbClr val="FFFFFF"/>
              </a:solidFill>
              <a:sym typeface="Calibri"/>
            </a:endParaRPr>
          </a:p>
        </p:txBody>
      </p:sp>
      <p:pic>
        <p:nvPicPr>
          <p:cNvPr id="119" name="Shape 1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7516" y="152493"/>
            <a:ext cx="1368151" cy="1557001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Shape 120"/>
          <p:cNvSpPr txBox="1"/>
          <p:nvPr/>
        </p:nvSpPr>
        <p:spPr>
          <a:xfrm>
            <a:off x="2025948" y="404768"/>
            <a:ext cx="6984776" cy="936103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lvl="0" algn="ctr">
              <a:buClr>
                <a:srgbClr val="FFC700"/>
              </a:buClr>
              <a:buSzPct val="25000"/>
            </a:pPr>
            <a:r>
              <a:rPr lang="pl-PL" sz="3330" b="1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SZKOLENIE  PODSTAWOWE </a:t>
            </a:r>
            <a:br>
              <a:rPr lang="pl-PL" sz="3330" b="1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330" b="1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sz="333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132169" y="1493592"/>
            <a:ext cx="8921000" cy="576940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 smtClean="0"/>
              <a:t> Uzyskanie </a:t>
            </a:r>
            <a:r>
              <a:rPr lang="pl-PL" altLang="pl-PL" sz="2800" dirty="0"/>
              <a:t>niezbędnego wyszkolenia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 smtClean="0"/>
              <a:t> Przestrzeganie </a:t>
            </a:r>
            <a:r>
              <a:rPr lang="pl-PL" altLang="pl-PL" sz="2800" dirty="0"/>
              <a:t>zasad i przepisów BHP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 smtClean="0"/>
              <a:t> Wykonywanie </a:t>
            </a:r>
            <a:r>
              <a:rPr lang="pl-PL" altLang="pl-PL" sz="2800" dirty="0"/>
              <a:t>badań lekarskich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 smtClean="0"/>
              <a:t> Dbanie </a:t>
            </a:r>
            <a:r>
              <a:rPr lang="pl-PL" altLang="pl-PL" sz="2800" dirty="0"/>
              <a:t>o powierzony sprzęt i wyposażenie oraz mienie OSP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</a:pPr>
            <a:r>
              <a:rPr lang="pl-PL" altLang="pl-PL" sz="2800" dirty="0" smtClean="0"/>
              <a:t> Dbanie </a:t>
            </a:r>
            <a:r>
              <a:rPr lang="pl-PL" altLang="pl-PL" sz="2800" dirty="0"/>
              <a:t>o dobre imię OSP oraz wykazywanie się koleżeństwem i zrozumieniem wobec kolegów.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</a:t>
            </a:r>
            <a:r>
              <a:rPr lang="pl-PL" altLang="pl-PL" sz="2400" dirty="0" smtClean="0"/>
              <a:t>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253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282438" y="1279886"/>
            <a:ext cx="7560993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00B050"/>
                </a:solidFill>
              </a:rPr>
              <a:t>Uprawnienia </a:t>
            </a:r>
            <a:r>
              <a:rPr lang="pl-PL" altLang="pl-PL" sz="2400" u="sng" dirty="0" smtClean="0">
                <a:solidFill>
                  <a:srgbClr val="00B050"/>
                </a:solidFill>
              </a:rPr>
              <a:t>ratownika </a:t>
            </a:r>
            <a:r>
              <a:rPr lang="pl-PL" altLang="pl-PL" sz="2400" u="sng" dirty="0">
                <a:solidFill>
                  <a:srgbClr val="00B050"/>
                </a:solidFill>
              </a:rPr>
              <a:t>OSP</a:t>
            </a:r>
            <a:endParaRPr lang="pl-PL" sz="2520" b="1" i="0" u="sng" strike="noStrike" cap="none" dirty="0">
              <a:solidFill>
                <a:srgbClr val="00B050"/>
              </a:solidFill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282438" y="2030624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 smtClean="0"/>
              <a:t>Zapewnienie </a:t>
            </a:r>
            <a:r>
              <a:rPr lang="pl-PL" altLang="pl-PL" dirty="0"/>
              <a:t>badań lekarskich;</a:t>
            </a:r>
          </a:p>
          <a:p>
            <a:pPr marL="36512" indent="0" algn="ctr" eaLnBrk="1" hangingPunct="1">
              <a:buFont typeface="Wingdings 2" panose="05020102010507070707" pitchFamily="18" charset="2"/>
              <a:buNone/>
              <a:defRPr/>
            </a:pPr>
            <a:endParaRPr lang="pl-PL" altLang="pl-PL" dirty="0"/>
          </a:p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/>
              <a:t>Zapewnienie niezbędnych środków ochrony osobistej;</a:t>
            </a:r>
          </a:p>
          <a:p>
            <a:pPr marL="36512" indent="0" algn="ctr" eaLnBrk="1" hangingPunct="1">
              <a:buFont typeface="Wingdings 2" panose="05020102010507070707" pitchFamily="18" charset="2"/>
              <a:buNone/>
              <a:defRPr/>
            </a:pPr>
            <a:endParaRPr lang="pl-PL" altLang="pl-PL" dirty="0"/>
          </a:p>
          <a:p>
            <a:pPr marL="493712" indent="-457200"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pl-PL" altLang="pl-PL" dirty="0"/>
              <a:t>Wypłacenie ustalonego ekwiwalentu pieniężnego za udział w akcjach i ćwiczeniach;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Clr>
                <a:srgbClr val="FF0000"/>
              </a:buClr>
              <a:buSzPct val="25000"/>
            </a:pPr>
            <a:r>
              <a:rPr lang="pl-PL" altLang="pl-PL" sz="2400" smtClean="0"/>
              <a:t>Podstawy Prawne Funkcjonowania OSP i ZOSP RP</a:t>
            </a:r>
            <a:endParaRPr lang="pl-PL" sz="2520" dirty="0"/>
          </a:p>
        </p:txBody>
      </p:sp>
    </p:spTree>
    <p:extLst>
      <p:ext uri="{BB962C8B-B14F-4D97-AF65-F5344CB8AC3E}">
        <p14:creationId xmlns:p14="http://schemas.microsoft.com/office/powerpoint/2010/main" val="23176714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0" y="1636811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Ochrona </a:t>
            </a:r>
            <a:r>
              <a:rPr lang="pl-PL" altLang="pl-PL" sz="2800" dirty="0"/>
              <a:t>prawna w czasie wykonywania zadań i obowiązków ratownika OSP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Świadczenie </a:t>
            </a:r>
            <a:r>
              <a:rPr lang="pl-PL" altLang="pl-PL" sz="2800" dirty="0" smtClean="0"/>
              <a:t>odszkodowawcze z tytułu wypadku w czasie działań ratowniczych i ćwiczeń;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 smtClean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Ubezpieczenie </a:t>
            </a:r>
            <a:r>
              <a:rPr lang="pl-PL" altLang="pl-PL" sz="2800" dirty="0"/>
              <a:t>od wypadków zaistniałych </a:t>
            </a:r>
            <a:r>
              <a:rPr lang="pl-PL" altLang="pl-PL" sz="2800" dirty="0" smtClean="0"/>
              <a:t/>
            </a:r>
            <a:br>
              <a:rPr lang="pl-PL" altLang="pl-PL" sz="2800" dirty="0" smtClean="0"/>
            </a:br>
            <a:r>
              <a:rPr lang="pl-PL" altLang="pl-PL" sz="2800" dirty="0" smtClean="0"/>
              <a:t>w czasie wykonywania </a:t>
            </a:r>
            <a:r>
              <a:rPr lang="pl-PL" altLang="pl-PL" sz="2800" dirty="0"/>
              <a:t>zadań statutowych</a:t>
            </a:r>
            <a:r>
              <a:rPr lang="pl-PL" altLang="pl-PL" sz="2800" dirty="0" smtClean="0"/>
              <a:t>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>
              <a:spcBef>
                <a:spcPct val="0"/>
              </a:spcBef>
              <a:buClr>
                <a:srgbClr val="00B050"/>
              </a:buClr>
              <a:buSzPct val="75000"/>
              <a:buFont typeface="Wingdings" panose="05000000000000000000" pitchFamily="2" charset="2"/>
              <a:buChar char="Ø"/>
            </a:pPr>
            <a:r>
              <a:rPr lang="pl-PL" altLang="pl-PL" sz="2800" dirty="0" smtClean="0"/>
              <a:t> Zapewnienie </a:t>
            </a:r>
            <a:r>
              <a:rPr lang="pl-PL" altLang="pl-PL" sz="2800" dirty="0"/>
              <a:t>umundurowania i dystynkcji.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Prawne Funkcjonowania </a:t>
            </a:r>
            <a:r>
              <a:rPr lang="pl-PL" altLang="pl-PL" sz="2400" dirty="0" smtClean="0"/>
              <a:t>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647864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Wymagania stawiane ratownikom OSP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0" y="1636811"/>
            <a:ext cx="8921000" cy="515525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358775" lvl="2" indent="0">
              <a:lnSpc>
                <a:spcPct val="90000"/>
              </a:lnSpc>
              <a:buNone/>
            </a:pPr>
            <a:r>
              <a:rPr lang="pl-PL" altLang="pl-PL" sz="2800" dirty="0" smtClean="0"/>
              <a:t>   Wiek </a:t>
            </a:r>
            <a:r>
              <a:rPr lang="pl-PL" altLang="pl-PL" sz="2800" dirty="0"/>
              <a:t>18 – 65 lat</a:t>
            </a:r>
            <a:r>
              <a:rPr lang="pl-PL" altLang="pl-PL" sz="2800" dirty="0" smtClean="0"/>
              <a:t>;</a:t>
            </a:r>
          </a:p>
          <a:p>
            <a:pPr marL="358775" lvl="2" indent="0" algn="ctr">
              <a:lnSpc>
                <a:spcPct val="90000"/>
              </a:lnSpc>
              <a:buNone/>
            </a:pPr>
            <a:endParaRPr lang="pl-PL" altLang="pl-PL" sz="2800" dirty="0"/>
          </a:p>
          <a:p>
            <a:pPr marL="358775" lvl="2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l-PL" altLang="pl-PL" sz="2800" dirty="0" smtClean="0"/>
              <a:t>   </a:t>
            </a:r>
            <a:r>
              <a:rPr lang="pl-PL" altLang="pl-PL" sz="2800" dirty="0"/>
              <a:t>Wykształcenie co najmniej pełne podstawowe</a:t>
            </a:r>
            <a:r>
              <a:rPr lang="pl-PL" altLang="pl-PL" sz="2800" dirty="0" smtClean="0"/>
              <a:t>;</a:t>
            </a:r>
          </a:p>
          <a:p>
            <a:pPr marL="358775" lvl="2" indent="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pl-PL" altLang="pl-PL" sz="2800" dirty="0"/>
          </a:p>
          <a:p>
            <a:pPr marL="358775" lvl="2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l-PL" altLang="pl-PL" sz="2800" dirty="0" smtClean="0"/>
              <a:t>   </a:t>
            </a:r>
            <a:r>
              <a:rPr lang="pl-PL" altLang="pl-PL" sz="2800" dirty="0"/>
              <a:t>Dobry stan zdrowia potwierdzony zaświadczeniem </a:t>
            </a:r>
            <a:r>
              <a:rPr lang="pl-PL" altLang="pl-PL" sz="2800" dirty="0" smtClean="0"/>
              <a:t>   lekarskim</a:t>
            </a:r>
            <a:r>
              <a:rPr lang="pl-PL" altLang="pl-PL" sz="2800" dirty="0" smtClean="0"/>
              <a:t>;</a:t>
            </a:r>
          </a:p>
          <a:p>
            <a:pPr marL="358775" lvl="2" indent="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pl-PL" altLang="pl-PL" sz="2800" dirty="0"/>
          </a:p>
          <a:p>
            <a:pPr marL="358775" lvl="2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l-PL" altLang="pl-PL" sz="2800" dirty="0" smtClean="0"/>
              <a:t>   </a:t>
            </a:r>
            <a:r>
              <a:rPr lang="pl-PL" altLang="pl-PL" sz="2800" dirty="0"/>
              <a:t>Wyszkolenie pożarnicze:</a:t>
            </a:r>
          </a:p>
          <a:p>
            <a:pPr marL="179388" lvl="1" indent="0"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pl-PL" altLang="pl-PL" dirty="0" smtClean="0"/>
              <a:t>   podstawowe </a:t>
            </a:r>
            <a:r>
              <a:rPr lang="pl-PL" altLang="pl-PL" dirty="0" smtClean="0"/>
              <a:t>strażaka ratownika, uzupełniające w związku z pełnioną funkcją, samokształcenie </a:t>
            </a:r>
            <a:r>
              <a:rPr lang="pl-PL" altLang="pl-PL" dirty="0"/>
              <a:t>doskonalące.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10579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638977" y="1279886"/>
            <a:ext cx="7097039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FF0000"/>
                </a:solidFill>
              </a:rPr>
              <a:t>Wymagania stawiane ratownikom OSP</a:t>
            </a:r>
            <a:endParaRPr lang="pl-PL" sz="2520" b="1" i="0" u="sng" strike="noStrike" cap="none" dirty="0">
              <a:solidFill>
                <a:srgbClr val="FF0000"/>
              </a:solidFill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0" y="1994053"/>
            <a:ext cx="8921000" cy="486394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Cechy </a:t>
            </a:r>
            <a:r>
              <a:rPr lang="pl-PL" altLang="pl-PL" sz="2400" dirty="0"/>
              <a:t>osobiste</a:t>
            </a:r>
            <a:r>
              <a:rPr lang="pl-PL" altLang="pl-PL" sz="2400" dirty="0" smtClean="0"/>
              <a:t>:</a:t>
            </a:r>
            <a:endParaRPr lang="pl-PL" altLang="pl-PL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Odporność </a:t>
            </a:r>
            <a:r>
              <a:rPr lang="pl-PL" altLang="pl-PL" sz="2400" dirty="0"/>
              <a:t>na stres – opanowanie i spokój w sytuacjach trudnych;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</a:t>
            </a:r>
            <a:r>
              <a:rPr lang="pl-PL" altLang="pl-PL" sz="2400" dirty="0"/>
              <a:t>	Zdyscyplinowanie i zaangażowanie oraz poczucie odpowiedzialności;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 	Zdolność podejmowania szybkich decyzji;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	Stanowczość i konsekwencja w realizacji powierzonego zadania;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4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 smtClean="0"/>
              <a:t>  Koleżeństwo </a:t>
            </a:r>
            <a:r>
              <a:rPr lang="pl-PL" altLang="pl-PL" sz="2400" dirty="0"/>
              <a:t>i kultura osobista.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Clr>
                <a:srgbClr val="FF0000"/>
              </a:buClr>
              <a:buSzPct val="25000"/>
            </a:pPr>
            <a:r>
              <a:rPr lang="pl-PL" altLang="pl-PL" sz="2400" dirty="0" smtClean="0"/>
              <a:t>Podstawy 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lang="pl-PL" sz="2520" dirty="0"/>
          </a:p>
        </p:txBody>
      </p:sp>
    </p:spTree>
    <p:extLst>
      <p:ext uri="{BB962C8B-B14F-4D97-AF65-F5344CB8AC3E}">
        <p14:creationId xmlns:p14="http://schemas.microsoft.com/office/powerpoint/2010/main" val="30447631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0" y="1780025"/>
            <a:ext cx="8921000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algn="just" eaLnBrk="1" hangingPunct="1">
              <a:buFontTx/>
              <a:buNone/>
            </a:pPr>
            <a:r>
              <a:rPr lang="pl-PL" altLang="pl-PL" sz="2400" dirty="0"/>
              <a:t>Stanowi integralną część organizacji bezpieczeństwa wewnętrznego państwa, obejmującą, w celu ratowania życia, zdrowia, mienia lub środowiska, prognozowanie, rozpoznawanie i zwalczanie pożarów, klęsk żywiołowych lub innych miejscowych zagrożeń</a:t>
            </a:r>
            <a:r>
              <a:rPr lang="pl-PL" altLang="pl-PL" sz="2400" dirty="0" smtClean="0"/>
              <a:t>.</a:t>
            </a:r>
          </a:p>
          <a:p>
            <a:pPr algn="ctr" eaLnBrk="1" hangingPunct="1">
              <a:buFontTx/>
              <a:buNone/>
            </a:pPr>
            <a:r>
              <a:rPr lang="pl-PL" altLang="pl-PL" sz="2400" dirty="0" smtClean="0"/>
              <a:t> </a:t>
            </a:r>
            <a:endParaRPr lang="pl-PL" altLang="pl-PL" sz="2400" dirty="0"/>
          </a:p>
          <a:p>
            <a:pPr algn="just" eaLnBrk="1" hangingPunct="1">
              <a:buFontTx/>
              <a:buNone/>
            </a:pPr>
            <a:r>
              <a:rPr lang="pl-PL" altLang="pl-PL" sz="2400" dirty="0" smtClean="0"/>
              <a:t> System </a:t>
            </a:r>
            <a:r>
              <a:rPr lang="pl-PL" altLang="pl-PL" sz="2400" dirty="0"/>
              <a:t>ten skupia jednostki ochrony przeciwpożarowej, inne służby, inspekcje, straże, instytucje oraz podmioty, które dobrowolnie w drodze umowy cywilnoprawnej zgodziły się współdziałać w akcjach ratowniczych</a:t>
            </a:r>
            <a:r>
              <a:rPr lang="pl-PL" altLang="pl-PL" sz="2400" dirty="0">
                <a:latin typeface="Times New Roman" panose="02020603050405020304" pitchFamily="18" charset="0"/>
              </a:rPr>
              <a:t>.</a:t>
            </a:r>
          </a:p>
          <a:p>
            <a:pPr marL="438912" marR="0" lvl="0" indent="-324612" algn="just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165975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222999" y="1500741"/>
            <a:ext cx="8921000" cy="5357259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algn="just" eaLnBrk="1" hangingPunct="1">
              <a:buFontTx/>
              <a:buNone/>
            </a:pPr>
            <a:endParaRPr lang="pl-PL" altLang="pl-PL" sz="2400" dirty="0" smtClean="0"/>
          </a:p>
          <a:p>
            <a:pPr algn="just" eaLnBrk="1" hangingPunct="1">
              <a:buFontTx/>
              <a:buNone/>
            </a:pPr>
            <a:r>
              <a:rPr lang="pl-PL" altLang="pl-PL" sz="2400" dirty="0" smtClean="0"/>
              <a:t>Celem </a:t>
            </a:r>
            <a:r>
              <a:rPr lang="pl-PL" altLang="pl-PL" sz="2400" dirty="0"/>
              <a:t>funkcjonowania Krajowego Systemu Ratowniczo - Gaśniczego  jest ochrona życia, zdrowia, mienia lub środowiska poprzez</a:t>
            </a:r>
            <a:r>
              <a:rPr lang="pl-PL" altLang="pl-PL" sz="2800" dirty="0"/>
              <a:t>:</a:t>
            </a:r>
          </a:p>
          <a:p>
            <a:pPr eaLnBrk="1" hangingPunct="1">
              <a:buFontTx/>
              <a:buNone/>
            </a:pPr>
            <a:endParaRPr lang="pl-PL" altLang="pl-PL" sz="2800" dirty="0"/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walkę z pożarami lub innymi klęskami żywiołowymi,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techniczne,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chemiczne,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ekologiczne,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pl-PL" altLang="pl-PL" sz="2400" dirty="0"/>
              <a:t>ratownictwo medyczne.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635334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Schemat organizacyjny KSRG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" name="Group 4"/>
          <p:cNvGrpSpPr>
            <a:grpSpLocks noChangeAspect="1"/>
          </p:cNvGrpSpPr>
          <p:nvPr/>
        </p:nvGrpSpPr>
        <p:grpSpPr bwMode="auto">
          <a:xfrm>
            <a:off x="900113" y="1374774"/>
            <a:ext cx="6674394" cy="5389564"/>
            <a:chOff x="2198" y="2886"/>
            <a:chExt cx="6912" cy="6624"/>
          </a:xfrm>
        </p:grpSpPr>
        <p:sp>
          <p:nvSpPr>
            <p:cNvPr id="35" name="AutoShape 5"/>
            <p:cNvSpPr>
              <a:spLocks noChangeAspect="1" noChangeArrowheads="1"/>
            </p:cNvSpPr>
            <p:nvPr/>
          </p:nvSpPr>
          <p:spPr bwMode="auto">
            <a:xfrm>
              <a:off x="2198" y="2886"/>
              <a:ext cx="6912" cy="6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l-PL" altLang="pl-PL" sz="1800">
                <a:latin typeface="Times New Roman" panose="02020603050405020304" pitchFamily="18" charset="0"/>
              </a:endParaRPr>
            </a:p>
          </p:txBody>
        </p:sp>
        <p:sp>
          <p:nvSpPr>
            <p:cNvPr id="36" name="Line 6"/>
            <p:cNvSpPr>
              <a:spLocks noChangeShapeType="1"/>
            </p:cNvSpPr>
            <p:nvPr/>
          </p:nvSpPr>
          <p:spPr bwMode="auto">
            <a:xfrm flipH="1">
              <a:off x="4934" y="3318"/>
              <a:ext cx="288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7" name="Line 7"/>
            <p:cNvSpPr>
              <a:spLocks noChangeShapeType="1"/>
            </p:cNvSpPr>
            <p:nvPr/>
          </p:nvSpPr>
          <p:spPr bwMode="auto">
            <a:xfrm>
              <a:off x="4934" y="3318"/>
              <a:ext cx="1" cy="158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>
              <a:off x="4934" y="4902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 flipH="1">
              <a:off x="4502" y="5046"/>
              <a:ext cx="864" cy="1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0" name="Line 10"/>
            <p:cNvSpPr>
              <a:spLocks noChangeShapeType="1"/>
            </p:cNvSpPr>
            <p:nvPr/>
          </p:nvSpPr>
          <p:spPr bwMode="auto">
            <a:xfrm flipH="1">
              <a:off x="4934" y="5190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1" name="Line 11"/>
            <p:cNvSpPr>
              <a:spLocks noChangeShapeType="1"/>
            </p:cNvSpPr>
            <p:nvPr/>
          </p:nvSpPr>
          <p:spPr bwMode="auto">
            <a:xfrm>
              <a:off x="4934" y="5190"/>
              <a:ext cx="1" cy="129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4934" y="6486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3" name="Line 13"/>
            <p:cNvSpPr>
              <a:spLocks noChangeShapeType="1"/>
            </p:cNvSpPr>
            <p:nvPr/>
          </p:nvSpPr>
          <p:spPr bwMode="auto">
            <a:xfrm flipH="1">
              <a:off x="4502" y="6630"/>
              <a:ext cx="864" cy="1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4" name="Line 14"/>
            <p:cNvSpPr>
              <a:spLocks noChangeShapeType="1"/>
            </p:cNvSpPr>
            <p:nvPr/>
          </p:nvSpPr>
          <p:spPr bwMode="auto">
            <a:xfrm flipH="1">
              <a:off x="4934" y="6774"/>
              <a:ext cx="432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4934" y="6774"/>
              <a:ext cx="1" cy="216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46" name="AutoShape 16"/>
            <p:cNvSpPr>
              <a:spLocks noChangeArrowheads="1"/>
            </p:cNvSpPr>
            <p:nvPr/>
          </p:nvSpPr>
          <p:spPr bwMode="auto">
            <a:xfrm>
              <a:off x="5366" y="7926"/>
              <a:ext cx="3600" cy="864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b="1">
                  <a:solidFill>
                    <a:srgbClr val="000000"/>
                  </a:solidFill>
                </a:rPr>
                <a:t>Komendant Główny</a:t>
              </a:r>
              <a:endParaRPr lang="pl-PL" altLang="pl-PL" sz="1000" b="1">
                <a:solidFill>
                  <a:srgbClr val="000000"/>
                </a:solidFill>
              </a:endParaRP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Zastępca Szefa Obrony Cywilnej Kraju</a:t>
              </a:r>
              <a:endParaRPr lang="pl-PL" altLang="pl-PL" sz="1800"/>
            </a:p>
          </p:txBody>
        </p:sp>
        <p:sp>
          <p:nvSpPr>
            <p:cNvPr id="47" name="AutoShape 17"/>
            <p:cNvSpPr>
              <a:spLocks noChangeArrowheads="1"/>
            </p:cNvSpPr>
            <p:nvPr/>
          </p:nvSpPr>
          <p:spPr bwMode="auto">
            <a:xfrm>
              <a:off x="5360" y="8784"/>
              <a:ext cx="2585" cy="483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Głównego</a:t>
              </a:r>
              <a:endParaRPr lang="pl-PL" altLang="pl-PL" sz="1800"/>
            </a:p>
          </p:txBody>
        </p:sp>
        <p:sp>
          <p:nvSpPr>
            <p:cNvPr id="48" name="AutoShape 18"/>
            <p:cNvSpPr>
              <a:spLocks noChangeArrowheads="1"/>
            </p:cNvSpPr>
            <p:nvPr/>
          </p:nvSpPr>
          <p:spPr bwMode="auto">
            <a:xfrm>
              <a:off x="5360" y="7344"/>
              <a:ext cx="1968" cy="576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SZEF OBRONY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CYWILNEJ KRAJU</a:t>
              </a:r>
              <a:endParaRPr lang="pl-PL" altLang="pl-PL" sz="1800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>
              <a:off x="4934" y="8934"/>
              <a:ext cx="432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0" name="Oval 20"/>
            <p:cNvSpPr>
              <a:spLocks noChangeArrowheads="1"/>
            </p:cNvSpPr>
            <p:nvPr/>
          </p:nvSpPr>
          <p:spPr bwMode="auto">
            <a:xfrm>
              <a:off x="5222" y="3030"/>
              <a:ext cx="1872" cy="7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pl-PL" altLang="pl-PL" sz="1800">
                <a:latin typeface="Times New Roman" panose="02020603050405020304" pitchFamily="18" charset="0"/>
              </a:endParaRPr>
            </a:p>
          </p:txBody>
        </p:sp>
        <p:sp>
          <p:nvSpPr>
            <p:cNvPr id="51" name="Text Box 21"/>
            <p:cNvSpPr txBox="1">
              <a:spLocks noChangeArrowheads="1"/>
            </p:cNvSpPr>
            <p:nvPr/>
          </p:nvSpPr>
          <p:spPr bwMode="auto">
            <a:xfrm>
              <a:off x="5510" y="3174"/>
              <a:ext cx="1440" cy="43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/>
                <a:t>ZDARZENIE</a:t>
              </a:r>
              <a:endParaRPr lang="pl-PL" altLang="pl-PL" sz="1800"/>
            </a:p>
          </p:txBody>
        </p:sp>
        <p:sp>
          <p:nvSpPr>
            <p:cNvPr id="52" name="AutoShape 22"/>
            <p:cNvSpPr>
              <a:spLocks noChangeArrowheads="1"/>
            </p:cNvSpPr>
            <p:nvPr/>
          </p:nvSpPr>
          <p:spPr bwMode="auto">
            <a:xfrm>
              <a:off x="5366" y="4182"/>
              <a:ext cx="2275" cy="535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Komendant Powiatowy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  <a:endParaRPr lang="pl-PL" altLang="pl-PL" sz="1800"/>
            </a:p>
          </p:txBody>
        </p:sp>
        <p:sp>
          <p:nvSpPr>
            <p:cNvPr id="53" name="AutoShape 23"/>
            <p:cNvSpPr>
              <a:spLocks noChangeArrowheads="1"/>
            </p:cNvSpPr>
            <p:nvPr/>
          </p:nvSpPr>
          <p:spPr bwMode="auto">
            <a:xfrm>
              <a:off x="5381" y="4758"/>
              <a:ext cx="1805" cy="482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Powiatowego</a:t>
              </a:r>
              <a:endParaRPr lang="pl-PL" altLang="pl-PL" sz="1800"/>
            </a:p>
          </p:txBody>
        </p:sp>
        <p:sp>
          <p:nvSpPr>
            <p:cNvPr id="54" name="AutoShape 24"/>
            <p:cNvSpPr>
              <a:spLocks noChangeArrowheads="1"/>
            </p:cNvSpPr>
            <p:nvPr/>
          </p:nvSpPr>
          <p:spPr bwMode="auto">
            <a:xfrm>
              <a:off x="5366" y="5766"/>
              <a:ext cx="2350" cy="535"/>
            </a:xfrm>
            <a:prstGeom prst="flowChartProcess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200" b="1">
                  <a:solidFill>
                    <a:srgbClr val="000000"/>
                  </a:solidFill>
                </a:rPr>
                <a:t>Komendant Wojewódzki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Państwowej Straży Pożarnej</a:t>
              </a:r>
              <a:endParaRPr lang="pl-PL" altLang="pl-PL" sz="1800"/>
            </a:p>
          </p:txBody>
        </p:sp>
        <p:sp>
          <p:nvSpPr>
            <p:cNvPr id="55" name="AutoShape 25"/>
            <p:cNvSpPr>
              <a:spLocks noChangeArrowheads="1"/>
            </p:cNvSpPr>
            <p:nvPr/>
          </p:nvSpPr>
          <p:spPr bwMode="auto">
            <a:xfrm>
              <a:off x="5412" y="6364"/>
              <a:ext cx="2010" cy="482"/>
            </a:xfrm>
            <a:prstGeom prst="flowChartProcess">
              <a:avLst/>
            </a:prstGeom>
            <a:solidFill>
              <a:srgbClr val="D2AAD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Stanowisko Kierowania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 i="1">
                  <a:solidFill>
                    <a:srgbClr val="000000"/>
                  </a:solidFill>
                </a:rPr>
                <a:t>Komendanta Wojewódzkiwego</a:t>
              </a:r>
            </a:p>
          </p:txBody>
        </p:sp>
        <p:sp>
          <p:nvSpPr>
            <p:cNvPr id="56" name="AutoShape 26"/>
            <p:cNvSpPr>
              <a:spLocks noChangeArrowheads="1"/>
            </p:cNvSpPr>
            <p:nvPr/>
          </p:nvSpPr>
          <p:spPr bwMode="auto">
            <a:xfrm>
              <a:off x="2774" y="4614"/>
              <a:ext cx="1728" cy="864"/>
            </a:xfrm>
            <a:prstGeom prst="flowChartProcess">
              <a:avLst/>
            </a:prstGeom>
            <a:solidFill>
              <a:srgbClr val="33CC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POWIATOWE CENTRUM ZARZĄDZANIA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KRYZYSOWEGO</a:t>
              </a:r>
              <a:endParaRPr lang="pl-PL" altLang="pl-PL" sz="1800"/>
            </a:p>
          </p:txBody>
        </p:sp>
        <p:sp>
          <p:nvSpPr>
            <p:cNvPr id="57" name="AutoShape 27"/>
            <p:cNvSpPr>
              <a:spLocks noChangeArrowheads="1"/>
            </p:cNvSpPr>
            <p:nvPr/>
          </p:nvSpPr>
          <p:spPr bwMode="auto">
            <a:xfrm>
              <a:off x="2774" y="4182"/>
              <a:ext cx="1635" cy="402"/>
            </a:xfrm>
            <a:prstGeom prst="flowChartProcess">
              <a:avLst/>
            </a:prstGeom>
            <a:solidFill>
              <a:srgbClr val="33CCCC"/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600" b="1">
                  <a:solidFill>
                    <a:srgbClr val="000000"/>
                  </a:solidFill>
                </a:rPr>
                <a:t>STAROSTA</a:t>
              </a:r>
              <a:endParaRPr lang="pl-PL" altLang="pl-PL" sz="1800"/>
            </a:p>
          </p:txBody>
        </p:sp>
        <p:sp>
          <p:nvSpPr>
            <p:cNvPr id="58" name="AutoShape 28"/>
            <p:cNvSpPr>
              <a:spLocks noChangeArrowheads="1"/>
            </p:cNvSpPr>
            <p:nvPr/>
          </p:nvSpPr>
          <p:spPr bwMode="auto">
            <a:xfrm>
              <a:off x="2774" y="6342"/>
              <a:ext cx="1728" cy="1008"/>
            </a:xfrm>
            <a:prstGeom prst="flowChartProcess">
              <a:avLst/>
            </a:prstGeom>
            <a:solidFill>
              <a:srgbClr val="33CC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WOJEWÓDZKIE CENTRUM ZARZĄDZANIA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000" b="1">
                  <a:solidFill>
                    <a:srgbClr val="000000"/>
                  </a:solidFill>
                </a:rPr>
                <a:t>KRYZYSOWEGO</a:t>
              </a:r>
              <a:endParaRPr lang="pl-PL" altLang="pl-PL" sz="1800"/>
            </a:p>
          </p:txBody>
        </p:sp>
        <p:sp>
          <p:nvSpPr>
            <p:cNvPr id="59" name="AutoShape 29"/>
            <p:cNvSpPr>
              <a:spLocks noChangeArrowheads="1"/>
            </p:cNvSpPr>
            <p:nvPr/>
          </p:nvSpPr>
          <p:spPr bwMode="auto">
            <a:xfrm>
              <a:off x="2774" y="5910"/>
              <a:ext cx="1872" cy="402"/>
            </a:xfrm>
            <a:prstGeom prst="flowChartProcess">
              <a:avLst/>
            </a:prstGeom>
            <a:solidFill>
              <a:srgbClr val="33CCCC"/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63" tIns="40881" rIns="81763" bIns="40881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D89A4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48560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600" b="1">
                  <a:solidFill>
                    <a:srgbClr val="000000"/>
                  </a:solidFill>
                </a:rPr>
                <a:t>WOJEWODA</a:t>
              </a:r>
              <a:endParaRPr lang="pl-PL" altLang="pl-PL" sz="1800"/>
            </a:p>
          </p:txBody>
        </p:sp>
      </p:grpSp>
    </p:spTree>
    <p:extLst>
      <p:ext uri="{BB962C8B-B14F-4D97-AF65-F5344CB8AC3E}">
        <p14:creationId xmlns:p14="http://schemas.microsoft.com/office/powerpoint/2010/main" val="289796488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301218" y="1702744"/>
            <a:ext cx="8229600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</a:pPr>
            <a:r>
              <a:rPr lang="pl-PL" altLang="pl-PL" sz="2400" u="sng" dirty="0" smtClean="0"/>
              <a:t>Na poziomie powiatowym system tworzą:</a:t>
            </a:r>
          </a:p>
          <a:p>
            <a:pPr>
              <a:buFontTx/>
              <a:buNone/>
            </a:pPr>
            <a:r>
              <a:rPr lang="pl-PL" altLang="pl-PL" sz="2400" dirty="0" smtClean="0"/>
              <a:t>  1)	komenda powiatowa Państwowej Straży Pożarnej,</a:t>
            </a:r>
          </a:p>
          <a:p>
            <a:pPr>
              <a:buFontTx/>
              <a:buNone/>
            </a:pPr>
            <a:r>
              <a:rPr lang="pl-PL" altLang="pl-PL" sz="2400" dirty="0" smtClean="0"/>
              <a:t>  2)	jednostki ochrony przeciwpożarowej mające siedzibę na obszarze powiatu włączone do systemu,</a:t>
            </a:r>
          </a:p>
          <a:p>
            <a:pPr>
              <a:buFontTx/>
              <a:buNone/>
            </a:pPr>
            <a:r>
              <a:rPr lang="pl-PL" altLang="pl-PL" sz="2400" dirty="0" smtClean="0"/>
              <a:t>  3)	powiatowy zespół do spraw ochrony przeciwpożarowej i  ratownictwa,</a:t>
            </a:r>
          </a:p>
          <a:p>
            <a:pPr>
              <a:buFontTx/>
              <a:buNone/>
            </a:pPr>
            <a:r>
              <a:rPr lang="pl-PL" altLang="pl-PL" sz="2400" dirty="0" smtClean="0"/>
              <a:t>  4)	włączone do systemu inne służby, inspekcje, straże i instytucje, </a:t>
            </a:r>
          </a:p>
          <a:p>
            <a:pPr>
              <a:buFontTx/>
              <a:buNone/>
            </a:pPr>
            <a:r>
              <a:rPr lang="pl-PL" altLang="pl-PL" sz="2400" dirty="0" smtClean="0"/>
              <a:t>  5)	specjaliści w sprawach ratownictwa i inne podmioty, włączeni do systemu w drodze umowy cywilnoprawnej.</a:t>
            </a:r>
          </a:p>
        </p:txBody>
      </p:sp>
    </p:spTree>
    <p:extLst>
      <p:ext uri="{BB962C8B-B14F-4D97-AF65-F5344CB8AC3E}">
        <p14:creationId xmlns:p14="http://schemas.microsoft.com/office/powerpoint/2010/main" val="392303580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1557338"/>
            <a:ext cx="8378232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 smtClean="0"/>
              <a:t>Na poziomie powiatowym obejmuje:</a:t>
            </a:r>
          </a:p>
          <a:p>
            <a:pPr algn="ctr">
              <a:buFontTx/>
              <a:buNone/>
              <a:defRPr/>
            </a:pPr>
            <a:endParaRPr lang="pl-PL" altLang="pl-PL" sz="2400" u="sng" dirty="0" smtClean="0"/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sz="2400" dirty="0" smtClean="0"/>
              <a:t>   1) opracowanie analiz zagrożeń oraz analiz zabezpieczenia           operacyjnego; </a:t>
            </a:r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altLang="pl-PL" sz="2400" dirty="0" smtClean="0"/>
              <a:t>   2) </a:t>
            </a:r>
            <a:r>
              <a:rPr lang="pl-PL" sz="2400" dirty="0" smtClean="0"/>
              <a:t>opracowanie powiatowego planu ratowniczego;</a:t>
            </a:r>
            <a:endParaRPr lang="pl-PL" altLang="pl-PL" sz="2400" dirty="0" smtClean="0"/>
          </a:p>
          <a:p>
            <a:pPr>
              <a:buFontTx/>
              <a:buNone/>
              <a:defRPr/>
            </a:pPr>
            <a:r>
              <a:rPr lang="pl-PL" altLang="pl-PL" sz="2400" dirty="0" smtClean="0"/>
              <a:t>3) </a:t>
            </a:r>
            <a:r>
              <a:rPr lang="pl-PL" sz="2400" dirty="0" smtClean="0"/>
              <a:t>ustalenie sieci podmiotów </a:t>
            </a:r>
            <a:r>
              <a:rPr lang="pl-PL" sz="2400" dirty="0" err="1" smtClean="0"/>
              <a:t>ksrg</a:t>
            </a:r>
            <a:r>
              <a:rPr lang="pl-PL" sz="2400" dirty="0" smtClean="0"/>
              <a:t> i ich obszarów chronionych;</a:t>
            </a:r>
            <a:endParaRPr lang="pl-PL" altLang="pl-PL" sz="2400" dirty="0" smtClean="0"/>
          </a:p>
          <a:p>
            <a:pPr>
              <a:buFontTx/>
              <a:buNone/>
              <a:defRPr/>
            </a:pPr>
            <a:r>
              <a:rPr lang="pl-PL" altLang="pl-PL" sz="2400" dirty="0" smtClean="0"/>
              <a:t>4)</a:t>
            </a:r>
            <a:r>
              <a:rPr lang="pl-PL" sz="2400" dirty="0" smtClean="0"/>
              <a:t>aktualizację danych dotyczących gotowości operacyjnej i podwyższonej gotowości operacyjnej;</a:t>
            </a:r>
            <a:r>
              <a:rPr lang="pl-PL" altLang="pl-PL" sz="2400" dirty="0" smtClean="0"/>
              <a:t> </a:t>
            </a:r>
          </a:p>
          <a:p>
            <a:pPr>
              <a:buFontTx/>
              <a:buNone/>
              <a:defRPr/>
            </a:pPr>
            <a:r>
              <a:rPr lang="pl-PL" altLang="pl-PL" sz="2400" dirty="0" smtClean="0"/>
              <a:t>5) </a:t>
            </a:r>
            <a:r>
              <a:rPr lang="pl-PL" sz="2400" dirty="0" smtClean="0"/>
              <a:t>ustalenie metod powiadamiania w sytuacji wystąpienia nagłego lub nadzwyczajnego zagrożenia;</a:t>
            </a:r>
          </a:p>
        </p:txBody>
      </p:sp>
    </p:spTree>
    <p:extLst>
      <p:ext uri="{BB962C8B-B14F-4D97-AF65-F5344CB8AC3E}">
        <p14:creationId xmlns:p14="http://schemas.microsoft.com/office/powerpoint/2010/main" val="151323271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MATERIAŁ NAUCZANIA</a:t>
            </a:r>
            <a:endParaRPr lang="pl-PL" altLang="pl-PL" sz="36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187569" y="1820300"/>
            <a:ext cx="8704911" cy="412329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Jednostki organizacyjne ochrony przeciwpożarowej i ich </a:t>
            </a:r>
            <a:r>
              <a:rPr lang="pl-PL" dirty="0" smtClean="0"/>
              <a:t>zadania</a:t>
            </a:r>
            <a:r>
              <a:rPr lang="pl-PL" dirty="0"/>
              <a:t>;</a:t>
            </a:r>
            <a:endParaRPr lang="pl-PL" dirty="0" smtClean="0"/>
          </a:p>
          <a:p>
            <a:r>
              <a:rPr lang="pl-PL" dirty="0" smtClean="0"/>
              <a:t>Podstawy </a:t>
            </a:r>
            <a:r>
              <a:rPr lang="pl-PL" dirty="0"/>
              <a:t>prawne funkcjonowania OSP i ZOSP </a:t>
            </a:r>
            <a:r>
              <a:rPr lang="pl-PL" dirty="0" smtClean="0"/>
              <a:t>RP</a:t>
            </a:r>
            <a:r>
              <a:rPr lang="pl-PL" dirty="0"/>
              <a:t>;</a:t>
            </a:r>
            <a:endParaRPr lang="pl-PL" dirty="0" smtClean="0"/>
          </a:p>
          <a:p>
            <a:r>
              <a:rPr lang="pl-PL" dirty="0" smtClean="0"/>
              <a:t>Krajowy </a:t>
            </a:r>
            <a:r>
              <a:rPr lang="pl-PL" dirty="0"/>
              <a:t>System </a:t>
            </a:r>
            <a:r>
              <a:rPr lang="pl-PL" dirty="0" smtClean="0"/>
              <a:t>Ratowniczo-Gaśniczy</a:t>
            </a:r>
            <a:r>
              <a:rPr lang="pl-PL" dirty="0"/>
              <a:t>;</a:t>
            </a:r>
            <a:endParaRPr lang="pl-PL" dirty="0" smtClean="0"/>
          </a:p>
          <a:p>
            <a:r>
              <a:rPr lang="pl-PL" dirty="0" smtClean="0"/>
              <a:t>Zadania </a:t>
            </a:r>
            <a:r>
              <a:rPr lang="pl-PL" dirty="0"/>
              <a:t>OSP w powszechnym systemie ochrony ludności.</a:t>
            </a:r>
          </a:p>
          <a:p>
            <a:endParaRPr lang="pl-PL" dirty="0"/>
          </a:p>
          <a:p>
            <a:endParaRPr lang="pl-PL" dirty="0" smtClean="0"/>
          </a:p>
          <a:p>
            <a:pPr marL="118872" indent="0" algn="r">
              <a:buNone/>
            </a:pPr>
            <a:r>
              <a:rPr lang="pl-PL" dirty="0" smtClean="0"/>
              <a:t>Czas: 2T</a:t>
            </a:r>
            <a:endParaRPr lang="pl-PL" dirty="0"/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21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82438" y="1636811"/>
            <a:ext cx="8412046" cy="4857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buFontTx/>
              <a:buNone/>
              <a:defRPr/>
            </a:pPr>
            <a:r>
              <a:rPr lang="pl-PL" altLang="pl-PL" sz="2400" u="sng" dirty="0" smtClean="0"/>
              <a:t>Na poziomie powiatowym obejmuje:</a:t>
            </a:r>
          </a:p>
          <a:p>
            <a:pPr algn="ctr">
              <a:buFontTx/>
              <a:buNone/>
              <a:defRPr/>
            </a:pPr>
            <a:endParaRPr lang="pl-PL" altLang="pl-PL" sz="2400" u="sng" dirty="0" smtClean="0"/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sz="2400" dirty="0" smtClean="0"/>
              <a:t>      6) przemieszczanie sił i środków </a:t>
            </a:r>
            <a:r>
              <a:rPr lang="pl-PL" sz="2400" dirty="0" err="1" smtClean="0"/>
              <a:t>ksrg</a:t>
            </a:r>
            <a:r>
              <a:rPr lang="pl-PL" sz="2400" dirty="0" smtClean="0"/>
              <a:t> do czasowych miejsc stacjonowania; </a:t>
            </a:r>
          </a:p>
          <a:p>
            <a:pPr marL="36512" indent="0">
              <a:buFont typeface="Wingdings 2" panose="05020102010507070707" pitchFamily="18" charset="2"/>
              <a:buNone/>
              <a:defRPr/>
            </a:pPr>
            <a:r>
              <a:rPr lang="pl-PL" altLang="pl-PL" sz="2400" dirty="0" smtClean="0"/>
              <a:t>      7) </a:t>
            </a:r>
            <a:r>
              <a:rPr lang="pl-PL" sz="2400" dirty="0" smtClean="0"/>
              <a:t>ustalenie zasad powiadamiania, alarmowania i    współdziałania podmiotów podczas działań ratowniczych;</a:t>
            </a:r>
            <a:endParaRPr lang="pl-PL" altLang="pl-PL" sz="2400" dirty="0" smtClean="0"/>
          </a:p>
          <a:p>
            <a:pPr>
              <a:buFontTx/>
              <a:buNone/>
              <a:defRPr/>
            </a:pPr>
            <a:r>
              <a:rPr lang="pl-PL" altLang="pl-PL" sz="2400" dirty="0" smtClean="0"/>
              <a:t> 8) </a:t>
            </a:r>
            <a:r>
              <a:rPr lang="pl-PL" sz="2400" dirty="0" smtClean="0"/>
              <a:t>wdrożenie systemu dysponowania sił i środków do działań ratowniczych.</a:t>
            </a:r>
            <a:endParaRPr lang="pl-PL" alt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280314952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wojewódzkim system tworzą 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1) komenda wojewódzka Państwowej Straży Pożarnej,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2) wydzielone siły i środki z poziomów powiatowych stanowiące wojewódzki odwód operacyjny,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3) ośrodki szkolenia Państwowej Straży Pożarnej,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4) wojewódzki zespół do spraw ochrony przeciwpożarowej i ratownictwa,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5) krajowe bazy sprzętu specjalistycznego Państwowej Straży Pożarnej.</a:t>
            </a:r>
          </a:p>
        </p:txBody>
      </p:sp>
    </p:spTree>
    <p:extLst>
      <p:ext uri="{BB962C8B-B14F-4D97-AF65-F5344CB8AC3E}">
        <p14:creationId xmlns:p14="http://schemas.microsoft.com/office/powerpoint/2010/main" val="426152211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wojewódzkim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1) </a:t>
            </a:r>
            <a:r>
              <a:rPr lang="pl-PL" sz="2400" dirty="0" smtClean="0"/>
              <a:t>opracowanie analiz zagrożeń oraz analiz zabezpieczenia operacyjnego;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2) </a:t>
            </a:r>
            <a:r>
              <a:rPr lang="pl-PL" sz="2400" dirty="0" smtClean="0"/>
              <a:t>opracowanie wojewódzkiego planu ratowniczego;</a:t>
            </a:r>
            <a:endParaRPr lang="pl-PL" alt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3) </a:t>
            </a:r>
            <a:r>
              <a:rPr lang="pl-PL" sz="2400" dirty="0" smtClean="0"/>
              <a:t>ustalanie obszarów chronionych dla specjalistycznych grup ratowniczych oraz dla podmiotów </a:t>
            </a:r>
            <a:r>
              <a:rPr lang="pl-PL" sz="2400" dirty="0" err="1" smtClean="0"/>
              <a:t>ksrg</a:t>
            </a:r>
            <a:r>
              <a:rPr lang="pl-PL" sz="2400" dirty="0" smtClean="0"/>
              <a:t> przewidzianych do realizacji zadań poza terenem własnego działania;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4) </a:t>
            </a:r>
            <a:r>
              <a:rPr lang="pl-PL" sz="2400" dirty="0" smtClean="0"/>
              <a:t>aktualizację danych dotyczących gotowości operacyjnej odwodów operacyjnych na obszarze województwa oraz w ramach pomocy transgranicznej;</a:t>
            </a:r>
            <a:endParaRPr lang="pl-PL" alt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171568209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313" y="1916113"/>
            <a:ext cx="8229600" cy="44259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wojewódzkim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5) </a:t>
            </a:r>
            <a:r>
              <a:rPr lang="pl-PL" sz="2400" dirty="0" smtClean="0"/>
              <a:t>dysponowanie sił i środków specjalistycznych grup ratowniczych i odwodów operacyjnych na obszarze województwa;</a:t>
            </a:r>
            <a:endParaRPr lang="pl-PL" alt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6) </a:t>
            </a:r>
            <a:r>
              <a:rPr lang="pl-PL" sz="2400" dirty="0" smtClean="0"/>
              <a:t>ustalanie zasad powiadamiania i współdziałania podmiotów na obszarze województwa podczas działań ratowniczych.</a:t>
            </a:r>
            <a:endParaRPr lang="pl-PL" alt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42263013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2218" y="1745217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krajowym system tworzą 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 1) Komenda Główna Państwowej Straży Pożarnej,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2) wydzielone siły i środki z wojewódzkich odwodów operacyjnych stanowiące centralny odwód operacyjny,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 3) szkoły Państwowej Straży Pożarnej,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4) krajowe bazy sprzętu specjalistycznego Państwowej Straży Pożarnej,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 5) jednostki badawczo-rozwojowe ochrony przeciwpożarowej</a:t>
            </a:r>
            <a:r>
              <a:rPr lang="pl-PL" altLang="pl-PL" sz="2400" dirty="0" smtClean="0"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5485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krajowym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1) </a:t>
            </a:r>
            <a:r>
              <a:rPr lang="pl-PL" sz="2400" dirty="0" smtClean="0"/>
              <a:t>aktualizację danych dotyczących gotowości operacyjnej centralnego odwodu operacyjnego i podmiotów przewidzianych do współdziałania na obszarze kraju i poza jego granicami;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2) </a:t>
            </a:r>
            <a:r>
              <a:rPr lang="pl-PL" sz="2400" dirty="0" smtClean="0"/>
              <a:t>dysponowanie sił i środków centralnego odwodu operacyjnego na obszarze kraju i poza granice kraju;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3) </a:t>
            </a:r>
            <a:r>
              <a:rPr lang="pl-PL" sz="2400" dirty="0" smtClean="0"/>
              <a:t>opracowanie zasad powiadamiania i współdziałania podmiotów na obszarze kraju podczas działań ratowniczych;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4) </a:t>
            </a:r>
            <a:r>
              <a:rPr lang="pl-PL" sz="2400" dirty="0" smtClean="0"/>
              <a:t>opracowanie zasad organizowania działań ratowniczych;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33249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krajowym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5) </a:t>
            </a:r>
            <a:r>
              <a:rPr lang="pl-PL" sz="2400" dirty="0" smtClean="0"/>
              <a:t>opracowanie zasad ewidencjonowania zdarzeń;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6) </a:t>
            </a:r>
            <a:r>
              <a:rPr lang="pl-PL" sz="2400" dirty="0" smtClean="0"/>
              <a:t>opracowanie zasad organizacji i funkcjonowania systemów teleinformatycznych, w tym na potrzeby kierującego działaniem ratowniczym;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7) </a:t>
            </a:r>
            <a:r>
              <a:rPr lang="pl-PL" sz="2400" dirty="0" smtClean="0"/>
              <a:t>opracowanie zasad organizacji łączności alarmowania, powiadamiania, dysponowania oraz współdziałania na potrzeby działań ratowniczych;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8) </a:t>
            </a:r>
            <a:r>
              <a:rPr lang="pl-PL" sz="2400" dirty="0" smtClean="0"/>
              <a:t>opracowanie zasad współpracy podczas działań ratowniczych z nadawcami programów radiowych i telewizyjnych oraz z wolontariuszami;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010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Krajowy System Ratowniczo-Gaśniczy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u="sng" dirty="0" smtClean="0"/>
              <a:t>Na poziomie krajowym obejmuje: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altLang="pl-PL" sz="2400" u="sng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 9) </a:t>
            </a:r>
            <a:r>
              <a:rPr lang="pl-PL" sz="2400" dirty="0" smtClean="0"/>
              <a:t>opracowanie zasad wsparcia psychologicznego osób uczestniczących w działaniach ratowniczych;</a:t>
            </a:r>
            <a:endParaRPr lang="pl-PL" alt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10) </a:t>
            </a:r>
            <a:r>
              <a:rPr lang="pl-PL" sz="2400" dirty="0" smtClean="0"/>
              <a:t>opracowanie zasad tworzenia przez podmioty </a:t>
            </a:r>
            <a:r>
              <a:rPr lang="pl-PL" sz="2400" dirty="0" err="1" smtClean="0"/>
              <a:t>ksrg</a:t>
            </a:r>
            <a:r>
              <a:rPr lang="pl-PL" sz="2400" dirty="0" smtClean="0"/>
              <a:t> wspólnych zespołów ratowniczych;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11) </a:t>
            </a:r>
            <a:r>
              <a:rPr lang="pl-PL" sz="2400" dirty="0" smtClean="0"/>
              <a:t>opracowanie zasad organizowania ćwiczeń ratowniczych;</a:t>
            </a:r>
            <a:endParaRPr lang="pl-PL" altLang="pl-PL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 smtClean="0"/>
              <a:t>  12) </a:t>
            </a:r>
            <a:r>
              <a:rPr lang="pl-PL" sz="2400" dirty="0" smtClean="0"/>
              <a:t>opracowanie zasad podwyższania gotowości operacyjnej;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dirty="0" smtClean="0"/>
              <a:t>  13) opracowanie zasad analizowania zdarzeń;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dirty="0" smtClean="0"/>
              <a:t>  14) opracowanie zasad organizacji krajowych baz sprzętu specjalistycznego i środków gaśniczych.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6744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2202" y="1702744"/>
            <a:ext cx="8562282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just">
              <a:lnSpc>
                <a:spcPct val="90000"/>
              </a:lnSpc>
              <a:buFontTx/>
              <a:buNone/>
            </a:pPr>
            <a:r>
              <a:rPr lang="pl-PL" sz="2400" dirty="0" smtClean="0"/>
              <a:t>        Współpraca </a:t>
            </a:r>
            <a:r>
              <a:rPr lang="pl-PL" sz="2400" dirty="0" smtClean="0"/>
              <a:t>w ramach systemu ratowniczo-gaśniczego to przede wszystkim współdziałanie podczas akcji ratowniczych na terenie kraju z udziałem specjalistów, grup ratowniczych, zastosowania sprzętu, przygotowanie wspólnych programów szkoleniowych dotyczących zasad udzielania pierwszej pomocy, stosowania podstawowych technik ratowniczych, tworzenie programów informujących o zagrożeniach katastrofami, klęskami żywiołowymi, pożarami i innymi zagrożeniami spowodowanymi siłami przyrody lub działalnością człowieka, a także udostępnienie pozostających w dyspozycji stron zasobów, na potrzeby akcji ratunkowych i szkoleń.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832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39617" y="1702744"/>
            <a:ext cx="831991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pl-PL" sz="2400" dirty="0" smtClean="0"/>
              <a:t>          Ochotnicze </a:t>
            </a:r>
            <a:r>
              <a:rPr lang="pl-PL" sz="2400" dirty="0" smtClean="0"/>
              <a:t>Straże Pożarne ściśle współdziałają z jednostkami organizacyjnymi Państwowej Straży Pożarnej oraz innymi podmiotami i instytucjami w celu zapewnienia bezpieczeństwa obywateli na terenie swego działania (miasta i gminy) lub wspomagając sąsiednie obszary w ramach odwodów operacyjnych lub uzgodnień o pomocy wzajemnej. </a:t>
            </a:r>
            <a:endParaRPr lang="pl-PL" altLang="pl-PL" sz="1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1431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</a:t>
            </a:r>
            <a:r>
              <a:rPr lang="pl-PL" altLang="pl-PL" sz="2400" dirty="0" smtClean="0"/>
              <a:t>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2"/>
          </p:nvPr>
        </p:nvSpPr>
        <p:spPr>
          <a:xfrm>
            <a:off x="402438" y="1886224"/>
            <a:ext cx="8295089" cy="6912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276860" indent="0" algn="ctr" eaLnBrk="1" hangingPunct="1">
              <a:buNone/>
            </a:pPr>
            <a:r>
              <a:rPr lang="pl-PL" altLang="pl-PL" dirty="0"/>
              <a:t>Ustawa z </a:t>
            </a:r>
            <a:r>
              <a:rPr lang="pl-PL" altLang="pl-PL" dirty="0" smtClean="0"/>
              <a:t>dnia 7 </a:t>
            </a:r>
            <a:r>
              <a:rPr lang="pl-PL" altLang="pl-PL" dirty="0"/>
              <a:t>kwietnia 1989 r. Prawo o stowarzyszeniach 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pl-PL" altLang="pl-PL" dirty="0"/>
          </a:p>
          <a:p>
            <a:pPr marL="276860" indent="0" algn="ctr" eaLnBrk="1" hangingPunct="1">
              <a:buNone/>
            </a:pPr>
            <a:r>
              <a:rPr lang="pl-PL" altLang="pl-PL" dirty="0" smtClean="0"/>
              <a:t>     Ustawa </a:t>
            </a:r>
            <a:r>
              <a:rPr lang="pl-PL" altLang="pl-PL" dirty="0"/>
              <a:t>z </a:t>
            </a:r>
            <a:r>
              <a:rPr lang="pl-PL" altLang="pl-PL" dirty="0" smtClean="0"/>
              <a:t>dnia 24 </a:t>
            </a:r>
            <a:r>
              <a:rPr lang="pl-PL" altLang="pl-PL" dirty="0"/>
              <a:t>sierpnia 1991 r. o ochronie przeciwpożarowej 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pl-PL" altLang="pl-PL" dirty="0"/>
          </a:p>
          <a:p>
            <a:pPr marL="276860" indent="0" algn="ctr" eaLnBrk="1" hangingPunct="1">
              <a:buNone/>
            </a:pPr>
            <a:r>
              <a:rPr lang="pl-PL" altLang="pl-PL" dirty="0"/>
              <a:t>Statut Ochotniczej Straży Pożarnej.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" name="Shape 1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2438" y="254968"/>
            <a:ext cx="822300" cy="935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/>
              <a:t>Współpraca OSP z innymi podmiotami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82438" y="1702744"/>
            <a:ext cx="8329327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b="1" dirty="0" smtClean="0"/>
              <a:t>Współdziałanie jednostek ochrony przeciwpożarowej biorących udział w działaniu ratowniczym polega na: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>
              <a:lnSpc>
                <a:spcPct val="90000"/>
              </a:lnSpc>
            </a:pPr>
            <a:r>
              <a:rPr lang="pl-PL" sz="2400" dirty="0" smtClean="0"/>
              <a:t> wzajemnej </a:t>
            </a:r>
            <a:r>
              <a:rPr lang="pl-PL" sz="2400" dirty="0" smtClean="0"/>
              <a:t>pomocy w celu zachowania ciągłości </a:t>
            </a:r>
            <a:br>
              <a:rPr lang="pl-PL" sz="2400" dirty="0" smtClean="0"/>
            </a:br>
            <a:r>
              <a:rPr lang="pl-PL" sz="2400" dirty="0" smtClean="0"/>
              <a:t>i skuteczności procedur ratowniczych;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powiadamianiu o występujących zagrożeniach oraz zastosowanych i wymaganych środkach ochrony osobistej ratowników i zabezpieczeniu terenu działań ratowniczych;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informowaniu o stosowanych technikach ratowania życia, zdrowia, środowiska i mienia oraz sposobach ewakuacji poszkodowanych i zagrożonych ludzi oraz zwierząt ze strefy zagrożenia;</a:t>
            </a:r>
          </a:p>
        </p:txBody>
      </p:sp>
    </p:spTree>
    <p:extLst>
      <p:ext uri="{BB962C8B-B14F-4D97-AF65-F5344CB8AC3E}">
        <p14:creationId xmlns:p14="http://schemas.microsoft.com/office/powerpoint/2010/main" val="5777322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72507" y="1846120"/>
            <a:ext cx="8174455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just">
              <a:lnSpc>
                <a:spcPct val="90000"/>
              </a:lnSpc>
              <a:buFontTx/>
              <a:buNone/>
            </a:pPr>
            <a:r>
              <a:rPr lang="pl-PL" sz="2800" dirty="0" smtClean="0"/>
              <a:t>     </a:t>
            </a:r>
            <a:r>
              <a:rPr lang="pl-PL" sz="2800" u="sng" dirty="0" smtClean="0"/>
              <a:t>Ochrona </a:t>
            </a:r>
            <a:r>
              <a:rPr lang="pl-PL" sz="2800" u="sng" dirty="0" smtClean="0"/>
              <a:t>ludności</a:t>
            </a:r>
            <a:r>
              <a:rPr lang="pl-PL" sz="2800" dirty="0" smtClean="0"/>
              <a:t> polega na realizacji przedsięwzięć mających na celu zapewnienie bezpieczeństwa ludziom, mieniu i środowisku – w razie wystąpienia zagrożeń spowodowanych zarówno działaniem sił przyrody (klęski żywiołowe) i rozwojem cywilizacyjnym (awarie, katastrofy), jak również działaniami wojennymi i terrorystycznymi.</a:t>
            </a: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221620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32202" y="1520328"/>
            <a:ext cx="8736376" cy="47083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dirty="0" smtClean="0"/>
              <a:t>Umownie ochrona ludności obejmuje </a:t>
            </a:r>
            <a:r>
              <a:rPr lang="pl-PL" sz="2400" u="sng" dirty="0" smtClean="0"/>
              <a:t>cztery etapy </a:t>
            </a:r>
            <a:r>
              <a:rPr lang="pl-PL" sz="2400" dirty="0" smtClean="0"/>
              <a:t>działań</a:t>
            </a:r>
            <a:r>
              <a:rPr lang="pl-PL" sz="2400" dirty="0" smtClean="0"/>
              <a:t>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</a:pPr>
            <a:r>
              <a:rPr lang="pl-PL" sz="2400" dirty="0" smtClean="0"/>
              <a:t> zapobieganie</a:t>
            </a:r>
            <a:r>
              <a:rPr lang="pl-PL" sz="2400" dirty="0" smtClean="0"/>
              <a:t>, czyli przedsięwzięcia minimalizujące straty, a w </a:t>
            </a:r>
            <a:r>
              <a:rPr lang="pl-PL" sz="2400" dirty="0" smtClean="0"/>
              <a:t> tym</a:t>
            </a:r>
            <a:r>
              <a:rPr lang="pl-PL" sz="2400" dirty="0" smtClean="0"/>
              <a:t>: prace legislacyjne, planowanie, tworzenie zapasów, budowa struktur organizacyjnych, realizacja budowli i systemów zabezpieczających (ukrycia, schrony, wały przeciwpowodziowe, kontrola (graniczna i przewozowa itp.);</a:t>
            </a:r>
          </a:p>
        </p:txBody>
      </p:sp>
      <p:sp>
        <p:nvSpPr>
          <p:cNvPr id="9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Picture 6" descr="C:\Temp\4etap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567" y="2041501"/>
            <a:ext cx="1935350" cy="18144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77148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1636811"/>
            <a:ext cx="8694483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>
              <a:lnSpc>
                <a:spcPct val="90000"/>
              </a:lnSpc>
            </a:pPr>
            <a:r>
              <a:rPr lang="pl-PL" sz="2400" dirty="0" smtClean="0"/>
              <a:t> osiąganie </a:t>
            </a:r>
            <a:r>
              <a:rPr lang="pl-PL" sz="2400" dirty="0" smtClean="0"/>
              <a:t>gotowości, a w tym: prowadzenie badań, doskonalenie służb ratowniczych, ich wyposażenie, edukacja społeczeństwa, szkolenie i ćwiczenia, opracowywanie procedur działania;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reagowanie na zagrożenia, a w tym: organizowanie ośrodków kierowania i koordynacji, poszukiwanie i udzielanie pomocy poszkodowanym, likwidacja ognisk zagrożeń, mobilizowanie służb ratowniczych i ochotników, informowanie władz, środków masowego przekazu i społeczeństwa;</a:t>
            </a: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656689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06578" y="1493379"/>
            <a:ext cx="8018879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just">
              <a:lnSpc>
                <a:spcPct val="90000"/>
              </a:lnSpc>
            </a:pPr>
            <a:r>
              <a:rPr lang="pl-PL" sz="2400" dirty="0" smtClean="0"/>
              <a:t>odbudowa, czyli przywracanie stanu normalnego, a w tym: szacowanie strat, informowanie o prawach i obowiązkach, sprawne administrowanie, aktywizacja odbudowy zniszczeń i uszkodzeń, analizowanie potrzeb i realizacja zobowiązań, zapewnienie pomocy społecznej, precyzowanie wniosków;</a:t>
            </a:r>
          </a:p>
        </p:txBody>
      </p:sp>
      <p:sp>
        <p:nvSpPr>
          <p:cNvPr id="9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6836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72880" y="1980346"/>
            <a:ext cx="7467600" cy="4525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pl-PL" sz="2400" dirty="0" smtClean="0"/>
              <a:t>Wójt, burmistrz, prezydent miasta zapewnia na obszarze gminy (miasta) realizację następujących zadań: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algn="ctr">
              <a:lnSpc>
                <a:spcPct val="90000"/>
              </a:lnSpc>
            </a:pPr>
            <a:r>
              <a:rPr lang="pl-PL" sz="2400" dirty="0" smtClean="0"/>
              <a:t>całodobowe alarmowanie członków gminnego zespołu zarządzania kryzysowego, a w sytuacjach kryzysowych zapewnienie całodobowego dyżuru w celu zapewnienia przepływu informacji oraz dokumentowania prowadzonych czynności;</a:t>
            </a:r>
          </a:p>
          <a:p>
            <a:pPr algn="ctr">
              <a:lnSpc>
                <a:spcPct val="90000"/>
              </a:lnSpc>
            </a:pPr>
            <a:r>
              <a:rPr lang="pl-PL" sz="2400" dirty="0" smtClean="0"/>
              <a:t>współdziałanie z centrami zarządzania kryzysowego organów administracji publicznej;</a:t>
            </a:r>
          </a:p>
          <a:p>
            <a:pPr algn="ctr">
              <a:lnSpc>
                <a:spcPct val="90000"/>
              </a:lnSpc>
            </a:pPr>
            <a:r>
              <a:rPr lang="pl-PL" sz="2400" dirty="0" smtClean="0"/>
              <a:t>nadzór nad funkcjonowaniem systemu wykrywania i alarmowania oraz systemu wczesnego ostrzegania ludności;</a:t>
            </a:r>
          </a:p>
        </p:txBody>
      </p:sp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4182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dirty="0" smtClean="0"/>
              <a:t>Zadania OSP w powszechnym systemie </a:t>
            </a:r>
            <a:r>
              <a:rPr lang="pl-PL" altLang="pl-PL" sz="2400" dirty="0"/>
              <a:t>ochrony ludności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  <a:endParaRPr lang="pl-PL" sz="1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93545" y="2332037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38912" marR="0" lvl="0" indent="-16205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pl-PL" sz="2400" smtClean="0"/>
              <a:t>współpracę z podmiotami realizującymi monitoring środowiska;</a:t>
            </a:r>
          </a:p>
          <a:p>
            <a:pPr algn="ctr">
              <a:lnSpc>
                <a:spcPct val="90000"/>
              </a:lnSpc>
            </a:pPr>
            <a:r>
              <a:rPr lang="pl-PL" sz="2400" smtClean="0"/>
              <a:t>współdziałanie z podmiotami prowadzącymi akcje ratownicze, poszukiwawcze i humanitarne;</a:t>
            </a:r>
          </a:p>
          <a:p>
            <a:pPr algn="ctr">
              <a:lnSpc>
                <a:spcPct val="90000"/>
              </a:lnSpc>
            </a:pPr>
            <a:r>
              <a:rPr lang="pl-PL" sz="2400" smtClean="0"/>
              <a:t>realizację zadań stałego dyżuru na potrzeby podwyższania gotowości obronnej państwa.</a:t>
            </a:r>
          </a:p>
        </p:txBody>
      </p:sp>
    </p:spTree>
    <p:extLst>
      <p:ext uri="{BB962C8B-B14F-4D97-AF65-F5344CB8AC3E}">
        <p14:creationId xmlns:p14="http://schemas.microsoft.com/office/powerpoint/2010/main" val="257926783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 smtClean="0"/>
              <a:t>Bibliografia: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3850" y="1773238"/>
            <a:ext cx="8569325" cy="55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5560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560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5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5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5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>
                <a:latin typeface="Times New Roman" panose="02020603050405020304" pitchFamily="18" charset="0"/>
              </a:rPr>
              <a:t>  </a:t>
            </a:r>
            <a:r>
              <a:rPr lang="pl-PL" altLang="pl-PL" sz="2400" dirty="0"/>
              <a:t>Ustawa z dnia 24 sierpnia 1991 roku o ochronie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/>
              <a:t>	przeciwpożarowej.(</a:t>
            </a:r>
            <a:r>
              <a:rPr lang="nn-NO" altLang="pl-PL" sz="2400" dirty="0"/>
              <a:t>Dz.U. 1991 Nr 81 poz. 351</a:t>
            </a:r>
            <a:r>
              <a:rPr lang="pl-PL" altLang="pl-PL" sz="2400" dirty="0"/>
              <a:t>);</a:t>
            </a:r>
          </a:p>
          <a:p>
            <a:pPr eaLnBrk="1" hangingPunct="1">
              <a:lnSpc>
                <a:spcPct val="4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>
                <a:solidFill>
                  <a:schemeClr val="tx2"/>
                </a:solidFill>
              </a:rPr>
              <a:t>  </a:t>
            </a:r>
            <a:r>
              <a:rPr lang="pl-PL" altLang="pl-PL" sz="2400" dirty="0"/>
              <a:t>Rozporządzenie Ministra Spraw Wewnętrznych i 	Administracji z dnia 18 lutego 2011 roku w sprawie 	szczegółowych zasad organizacji krajowego systemu 	ratowniczo-gaśniczego. (Dz.U.2011.46.239);</a:t>
            </a:r>
          </a:p>
          <a:p>
            <a:pPr eaLnBrk="1" hangingPunct="1">
              <a:lnSpc>
                <a:spcPct val="50000"/>
              </a:lnSpc>
              <a:buClrTx/>
              <a:buSzTx/>
              <a:buFontTx/>
              <a:buNone/>
            </a:pPr>
            <a:endParaRPr lang="pl-PL" altLang="pl-PL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/>
              <a:t>  Regulamin Organizacyjny Jednostki Operacyjno-	Technicznej OSP zatwierdzony uchwałą nr 95/18/2004 	Prezydium Zarządu Głównego ZOSP RP z dnia 16 grudnia 	2004r;</a:t>
            </a:r>
          </a:p>
          <a:p>
            <a:pPr eaLnBrk="1" hangingPunct="1">
              <a:lnSpc>
                <a:spcPct val="6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/>
              <a:t>  Przykładowy Statut Ochotniczej Straży Pożarnej;</a:t>
            </a: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r>
              <a:rPr lang="pl-PL" altLang="pl-PL" sz="2400" dirty="0"/>
              <a:t>    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312043883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 smtClean="0"/>
              <a:t>Bibliografia: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4674" y="2154598"/>
            <a:ext cx="8569325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5560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5560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55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55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55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55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40000"/>
              </a:lnSpc>
              <a:buClrTx/>
              <a:buSzTx/>
              <a:buFontTx/>
              <a:buNone/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>
                <a:solidFill>
                  <a:schemeClr val="tx2"/>
                </a:solidFill>
              </a:rPr>
              <a:t>  </a:t>
            </a:r>
            <a:r>
              <a:rPr lang="pl-PL" altLang="pl-PL" sz="2400" dirty="0"/>
              <a:t>Rozporządzenie Ministra Spraw Wewnętrznych i 	Administracji z dnia 31 lipca 2001 roku w sprawie 	szczegółowych zasad kierowania i współdziałania 	jednostek ochrony przeciwpożarowej biorących udział w 	działaniu ratowniczym. (Dz.U.2001 nr 82 poz. 895);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endParaRPr lang="pl-PL" altLang="pl-PL" sz="2400" dirty="0"/>
          </a:p>
          <a:p>
            <a:pPr eaLnBrk="1" hangingPunct="1">
              <a:lnSpc>
                <a:spcPct val="80000"/>
              </a:lnSpc>
              <a:buClrTx/>
              <a:buSzTx/>
              <a:buFontTx/>
              <a:buBlip>
                <a:blip r:embed="rId4"/>
              </a:buBlip>
            </a:pPr>
            <a:r>
              <a:rPr lang="pl-PL" altLang="pl-PL" sz="2400" dirty="0"/>
              <a:t>  Ustawa z dnia 26 kwietnia 2007 roku o zarządzaniu 	kryzysowym.(</a:t>
            </a:r>
            <a:r>
              <a:rPr lang="nn-NO" altLang="pl-PL" sz="2400" dirty="0"/>
              <a:t>Dz.U. </a:t>
            </a:r>
            <a:r>
              <a:rPr lang="pl-PL" altLang="pl-PL" sz="2400" dirty="0"/>
              <a:t>2007</a:t>
            </a:r>
            <a:r>
              <a:rPr lang="nn-NO" altLang="pl-PL" sz="2400" dirty="0"/>
              <a:t> Nr 8</a:t>
            </a:r>
            <a:r>
              <a:rPr lang="pl-PL" altLang="pl-PL" sz="2400" dirty="0"/>
              <a:t>9</a:t>
            </a:r>
            <a:r>
              <a:rPr lang="nn-NO" altLang="pl-PL" sz="2400" dirty="0"/>
              <a:t> poz. </a:t>
            </a:r>
            <a:r>
              <a:rPr lang="pl-PL" altLang="pl-PL" sz="2400" dirty="0"/>
              <a:t>590);</a:t>
            </a:r>
          </a:p>
          <a:p>
            <a:pPr eaLnBrk="1" hangingPunct="1">
              <a:lnSpc>
                <a:spcPct val="50000"/>
              </a:lnSpc>
              <a:buClrTx/>
              <a:buSzTx/>
              <a:buFontTx/>
              <a:buNone/>
            </a:pPr>
            <a:endParaRPr lang="pl-PL" altLang="pl-PL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Blip>
                <a:blip r:embed="rId4"/>
              </a:buBlip>
            </a:pPr>
            <a:r>
              <a:rPr lang="pl-PL" altLang="pl-PL" sz="2400" dirty="0"/>
              <a:t>  https://mswia.gov.pl/</a:t>
            </a:r>
          </a:p>
          <a:p>
            <a:pPr eaLnBrk="1" hangingPunct="1">
              <a:lnSpc>
                <a:spcPct val="80000"/>
              </a:lnSpc>
              <a:buClrTx/>
              <a:buSzTx/>
              <a:buFont typeface="Wingdings 2" panose="05020102010507070707" pitchFamily="18" charset="2"/>
              <a:buNone/>
            </a:pPr>
            <a:r>
              <a:rPr lang="pl-PL" altLang="pl-PL" sz="2400" dirty="0"/>
              <a:t>  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pl-PL" altLang="pl-PL" sz="2400" dirty="0"/>
          </a:p>
        </p:txBody>
      </p:sp>
    </p:spTree>
    <p:extLst>
      <p:ext uri="{BB962C8B-B14F-4D97-AF65-F5344CB8AC3E}">
        <p14:creationId xmlns:p14="http://schemas.microsoft.com/office/powerpoint/2010/main" val="3771295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altLang="pl-PL" sz="2400" dirty="0" smtClean="0"/>
              <a:t>Jednostki organizacyjne ochrony </a:t>
            </a:r>
            <a:r>
              <a:rPr lang="pl-PL" altLang="pl-PL" sz="2400" dirty="0" smtClean="0"/>
              <a:t>p</a:t>
            </a:r>
            <a:r>
              <a:rPr lang="pl-PL" altLang="pl-PL" sz="2400" dirty="0" smtClean="0"/>
              <a:t>rzeciwpożarowej</a:t>
            </a:r>
            <a:br>
              <a:rPr lang="pl-PL" altLang="pl-PL" sz="2400" dirty="0" smtClean="0"/>
            </a:br>
            <a:r>
              <a:rPr lang="pl-PL" altLang="pl-PL" sz="2400" dirty="0" smtClean="0"/>
              <a:t> i ich zadania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121186" y="1702744"/>
            <a:ext cx="8921000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b="1" dirty="0" smtClean="0"/>
              <a:t>Ochrona przeciwpożarowa polega </a:t>
            </a:r>
            <a:r>
              <a:rPr lang="pl-PL" altLang="pl-PL" sz="2400" b="1" dirty="0"/>
              <a:t>na realizacji przedsięwzięć mających na celu ochronę życia, zdrowia, mienia lub środowiska przed pożarem, klęską żywiołową lub innym miejscowym zagrożeniem poprzez</a:t>
            </a:r>
            <a:r>
              <a:rPr lang="pl-PL" altLang="pl-PL" sz="2000" b="1" dirty="0"/>
              <a:t>:</a:t>
            </a:r>
            <a:r>
              <a:rPr lang="pl-PL" altLang="pl-PL" sz="1800" b="1" dirty="0"/>
              <a:t> 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1800" dirty="0"/>
          </a:p>
          <a:p>
            <a:pPr marL="0" indent="0" algn="ctr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pl-PL" altLang="pl-PL" sz="2400" dirty="0"/>
              <a:t>Zapobieganie powstawaniu i rozprzestrzenianiu się pożaru, klęski żywiołowej lub innego miejscowego zagrożenia;</a:t>
            </a:r>
            <a:r>
              <a:rPr lang="pl-PL" altLang="pl-PL" sz="2000" dirty="0"/>
              <a:t> 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2000" dirty="0"/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dirty="0" smtClean="0"/>
              <a:t>   Zapewnienie </a:t>
            </a:r>
            <a:r>
              <a:rPr lang="pl-PL" altLang="pl-PL" sz="2400" dirty="0"/>
              <a:t>sił i środków do zwalczania pożaru, klęski żywiołowej lub innego miejscowego zagrożenia</a:t>
            </a:r>
            <a:r>
              <a:rPr lang="pl-PL" altLang="pl-PL" sz="2000" dirty="0"/>
              <a:t>;</a:t>
            </a:r>
          </a:p>
          <a:p>
            <a:pPr marL="457200" indent="-457200" algn="ctr" eaLnBrk="1" hangingPunct="1">
              <a:lnSpc>
                <a:spcPct val="80000"/>
              </a:lnSpc>
              <a:buFontTx/>
              <a:buNone/>
              <a:defRPr/>
            </a:pPr>
            <a:endParaRPr lang="pl-PL" altLang="pl-PL" sz="1800" dirty="0"/>
          </a:p>
          <a:p>
            <a:pPr marL="457200" indent="-457200" eaLnBrk="1" hangingPunct="1">
              <a:lnSpc>
                <a:spcPct val="80000"/>
              </a:lnSpc>
              <a:buFontTx/>
              <a:buNone/>
              <a:defRPr/>
            </a:pPr>
            <a:r>
              <a:rPr lang="pl-PL" altLang="pl-PL" sz="2400" dirty="0" smtClean="0"/>
              <a:t>      Prowadzenie </a:t>
            </a:r>
            <a:r>
              <a:rPr lang="pl-PL" altLang="pl-PL" sz="2400" dirty="0"/>
              <a:t>działań ratowniczych</a:t>
            </a:r>
            <a:r>
              <a:rPr lang="pl-PL" altLang="pl-PL" sz="1800" dirty="0"/>
              <a:t>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40736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693545" y="1471558"/>
            <a:ext cx="8381172" cy="567304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pl-PL" altLang="pl-PL" sz="2400" dirty="0" smtClean="0"/>
              <a:t>  </a:t>
            </a:r>
            <a:r>
              <a:rPr lang="pl-PL" altLang="pl-PL" sz="2400" dirty="0" smtClean="0"/>
              <a:t>  </a:t>
            </a:r>
            <a:endParaRPr lang="pl-PL" altLang="pl-PL" sz="2400" dirty="0"/>
          </a:p>
          <a:p>
            <a:pPr marL="457200" indent="-457200" eaLnBrk="1" hangingPunct="1"/>
            <a:r>
              <a:rPr lang="pl-PL" altLang="pl-PL" sz="2400" dirty="0" smtClean="0"/>
              <a:t>jednostki </a:t>
            </a:r>
            <a:r>
              <a:rPr lang="pl-PL" altLang="pl-PL" sz="2400" dirty="0"/>
              <a:t>organizacyjne PSP;</a:t>
            </a:r>
          </a:p>
          <a:p>
            <a:pPr marL="457200" indent="-457200" eaLnBrk="1" hangingPunct="1"/>
            <a:r>
              <a:rPr lang="pl-PL" altLang="pl-PL" sz="2400" dirty="0"/>
              <a:t>jednostki organizacyjne WOP;</a:t>
            </a:r>
          </a:p>
          <a:p>
            <a:pPr marL="457200" indent="-457200" eaLnBrk="1" hangingPunct="1"/>
            <a:r>
              <a:rPr lang="pl-PL" altLang="pl-PL" sz="2400" dirty="0"/>
              <a:t>zakładowa straż pożarna;</a:t>
            </a:r>
          </a:p>
          <a:p>
            <a:pPr marL="457200" indent="-457200" eaLnBrk="1" hangingPunct="1"/>
            <a:r>
              <a:rPr lang="pl-PL" altLang="pl-PL" sz="2400" dirty="0"/>
              <a:t>zakładowa służba ratownicza;</a:t>
            </a:r>
          </a:p>
          <a:p>
            <a:pPr marL="457200" indent="-457200" eaLnBrk="1" hangingPunct="1"/>
            <a:r>
              <a:rPr lang="pl-PL" altLang="pl-PL" sz="2400" dirty="0"/>
              <a:t>gminna zawodowa straż pożarna;</a:t>
            </a:r>
          </a:p>
          <a:p>
            <a:pPr marL="457200" indent="-457200" eaLnBrk="1" hangingPunct="1"/>
            <a:r>
              <a:rPr lang="pl-PL" altLang="pl-PL" sz="2400" dirty="0"/>
              <a:t>powiatowa (miejska) zawodowa straż pożarna;</a:t>
            </a:r>
          </a:p>
          <a:p>
            <a:pPr marL="457200" indent="-457200" eaLnBrk="1" hangingPunct="1"/>
            <a:r>
              <a:rPr lang="pl-PL" altLang="pl-PL" sz="2400" dirty="0"/>
              <a:t>terenowa służba ratownicza;</a:t>
            </a:r>
          </a:p>
          <a:p>
            <a:pPr marL="457200" indent="-457200" eaLnBrk="1" hangingPunct="1"/>
            <a:r>
              <a:rPr lang="pl-PL" altLang="pl-PL" sz="2400" dirty="0"/>
              <a:t>ochotnicza straż pożarna;</a:t>
            </a:r>
          </a:p>
          <a:p>
            <a:pPr marL="457200" indent="-457200" eaLnBrk="1" hangingPunct="1"/>
            <a:r>
              <a:rPr lang="pl-PL" altLang="pl-PL" sz="2400" dirty="0"/>
              <a:t>związek ochotniczych straży pożarnych;</a:t>
            </a:r>
          </a:p>
          <a:p>
            <a:pPr marL="457200" indent="-457200" eaLnBrk="1" hangingPunct="1"/>
            <a:r>
              <a:rPr lang="pl-PL" altLang="pl-PL" sz="2400" dirty="0"/>
              <a:t>inne jednostki ratownicze.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87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altLang="pl-PL" sz="2400" dirty="0" smtClean="0"/>
              <a:t>Jednostki organizacyjne ochrony </a:t>
            </a:r>
            <a:r>
              <a:rPr lang="pl-PL" altLang="pl-PL" sz="2400" dirty="0" smtClean="0"/>
              <a:t>p</a:t>
            </a:r>
            <a:r>
              <a:rPr lang="pl-PL" altLang="pl-PL" sz="2400" dirty="0" smtClean="0"/>
              <a:t>rzeciwpożarowej</a:t>
            </a:r>
            <a:br>
              <a:rPr lang="pl-PL" altLang="pl-PL" sz="2400" dirty="0" smtClean="0"/>
            </a:br>
            <a:r>
              <a:rPr lang="pl-PL" altLang="pl-PL" sz="2400" dirty="0" smtClean="0"/>
              <a:t> i ich zadania</a:t>
            </a:r>
            <a:endParaRPr lang="pl-PL"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73798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447402" y="1600267"/>
            <a:ext cx="8465244" cy="3266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79476" indent="-34290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pl-PL" altLang="pl-PL" sz="2400" dirty="0" smtClean="0"/>
              <a:t>Prowadzenie </a:t>
            </a:r>
            <a:r>
              <a:rPr lang="pl-PL" altLang="pl-PL" sz="2400" dirty="0"/>
              <a:t>działalności mającej na celu zapobieganie pożarom </a:t>
            </a:r>
          </a:p>
          <a:p>
            <a:pPr marL="420624" indent="-384048" algn="ctr">
              <a:lnSpc>
                <a:spcPct val="80000"/>
              </a:lnSpc>
              <a:defRPr/>
            </a:pPr>
            <a:endParaRPr lang="pl-PL" altLang="pl-PL" sz="2400" dirty="0"/>
          </a:p>
          <a:p>
            <a:pPr marL="420624" indent="-384048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pl-PL" altLang="pl-PL" sz="2400" dirty="0" smtClean="0"/>
              <a:t> Udział </a:t>
            </a:r>
            <a:r>
              <a:rPr lang="pl-PL" altLang="pl-PL" sz="2400" dirty="0"/>
              <a:t>w akcjach ratowniczych </a:t>
            </a:r>
          </a:p>
          <a:p>
            <a:pPr marL="420624" indent="-384048" algn="ctr">
              <a:lnSpc>
                <a:spcPct val="80000"/>
              </a:lnSpc>
              <a:defRPr/>
            </a:pPr>
            <a:endParaRPr lang="pl-PL" altLang="pl-PL" sz="2400" dirty="0"/>
          </a:p>
          <a:p>
            <a:pPr marL="420624" indent="-384048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pl-PL" altLang="pl-PL" sz="2400" dirty="0"/>
              <a:t> Informowanie ludności o istniejących zagrożeniach </a:t>
            </a:r>
            <a:r>
              <a:rPr lang="pl-PL" altLang="pl-PL" sz="2400" dirty="0" smtClean="0"/>
              <a:t>  pożarowych </a:t>
            </a:r>
            <a:r>
              <a:rPr lang="pl-PL" altLang="pl-PL" sz="2400" dirty="0"/>
              <a:t>i ekologicznych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body" idx="2"/>
          </p:nvPr>
        </p:nvSpPr>
        <p:spPr>
          <a:xfrm>
            <a:off x="5436096" y="5362694"/>
            <a:ext cx="1080120" cy="2160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Zdjęcie 1</a:t>
            </a:r>
          </a:p>
        </p:txBody>
      </p:sp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</a:t>
            </a:r>
            <a:r>
              <a:rPr lang="pl-PL" altLang="pl-PL" sz="2400" dirty="0" smtClean="0"/>
              <a:t>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Shape 152"/>
          <p:cNvSpPr txBox="1">
            <a:spLocks noGrp="1"/>
          </p:cNvSpPr>
          <p:nvPr>
            <p:ph type="body" idx="2"/>
          </p:nvPr>
        </p:nvSpPr>
        <p:spPr>
          <a:xfrm>
            <a:off x="447402" y="3907512"/>
            <a:ext cx="8097096" cy="2869894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571500" lvl="0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altLang="pl-PL" sz="2400" dirty="0" smtClean="0">
                <a:latin typeface="+mj-lt"/>
              </a:rPr>
              <a:t>Upowszechnianie </a:t>
            </a:r>
            <a:r>
              <a:rPr lang="pl-PL" altLang="pl-PL" sz="2400" dirty="0">
                <a:latin typeface="+mj-lt"/>
              </a:rPr>
              <a:t>kultury fizycznej i sportu oraz </a:t>
            </a:r>
            <a:r>
              <a:rPr lang="pl-PL" altLang="pl-PL" sz="2400" dirty="0" smtClean="0">
                <a:latin typeface="+mj-lt"/>
              </a:rPr>
              <a:t>prowadzenia </a:t>
            </a:r>
            <a:r>
              <a:rPr lang="pl-PL" altLang="pl-PL" sz="2400" dirty="0">
                <a:latin typeface="+mj-lt"/>
              </a:rPr>
              <a:t>działalności kulturalnej i </a:t>
            </a:r>
            <a:r>
              <a:rPr lang="pl-PL" altLang="pl-PL" sz="2400" dirty="0" smtClean="0">
                <a:latin typeface="+mj-lt"/>
              </a:rPr>
              <a:t>oświatowej,</a:t>
            </a:r>
          </a:p>
          <a:p>
            <a:pPr marL="114300" lvl="0" indent="0">
              <a:buClr>
                <a:schemeClr val="tx1"/>
              </a:buClr>
              <a:buNone/>
            </a:pPr>
            <a:endParaRPr lang="pl-PL" altLang="pl-PL" sz="2400" dirty="0" smtClean="0">
              <a:latin typeface="+mj-lt"/>
            </a:endParaRPr>
          </a:p>
          <a:p>
            <a:pPr marL="571500" lvl="0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altLang="pl-PL" sz="2400" dirty="0" smtClean="0">
                <a:latin typeface="+mj-lt"/>
              </a:rPr>
              <a:t>Działania </a:t>
            </a:r>
            <a:r>
              <a:rPr lang="pl-PL" altLang="pl-PL" sz="2400" dirty="0">
                <a:latin typeface="+mj-lt"/>
              </a:rPr>
              <a:t>na rzecz ochrony </a:t>
            </a:r>
            <a:r>
              <a:rPr lang="pl-PL" altLang="pl-PL" sz="2400" dirty="0" smtClean="0">
                <a:latin typeface="+mj-lt"/>
              </a:rPr>
              <a:t>środowiska,</a:t>
            </a:r>
          </a:p>
          <a:p>
            <a:pPr marL="114300" lvl="0" indent="0">
              <a:buClr>
                <a:schemeClr val="tx1"/>
              </a:buClr>
              <a:buNone/>
            </a:pPr>
            <a:endParaRPr lang="pl-PL" altLang="pl-PL" sz="2400" dirty="0" smtClean="0">
              <a:latin typeface="+mj-lt"/>
            </a:endParaRPr>
          </a:p>
          <a:p>
            <a:pPr marL="571500" lvl="0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altLang="pl-PL" sz="2400" dirty="0" smtClean="0">
                <a:latin typeface="+mj-lt"/>
              </a:rPr>
              <a:t>Wspomaganie </a:t>
            </a:r>
            <a:r>
              <a:rPr lang="pl-PL" altLang="pl-PL" sz="2400" dirty="0">
                <a:latin typeface="+mj-lt"/>
              </a:rPr>
              <a:t>rozwoju społeczności </a:t>
            </a:r>
            <a:r>
              <a:rPr lang="pl-PL" altLang="pl-PL" sz="2400" dirty="0" smtClean="0">
                <a:latin typeface="+mj-lt"/>
              </a:rPr>
              <a:t>lokalnych,</a:t>
            </a:r>
            <a:endParaRPr sz="2400" b="0" i="0" u="none" strike="noStrike" cap="none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>
            <a:spLocks noGrp="1"/>
          </p:cNvSpPr>
          <p:nvPr>
            <p:ph type="body" idx="2"/>
          </p:nvPr>
        </p:nvSpPr>
        <p:spPr>
          <a:xfrm>
            <a:off x="462144" y="1371176"/>
            <a:ext cx="7921169" cy="59553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 algn="ctr">
              <a:lnSpc>
                <a:spcPct val="90000"/>
              </a:lnSpc>
              <a:buNone/>
              <a:defRPr/>
            </a:pPr>
            <a:r>
              <a:rPr lang="pl-PL" altLang="pl-PL" sz="4800" b="1" dirty="0">
                <a:latin typeface="Times New Roman" pitchFamily="18" charset="0"/>
              </a:rPr>
              <a:t> </a:t>
            </a:r>
            <a:r>
              <a:rPr lang="pl-PL" altLang="pl-PL" b="1" dirty="0"/>
              <a:t>Zadania i cele Ochotnicza Straż Pożarna realizuje przez</a:t>
            </a:r>
            <a:r>
              <a:rPr lang="pl-PL" altLang="pl-PL" b="1" dirty="0" smtClean="0"/>
              <a:t>:</a:t>
            </a:r>
          </a:p>
          <a:p>
            <a:pPr marL="457200" indent="-457200">
              <a:lnSpc>
                <a:spcPct val="90000"/>
              </a:lnSpc>
              <a:buNone/>
              <a:defRPr/>
            </a:pPr>
            <a:endParaRPr lang="pl-PL" altLang="pl-PL" b="1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swoich członków do działalności na rzecz ochrony przeciwpożarowej i ochrony </a:t>
            </a:r>
            <a:r>
              <a:rPr lang="pl-PL" altLang="pl-PL" sz="2800" dirty="0" smtClean="0"/>
              <a:t>ludności;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pl-PL" altLang="pl-PL" sz="28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 smtClean="0"/>
              <a:t>Przedstawianie </a:t>
            </a:r>
            <a:r>
              <a:rPr lang="pl-PL" altLang="pl-PL" sz="2800" dirty="0"/>
              <a:t>organom władzy samorządowej i administracji rządowej wniosków w sprawach ochrony przeciwpożarowej oraz </a:t>
            </a:r>
            <a:r>
              <a:rPr lang="pl-PL" altLang="pl-PL" sz="2800" dirty="0" smtClean="0"/>
              <a:t>ratownictwa;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pl-PL" altLang="pl-PL" sz="28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zespołu </a:t>
            </a:r>
            <a:r>
              <a:rPr lang="pl-PL" altLang="pl-PL" sz="2800" dirty="0" smtClean="0"/>
              <a:t>ratowniczego;</a:t>
            </a:r>
            <a:endParaRPr lang="pl-PL" altLang="pl-PL" sz="2800" dirty="0"/>
          </a:p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</a:t>
            </a:r>
            <a:r>
              <a:rPr lang="pl-PL" altLang="pl-PL" sz="2400" dirty="0" smtClean="0"/>
              <a:t>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>
            <a:spLocks noGrp="1"/>
          </p:cNvSpPr>
          <p:nvPr>
            <p:ph type="body" idx="2"/>
          </p:nvPr>
        </p:nvSpPr>
        <p:spPr>
          <a:xfrm>
            <a:off x="467543" y="1579392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 smtClean="0"/>
              <a:t>Prowadzenie </a:t>
            </a:r>
            <a:r>
              <a:rPr lang="pl-PL" altLang="pl-PL" sz="2800" dirty="0"/>
              <a:t>szkolenia </a:t>
            </a:r>
            <a:r>
              <a:rPr lang="pl-PL" altLang="pl-PL" sz="2800" dirty="0" smtClean="0"/>
              <a:t>ratowniczego;</a:t>
            </a:r>
          </a:p>
          <a:p>
            <a:pPr marL="276860" indent="0" algn="ctr">
              <a:spcBef>
                <a:spcPct val="0"/>
              </a:spcBef>
              <a:buClrTx/>
              <a:buSzTx/>
              <a:buNone/>
            </a:pPr>
            <a:endParaRPr lang="pl-PL" altLang="pl-PL" sz="2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młodzieżowej i kobiecej drużyny </a:t>
            </a:r>
            <a:r>
              <a:rPr lang="pl-PL" altLang="pl-PL" sz="2800" dirty="0" smtClean="0"/>
              <a:t>pożarniczej;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800" dirty="0"/>
          </a:p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zespołów świetlicowych, bibliotek, orkiestr, </a:t>
            </a:r>
            <a:r>
              <a:rPr lang="pl-PL" altLang="pl-PL" sz="2800" dirty="0" smtClean="0"/>
              <a:t> </a:t>
            </a:r>
            <a:r>
              <a:rPr lang="pl-PL" altLang="pl-PL" sz="2800" dirty="0"/>
              <a:t>teatrów amatorskich, chórów, sekcji sportowych i innych form pracy </a:t>
            </a:r>
            <a:r>
              <a:rPr lang="pl-PL" altLang="pl-PL" sz="2800" dirty="0" smtClean="0"/>
              <a:t>społeczno-wychowawczej;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2800" dirty="0"/>
          </a:p>
          <a:p>
            <a:pPr marL="276860" indent="0">
              <a:spcBef>
                <a:spcPct val="0"/>
              </a:spcBef>
              <a:buClrTx/>
              <a:buSzTx/>
              <a:buNone/>
            </a:pPr>
            <a:r>
              <a:rPr lang="pl-PL" altLang="pl-PL" sz="2800" dirty="0" smtClean="0"/>
              <a:t>Organizowanie </a:t>
            </a:r>
            <a:r>
              <a:rPr lang="pl-PL" altLang="pl-PL" sz="2800" dirty="0"/>
              <a:t>zawodów </a:t>
            </a:r>
            <a:r>
              <a:rPr lang="pl-PL" altLang="pl-PL" sz="2800" dirty="0" smtClean="0"/>
              <a:t>sportowych.</a:t>
            </a:r>
            <a:endParaRPr lang="pl-PL" altLang="pl-PL" sz="2800" dirty="0"/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1" name="Shape 1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2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Clr>
                <a:srgbClr val="FF0000"/>
              </a:buClr>
              <a:buSzPct val="25000"/>
            </a:pPr>
            <a:r>
              <a:rPr lang="pl-PL" altLang="pl-PL" sz="2400" dirty="0"/>
              <a:t>Podstawy </a:t>
            </a:r>
            <a:r>
              <a:rPr lang="pl-PL" altLang="pl-PL" sz="2400" dirty="0" smtClean="0"/>
              <a:t>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sz="252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282438" y="1476387"/>
            <a:ext cx="7107282" cy="452714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altLang="pl-PL" sz="2400" u="sng" dirty="0">
                <a:solidFill>
                  <a:srgbClr val="002060"/>
                </a:solidFill>
              </a:rPr>
              <a:t>Obowiązki </a:t>
            </a:r>
            <a:r>
              <a:rPr lang="pl-PL" altLang="pl-PL" sz="2400" u="sng" dirty="0" smtClean="0">
                <a:solidFill>
                  <a:srgbClr val="002060"/>
                </a:solidFill>
              </a:rPr>
              <a:t>ratownika </a:t>
            </a:r>
            <a:r>
              <a:rPr lang="pl-PL" altLang="pl-PL" sz="2400" u="sng" dirty="0">
                <a:solidFill>
                  <a:srgbClr val="002060"/>
                </a:solidFill>
              </a:rPr>
              <a:t>OSP</a:t>
            </a:r>
            <a:endParaRPr lang="pl-PL" sz="2520" b="1" i="0" u="sng" strike="noStrike" cap="none" dirty="0">
              <a:solidFill>
                <a:srgbClr val="002060"/>
              </a:solidFill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223000" y="2082946"/>
            <a:ext cx="8921000" cy="4928899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 smtClean="0"/>
              <a:t>Wykonywanie </a:t>
            </a:r>
            <a:r>
              <a:rPr lang="pl-PL" altLang="pl-PL" sz="2800" dirty="0"/>
              <a:t>rozkazów i poleceń dowódców;</a:t>
            </a:r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/>
              <a:t>Niezwłoczne stawianie się w wyznaczone miejsce na zarządzony alarm;</a:t>
            </a:r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/>
              <a:t>Sprawdzanie sprzętu i wyposażenia przydzielonego do obsługi;</a:t>
            </a:r>
          </a:p>
          <a:p>
            <a:pPr marL="0" indent="0" algn="ctr">
              <a:buNone/>
              <a:defRPr/>
            </a:pPr>
            <a:endParaRPr lang="pl-PL" altLang="pl-PL" sz="2800" dirty="0"/>
          </a:p>
          <a:p>
            <a:pPr marL="457200" indent="-457200">
              <a:buClr>
                <a:srgbClr val="002060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pl-PL" sz="2800" dirty="0"/>
              <a:t>Zaangażowanie w wykonanie powierzonego zadania bojowego;</a:t>
            </a:r>
          </a:p>
          <a:p>
            <a:pPr marL="438912" marR="0" lvl="0" indent="-324612" algn="ctr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126"/>
          <p:cNvSpPr txBox="1">
            <a:spLocks/>
          </p:cNvSpPr>
          <p:nvPr/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pPr>
              <a:buClr>
                <a:srgbClr val="FF0000"/>
              </a:buClr>
              <a:buSzPct val="25000"/>
            </a:pPr>
            <a:r>
              <a:rPr lang="pl-PL" altLang="pl-PL" sz="2400" dirty="0" smtClean="0"/>
              <a:t>Podstawy prawne </a:t>
            </a:r>
            <a:r>
              <a:rPr lang="pl-PL" altLang="pl-PL" sz="2400" dirty="0"/>
              <a:t>f</a:t>
            </a:r>
            <a:r>
              <a:rPr lang="pl-PL" altLang="pl-PL" sz="2400" dirty="0" smtClean="0"/>
              <a:t>unkcjonowania OSP i ZOSP RP</a:t>
            </a:r>
            <a:endParaRPr lang="pl-PL" sz="252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1975</Words>
  <Application>Microsoft Office PowerPoint</Application>
  <PresentationFormat>Pokaz na ekranie (4:3)</PresentationFormat>
  <Paragraphs>362</Paragraphs>
  <Slides>38</Slides>
  <Notes>38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38</vt:i4>
      </vt:variant>
    </vt:vector>
  </HeadingPairs>
  <TitlesOfParts>
    <vt:vector size="47" baseType="lpstr">
      <vt:lpstr>Calibri</vt:lpstr>
      <vt:lpstr>Arial Black</vt:lpstr>
      <vt:lpstr>Times New Roman</vt:lpstr>
      <vt:lpstr>Wingdings 2</vt:lpstr>
      <vt:lpstr>Noto Sans Symbols</vt:lpstr>
      <vt:lpstr>Wingdings</vt:lpstr>
      <vt:lpstr>Arial</vt:lpstr>
      <vt:lpstr>Moduł</vt:lpstr>
      <vt:lpstr>Moduł</vt:lpstr>
      <vt:lpstr>TEMAT 1:   Struktura i organizacja ochrony przeciwpożarowej, Ochotniczych Straży Pożarnych oraz ochrony ludności </vt:lpstr>
      <vt:lpstr>MATERIAŁ NAUCZANIA</vt:lpstr>
      <vt:lpstr>Podstawy prawne funkcjonowania OSP i ZOSP RP</vt:lpstr>
      <vt:lpstr>Jednostki organizacyjne ochrony przeciwpożarowej  i ich zadania</vt:lpstr>
      <vt:lpstr>Jednostki organizacyjne ochrony przeciwpożarowej  i ich zadania</vt:lpstr>
      <vt:lpstr>Podstawy prawne funkcjonowania OSP i ZOSP RP</vt:lpstr>
      <vt:lpstr>Podstawy prawne funkcjonowania OSP i ZOSP RP</vt:lpstr>
      <vt:lpstr>Podstawy prawne funkcjonowania OSP i ZOSP RP</vt:lpstr>
      <vt:lpstr>Obowiązki ratownika OSP</vt:lpstr>
      <vt:lpstr>Podstawy prawne funkcjonowania OSP i ZOSP RP</vt:lpstr>
      <vt:lpstr>Uprawnienia ratownika OSP</vt:lpstr>
      <vt:lpstr>Podstawy Prawne Funkcjonowania OSP i ZOSP RP</vt:lpstr>
      <vt:lpstr>Wymagania stawiane ratownikom OSP</vt:lpstr>
      <vt:lpstr>Wymagania stawiane ratownikom OSP</vt:lpstr>
      <vt:lpstr>Krajowy System Ratowniczo-Gaśniczy</vt:lpstr>
      <vt:lpstr>Krajowy System Ratowniczo-Gaśniczy</vt:lpstr>
      <vt:lpstr>Schemat organizacyjny KSRG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Krajowy System Ratowniczo-Gaśniczy</vt:lpstr>
      <vt:lpstr>Współpraca OSP z innymi podmiotami</vt:lpstr>
      <vt:lpstr>Współpraca OSP z innymi podmiotami</vt:lpstr>
      <vt:lpstr>Współpraca OSP z innymi podmiotami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Zadania OSP w powszechnym systemie ochrony ludności</vt:lpstr>
      <vt:lpstr>Bibliografia:</vt:lpstr>
      <vt:lpstr>Bibliografia: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 1:   Struktura i organizacja ochrony przeciwpożarowej, Ochotniczych Straży Pożarnych oraz ochrony ludności </dc:title>
  <cp:lastModifiedBy>Marek E</cp:lastModifiedBy>
  <cp:revision>17</cp:revision>
  <dcterms:modified xsi:type="dcterms:W3CDTF">2016-06-15T08:58:47Z</dcterms:modified>
</cp:coreProperties>
</file>