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52"/>
  </p:notesMasterIdLst>
  <p:sldIdLst>
    <p:sldId id="450" r:id="rId2"/>
    <p:sldId id="524" r:id="rId3"/>
    <p:sldId id="522" r:id="rId4"/>
    <p:sldId id="473" r:id="rId5"/>
    <p:sldId id="474" r:id="rId6"/>
    <p:sldId id="477" r:id="rId7"/>
    <p:sldId id="476" r:id="rId8"/>
    <p:sldId id="478" r:id="rId9"/>
    <p:sldId id="479" r:id="rId10"/>
    <p:sldId id="481" r:id="rId11"/>
    <p:sldId id="485" r:id="rId12"/>
    <p:sldId id="486" r:id="rId13"/>
    <p:sldId id="523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2" r:id="rId40"/>
    <p:sldId id="513" r:id="rId41"/>
    <p:sldId id="514" r:id="rId42"/>
    <p:sldId id="517" r:id="rId43"/>
    <p:sldId id="515" r:id="rId44"/>
    <p:sldId id="518" r:id="rId45"/>
    <p:sldId id="519" r:id="rId46"/>
    <p:sldId id="520" r:id="rId47"/>
    <p:sldId id="521" r:id="rId48"/>
    <p:sldId id="525" r:id="rId49"/>
    <p:sldId id="472" r:id="rId50"/>
    <p:sldId id="471" r:id="rId5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2016-06-15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205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513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2016-06-15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2016-06-15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jpeg"/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9: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b="1" dirty="0" smtClean="0"/>
              <a:t>Plan rozwoju sieci grup specjalistycznych – podstawowy poziom działań ratowniczych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i="1" dirty="0" smtClean="0"/>
              <a:t>Grzegorz Zubowicz</a:t>
            </a:r>
            <a:endParaRPr lang="pl-PL" alt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 smtClean="0"/>
              <a:t>    SZKOLENIE  NACZELNIKÓW OSP</a:t>
            </a:r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Grzegorz\Pulpit\koło ratunkow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80112" y="2420888"/>
            <a:ext cx="1440160" cy="1008112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4294967295"/>
          </p:nvPr>
        </p:nvSpPr>
        <p:spPr>
          <a:xfrm>
            <a:off x="5102225" y="549275"/>
            <a:ext cx="4041775" cy="715963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400" b="0" dirty="0" smtClean="0"/>
          </a:p>
          <a:p>
            <a:endParaRPr lang="pl-PL" dirty="0"/>
          </a:p>
        </p:txBody>
      </p:sp>
      <p:pic>
        <p:nvPicPr>
          <p:cNvPr id="5123" name="Picture 3" descr="C:\Documents and Settings\Grzegorz\Pulpit\pas_wegorz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420888"/>
            <a:ext cx="1440194" cy="1000167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61764" y="1700808"/>
            <a:ext cx="88204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/>
              <a:t>Minimalny standard wyposażenia – ratownictwo wodne</a:t>
            </a:r>
          </a:p>
          <a:p>
            <a:pPr algn="ctr"/>
            <a:endParaRPr lang="pl-PL" sz="2400" dirty="0" smtClean="0"/>
          </a:p>
        </p:txBody>
      </p:sp>
      <p:sp>
        <p:nvSpPr>
          <p:cNvPr id="16" name="pole tekstowe 15"/>
          <p:cNvSpPr txBox="1"/>
          <p:nvPr/>
        </p:nvSpPr>
        <p:spPr>
          <a:xfrm>
            <a:off x="0" y="27089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Koło ratunkowe lub pas ratowniczy typu „węgorz”</a:t>
            </a:r>
            <a:endParaRPr lang="pl-PL" dirty="0"/>
          </a:p>
        </p:txBody>
      </p:sp>
      <p:pic>
        <p:nvPicPr>
          <p:cNvPr id="13" name="Picture 2" descr="C:\Documents and Settings\Grzegorz\Pulpit\kolowrot_ratownic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229200"/>
            <a:ext cx="2160240" cy="1444275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0" y="5733257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Lina ratownicza na bębnie o długości min. 50m – szt. 2</a:t>
            </a:r>
          </a:p>
          <a:p>
            <a:endParaRPr lang="pl-PL" dirty="0"/>
          </a:p>
        </p:txBody>
      </p:sp>
      <p:pic>
        <p:nvPicPr>
          <p:cNvPr id="18" name="Picture 2" descr="C:\Documents and Settings\Grzegorz\Pulpit\tuba_megaf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645024"/>
            <a:ext cx="2016224" cy="1386154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0" y="4149080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Megafon (tuba głośnomówiąca) – szt.1 (zalecane)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588224" y="3212976"/>
            <a:ext cx="4395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9</a:t>
            </a:r>
            <a:endParaRPr lang="pl-PL" sz="9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8172400" y="3212976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10</a:t>
            </a:r>
            <a:endParaRPr lang="pl-PL" sz="9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7236296" y="4797152"/>
            <a:ext cx="4812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11</a:t>
            </a:r>
            <a:endParaRPr lang="pl-PL" sz="9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7308304" y="6453336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12</a:t>
            </a:r>
            <a:endParaRPr lang="pl-PL" sz="900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89756" y="1700808"/>
            <a:ext cx="8964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/>
              <a:t>Minimalny standard wyposażenia – ratownictwo wodne</a:t>
            </a:r>
          </a:p>
          <a:p>
            <a:pPr algn="ctr"/>
            <a:r>
              <a:rPr lang="pl-PL" sz="2400" dirty="0" smtClean="0"/>
              <a:t>Zestaw do działań ratowniczych na lodzie – 1 zestaw </a:t>
            </a:r>
          </a:p>
        </p:txBody>
      </p:sp>
      <p:pic>
        <p:nvPicPr>
          <p:cNvPr id="1026" name="Picture 2" descr="C:\Documents and Settings\Grzegorz\Pulpit\deska lodowa poj.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3583457" cy="2592288"/>
          </a:xfrm>
          <a:prstGeom prst="rect">
            <a:avLst/>
          </a:prstGeom>
          <a:noFill/>
        </p:spPr>
      </p:pic>
      <p:pic>
        <p:nvPicPr>
          <p:cNvPr id="1027" name="Picture 3" descr="C:\Documents and Settings\Grzegorz\Pulpit\deska lodowa pneumatycz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92896"/>
            <a:ext cx="4503787" cy="360040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1583668" y="602128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Sanie lodowe 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436096" y="6021288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Sanie lodowe pneumatyczne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347864" y="5373216"/>
            <a:ext cx="482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13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028384" y="5445224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14</a:t>
            </a:r>
            <a:endParaRPr lang="pl-PL" sz="900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61764" y="1700808"/>
            <a:ext cx="8820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/>
              <a:t>Minimalny standard wyposażenia – ratownictwo wodne</a:t>
            </a:r>
          </a:p>
          <a:p>
            <a:pPr algn="ctr"/>
            <a:r>
              <a:rPr lang="pl-PL" sz="2400" dirty="0" smtClean="0"/>
              <a:t>Zestaw do działań ratowniczych na lodzie  c.d.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292080" y="58772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Tratwa pneumatyczna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187624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Łódź „Jacek 2”</a:t>
            </a:r>
            <a:endParaRPr lang="pl-PL" dirty="0"/>
          </a:p>
        </p:txBody>
      </p:sp>
      <p:pic>
        <p:nvPicPr>
          <p:cNvPr id="2050" name="Picture 2" descr="C:\Documents and Settings\Grzegorz\Pulpit\jacek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3816424" cy="2851468"/>
          </a:xfrm>
          <a:prstGeom prst="rect">
            <a:avLst/>
          </a:prstGeom>
          <a:noFill/>
        </p:spPr>
      </p:pic>
      <p:pic>
        <p:nvPicPr>
          <p:cNvPr id="2051" name="Picture 3" descr="C:\Documents and Settings\Grzegorz\Pulpit\tratwa pneumatycz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2389409" cy="1656184"/>
          </a:xfrm>
          <a:prstGeom prst="rect">
            <a:avLst/>
          </a:prstGeom>
          <a:noFill/>
        </p:spPr>
      </p:pic>
      <p:pic>
        <p:nvPicPr>
          <p:cNvPr id="16386" name="Picture 2" descr="C:\Documents and Settings\Grzegorz\Pulpit\zdjęcia prezentacje\tratwa - tr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752" y="3429000"/>
            <a:ext cx="2232248" cy="2006197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3707904" y="5373216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15</a:t>
            </a:r>
            <a:endParaRPr lang="pl-PL" sz="9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372200" y="5013176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16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604448" y="5157192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17</a:t>
            </a:r>
            <a:endParaRPr lang="pl-PL" sz="900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Grzegorz\Pulpit\koło ratunkow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44208" y="2636912"/>
            <a:ext cx="1224136" cy="936104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4294967295"/>
          </p:nvPr>
        </p:nvSpPr>
        <p:spPr>
          <a:xfrm>
            <a:off x="5102225" y="549275"/>
            <a:ext cx="4041775" cy="715963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400" b="0" dirty="0" smtClean="0"/>
          </a:p>
          <a:p>
            <a:endParaRPr lang="pl-PL" dirty="0"/>
          </a:p>
        </p:txBody>
      </p:sp>
      <p:pic>
        <p:nvPicPr>
          <p:cNvPr id="5123" name="Picture 3" descr="C:\Documents and Settings\Grzegorz\Pulpit\pas_wegorz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636912"/>
            <a:ext cx="1244259" cy="936104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61764" y="1700808"/>
            <a:ext cx="8820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/>
              <a:t>Minimalny standard wyposażenia – ratownictwo wodne</a:t>
            </a:r>
          </a:p>
          <a:p>
            <a:pPr algn="ctr"/>
            <a:r>
              <a:rPr lang="pl-PL" sz="2400" dirty="0" smtClean="0"/>
              <a:t>(OSP spoza KSRG)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335688" y="357301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Koło ratunkowe lub pas ratowniczy typu „węgorz”</a:t>
            </a:r>
          </a:p>
          <a:p>
            <a:pPr algn="ctr"/>
            <a:r>
              <a:rPr lang="pl-PL" dirty="0" smtClean="0"/>
              <a:t> – 1 szt.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0" y="35730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kamizelka asekuracyjna – 2 szt.</a:t>
            </a:r>
            <a:endParaRPr lang="pl-PL" dirty="0"/>
          </a:p>
        </p:txBody>
      </p:sp>
      <p:pic>
        <p:nvPicPr>
          <p:cNvPr id="13" name="Picture 2" descr="C:\Documents and Settings\Grzegorz\Pulpit\kamizelka_uprzaz_swiat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492896"/>
            <a:ext cx="873697" cy="1008112"/>
          </a:xfrm>
          <a:prstGeom prst="rect">
            <a:avLst/>
          </a:prstGeom>
          <a:noFill/>
        </p:spPr>
      </p:pic>
      <p:pic>
        <p:nvPicPr>
          <p:cNvPr id="1026" name="Picture 2" descr="C:\Documents and Settings\Grzegorz\Pulpit\zdjęcia prezentacje\rzut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492896"/>
            <a:ext cx="1224136" cy="1224136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3244553" y="3573016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Rzutka ratownicza – 2 szt.</a:t>
            </a:r>
            <a:endParaRPr lang="pl-PL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754300">
            <a:off x="1283343" y="4050431"/>
            <a:ext cx="642909" cy="7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e tekstowe 18"/>
          <p:cNvSpPr txBox="1"/>
          <p:nvPr/>
        </p:nvSpPr>
        <p:spPr>
          <a:xfrm>
            <a:off x="0" y="4797152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Środki sygnalizacji wizualnej lub/i dźwiękowej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" name="Picture 3" descr="C:\Documents and Settings\Grzegorz\Pulpit\zdjęcia prezentacje\pel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005064"/>
            <a:ext cx="864096" cy="1753238"/>
          </a:xfrm>
          <a:prstGeom prst="rect">
            <a:avLst/>
          </a:prstGeom>
          <a:noFill/>
        </p:spPr>
      </p:pic>
      <p:pic>
        <p:nvPicPr>
          <p:cNvPr id="21" name="Picture 2" descr="C:\Documents and Settings\Grzegorz\Pulpit\tuba_megaf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4221088"/>
            <a:ext cx="720080" cy="495055"/>
          </a:xfrm>
          <a:prstGeom prst="rect">
            <a:avLst/>
          </a:prstGeom>
          <a:noFill/>
        </p:spPr>
      </p:pic>
      <p:pic>
        <p:nvPicPr>
          <p:cNvPr id="1027" name="Picture 3" descr="C:\Documents and Settings\Grzegorz\Pulpit\zdjęcia prezentacje\reflekto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077072"/>
            <a:ext cx="866777" cy="602555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4605257" y="4797152"/>
            <a:ext cx="453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Urządzenie do oświetlenia terenu akcji – 1 szt.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95536" y="593467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Zestaw do oznakowania i zabezpieczenia terenu akcji ratowniczej – 1 zestaw</a:t>
            </a:r>
            <a:endParaRPr lang="pl-PL" dirty="0"/>
          </a:p>
        </p:txBody>
      </p:sp>
      <p:pic>
        <p:nvPicPr>
          <p:cNvPr id="1028" name="Picture 4" descr="C:\Documents and Settings\Grzegorz\Pulpit\zdjęcia prezentacje\pachołe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5661248"/>
            <a:ext cx="923156" cy="923156"/>
          </a:xfrm>
          <a:prstGeom prst="rect">
            <a:avLst/>
          </a:prstGeom>
          <a:noFill/>
        </p:spPr>
      </p:pic>
      <p:pic>
        <p:nvPicPr>
          <p:cNvPr id="1029" name="Picture 5" descr="C:\Documents and Settings\Grzegorz\Pulpit\zdjęcia prezentacje\boja-do-oznakowania-terenu-akcj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5589240"/>
            <a:ext cx="1077689" cy="1077689"/>
          </a:xfrm>
          <a:prstGeom prst="rect">
            <a:avLst/>
          </a:prstGeom>
          <a:noFill/>
        </p:spPr>
      </p:pic>
      <p:pic>
        <p:nvPicPr>
          <p:cNvPr id="1030" name="Picture 6" descr="C:\Documents and Settings\Grzegorz\Pulpit\zdjęcia prezentacje\tasma b-c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733256"/>
            <a:ext cx="834925" cy="834925"/>
          </a:xfrm>
          <a:prstGeom prst="rect">
            <a:avLst/>
          </a:prstGeom>
          <a:noFill/>
        </p:spPr>
      </p:pic>
      <p:sp>
        <p:nvSpPr>
          <p:cNvPr id="25" name="pole tekstowe 24"/>
          <p:cNvSpPr txBox="1"/>
          <p:nvPr/>
        </p:nvSpPr>
        <p:spPr>
          <a:xfrm>
            <a:off x="1835696" y="3284984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</a:t>
            </a:r>
            <a:endParaRPr lang="pl-PL" sz="9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076056" y="3284984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18</a:t>
            </a:r>
            <a:endParaRPr lang="pl-PL" sz="9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7308304" y="3356992"/>
            <a:ext cx="4395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9</a:t>
            </a:r>
            <a:endParaRPr lang="pl-PL" sz="9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8460432" y="3356992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10</a:t>
            </a:r>
            <a:endParaRPr lang="pl-PL" sz="900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2555776" y="4653136"/>
            <a:ext cx="4812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11</a:t>
            </a:r>
            <a:endParaRPr lang="pl-PL" sz="9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1619672" y="4653136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8</a:t>
            </a:r>
            <a:endParaRPr lang="pl-PL" sz="9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683568" y="4653136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19</a:t>
            </a:r>
            <a:endParaRPr lang="pl-PL" sz="9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4283968" y="566124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20</a:t>
            </a:r>
            <a:endParaRPr lang="pl-PL" sz="9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6084168" y="6525344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21</a:t>
            </a:r>
            <a:endParaRPr lang="pl-PL" sz="9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6876256" y="652534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22</a:t>
            </a:r>
            <a:endParaRPr lang="pl-PL" sz="9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7884368" y="6525344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23</a:t>
            </a:r>
            <a:endParaRPr lang="pl-PL" sz="900" dirty="0"/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4" cy="5184576"/>
          </a:xfrm>
        </p:spPr>
        <p:txBody>
          <a:bodyPr>
            <a:normAutofit fontScale="92500" lnSpcReduction="20000"/>
          </a:bodyPr>
          <a:lstStyle/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pl-PL" sz="3000" b="1" dirty="0" smtClean="0">
                <a:latin typeface="Calibri"/>
                <a:ea typeface="Calibri"/>
                <a:cs typeface="Times New Roman"/>
              </a:rPr>
              <a:t>Ratownictwo wysokościowe</a:t>
            </a:r>
          </a:p>
          <a:p>
            <a:pPr marL="0">
              <a:lnSpc>
                <a:spcPct val="115000"/>
              </a:lnSpc>
              <a:buClrTx/>
              <a:buNone/>
            </a:pPr>
            <a:r>
              <a:rPr lang="pl-PL" sz="2600" u="sng" dirty="0" smtClean="0">
                <a:latin typeface="Calibri"/>
                <a:ea typeface="Calibri"/>
                <a:cs typeface="Times New Roman"/>
              </a:rPr>
              <a:t>Podstawowy zakres </a:t>
            </a:r>
            <a:r>
              <a:rPr lang="pl-PL" sz="2600" dirty="0" smtClean="0">
                <a:latin typeface="Calibri"/>
                <a:ea typeface="Calibri"/>
                <a:cs typeface="Times New Roman"/>
              </a:rPr>
              <a:t>czynności ratowniczych obejmuje,                                                    w szczególności: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Dotarcie ratownika w dół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za pomocą dostępnego sprzętu np.:</a:t>
            </a:r>
          </a:p>
          <a:p>
            <a:pPr marL="7200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  drabin,</a:t>
            </a:r>
          </a:p>
          <a:p>
            <a:pPr marL="8343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lphaLcParenR" startAt="2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z asekuracją z użyciem np. szelek bezpieczeństwa (uprzęży asekuracyjnych), karabinków, lin, pętli stanowiskowych, itp.</a:t>
            </a:r>
          </a:p>
          <a:p>
            <a:pPr marL="8343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lphaLcParenR" startAt="3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opuszczania strażaka, (narzędzi, itp.) metodą ułożenia liny w „U”, (zalecaną operacyjnie, ponieważ umożliwia alarmowe przejście z opuszczania- w wyciąganie i nie absorbuje rąk opuszczanego strażaka), z wykorzystaniem : lin i węzłów (ratowniczego, ósemki na pętli na końcu liny, ósemki na profilu zamkniętym, ósemki do łączenia dwóch lin, </a:t>
            </a:r>
            <a:r>
              <a:rPr lang="pl-PL" sz="2000" dirty="0" err="1" smtClean="0">
                <a:latin typeface="Calibri"/>
                <a:ea typeface="Calibri"/>
                <a:cs typeface="Times New Roman"/>
              </a:rPr>
              <a:t>półwyblinki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, flagowego), ruchomego bloczka, dwóch przęseł drabiny nasadkowej ustawionych jako trójnóg,</a:t>
            </a:r>
          </a:p>
          <a:p>
            <a:pPr marL="8343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lphaLcParenR" startAt="4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zjazd z wykorzystaniem liny i węzłów.</a:t>
            </a: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23528" y="1772816"/>
            <a:ext cx="8640960" cy="381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Dotarcie ratownika na wysokość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z wykorzystaniem: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7200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Lin i sprzętu do asekuracji lub </a:t>
            </a:r>
            <a:r>
              <a:rPr lang="pl-PL" sz="2000" dirty="0" err="1" smtClean="0">
                <a:latin typeface="Calibri"/>
                <a:ea typeface="Calibri"/>
                <a:cs typeface="Times New Roman"/>
              </a:rPr>
              <a:t>autoasekuracji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 (np. po konstrukcji stalowej lub po spadowym dachu przy zastosowaniu elementów metody „dolnej asekuracji” oraz pętli z taśm 120 cm i karabinków zakręcanych),</a:t>
            </a:r>
          </a:p>
          <a:p>
            <a:pPr marL="7200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Drabin pożarniczych i podnośników,</a:t>
            </a:r>
          </a:p>
          <a:p>
            <a:pPr marL="7200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Dostępnych stałych zabezpieczeń np. wózki, drabiny z koszem asekuracyjnym Lu ze spocznikami.</a:t>
            </a:r>
          </a:p>
          <a:p>
            <a:pPr marL="7200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endParaRPr lang="pl-PL" dirty="0" smtClean="0">
              <a:latin typeface="Calibri"/>
              <a:ea typeface="Calibri"/>
              <a:cs typeface="Times New Roman"/>
            </a:endParaRPr>
          </a:p>
          <a:p>
            <a:pPr marL="720000" lvl="0" indent="-342900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4" cy="5184576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3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Praca ratownika w podparciu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poprzez: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Bezpośrednie wpięcie w stały punkt asekuracyjny lub stanowisko (np. za szczebel drabiny),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lphaLcParenR" startAt="2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Wpięcie do liny pionowej,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lphaLcParenR" startAt="3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Wpięcie do liny poziomej.</a:t>
            </a:r>
          </a:p>
          <a:p>
            <a:pPr marL="685800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68580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4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Zabezpieczenie poszkodowanego przed upadkiem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z wykorzystaniem liny, pętli do asekuracji i uprzęży ewakuacyjnej.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4" cy="518457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5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Ewakuacja osób, zwierząt i mienia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przez: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5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7200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Wyciągnięcie lub opuszczenie z asekuracją z wykorzystaniem lin, trójnogu ratowniczego (opcjonalnie dwóch przęseł drabiny nasadkowej ustawionych jako trójnóg) oraz innego sprzętu będącego na wyposażeniu jednostki i eksploatowanego zgodnie z zaleceniami producenta (np. linkowe urządzenie ratownicze, trójkąt ewakuacyjny z szelkami, itp.),</a:t>
            </a:r>
          </a:p>
          <a:p>
            <a:pPr marL="7200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Użycie ruchomego bloczka,</a:t>
            </a:r>
          </a:p>
          <a:p>
            <a:pPr marL="7200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Użycie węzła – ratowniczy, </a:t>
            </a:r>
            <a:r>
              <a:rPr lang="pl-PL" sz="2000" dirty="0" err="1" smtClean="0">
                <a:latin typeface="Calibri"/>
                <a:ea typeface="Calibri"/>
                <a:cs typeface="Times New Roman"/>
              </a:rPr>
              <a:t>półwyblinka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, flagowy, ósemka ( na pętli na końcu liny, na profilu zamkniętym, do łączenia dwóch lin), szelki ratownicze wiązane końcem liny,</a:t>
            </a:r>
          </a:p>
          <a:p>
            <a:pPr marL="720000" lvl="0" indent="-3429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Użycie skokochronu (jeśli stanowi wyposażenie jednostki).</a:t>
            </a:r>
            <a:endParaRPr lang="pl-PL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2204864"/>
            <a:ext cx="8496944" cy="360039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6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Współdziałanie z innymi podmiotami KSRG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, w tym treningi doskonalące na specjalistycznym obiekcie ( 3 kondygnacyjnej wspinalni sportowej w JRG).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7"/>
            </a:pPr>
            <a:r>
              <a:rPr lang="pl-PL" sz="2000" b="1" dirty="0" err="1" smtClean="0">
                <a:latin typeface="Calibri"/>
                <a:ea typeface="Calibri"/>
                <a:cs typeface="Times New Roman"/>
              </a:rPr>
              <a:t>Wspóldziałnie</a:t>
            </a:r>
            <a:r>
              <a:rPr lang="pl-PL" sz="2000" b="1" dirty="0" smtClean="0">
                <a:latin typeface="Calibri"/>
                <a:ea typeface="Calibri"/>
                <a:cs typeface="Times New Roman"/>
              </a:rPr>
              <a:t> z innymi podmiotami współpracującymi z KSRG                           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(w tym między innymi: CSRG, GOPR, LPR, OSP spoza KSRG, PCK, PZA, TOPR, itp.).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5"/>
            </a:pPr>
            <a:endParaRPr lang="pl-PL" sz="1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864096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wysokościowe</a:t>
            </a:r>
            <a:endParaRPr lang="pl-PL" sz="2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6" name="Picture 2" descr="C:\Documents and Settings\Grzegorz\Pulpit\zdjęcia prezentacje\worek-typu-jaskiniowego-80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68960"/>
            <a:ext cx="2736304" cy="2736304"/>
          </a:xfrm>
          <a:prstGeom prst="rect">
            <a:avLst/>
          </a:prstGeom>
          <a:noFill/>
        </p:spPr>
      </p:pic>
      <p:pic>
        <p:nvPicPr>
          <p:cNvPr id="1028" name="Picture 4" descr="C:\Documents and Settings\Grzegorz\Pulpit\zdjęcia prezentacje\lina alpinistycz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708920"/>
            <a:ext cx="1206134" cy="1800200"/>
          </a:xfrm>
          <a:prstGeom prst="rect">
            <a:avLst/>
          </a:prstGeom>
          <a:noFill/>
        </p:spPr>
      </p:pic>
      <p:pic>
        <p:nvPicPr>
          <p:cNvPr id="1029" name="Picture 5" descr="C:\Documents and Settings\Grzegorz\Pulpit\zdjęcia prezentacje\taś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636912"/>
            <a:ext cx="1606847" cy="1606847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323528" y="472514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Lina alpinistyczna statyczna</a:t>
            </a:r>
          </a:p>
          <a:p>
            <a:pPr algn="ctr"/>
            <a:r>
              <a:rPr lang="pl-PL" dirty="0" smtClean="0"/>
              <a:t> 50m – 1 szt.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987824" y="5877272"/>
            <a:ext cx="321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Worek typu „jaskiniowy” – 1 szt.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652120" y="43651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Taśma szyta min. 120 cm – 10 szt.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267744" y="436510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24</a:t>
            </a:r>
            <a:endParaRPr lang="pl-PL" sz="9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932040" y="5517232"/>
            <a:ext cx="4940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25</a:t>
            </a:r>
            <a:endParaRPr lang="pl-PL" sz="9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884368" y="3933056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26</a:t>
            </a:r>
            <a:endParaRPr lang="pl-PL" sz="900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/>
              <a:t>Zasady organizacji działań specjalistycznych na poziomie </a:t>
            </a:r>
            <a:r>
              <a:rPr lang="pl-PL" dirty="0" smtClean="0"/>
              <a:t>podstawowym;</a:t>
            </a:r>
          </a:p>
          <a:p>
            <a:r>
              <a:rPr lang="pl-PL" dirty="0" smtClean="0"/>
              <a:t>Plan </a:t>
            </a:r>
            <a:r>
              <a:rPr lang="pl-PL" dirty="0"/>
              <a:t>rozwoju sieci grup specjalistycznych – przydział zadań dla jednostek OSP z terenu powiatu.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864096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wysokościowe</a:t>
            </a:r>
            <a:endParaRPr lang="pl-PL" sz="2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0" y="443711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Karabinek zakręcany stalowy HMS/ duży prześwit – 10 szt.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115616" y="5805264"/>
            <a:ext cx="702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Szelki bezpieczeństwa z pasem biodrowym/ uprząż asekuracyjna – 2 szt.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300192" y="4509120"/>
            <a:ext cx="270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Bloczek ratowniczy </a:t>
            </a:r>
          </a:p>
          <a:p>
            <a:pPr algn="ctr"/>
            <a:r>
              <a:rPr lang="pl-PL" dirty="0" smtClean="0"/>
              <a:t>pojedynczy – 10 szt.</a:t>
            </a:r>
            <a:endParaRPr lang="pl-PL" dirty="0"/>
          </a:p>
        </p:txBody>
      </p:sp>
      <p:pic>
        <p:nvPicPr>
          <p:cNvPr id="2050" name="Picture 2" descr="C:\Documents and Settings\Grzegorz\Pulpit\zdjęcia prezentacje\szelki-bezpieczestwa-p-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08920"/>
            <a:ext cx="3062337" cy="3062337"/>
          </a:xfrm>
          <a:prstGeom prst="rect">
            <a:avLst/>
          </a:prstGeom>
          <a:noFill/>
        </p:spPr>
      </p:pic>
      <p:pic>
        <p:nvPicPr>
          <p:cNvPr id="2051" name="Picture 3" descr="C:\Documents and Settings\Grzegorz\Pulpit\zdjęcia prezentacje\karabinek H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92896"/>
            <a:ext cx="1944216" cy="1944216"/>
          </a:xfrm>
          <a:prstGeom prst="rect">
            <a:avLst/>
          </a:prstGeom>
          <a:noFill/>
        </p:spPr>
      </p:pic>
      <p:pic>
        <p:nvPicPr>
          <p:cNvPr id="2052" name="Picture 4" descr="C:\Documents and Settings\Grzegorz\Pulpit\zdjęcia prezentacje\bloczek pojedyńc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0824" y="2627313"/>
            <a:ext cx="1953021" cy="1809799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1835696" y="4149080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27</a:t>
            </a:r>
            <a:endParaRPr lang="pl-PL" sz="9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148064" y="544522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28</a:t>
            </a:r>
            <a:endParaRPr lang="pl-PL" sz="9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8100392" y="4293096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29</a:t>
            </a:r>
            <a:endParaRPr lang="pl-PL" sz="900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4" cy="5184576"/>
          </a:xfrm>
        </p:spPr>
        <p:txBody>
          <a:bodyPr>
            <a:normAutofit lnSpcReduction="10000"/>
          </a:bodyPr>
          <a:lstStyle/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pl-PL" sz="2800" b="1" dirty="0" smtClean="0">
                <a:latin typeface="Calibri"/>
                <a:ea typeface="Calibri"/>
                <a:cs typeface="Times New Roman"/>
              </a:rPr>
              <a:t>Ratownictwo techniczne</a:t>
            </a:r>
          </a:p>
          <a:p>
            <a:pPr marL="0">
              <a:lnSpc>
                <a:spcPct val="115000"/>
              </a:lnSpc>
              <a:buClrTx/>
              <a:buNone/>
            </a:pPr>
            <a:r>
              <a:rPr lang="pl-PL" sz="2400" u="sng" dirty="0" smtClean="0">
                <a:latin typeface="Calibri"/>
                <a:ea typeface="Calibri"/>
                <a:cs typeface="Times New Roman"/>
              </a:rPr>
              <a:t>Podstawowy zakres </a:t>
            </a:r>
            <a:r>
              <a:rPr lang="pl-PL" sz="2400" dirty="0" smtClean="0">
                <a:latin typeface="Calibri"/>
                <a:ea typeface="Calibri"/>
                <a:cs typeface="Times New Roman"/>
              </a:rPr>
              <a:t>czynności ratowniczych obejmuje,                                                    w szczególności: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Rozpoznanie i ocena zagrożenia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dla:</a:t>
            </a:r>
          </a:p>
          <a:p>
            <a:pPr marL="7200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Życia i zdrowia,</a:t>
            </a:r>
          </a:p>
          <a:p>
            <a:pPr marL="7200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Środowiska i mienia.</a:t>
            </a:r>
          </a:p>
          <a:p>
            <a:pPr marL="6858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2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Niesienie pomocy uwięzionym osobom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poprzez dotarcie do poszkodowanych lub zagrożonych ludzi oraz udzielenie im kwalifikowanej pierwszej pomocy, a także przekazanie poza strefę zagrożenia – poszkodowanych zespołom Państwowego Ratownictwa Medycznego;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4" cy="5184576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3"/>
            </a:pPr>
            <a:r>
              <a:rPr lang="pl-PL" sz="2200" b="1" dirty="0" smtClean="0">
                <a:latin typeface="Calibri"/>
                <a:ea typeface="Calibri"/>
                <a:cs typeface="Times New Roman"/>
              </a:rPr>
              <a:t>Zabezpieczenie działań ratowniczych </a:t>
            </a:r>
            <a:r>
              <a:rPr lang="pl-PL" sz="2200" dirty="0" smtClean="0">
                <a:latin typeface="Calibri"/>
                <a:ea typeface="Calibri"/>
                <a:cs typeface="Times New Roman"/>
              </a:rPr>
              <a:t>z uwzględnieniem asekuracji ratowników podczas działań ratowniczych prowadzonych bezpośrednio w strefie zagrożenia oraz jego sąsiedztwie;</a:t>
            </a:r>
          </a:p>
          <a:p>
            <a:pPr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pl-PL" sz="22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4"/>
            </a:pPr>
            <a:r>
              <a:rPr lang="pl-PL" sz="2200" b="1" dirty="0" smtClean="0">
                <a:latin typeface="Calibri"/>
                <a:ea typeface="Calibri"/>
                <a:cs typeface="Times New Roman"/>
              </a:rPr>
              <a:t>Stabilizacje, cięcie, rozpieranie, podnoszenie lub przemieszczanie </a:t>
            </a:r>
            <a:r>
              <a:rPr lang="pl-PL" sz="2200" dirty="0" smtClean="0">
                <a:latin typeface="Calibri"/>
                <a:ea typeface="Calibri"/>
                <a:cs typeface="Times New Roman"/>
              </a:rPr>
              <a:t>elementów konstrukcji, instalacji i urządzeń, a także części obiektów oraz przeszkód naturalnych i sztucznych w celu zlikwidowania lub ograniczenia zagrożenia dla osób, zwierząt, środowiska, infrastruktury i innego mienia w ramach posiadanego wyposażenia;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pl-PL" sz="22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pl-PL" sz="22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5"/>
            </a:pPr>
            <a:r>
              <a:rPr lang="pl-PL" sz="2200" b="1" dirty="0" smtClean="0">
                <a:latin typeface="Calibri"/>
                <a:ea typeface="Calibri"/>
                <a:cs typeface="Times New Roman"/>
              </a:rPr>
              <a:t>Ewakuację ludzi</a:t>
            </a:r>
            <a:r>
              <a:rPr lang="pl-PL" sz="2200" dirty="0" smtClean="0">
                <a:latin typeface="Calibri"/>
                <a:ea typeface="Calibri"/>
                <a:cs typeface="Times New Roman"/>
              </a:rPr>
              <a:t> z miejsc gdzie występuje zagrożenie dla życia i zdrowia;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pl-PL" sz="22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6"/>
            </a:pPr>
            <a:r>
              <a:rPr lang="pl-PL" sz="2200" b="1" dirty="0" smtClean="0">
                <a:latin typeface="Calibri"/>
                <a:ea typeface="Calibri"/>
                <a:cs typeface="Times New Roman"/>
              </a:rPr>
              <a:t>Ewakuację zwierząt</a:t>
            </a:r>
            <a:r>
              <a:rPr lang="pl-PL" sz="2200" dirty="0" smtClean="0">
                <a:latin typeface="Calibri"/>
                <a:ea typeface="Calibri"/>
                <a:cs typeface="Times New Roman"/>
              </a:rPr>
              <a:t>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059831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7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Likwidację lub ograniczenie niewielkich, nagłych zagrożeń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wywołanych przez substancje niebezpieczne lub inne czynniki szkodliwe dla środowiska;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8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Współdziałanie z innymi podmiotami KSRG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realizującymi podstawowe i specjalistyczne czynności ratownicze;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  <a:buClrTx/>
              <a:buNone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9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Współdziałanie z innymi podmiotami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zdolnymi do wykonywania ratownictwa technicznego.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techniczne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9512" y="400506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Rozpieracz ramieniowy z akcesoriami</a:t>
            </a:r>
          </a:p>
          <a:p>
            <a:pPr algn="ctr"/>
            <a:r>
              <a:rPr lang="pl-PL" dirty="0" smtClean="0"/>
              <a:t>(2 zamki łańcuchowe, 2 łańcuchy z hakami</a:t>
            </a:r>
          </a:p>
          <a:p>
            <a:pPr algn="ctr"/>
            <a:r>
              <a:rPr lang="pl-PL" dirty="0" smtClean="0"/>
              <a:t>- 1 szt.</a:t>
            </a:r>
            <a:endParaRPr lang="pl-PL" dirty="0"/>
          </a:p>
        </p:txBody>
      </p:sp>
      <p:pic>
        <p:nvPicPr>
          <p:cNvPr id="2" name="Picture 2" descr="C:\Documents and Settings\Grzegorz\Pulpit\zdjęcia prezentacje\rozpierzacz ramieniow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2061027" cy="1715120"/>
          </a:xfrm>
          <a:prstGeom prst="rect">
            <a:avLst/>
          </a:prstGeom>
          <a:noFill/>
        </p:spPr>
      </p:pic>
      <p:pic>
        <p:nvPicPr>
          <p:cNvPr id="3075" name="Picture 3" descr="C:\Documents and Settings\Grzegorz\Pulpit\zdjęcia prezentacje\łańcuchy z hak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564904"/>
            <a:ext cx="1904212" cy="1224136"/>
          </a:xfrm>
          <a:prstGeom prst="rect">
            <a:avLst/>
          </a:prstGeom>
          <a:noFill/>
        </p:spPr>
      </p:pic>
      <p:pic>
        <p:nvPicPr>
          <p:cNvPr id="3076" name="Picture 4" descr="C:\Documents and Settings\Grzegorz\Pulpit\zdjęcia prezentacje\noży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132856"/>
            <a:ext cx="2487117" cy="166325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148064" y="3789040"/>
            <a:ext cx="373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Hydrauliczne nożyce do cięcia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7" name="Picture 5" descr="C:\Documents and Settings\Grzegorz\Pulpit\zdjęcia prezentacje\rozpieracz cylindrycz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797152"/>
            <a:ext cx="2152826" cy="1224136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1763688" y="6021288"/>
            <a:ext cx="5965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Cylindry rozpierające z zestawem końcówek wymiennych </a:t>
            </a:r>
          </a:p>
          <a:p>
            <a:r>
              <a:rPr lang="pl-PL" dirty="0" smtClean="0"/>
              <a:t>(krzyżowe, klinowa, stożkowa) o różnych długościach – 2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8" name="Picture 6" descr="C:\Documents and Settings\Grzegorz\Pulpit\zdjęcia prezentacje\końcówki do cylindryczne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149080"/>
            <a:ext cx="2515617" cy="1872209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1691680" y="3717032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30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779912" y="3717032"/>
            <a:ext cx="482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31</a:t>
            </a:r>
            <a:endParaRPr lang="pl-PL" sz="9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740352" y="3573016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32</a:t>
            </a:r>
            <a:endParaRPr lang="pl-PL" sz="9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283968" y="5805264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33</a:t>
            </a:r>
            <a:endParaRPr lang="pl-PL" sz="9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948264" y="5805264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34</a:t>
            </a:r>
            <a:endParaRPr lang="pl-PL" sz="900" dirty="0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techniczne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5589240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Agregat zasilający do narzędzi hydraulicznych o modelu pracy min. ATO – 1 szt.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292080" y="5589240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Zestaw węży hydraulicznych</a:t>
            </a:r>
          </a:p>
          <a:p>
            <a:pPr algn="ctr"/>
            <a:r>
              <a:rPr lang="pl-PL" dirty="0" smtClean="0"/>
              <a:t>O długości min. 5m – 2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098" name="Picture 2" descr="C:\Documents and Settings\Grzegorz\Pulpit\zdjęcia prezentacje\agregat ATO hydraul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64904"/>
            <a:ext cx="3168352" cy="2837435"/>
          </a:xfrm>
          <a:prstGeom prst="rect">
            <a:avLst/>
          </a:prstGeom>
          <a:noFill/>
        </p:spPr>
      </p:pic>
      <p:pic>
        <p:nvPicPr>
          <p:cNvPr id="4099" name="Picture 3" descr="C:\Documents and Settings\Grzegorz\Pulpit\zdjęcia prezentacje\wąż hydraulicz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852936"/>
            <a:ext cx="3549356" cy="2376264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3347864" y="5085184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35</a:t>
            </a:r>
            <a:endParaRPr lang="pl-PL" sz="9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668344" y="5085184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36</a:t>
            </a:r>
            <a:endParaRPr lang="pl-PL" sz="90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techniczne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427984" y="2564904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Wysokociśnieniowe poduszki pneumatyczne do podnoszenia o nośności od 50kN do 300kN – 2 </a:t>
            </a:r>
            <a:r>
              <a:rPr lang="pl-PL" dirty="0" err="1" smtClean="0"/>
              <a:t>kpl</a:t>
            </a:r>
            <a:r>
              <a:rPr lang="pl-PL" dirty="0" smtClean="0"/>
              <a:t>. (zalecane)</a:t>
            </a:r>
          </a:p>
          <a:p>
            <a:endParaRPr lang="pl-PL" dirty="0" smtClean="0"/>
          </a:p>
          <a:p>
            <a:r>
              <a:rPr lang="pl-PL" dirty="0" smtClean="0"/>
              <a:t>Osprzęt do zasilania z butli sprężonego powietrza wysokociśnieniowych poduszek pneumatycznych</a:t>
            </a:r>
          </a:p>
          <a:p>
            <a:r>
              <a:rPr lang="pl-PL" dirty="0" smtClean="0"/>
              <a:t> – 1 </a:t>
            </a:r>
            <a:r>
              <a:rPr lang="pl-PL" dirty="0" err="1" smtClean="0"/>
              <a:t>kpl</a:t>
            </a:r>
            <a:r>
              <a:rPr lang="pl-PL" dirty="0" smtClean="0"/>
              <a:t>. (zalecane)</a:t>
            </a:r>
          </a:p>
          <a:p>
            <a:endParaRPr lang="pl-PL" dirty="0" smtClean="0"/>
          </a:p>
          <a:p>
            <a:r>
              <a:rPr lang="pl-PL" dirty="0" smtClean="0"/>
              <a:t>Butla na sprężone powietrze do poduszek pneumatycznych o pojemności min. 6 l</a:t>
            </a:r>
          </a:p>
          <a:p>
            <a:r>
              <a:rPr lang="pl-PL" dirty="0" smtClean="0"/>
              <a:t> – 1 szt. (zalecane) </a:t>
            </a:r>
            <a:endParaRPr lang="pl-PL" dirty="0"/>
          </a:p>
        </p:txBody>
      </p:sp>
      <p:pic>
        <p:nvPicPr>
          <p:cNvPr id="5122" name="Picture 2" descr="C:\Documents and Settings\Grzegorz\Pulpit\zdjęcia prezentacje\poduszki butla osprzę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4190659" cy="331236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995936" y="5661248"/>
            <a:ext cx="4812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37</a:t>
            </a:r>
            <a:endParaRPr lang="pl-PL" sz="9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techniczne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27584" y="38610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Pilarka łańcuchowa do drewna</a:t>
            </a:r>
          </a:p>
          <a:p>
            <a:pPr algn="ctr"/>
            <a:r>
              <a:rPr lang="pl-PL" dirty="0" smtClean="0"/>
              <a:t>O napędzie spalinowym – 1 szt.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931238" y="3861048"/>
            <a:ext cx="316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Piła tarczowa do stali i betonu</a:t>
            </a:r>
          </a:p>
          <a:p>
            <a:pPr algn="ctr"/>
            <a:r>
              <a:rPr lang="pl-PL" dirty="0" smtClean="0"/>
              <a:t> o napędzie spalinowym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043608" y="6021288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Zbijak do szyb hartowanych – 1 szt.</a:t>
            </a:r>
            <a:endParaRPr lang="pl-PL" dirty="0"/>
          </a:p>
        </p:txBody>
      </p:sp>
      <p:pic>
        <p:nvPicPr>
          <p:cNvPr id="6146" name="Picture 2" descr="C:\Documents and Settings\Grzegorz\Pulpit\zdjęcia prezentacje\pilarka łańcucho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348880"/>
            <a:ext cx="3086100" cy="1485900"/>
          </a:xfrm>
          <a:prstGeom prst="rect">
            <a:avLst/>
          </a:prstGeom>
          <a:noFill/>
        </p:spPr>
      </p:pic>
      <p:pic>
        <p:nvPicPr>
          <p:cNvPr id="6147" name="Picture 3" descr="C:\Documents and Settings\Grzegorz\Pulpit\zdjęcia prezentacje\piła do stali i beto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276872"/>
            <a:ext cx="2057400" cy="1638300"/>
          </a:xfrm>
          <a:prstGeom prst="rect">
            <a:avLst/>
          </a:prstGeom>
          <a:noFill/>
        </p:spPr>
      </p:pic>
      <p:pic>
        <p:nvPicPr>
          <p:cNvPr id="6148" name="Picture 4" descr="C:\Documents and Settings\Grzegorz\Pulpit\zdjęcia prezentacje\zbijak do szy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653136"/>
            <a:ext cx="1440160" cy="1440160"/>
          </a:xfrm>
          <a:prstGeom prst="rect">
            <a:avLst/>
          </a:prstGeom>
          <a:noFill/>
        </p:spPr>
      </p:pic>
      <p:pic>
        <p:nvPicPr>
          <p:cNvPr id="6149" name="Picture 5" descr="C:\Documents and Settings\Grzegorz\Pulpit\zdjęcia prezentacje\nóż do pasó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941168"/>
            <a:ext cx="2104827" cy="1042516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4788024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Nóż do pasów bezpieczeństwa – 2 szt.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779912" y="3645024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38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7092280" y="3645024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39</a:t>
            </a:r>
            <a:endParaRPr lang="pl-PL" sz="9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131840" y="580526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40</a:t>
            </a:r>
            <a:endParaRPr lang="pl-PL" sz="9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668344" y="5877272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41</a:t>
            </a:r>
            <a:endParaRPr lang="pl-PL" sz="900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techniczne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67544" y="59492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Zestaw szekli i pęt linowych do wyciągarki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</a:p>
          <a:p>
            <a:pPr algn="ctr"/>
            <a:r>
              <a:rPr lang="pl-PL" sz="1400" dirty="0" smtClean="0"/>
              <a:t>(w przypadku gdy jednostka posiada na wyposażeniu wyciągarkę)</a:t>
            </a:r>
            <a:endParaRPr lang="pl-PL" sz="1400" dirty="0"/>
          </a:p>
        </p:txBody>
      </p:sp>
      <p:pic>
        <p:nvPicPr>
          <p:cNvPr id="7170" name="Picture 2" descr="C:\Documents and Settings\Grzegorz\Pulpit\zdjęcia prezentacje\zestaw-szekli-i-pet-linowych-dragon-winch-4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060848"/>
            <a:ext cx="4536504" cy="3816424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156176" y="551723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42</a:t>
            </a:r>
            <a:endParaRPr lang="pl-PL" sz="9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4" cy="5184576"/>
          </a:xfrm>
        </p:spPr>
        <p:txBody>
          <a:bodyPr>
            <a:normAutofit lnSpcReduction="10000"/>
          </a:bodyPr>
          <a:lstStyle/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pl-PL" sz="2800" b="1" dirty="0" smtClean="0">
                <a:latin typeface="Calibri"/>
                <a:ea typeface="Calibri"/>
                <a:cs typeface="Times New Roman"/>
              </a:rPr>
              <a:t>Ratownictwo chemiczno-ekologiczne</a:t>
            </a:r>
          </a:p>
          <a:p>
            <a:pPr marL="0">
              <a:lnSpc>
                <a:spcPct val="115000"/>
              </a:lnSpc>
              <a:buClrTx/>
              <a:buNone/>
            </a:pPr>
            <a:r>
              <a:rPr lang="pl-PL" sz="2400" u="sng" dirty="0" smtClean="0">
                <a:latin typeface="Calibri"/>
                <a:ea typeface="Calibri"/>
                <a:cs typeface="Times New Roman"/>
              </a:rPr>
              <a:t>Podstawowy zakres </a:t>
            </a:r>
            <a:r>
              <a:rPr lang="pl-PL" sz="2400" dirty="0" smtClean="0">
                <a:latin typeface="Calibri"/>
                <a:ea typeface="Calibri"/>
                <a:cs typeface="Times New Roman"/>
              </a:rPr>
              <a:t>czynności ratowniczych obejmuje,                                                    w szczególności: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Rozpoznanie i zabezpieczenie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miejsca zdarzenia oraz </a:t>
            </a:r>
            <a:r>
              <a:rPr lang="pl-PL" sz="2000" b="1" dirty="0" smtClean="0">
                <a:latin typeface="Calibri"/>
                <a:ea typeface="Calibri"/>
                <a:cs typeface="Times New Roman"/>
              </a:rPr>
              <a:t>wyznaczenie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 strefy zagrożenia.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Podjęcie próby identyfikacji zagrożenia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– źródło informacji. Np. kierowca, konwojent, maszynista, pracownicy zakładu, oznakowanie pojazdów i opakowań, dokumenty przewozowe, dokumentacja techniczno-ruchowa, plany ratownicze, itp.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Ewakuację poszkodowanych i zagrożonych ludzi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oraz </a:t>
            </a:r>
            <a:r>
              <a:rPr lang="pl-PL" sz="2000" b="1" dirty="0" smtClean="0">
                <a:latin typeface="Calibri"/>
                <a:ea typeface="Calibri"/>
                <a:cs typeface="Times New Roman"/>
              </a:rPr>
              <a:t>zwierząt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 poza strefę zagrożenia.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endParaRPr lang="pl-PL" sz="2200" dirty="0" smtClean="0">
              <a:latin typeface="Calibri"/>
              <a:ea typeface="Calibri"/>
              <a:cs typeface="Times New Roman"/>
            </a:endParaRPr>
          </a:p>
          <a:p>
            <a:pPr marL="457200" lv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301208"/>
          </a:xfrm>
        </p:spPr>
        <p:txBody>
          <a:bodyPr>
            <a:noAutofit/>
          </a:bodyPr>
          <a:lstStyle/>
          <a:p>
            <a:pPr marL="0" algn="ctr">
              <a:lnSpc>
                <a:spcPct val="115000"/>
              </a:lnSpc>
              <a:buClrTx/>
              <a:buNone/>
            </a:pPr>
            <a:r>
              <a:rPr lang="pl-PL" sz="2400" b="1" dirty="0" smtClean="0">
                <a:latin typeface="Calibri"/>
                <a:ea typeface="Calibri"/>
                <a:cs typeface="Times New Roman"/>
              </a:rPr>
              <a:t>Jednostki realizujące ratownictwo: wodne, wysokościowe, techniczne, chemiczno-ekologiczne, poszukiwawczo-ratownicze,            w zakresie podstawowym: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buClrTx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Wszystkie </a:t>
            </a:r>
            <a:r>
              <a:rPr lang="pl-PL" sz="2000" u="sng" dirty="0" smtClean="0">
                <a:latin typeface="Calibri"/>
                <a:ea typeface="Calibri"/>
                <a:cs typeface="Times New Roman"/>
              </a:rPr>
              <a:t>jednostki ratowniczo-gaśnicze Państwowej Straży Pożarnej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(JRG PSP);</a:t>
            </a:r>
          </a:p>
          <a:p>
            <a:pPr marL="0">
              <a:lnSpc>
                <a:spcPct val="115000"/>
              </a:lnSpc>
              <a:buClrTx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360000">
              <a:lnSpc>
                <a:spcPct val="115000"/>
              </a:lnSpc>
              <a:buClrTx/>
            </a:pPr>
            <a:r>
              <a:rPr lang="pl-PL" sz="2000" u="sng" dirty="0" smtClean="0">
                <a:latin typeface="Calibri"/>
                <a:ea typeface="Calibri"/>
                <a:cs typeface="Times New Roman"/>
              </a:rPr>
              <a:t>Jednostki ochrony przeciwpożarowej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, w szczególności jednostki OSP włączone do KSRG, które zadeklarowały w gotowości operacyjnej zdolność do realizacji tych zadań według posiadanych możliwości organizacyjno-sprzętowych i wyszkolenia;</a:t>
            </a:r>
          </a:p>
          <a:p>
            <a:pPr marL="0">
              <a:lnSpc>
                <a:spcPct val="115000"/>
              </a:lnSpc>
              <a:buClrTx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360000">
              <a:lnSpc>
                <a:spcPct val="115000"/>
              </a:lnSpc>
              <a:buClrTx/>
            </a:pPr>
            <a:r>
              <a:rPr lang="pl-PL" sz="2000" u="sng" dirty="0" smtClean="0">
                <a:latin typeface="Calibri"/>
                <a:ea typeface="Calibri"/>
                <a:cs typeface="Times New Roman"/>
              </a:rPr>
              <a:t>Inne podmioty ratownicze współpracujące z KSRG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, które zadeklarowały w gotowości operacyjnej zdolność do realizacji tych zadań według posiadanych możliwości organizacyjno-sprzętowych i wyszkolenia.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000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95536" y="1628800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4" cy="5184576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4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Ostrzeganie i alarmowanie o zagrożeniu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oraz informowanie o zasadach zachowania się.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4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4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Przeprowadzenie pomiarów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za pomocą dostępnych przyrządów.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4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4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Ograniczenie skutków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wycieku substancji ropopochodnych.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4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4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Stawianie kurtyn wodnych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4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4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Przeprowadzenie czynności w zakresie dekontaminacji wstępnej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ludzi na granicy strefy zagrożenia przy użyciu dostępnego sprzętu.</a:t>
            </a: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556793"/>
            <a:ext cx="8496944" cy="5184576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9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Kwalifikowana pierwszą pomoc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poza strefą zagrożenia.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10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Współdziałanie z innymi podmiotami ratowniczymi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, w tym z SGR </a:t>
            </a:r>
            <a:r>
              <a:rPr lang="pl-PL" sz="2000" dirty="0" err="1" smtClean="0">
                <a:latin typeface="Calibri"/>
                <a:ea typeface="Calibri"/>
                <a:cs typeface="Times New Roman"/>
              </a:rPr>
              <a:t>CHEM-EKO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 lub ZRCHEM.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10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10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Wykonywanie innych czynności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wg posiadanego sprzętu oraz wiedzy, w danym zakresie.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556793"/>
            <a:ext cx="8568952" cy="5184576"/>
          </a:xfrm>
        </p:spPr>
        <p:txBody>
          <a:bodyPr>
            <a:normAutofit/>
          </a:bodyPr>
          <a:lstStyle/>
          <a:p>
            <a:pPr marL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 smtClean="0">
                <a:latin typeface="Calibri"/>
                <a:ea typeface="Calibri"/>
                <a:cs typeface="Times New Roman"/>
              </a:rPr>
              <a:t>W przypadku OSP, które </a:t>
            </a:r>
            <a:r>
              <a:rPr lang="pl-PL" sz="2400" b="1" dirty="0" smtClean="0">
                <a:latin typeface="Calibri"/>
                <a:ea typeface="Calibri"/>
                <a:cs typeface="Times New Roman"/>
              </a:rPr>
              <a:t>nie spełniają standardu wyposażenia </a:t>
            </a:r>
            <a:r>
              <a:rPr lang="pl-PL" sz="2400" dirty="0" smtClean="0">
                <a:latin typeface="Calibri"/>
                <a:ea typeface="Calibri"/>
                <a:cs typeface="Times New Roman"/>
              </a:rPr>
              <a:t>w zakresie podstawowym, a także OSP które </a:t>
            </a:r>
            <a:r>
              <a:rPr lang="pl-PL" sz="2400" b="1" dirty="0" smtClean="0">
                <a:latin typeface="Calibri"/>
                <a:ea typeface="Calibri"/>
                <a:cs typeface="Times New Roman"/>
              </a:rPr>
              <a:t>nie zadeklarowały </a:t>
            </a:r>
            <a:r>
              <a:rPr lang="pl-PL" sz="2400" dirty="0" smtClean="0">
                <a:latin typeface="Calibri"/>
                <a:ea typeface="Calibri"/>
                <a:cs typeface="Times New Roman"/>
              </a:rPr>
              <a:t>w gotowości operacyjnej </a:t>
            </a:r>
            <a:r>
              <a:rPr lang="pl-PL" sz="2400" b="1" dirty="0" smtClean="0">
                <a:latin typeface="Calibri"/>
                <a:ea typeface="Calibri"/>
                <a:cs typeface="Times New Roman"/>
              </a:rPr>
              <a:t>zdolności do realizacji zadań </a:t>
            </a:r>
            <a:r>
              <a:rPr lang="pl-PL" sz="2400" dirty="0" smtClean="0">
                <a:latin typeface="Calibri"/>
                <a:ea typeface="Calibri"/>
                <a:cs typeface="Times New Roman"/>
              </a:rPr>
              <a:t>ratownictwa chemicznego i ekologicznego, pierwszy zastęp przybyły na miejsce zdarzenia realizuje: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Określenie warunków zewnętrznych zdarzenia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, w tym zjawiska towarzyszące zdarzeniu np.: pożar, wybuch, opary, efekty dźwiękowe, określa stan nasycenia infrastrukturą techniczną, itp.</a:t>
            </a:r>
          </a:p>
          <a:p>
            <a:pPr marL="0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680519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2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Podejmuje próbę identyfikacji substancji chemicznej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– źródło informacji np. kierowca, konwojent, maszynista, pracownicy zakładu, oznakowanie pojazdów i opakowań, dokumenty przewozowe, dokumentacja techniczno-ruchowa, plany ratownicze, itp.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2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2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Zabezpiecza miejsce zdarzenia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i wyznacza strefę zagrożenia.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2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2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Ustala liczbę osób poszkodowanych i zagrożonych                      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                         (bez wchodzenia w strefę zagrożenia).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2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2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Realizuje co najmniej pierwszą pomoc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poza strefą zagrożenia.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248471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6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Ostrzega ludność o zagrożeniu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i w razie konieczności </a:t>
            </a:r>
            <a:r>
              <a:rPr lang="pl-PL" sz="2000" b="1" dirty="0" smtClean="0">
                <a:latin typeface="Calibri"/>
                <a:ea typeface="Calibri"/>
                <a:cs typeface="Times New Roman"/>
              </a:rPr>
              <a:t>ewakuuje ludzi, zwierzęta i mienie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 poza strefę zagrożenia.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6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6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Wykonuje inne czynności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wg posiadanego sprzętu oraz wiedzy w danym zakresie.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6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6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Przekazuje informacje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do właściwego Stanowiska Kierowania KM/P PSP.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3100" b="1" dirty="0" smtClean="0">
                <a:latin typeface="Calibri"/>
                <a:ea typeface="Calibri"/>
                <a:cs typeface="Times New Roman"/>
              </a:rPr>
              <a:t>Minimalny standard wyposażenia – ratownictwo chemiczno-ekologiczne</a:t>
            </a:r>
            <a:r>
              <a:rPr lang="pl-PL" sz="2600" b="1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8194" name="Picture 2" descr="C:\Documents and Settings\Grzegorz\Pulpit\zdjęcia prezentacje\ubranie typ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204864"/>
            <a:ext cx="4318000" cy="4318000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0" y="414908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Ubranie specjalne chroniące przed czynnikami chemicznymi min. Typ 3 wg normy PN-EN 14605+A1:2009 </a:t>
            </a:r>
          </a:p>
          <a:p>
            <a:pPr algn="ctr"/>
            <a:r>
              <a:rPr lang="pl-PL" sz="1400" dirty="0" smtClean="0"/>
              <a:t>wraz z rękawicami i butami zapewniającymi odporność chemiczną – 6 </a:t>
            </a:r>
            <a:r>
              <a:rPr lang="pl-PL" sz="1400" dirty="0" err="1" smtClean="0"/>
              <a:t>kpl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084168" y="6237312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43</a:t>
            </a:r>
            <a:endParaRPr lang="pl-PL" sz="9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chemiczno-ekologiczne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6021288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Aparat ochrony dróg oddechowych – 6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442072" y="6309320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Sprzęt do wytwarzania kurtyny wodnej – 1 szt.</a:t>
            </a:r>
            <a:endParaRPr lang="pl-PL" dirty="0"/>
          </a:p>
        </p:txBody>
      </p:sp>
      <p:pic>
        <p:nvPicPr>
          <p:cNvPr id="9218" name="Picture 2" descr="C:\Documents and Settings\Grzegorz\Pulpit\zdjęcia prezentacje\aparat powietrz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3744416" cy="3744415"/>
          </a:xfrm>
          <a:prstGeom prst="rect">
            <a:avLst/>
          </a:prstGeom>
          <a:noFill/>
        </p:spPr>
      </p:pic>
      <p:pic>
        <p:nvPicPr>
          <p:cNvPr id="9219" name="Picture 3" descr="C:\Documents and Settings\Grzegorz\Pulpit\zdjęcia prezentacje\kurtyna wod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3168352" cy="3168352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3419872" y="551723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44</a:t>
            </a:r>
            <a:endParaRPr lang="pl-PL" sz="9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956376" y="5877272"/>
            <a:ext cx="4940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45</a:t>
            </a:r>
            <a:endParaRPr lang="pl-PL" sz="90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chemiczno-ekologiczne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2420888"/>
            <a:ext cx="44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Zestaw przyrządów umożliwiający pomiar : </a:t>
            </a:r>
          </a:p>
          <a:p>
            <a:pPr algn="ctr"/>
            <a:r>
              <a:rPr lang="pl-PL" dirty="0" smtClean="0"/>
              <a:t>stężeń wybuchowych, tlenu, tlenku węgla                     i siarkowodoru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887416" y="580526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Urządzenie wykrywające promieniowanie jonizujące</a:t>
            </a:r>
          </a:p>
          <a:p>
            <a:pPr algn="ctr"/>
            <a:r>
              <a:rPr lang="pl-PL" dirty="0" smtClean="0"/>
              <a:t> – 1 szt.</a:t>
            </a:r>
          </a:p>
          <a:p>
            <a:pPr algn="ctr"/>
            <a:r>
              <a:rPr lang="pl-PL" dirty="0" smtClean="0"/>
              <a:t>(nie jest obowiązkowy)</a:t>
            </a:r>
            <a:endParaRPr lang="pl-PL" dirty="0"/>
          </a:p>
        </p:txBody>
      </p:sp>
      <p:pic>
        <p:nvPicPr>
          <p:cNvPr id="10242" name="Picture 2" descr="C:\Documents and Settings\Grzegorz\Pulpit\zdjęcia prezentacje\detekto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3254598" cy="3254598"/>
          </a:xfrm>
          <a:prstGeom prst="rect">
            <a:avLst/>
          </a:prstGeom>
          <a:noFill/>
        </p:spPr>
      </p:pic>
      <p:pic>
        <p:nvPicPr>
          <p:cNvPr id="10243" name="Picture 3" descr="C:\Documents and Settings\Grzegorz\Pulpit\zdjęcia prezentacje\detektor jonizują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276872"/>
            <a:ext cx="3715742" cy="3600400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3347864" y="6237312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46</a:t>
            </a:r>
            <a:endParaRPr lang="pl-PL" sz="9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524328" y="5517232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47</a:t>
            </a:r>
            <a:endParaRPr lang="pl-PL" sz="90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161764" y="1556793"/>
            <a:ext cx="8820472" cy="5184576"/>
          </a:xfrm>
        </p:spPr>
        <p:txBody>
          <a:bodyPr>
            <a:normAutofit lnSpcReduction="10000"/>
          </a:bodyPr>
          <a:lstStyle/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pl-PL" sz="3000" b="1" dirty="0" smtClean="0">
                <a:latin typeface="Calibri"/>
                <a:ea typeface="Calibri"/>
                <a:cs typeface="Times New Roman"/>
              </a:rPr>
              <a:t>Ratownictwo poszukiwawczo-ratownicze</a:t>
            </a:r>
          </a:p>
          <a:p>
            <a:pPr marL="0">
              <a:lnSpc>
                <a:spcPct val="115000"/>
              </a:lnSpc>
              <a:buClrTx/>
              <a:buNone/>
            </a:pPr>
            <a:r>
              <a:rPr lang="pl-PL" sz="2400" u="sng" dirty="0" smtClean="0">
                <a:latin typeface="Calibri"/>
                <a:ea typeface="Calibri"/>
                <a:cs typeface="Times New Roman"/>
              </a:rPr>
              <a:t>Podstawowy zakres </a:t>
            </a:r>
            <a:r>
              <a:rPr lang="pl-PL" sz="2400" dirty="0" smtClean="0">
                <a:latin typeface="Calibri"/>
                <a:ea typeface="Calibri"/>
                <a:cs typeface="Times New Roman"/>
              </a:rPr>
              <a:t>czynności ratowniczych obejmuje,                                                    w szczególności: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Rozpoznanie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, w tym identyfikacja zagrożeń oraz określenie wielkości strefy zagrożenia.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Wstępne ustalenie liczby osób zaginionych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Zabezpieczenie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, w tym oświetlenie miejsca zdarzenia.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Lokalizacja osób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znajdujących się w miejscach niedostępnych (bez stosowania elektronicznego sprzętu lokalizacyjnego i psów ratowniczych).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endParaRPr lang="pl-PL" sz="2200" dirty="0" smtClean="0">
              <a:latin typeface="Calibri"/>
              <a:ea typeface="Calibri"/>
              <a:cs typeface="Times New Roman"/>
            </a:endParaRPr>
          </a:p>
          <a:p>
            <a:pPr marL="457200" lv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680519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5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Dotarcie do poszkodowanych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, z wykorzystaniem posiadanego sprzętu, udzielenie kwalifikowanej pierwszej pomocy, ewakuacja osób poszkodowanych i zagrożonych ze strefy zagrożenia.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5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5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Zabezpieczenie konstrukcji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w zakresie niezbędnym dla bezpieczeństwa ratowników prowadzących działania ratownicze i dla ewakuacji poszkodowanych z wykorzystaniem posiadanego sprzętu.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5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5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Zabezpieczenie instalacji technicznych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w obiekcie.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Autofit/>
          </a:bodyPr>
          <a:lstStyle/>
          <a:p>
            <a:pPr marL="0" algn="ctr">
              <a:lnSpc>
                <a:spcPct val="115000"/>
              </a:lnSpc>
              <a:buClrTx/>
              <a:buNone/>
            </a:pPr>
            <a:r>
              <a:rPr lang="pl-PL" sz="35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pl-PL" sz="2800" b="1" dirty="0" smtClean="0">
                <a:latin typeface="Calibri"/>
                <a:ea typeface="Calibri"/>
                <a:cs typeface="Times New Roman"/>
              </a:rPr>
              <a:t>Ratownictwo wodne</a:t>
            </a:r>
          </a:p>
          <a:p>
            <a:pPr marL="0">
              <a:lnSpc>
                <a:spcPct val="115000"/>
              </a:lnSpc>
              <a:buClrTx/>
              <a:buNone/>
            </a:pPr>
            <a:r>
              <a:rPr lang="pl-PL" sz="2400" u="sng" dirty="0" smtClean="0">
                <a:latin typeface="Calibri"/>
                <a:ea typeface="Calibri"/>
                <a:cs typeface="Times New Roman"/>
              </a:rPr>
              <a:t>podstawowy zakres </a:t>
            </a:r>
            <a:r>
              <a:rPr lang="pl-PL" sz="2400" dirty="0" smtClean="0">
                <a:latin typeface="Calibri"/>
                <a:ea typeface="Calibri"/>
                <a:cs typeface="Times New Roman"/>
              </a:rPr>
              <a:t>czynności ratowniczych obejmuje,                           w szczególności: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ClrTx/>
              <a:buFont typeface="+mj-lt"/>
              <a:buAutoNum type="arabicPeriod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Rozpoznanie i ocena zagrożenia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dla:</a:t>
            </a:r>
          </a:p>
          <a:p>
            <a:pPr marL="720000" lvl="0" indent="-342900">
              <a:spcAft>
                <a:spcPts val="0"/>
              </a:spcAft>
              <a:buClrTx/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życia i zdrowia,</a:t>
            </a:r>
          </a:p>
          <a:p>
            <a:pPr marL="720000" lvl="0" indent="-342900">
              <a:spcAft>
                <a:spcPts val="1000"/>
              </a:spcAft>
              <a:buClrTx/>
              <a:buFont typeface="+mj-lt"/>
              <a:buAutoNum type="alphaLcParenR"/>
            </a:pPr>
            <a:r>
              <a:rPr lang="pl-PL" sz="2000" dirty="0" smtClean="0">
                <a:latin typeface="Calibri"/>
                <a:ea typeface="Calibri"/>
                <a:cs typeface="Times New Roman"/>
              </a:rPr>
              <a:t>środowiska i mienia.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2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Niesienie pomocy tonącym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( w tym na akwenach zalodzonych), poprzez dotarcie do poszkodowanych lub zagrożonych ludzi oraz udzielenie im kwalifikowanej pierwszej pomocy, a także przekazanie poza strefę zagrożenia – poszkodowanych zespołom Państwowego Ratownictwa Medycznego;</a:t>
            </a:r>
          </a:p>
          <a:p>
            <a:pPr>
              <a:buClrTx/>
              <a:buNone/>
            </a:pPr>
            <a:endParaRPr lang="pl-PL" sz="2200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680519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8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Wykonanie dostępu 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do zlokalizowanych poszkodowanych, niewymagające wykonywania złożonych prac rozbiórkowych, przekopów, itp.                                  Z wykorzystaniem posiadanego sprzętu.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8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8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Ewakuacja zwierząt i mienia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Tx/>
              <a:buFont typeface="+mj-lt"/>
              <a:buAutoNum type="arabicPeriod" startAt="8"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 startAt="8"/>
            </a:pPr>
            <a:r>
              <a:rPr lang="pl-PL" sz="2000" b="1" dirty="0" smtClean="0">
                <a:latin typeface="Calibri"/>
                <a:ea typeface="Calibri"/>
                <a:cs typeface="Times New Roman"/>
              </a:rPr>
              <a:t>Współdziałanie z innymi podmiotami ratowniczymi</a:t>
            </a:r>
            <a:r>
              <a:rPr lang="pl-PL" sz="20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poszukiwawczo-ratownicze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249289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Ściągacz linowy (przeciągarka ręczna) wraz z linkami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371703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Nożyce do cięcia prętów i drutu o średnicy min. 10mm – 1 szt.</a:t>
            </a:r>
            <a:endParaRPr lang="pl-PL" dirty="0"/>
          </a:p>
        </p:txBody>
      </p:sp>
      <p:pic>
        <p:nvPicPr>
          <p:cNvPr id="11267" name="Picture 3" descr="C:\Documents and Settings\Grzegorz\Pulpit\zdjęcia prezentacje\kifor z lin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16832"/>
            <a:ext cx="1297990" cy="1368152"/>
          </a:xfrm>
          <a:prstGeom prst="rect">
            <a:avLst/>
          </a:prstGeom>
          <a:noFill/>
        </p:spPr>
      </p:pic>
      <p:pic>
        <p:nvPicPr>
          <p:cNvPr id="11268" name="Picture 4" descr="C:\Documents and Settings\Grzegorz\Pulpit\zdjęcia prezentacje\norzyce prę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284984"/>
            <a:ext cx="1238538" cy="1008112"/>
          </a:xfrm>
          <a:prstGeom prst="rect">
            <a:avLst/>
          </a:prstGeom>
          <a:noFill/>
        </p:spPr>
      </p:pic>
      <p:pic>
        <p:nvPicPr>
          <p:cNvPr id="11269" name="Picture 5" descr="C:\Documents and Settings\Grzegorz\Pulpit\zdjęcia prezentacje\piła do metalu i brzeszcz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509120"/>
            <a:ext cx="1254902" cy="1021432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0" y="4797152"/>
            <a:ext cx="624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Piła ręczna do metalu wraz z zapasowymi brzeszczotami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0" y="5589240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/>
              <a:t>Podręczny sprzęt burzący i pomocniczy</a:t>
            </a:r>
            <a:r>
              <a:rPr lang="pl-PL" dirty="0" smtClean="0"/>
              <a:t>:</a:t>
            </a:r>
          </a:p>
          <a:p>
            <a:r>
              <a:rPr lang="pl-PL" dirty="0" smtClean="0"/>
              <a:t>Wielofunkcyjne narzędzie ratownicze, łom prosty o dł. 130 cm, młot ręczny 5 kg, szpadel, szufla, kilof, przecinak ręczny, przebijak ręczny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452320" y="299695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48</a:t>
            </a:r>
            <a:endParaRPr lang="pl-PL" sz="9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452320" y="4077072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49</a:t>
            </a:r>
            <a:endParaRPr lang="pl-PL" sz="9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524328" y="5301208"/>
            <a:ext cx="4940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50</a:t>
            </a:r>
            <a:endParaRPr lang="pl-PL" sz="90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poszukiwawczo-ratownicze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11560" y="36450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Pilarka łańcuchowa do drewna</a:t>
            </a:r>
          </a:p>
          <a:p>
            <a:pPr algn="ctr"/>
            <a:r>
              <a:rPr lang="pl-PL" dirty="0" smtClean="0"/>
              <a:t>O napędzie spalinowym – 1 szt.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148064" y="3645024"/>
            <a:ext cx="316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Piła tarczowa do stali i betonu</a:t>
            </a:r>
          </a:p>
          <a:p>
            <a:pPr algn="ctr"/>
            <a:r>
              <a:rPr lang="pl-PL" dirty="0" smtClean="0"/>
              <a:t> o napędzie spalinowym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0" y="6021288"/>
            <a:ext cx="511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Agregat prądotwórczy o napędzie spalinowym</a:t>
            </a:r>
          </a:p>
          <a:p>
            <a:pPr algn="ctr"/>
            <a:r>
              <a:rPr lang="pl-PL" dirty="0" smtClean="0"/>
              <a:t>Mocy dostosowanej do posiadanego sprzętu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146" name="Picture 2" descr="C:\Documents and Settings\Grzegorz\Pulpit\zdjęcia prezentacje\pilarka łańcucho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4864"/>
            <a:ext cx="3086100" cy="1485900"/>
          </a:xfrm>
          <a:prstGeom prst="rect">
            <a:avLst/>
          </a:prstGeom>
          <a:noFill/>
        </p:spPr>
      </p:pic>
      <p:pic>
        <p:nvPicPr>
          <p:cNvPr id="6147" name="Picture 3" descr="C:\Documents and Settings\Grzegorz\Pulpit\zdjęcia prezentacje\piła do stali i beto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132856"/>
            <a:ext cx="2057400" cy="1638300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5364088" y="6093296"/>
            <a:ext cx="313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Przedłużacz elektryczny 230V</a:t>
            </a:r>
          </a:p>
          <a:p>
            <a:pPr algn="ctr"/>
            <a:r>
              <a:rPr lang="pl-PL" dirty="0" smtClean="0"/>
              <a:t>o długości min. 20m - 1 szt.</a:t>
            </a:r>
            <a:endParaRPr lang="pl-PL" dirty="0"/>
          </a:p>
        </p:txBody>
      </p:sp>
      <p:pic>
        <p:nvPicPr>
          <p:cNvPr id="13314" name="Picture 2" descr="C:\Documents and Settings\Grzegorz\Pulpit\zdjęcia prezentacje\agregat prądotwórc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437112"/>
            <a:ext cx="1980853" cy="1719902"/>
          </a:xfrm>
          <a:prstGeom prst="rect">
            <a:avLst/>
          </a:prstGeom>
          <a:noFill/>
        </p:spPr>
      </p:pic>
      <p:pic>
        <p:nvPicPr>
          <p:cNvPr id="13315" name="Picture 3" descr="C:\Documents and Settings\Grzegorz\Pulpit\zdjęcia prezentacje\przedłużacz elektryczn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581128"/>
            <a:ext cx="1365225" cy="1535878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3563888" y="3501008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38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7452320" y="3429000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39</a:t>
            </a:r>
            <a:endParaRPr lang="pl-PL" sz="9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491880" y="5805264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51</a:t>
            </a:r>
            <a:endParaRPr lang="pl-PL" sz="9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380312" y="5877272"/>
            <a:ext cx="4940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52</a:t>
            </a:r>
            <a:endParaRPr lang="pl-PL" sz="900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poszukiwawczo-ratownicze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61764" y="6021288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Zestaw oświetleniowy umożliwiający efektywne oświetlenie miejsca akcji 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4338" name="Picture 2" descr="C:\Documents and Settings\Grzegorz\Pulpit\zdjęcia prezentacje\oświetlenie masz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48880"/>
            <a:ext cx="3337521" cy="3337520"/>
          </a:xfrm>
          <a:prstGeom prst="rect">
            <a:avLst/>
          </a:prstGeom>
          <a:noFill/>
        </p:spPr>
      </p:pic>
      <p:pic>
        <p:nvPicPr>
          <p:cNvPr id="14339" name="Picture 3" descr="C:\Documents and Settings\Grzegorz\Pulpit\zdjęcia prezentacje\pe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348880"/>
            <a:ext cx="1668014" cy="3384376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4211960" y="5445224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53</a:t>
            </a:r>
            <a:endParaRPr lang="pl-PL" sz="9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300192" y="551723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20</a:t>
            </a:r>
            <a:endParaRPr lang="pl-PL" sz="90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poszukiwawczo-ratownicze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9512" y="400506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Rozpieracz ramieniowy z akcesoriami</a:t>
            </a:r>
          </a:p>
          <a:p>
            <a:pPr algn="ctr"/>
            <a:r>
              <a:rPr lang="pl-PL" dirty="0" smtClean="0"/>
              <a:t>(2 zamki łańcuchowe, 2 łańcuchy z hakami</a:t>
            </a:r>
          </a:p>
          <a:p>
            <a:pPr algn="ctr"/>
            <a:r>
              <a:rPr lang="pl-PL" dirty="0" smtClean="0"/>
              <a:t>- 1 szt.</a:t>
            </a:r>
            <a:endParaRPr lang="pl-PL" dirty="0"/>
          </a:p>
        </p:txBody>
      </p:sp>
      <p:pic>
        <p:nvPicPr>
          <p:cNvPr id="2" name="Picture 2" descr="C:\Documents and Settings\Grzegorz\Pulpit\zdjęcia prezentacje\rozpierzacz ramieniow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2061027" cy="1715120"/>
          </a:xfrm>
          <a:prstGeom prst="rect">
            <a:avLst/>
          </a:prstGeom>
          <a:noFill/>
        </p:spPr>
      </p:pic>
      <p:pic>
        <p:nvPicPr>
          <p:cNvPr id="3075" name="Picture 3" descr="C:\Documents and Settings\Grzegorz\Pulpit\zdjęcia prezentacje\łańcuchy z hak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564904"/>
            <a:ext cx="1904212" cy="1224136"/>
          </a:xfrm>
          <a:prstGeom prst="rect">
            <a:avLst/>
          </a:prstGeom>
          <a:noFill/>
        </p:spPr>
      </p:pic>
      <p:pic>
        <p:nvPicPr>
          <p:cNvPr id="3076" name="Picture 4" descr="C:\Documents and Settings\Grzegorz\Pulpit\zdjęcia prezentacje\noży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132856"/>
            <a:ext cx="2487117" cy="166325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148064" y="3789040"/>
            <a:ext cx="373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Hydrauliczne nożyce do cięcia – 1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7" name="Picture 5" descr="C:\Documents and Settings\Grzegorz\Pulpit\zdjęcia prezentacje\rozpieracz cylindrycz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797152"/>
            <a:ext cx="2152826" cy="1224136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1763688" y="6021288"/>
            <a:ext cx="5965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Cylindry rozpierające z zestawem końcówek wymiennych </a:t>
            </a:r>
          </a:p>
          <a:p>
            <a:r>
              <a:rPr lang="pl-PL" dirty="0" smtClean="0"/>
              <a:t>(krzyżowe, klinowa, stożkowa) o różnych długościach – 2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8" name="Picture 6" descr="C:\Documents and Settings\Grzegorz\Pulpit\zdjęcia prezentacje\końcówki do cylindryczne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149080"/>
            <a:ext cx="2515617" cy="1872209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1763688" y="3645024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30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779912" y="3645024"/>
            <a:ext cx="482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31</a:t>
            </a:r>
            <a:endParaRPr lang="pl-PL" sz="9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812360" y="3501008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32</a:t>
            </a:r>
            <a:endParaRPr lang="pl-PL" sz="9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283968" y="5805264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33</a:t>
            </a:r>
            <a:endParaRPr lang="pl-PL" sz="9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876256" y="5805264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34</a:t>
            </a:r>
            <a:endParaRPr lang="pl-PL" sz="900" dirty="0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poszukiwawczo-ratownicze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5589240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Agregat zasilający do narzędzi hydraulicznych o modelu pracy min. ATO o masie do 20 kg – 1 szt.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292080" y="5589240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Zestaw węży hydraulicznych</a:t>
            </a:r>
          </a:p>
          <a:p>
            <a:pPr algn="ctr"/>
            <a:r>
              <a:rPr lang="pl-PL" dirty="0" smtClean="0"/>
              <a:t>O długości min. 5m – 2 </a:t>
            </a:r>
            <a:r>
              <a:rPr lang="pl-PL" dirty="0" err="1" smtClean="0"/>
              <a:t>kpl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098" name="Picture 2" descr="C:\Documents and Settings\Grzegorz\Pulpit\zdjęcia prezentacje\agregat ATO hydraul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36912"/>
            <a:ext cx="3168352" cy="2837435"/>
          </a:xfrm>
          <a:prstGeom prst="rect">
            <a:avLst/>
          </a:prstGeom>
          <a:noFill/>
        </p:spPr>
      </p:pic>
      <p:pic>
        <p:nvPicPr>
          <p:cNvPr id="4099" name="Picture 3" descr="C:\Documents and Settings\Grzegorz\Pulpit\zdjęcia prezentacje\wąż hydraulicz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852936"/>
            <a:ext cx="3549356" cy="2376264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3707904" y="5229200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35</a:t>
            </a:r>
            <a:endParaRPr lang="pl-PL" sz="9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740352" y="5157192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36</a:t>
            </a:r>
            <a:endParaRPr lang="pl-PL" sz="90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79208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600" b="1" dirty="0" smtClean="0">
                <a:latin typeface="Calibri"/>
                <a:ea typeface="Calibri"/>
                <a:cs typeface="Times New Roman"/>
              </a:rPr>
              <a:t>Minimalny standard wyposażenia – ratownictwo poszukiwawczo-ratownicze </a:t>
            </a:r>
          </a:p>
          <a:p>
            <a:pPr marL="0">
              <a:lnSpc>
                <a:spcPct val="115000"/>
              </a:lnSpc>
              <a:buClrTx/>
              <a:buNone/>
            </a:pPr>
            <a:endParaRPr lang="pl-PL" sz="2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Tx/>
              <a:buNone/>
            </a:pP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 marL="0" algn="ctr">
              <a:lnSpc>
                <a:spcPct val="115000"/>
              </a:lnSpc>
              <a:spcAft>
                <a:spcPts val="1000"/>
              </a:spcAft>
              <a:buClrTx/>
              <a:buNone/>
            </a:pPr>
            <a:endParaRPr lang="pl-PL" sz="2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427984" y="2564904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Wysokociśnieniowe poduszki pneumatyczne do podnoszenia o nośności od 50kN do 300kN – 2 </a:t>
            </a:r>
            <a:r>
              <a:rPr lang="pl-PL" dirty="0" err="1" smtClean="0"/>
              <a:t>kpl</a:t>
            </a:r>
            <a:r>
              <a:rPr lang="pl-PL" dirty="0" smtClean="0"/>
              <a:t>. (zalecane)</a:t>
            </a:r>
          </a:p>
          <a:p>
            <a:endParaRPr lang="pl-PL" dirty="0" smtClean="0"/>
          </a:p>
          <a:p>
            <a:r>
              <a:rPr lang="pl-PL" dirty="0" smtClean="0"/>
              <a:t>Osprzęt do zasilania z butli sprężonego powietrza wysokociśnieniowych poduszek pneumatycznych</a:t>
            </a:r>
          </a:p>
          <a:p>
            <a:r>
              <a:rPr lang="pl-PL" dirty="0" smtClean="0"/>
              <a:t> – 1 </a:t>
            </a:r>
            <a:r>
              <a:rPr lang="pl-PL" dirty="0" err="1" smtClean="0"/>
              <a:t>kpl</a:t>
            </a:r>
            <a:r>
              <a:rPr lang="pl-PL" dirty="0" smtClean="0"/>
              <a:t>. (zalecane)</a:t>
            </a:r>
          </a:p>
          <a:p>
            <a:endParaRPr lang="pl-PL" dirty="0" smtClean="0"/>
          </a:p>
          <a:p>
            <a:r>
              <a:rPr lang="pl-PL" dirty="0" smtClean="0"/>
              <a:t>Butla na sprężone powietrze do poduszek pneumatycznych o pojemności min. 6 l</a:t>
            </a:r>
          </a:p>
          <a:p>
            <a:r>
              <a:rPr lang="pl-PL" dirty="0" smtClean="0"/>
              <a:t> – 1 szt. (zalecane) </a:t>
            </a:r>
            <a:endParaRPr lang="pl-PL" dirty="0"/>
          </a:p>
        </p:txBody>
      </p:sp>
      <p:pic>
        <p:nvPicPr>
          <p:cNvPr id="5122" name="Picture 2" descr="C:\Documents and Settings\Grzegorz\Pulpit\zdjęcia prezentacje\poduszki butla osprzę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4190659" cy="331236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995936" y="5661248"/>
            <a:ext cx="4812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37</a:t>
            </a:r>
            <a:endParaRPr lang="pl-PL" sz="9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61764" y="1700808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Minimalny standard wyposażenia – ratownictwo poszukiwawczo-ratownicze</a:t>
            </a:r>
            <a:endParaRPr lang="pl-PL" sz="2000" dirty="0" smtClean="0"/>
          </a:p>
        </p:txBody>
      </p:sp>
      <p:pic>
        <p:nvPicPr>
          <p:cNvPr id="2" name="Picture 2" descr="C:\Documents and Settings\Grzegorz\Pulpit\tuba_megafo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92896"/>
            <a:ext cx="1872208" cy="1287143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0" y="2780928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Megafon ręczny – 1 szt. (zalecany)</a:t>
            </a:r>
            <a:endParaRPr lang="pl-PL" dirty="0"/>
          </a:p>
        </p:txBody>
      </p:sp>
      <p:pic>
        <p:nvPicPr>
          <p:cNvPr id="15362" name="Picture 2" descr="C:\Documents and Settings\Grzegorz\Pulpit\zdjęcia prezentacje\detektor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789040"/>
            <a:ext cx="1368152" cy="136815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4149080"/>
            <a:ext cx="673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Zestaw przyrządów umożliwiający pomiar: stężeń wybuchowych, tlenu, tlenku węgla, siarkowodoru</a:t>
            </a:r>
            <a:endParaRPr lang="pl-PL" dirty="0"/>
          </a:p>
        </p:txBody>
      </p:sp>
      <p:pic>
        <p:nvPicPr>
          <p:cNvPr id="15363" name="Picture 3" descr="C:\Documents and Settings\Grzegorz\Pulpit\zdjęcia prezentacje\detektor jonizują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373216"/>
            <a:ext cx="1324198" cy="1324198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5949280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Urządzenie wykrywające promieniowanie jonizujące – 1 szt. (zalecane)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100392" y="3573016"/>
            <a:ext cx="4812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11</a:t>
            </a:r>
            <a:endParaRPr lang="pl-PL" sz="9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740352" y="6627168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47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7740352" y="4941168"/>
            <a:ext cx="4940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54</a:t>
            </a:r>
            <a:endParaRPr lang="pl-PL" sz="900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Plan rozwoju sieci grup specjalistycznych</a:t>
            </a:r>
            <a:endParaRPr lang="pl-PL" altLang="pl-PL" sz="2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1333" t="39920" r="7003" b="25641"/>
          <a:stretch/>
        </p:blipFill>
        <p:spPr>
          <a:xfrm>
            <a:off x="10495" y="1720346"/>
            <a:ext cx="9009545" cy="190407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67544" y="3786370"/>
            <a:ext cx="5112568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Jednostki OSP z terenu powiatu, rodzaj specjalizacji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88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51520" y="1832845"/>
            <a:ext cx="8712968" cy="4692499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„Zasady organizacji ratownictwa wodnego w KSRG”, Warszawa, lipiec 2013 r.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„Zasady organizacji ratownictwa wysokościowego W KSRG”, Warszawa, lipiec 2013 r.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„Zasady organizacji ratownictwa technicznego w KSRG”, Warszawa, lipiec 2013 r.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„Zasady organizacji ratownictwa chemiczno-ekologicznego w KSRG”, Warszawa, lipiec 2013 r.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„Zasady organizacji działań poszukiwawczo-ratowniczych w KSRG”, Warszawa , lipiec 2013 r.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563888" y="7461448"/>
            <a:ext cx="3088352" cy="360040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563888" y="7461448"/>
            <a:ext cx="3088352" cy="360040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endParaRPr lang="pl-PL" dirty="0" smtClean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467544" y="2232391"/>
            <a:ext cx="8229600" cy="3644881"/>
          </a:xfrm>
        </p:spPr>
        <p:txBody>
          <a:bodyPr>
            <a:normAutofit/>
          </a:bodyPr>
          <a:lstStyle/>
          <a:p>
            <a:pPr marL="576072" lvl="0" indent="-457200">
              <a:buClrTx/>
              <a:buFont typeface="+mj-lt"/>
              <a:buAutoNum type="arabicPeriod" startAt="3"/>
            </a:pPr>
            <a:r>
              <a:rPr lang="pl-PL" sz="2000" b="1" dirty="0" smtClean="0"/>
              <a:t>Ratowanie życia ludzi na wodach powodziowych</a:t>
            </a:r>
            <a:r>
              <a:rPr lang="pl-PL" sz="2000" dirty="0" smtClean="0"/>
              <a:t>, poprzez dotarcie do poszkodowanych lub zagrożonych osób oraz udzielenie im kwalifikowanej pierwszej pomocy i ewakuację poza strefę zagrożenia;</a:t>
            </a:r>
          </a:p>
          <a:p>
            <a:pPr marL="576072" indent="-457200">
              <a:buNone/>
            </a:pPr>
            <a:r>
              <a:rPr lang="pl-PL" sz="2000" dirty="0" smtClean="0"/>
              <a:t>	</a:t>
            </a:r>
          </a:p>
          <a:p>
            <a:pPr marL="576072" indent="-457200">
              <a:buNone/>
            </a:pPr>
            <a:r>
              <a:rPr lang="pl-PL" sz="2000" dirty="0" smtClean="0"/>
              <a:t> </a:t>
            </a:r>
          </a:p>
          <a:p>
            <a:pPr marL="576072" lvl="0" indent="-457200">
              <a:buClrTx/>
              <a:buFont typeface="+mj-lt"/>
              <a:buAutoNum type="arabicPeriod" startAt="4"/>
            </a:pPr>
            <a:r>
              <a:rPr lang="pl-PL" sz="2000" b="1" dirty="0" smtClean="0"/>
              <a:t>Zabezpieczenie działań ratowniczych</a:t>
            </a:r>
            <a:r>
              <a:rPr lang="pl-PL" sz="2000" dirty="0" smtClean="0"/>
              <a:t> na lodzie oraz innym obszarze wodnym, z uwzględnieniem asekuracji ratowników podczas działań ratowniczych prowadzonych bezpośrednio na wodzie (lodzie) oraz w jego sąsiedztwie (brzegu);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83651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pl-PL" sz="2400" dirty="0" smtClean="0"/>
              <a:t>Zdjęcia 1,3,4,5,7,8,9,10,11,12,14,15,20,23: Pobrano 02.03.20016 z </a:t>
            </a:r>
            <a:r>
              <a:rPr lang="pl-PL" sz="2400" dirty="0" err="1" smtClean="0"/>
              <a:t>www.nopex.pl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2: Pobrano 02.03.2016 z </a:t>
            </a:r>
            <a:r>
              <a:rPr lang="pl-PL" sz="2400" dirty="0" err="1" smtClean="0"/>
              <a:t>www.fhuhero.pl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6,53: Pobrano 02.03.2016 z www.supron1.pl</a:t>
            </a:r>
          </a:p>
          <a:p>
            <a:pPr lvl="0"/>
            <a:r>
              <a:rPr lang="pl-PL" sz="2400" dirty="0" smtClean="0"/>
              <a:t>Zdjęcie 13: Pobrano 02.03.2016 z </a:t>
            </a:r>
            <a:r>
              <a:rPr lang="pl-PL" sz="2400" dirty="0" err="1" smtClean="0"/>
              <a:t>www.ospkruszwica.pl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16: Pobrano 02.03.2016 z </a:t>
            </a:r>
            <a:r>
              <a:rPr lang="pl-PL" sz="2400" dirty="0" err="1" smtClean="0"/>
              <a:t>www.intervent.pl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17: Pobrano 02.03.2016 z </a:t>
            </a:r>
            <a:r>
              <a:rPr lang="pl-PL" sz="2400" dirty="0" err="1" smtClean="0"/>
              <a:t>www.sklep.arpapol.pl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18: Pobrano 02.03.2016 z </a:t>
            </a:r>
            <a:r>
              <a:rPr lang="pl-PL" sz="2400" dirty="0" err="1" smtClean="0"/>
              <a:t>www.sportowa.gniezno.pl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19: Pobrano 02.03.2016 z </a:t>
            </a:r>
            <a:r>
              <a:rPr lang="pl-PL" sz="2400" dirty="0" err="1" smtClean="0"/>
              <a:t>www.strazacki.pl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21,22,25,28,40,42,47,48,54: Pobrano 02.03.2016 z www.strefa998.pl</a:t>
            </a:r>
          </a:p>
          <a:p>
            <a:pPr lvl="0"/>
            <a:r>
              <a:rPr lang="pl-PL" sz="2400" dirty="0" smtClean="0"/>
              <a:t>Zdjęcie 24: Pobrano 03.03.2016 z </a:t>
            </a:r>
            <a:r>
              <a:rPr lang="pl-PL" sz="2400" dirty="0" err="1" smtClean="0"/>
              <a:t>www.wszystkowgory.pl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26: Pobrano 03.03.2016 z </a:t>
            </a:r>
            <a:r>
              <a:rPr lang="pl-PL" sz="2400" dirty="0" err="1" smtClean="0"/>
              <a:t>www.ppoz.sklep.pl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27: Pobrano 03.03.2016 z </a:t>
            </a:r>
            <a:r>
              <a:rPr lang="pl-PL" sz="2400" dirty="0" err="1" smtClean="0"/>
              <a:t>www.wspinaniesklep.pl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29,43: Pobrano 03.03.2016 z </a:t>
            </a:r>
            <a:r>
              <a:rPr lang="pl-PL" sz="2400" dirty="0" err="1" smtClean="0"/>
              <a:t>www.floriansklep.pl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30,31,32,33,34,35,36: Pobrano 03.03.2016 z </a:t>
            </a:r>
            <a:r>
              <a:rPr lang="pl-PL" sz="2400" dirty="0" err="1" smtClean="0"/>
              <a:t>www.firemax.pl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37,39: Pobrano 03.03.2016 z </a:t>
            </a:r>
            <a:r>
              <a:rPr lang="pl-PL" sz="2400" dirty="0" err="1" smtClean="0"/>
              <a:t>www.supron.pl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38: Pobrano 03.03.2016 z </a:t>
            </a:r>
            <a:r>
              <a:rPr lang="pl-PL" sz="2400" dirty="0" err="1" smtClean="0"/>
              <a:t>www.centrum-stihl.pl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41: Pobrano 03.03.2016 z </a:t>
            </a:r>
            <a:r>
              <a:rPr lang="pl-PL" sz="2400" dirty="0" err="1" smtClean="0"/>
              <a:t>www.sklep.moto-bomis.pl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44: Pobrano 03.03.2016 z </a:t>
            </a:r>
            <a:r>
              <a:rPr lang="pl-PL" sz="2400" dirty="0" err="1" smtClean="0"/>
              <a:t>www.fenix.market.pl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45: Pobrano 03.03.2016 z </a:t>
            </a:r>
            <a:r>
              <a:rPr lang="pl-PL" sz="2400" dirty="0" err="1" smtClean="0"/>
              <a:t>www.sklep.supron.pl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46: Pobrano 03.03.2016 z </a:t>
            </a:r>
            <a:r>
              <a:rPr lang="pl-PL" sz="2400" dirty="0" err="1" smtClean="0"/>
              <a:t>www.zarpoz.pl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49,50: Pobrano 03.03.2016 z </a:t>
            </a:r>
            <a:r>
              <a:rPr lang="pl-PL" sz="2400" dirty="0" err="1" smtClean="0"/>
              <a:t>www.narzędzianonstop.pl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51: Pobrano 03.03.2016 z </a:t>
            </a:r>
            <a:r>
              <a:rPr lang="pl-PL" sz="2400" dirty="0" err="1" smtClean="0"/>
              <a:t>www.twenga.pl</a:t>
            </a:r>
            <a:endParaRPr lang="pl-PL" sz="2400" dirty="0" smtClean="0"/>
          </a:p>
          <a:p>
            <a:pPr lvl="0"/>
            <a:r>
              <a:rPr lang="pl-PL" sz="2400" dirty="0" smtClean="0"/>
              <a:t>Zdjęcie 52: Pobrano 03.03.2016 z </a:t>
            </a:r>
            <a:r>
              <a:rPr lang="pl-PL" sz="2400" dirty="0" err="1" smtClean="0"/>
              <a:t>www.rubi.info.pl</a:t>
            </a:r>
            <a:endParaRPr lang="pl-PL" sz="2400" dirty="0" smtClean="0"/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76072" lvl="0" indent="-457200">
              <a:buClrTx/>
              <a:buFont typeface="+mj-lt"/>
              <a:buAutoNum type="arabicPeriod" startAt="5"/>
            </a:pPr>
            <a:r>
              <a:rPr lang="pl-PL" sz="2400" b="1" dirty="0" smtClean="0"/>
              <a:t>Ewakuację ludzi </a:t>
            </a:r>
            <a:r>
              <a:rPr lang="pl-PL" sz="2400" dirty="0" smtClean="0"/>
              <a:t>z terenów zalanych, kry lodowej, obszaru wodnego, łodzi, pojazdów lub obiektów i urządzeń hydrotechnicznych;</a:t>
            </a:r>
          </a:p>
          <a:p>
            <a:pPr marL="576072" indent="-457200">
              <a:buClrTx/>
              <a:buNone/>
            </a:pPr>
            <a:r>
              <a:rPr lang="pl-PL" sz="2400" dirty="0" smtClean="0"/>
              <a:t> </a:t>
            </a:r>
          </a:p>
          <a:p>
            <a:pPr marL="576072" indent="-457200">
              <a:buClrTx/>
              <a:buNone/>
            </a:pPr>
            <a:r>
              <a:rPr lang="pl-PL" sz="2400" dirty="0" smtClean="0"/>
              <a:t> </a:t>
            </a:r>
          </a:p>
          <a:p>
            <a:pPr marL="576072" lvl="0" indent="-457200">
              <a:buClrTx/>
              <a:buFont typeface="+mj-lt"/>
              <a:buAutoNum type="arabicPeriod" startAt="6"/>
            </a:pPr>
            <a:r>
              <a:rPr lang="pl-PL" sz="2400" b="1" dirty="0" smtClean="0"/>
              <a:t>Ewakuację zwierząt</a:t>
            </a:r>
            <a:r>
              <a:rPr lang="pl-PL" sz="2400" dirty="0" smtClean="0"/>
              <a:t>;</a:t>
            </a:r>
          </a:p>
          <a:p>
            <a:pPr marL="576072" indent="-457200">
              <a:buClrTx/>
              <a:buFont typeface="+mj-lt"/>
              <a:buAutoNum type="arabicPeriod" startAt="6"/>
            </a:pPr>
            <a:endParaRPr lang="pl-PL" sz="2400" dirty="0" smtClean="0"/>
          </a:p>
          <a:p>
            <a:pPr marL="576072" lvl="0" indent="-457200">
              <a:buClrTx/>
              <a:buFont typeface="+mj-lt"/>
              <a:buAutoNum type="arabicPeriod" startAt="6"/>
            </a:pPr>
            <a:r>
              <a:rPr lang="pl-PL" sz="2400" b="1" dirty="0" smtClean="0"/>
              <a:t>Likwidację lub ograniczenie nagłych zagrożeń </a:t>
            </a:r>
            <a:r>
              <a:rPr lang="pl-PL" sz="2400" dirty="0" smtClean="0"/>
              <a:t>wywołanych przez substancje niebezpieczne lub inne czynniki szkodliwe dla środowiska wodnego;</a:t>
            </a:r>
          </a:p>
          <a:p>
            <a:pPr marL="576072" indent="-457200">
              <a:buClrTx/>
              <a:buNone/>
            </a:pPr>
            <a:endParaRPr lang="pl-PL" sz="2400" dirty="0" smtClean="0"/>
          </a:p>
          <a:p>
            <a:pPr marL="576072" indent="-457200">
              <a:buClrTx/>
              <a:buNone/>
            </a:pPr>
            <a:r>
              <a:rPr lang="pl-PL" sz="2400" dirty="0" smtClean="0"/>
              <a:t> </a:t>
            </a:r>
          </a:p>
          <a:p>
            <a:pPr marL="576072" lvl="0" indent="-457200">
              <a:buClrTx/>
              <a:buFont typeface="+mj-lt"/>
              <a:buAutoNum type="arabicPeriod" startAt="8"/>
            </a:pPr>
            <a:r>
              <a:rPr lang="pl-PL" sz="2400" b="1" dirty="0" smtClean="0"/>
              <a:t>Współdziałanie z innymi podmiotami KSRG</a:t>
            </a:r>
            <a:r>
              <a:rPr lang="pl-PL" sz="2400" dirty="0" smtClean="0"/>
              <a:t> realizującymi podstawowe i specjalistyczne czynności ratownicze;</a:t>
            </a:r>
          </a:p>
          <a:p>
            <a:pPr marL="576072" indent="-457200">
              <a:buClrTx/>
              <a:buFont typeface="+mj-lt"/>
              <a:buAutoNum type="arabicPeriod" startAt="8"/>
            </a:pPr>
            <a:endParaRPr lang="pl-PL" sz="2400" dirty="0" smtClean="0"/>
          </a:p>
          <a:p>
            <a:pPr marL="576072" lvl="0" indent="-457200">
              <a:buClrTx/>
              <a:buFont typeface="+mj-lt"/>
              <a:buAutoNum type="arabicPeriod" startAt="8"/>
            </a:pPr>
            <a:r>
              <a:rPr lang="pl-PL" sz="2400" b="1" dirty="0" smtClean="0"/>
              <a:t>Współdziałanie z WOPR jak również z innymi podmiotami </a:t>
            </a:r>
            <a:r>
              <a:rPr lang="pl-PL" sz="2400" dirty="0" smtClean="0"/>
              <a:t>uprawnionymi do wykonywania ratownictwa wodnego;</a:t>
            </a:r>
          </a:p>
          <a:p>
            <a:pPr>
              <a:buClrTx/>
              <a:buNone/>
            </a:pPr>
            <a:endParaRPr lang="pl-PL" sz="2200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2200" b="0" dirty="0" smtClean="0"/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25760" y="1556792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/>
              <a:t>Minimalny standard wyposażenia – ratownictwo wodne</a:t>
            </a:r>
          </a:p>
          <a:p>
            <a:pPr algn="ctr"/>
            <a:endParaRPr lang="pl-PL" sz="800" b="1" dirty="0" smtClean="0"/>
          </a:p>
          <a:p>
            <a:pPr algn="ctr"/>
            <a:r>
              <a:rPr lang="pl-PL" sz="2400" dirty="0" smtClean="0"/>
              <a:t>Wyposażenie indywidualne ratownika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79512" y="5517232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ubranie wypornościowe</a:t>
            </a:r>
          </a:p>
          <a:p>
            <a:pPr algn="ctr"/>
            <a:r>
              <a:rPr lang="pl-PL" dirty="0" smtClean="0"/>
              <a:t> lub suchy skafander ratowniczy</a:t>
            </a:r>
          </a:p>
          <a:p>
            <a:pPr algn="ctr"/>
            <a:r>
              <a:rPr lang="pl-PL" dirty="0" smtClean="0"/>
              <a:t> – 2 szt. (zalecane)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4427984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/>
              <a:t>Kamizelka asekuracyjna z uprzężą                                i sygnalizatorem świetlnym o wyporności min. 80 kg – 2 szt.</a:t>
            </a:r>
          </a:p>
        </p:txBody>
      </p:sp>
      <p:pic>
        <p:nvPicPr>
          <p:cNvPr id="9218" name="Picture 2" descr="C:\Documents and Settings\Grzegorz\Pulpit\kamizelka_uprzaz_swiatl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68960"/>
            <a:ext cx="1981200" cy="2286000"/>
          </a:xfrm>
          <a:prstGeom prst="rect">
            <a:avLst/>
          </a:prstGeom>
          <a:noFill/>
        </p:spPr>
      </p:pic>
      <p:pic>
        <p:nvPicPr>
          <p:cNvPr id="9219" name="Picture 3" descr="C:\Documents and Settings\Grzegorz\Pulpit\suchy ratowniczy bas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212976"/>
            <a:ext cx="2715905" cy="2039491"/>
          </a:xfrm>
          <a:prstGeom prst="rect">
            <a:avLst/>
          </a:prstGeom>
          <a:noFill/>
        </p:spPr>
      </p:pic>
      <p:pic>
        <p:nvPicPr>
          <p:cNvPr id="9220" name="Picture 4" descr="C:\Documents and Settings\Grzegorz\Pulpit\kombinezon-wypornosciowy-strazac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2976"/>
            <a:ext cx="2016224" cy="2016224"/>
          </a:xfrm>
          <a:prstGeom prst="rect">
            <a:avLst/>
          </a:prstGeom>
          <a:noFill/>
        </p:spPr>
      </p:pic>
      <p:sp useBgFill="1">
        <p:nvSpPr>
          <p:cNvPr id="14" name="pole tekstowe 13"/>
          <p:cNvSpPr txBox="1"/>
          <p:nvPr/>
        </p:nvSpPr>
        <p:spPr>
          <a:xfrm>
            <a:off x="1475656" y="5013176"/>
            <a:ext cx="429926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1</a:t>
            </a:r>
            <a:endParaRPr lang="pl-PL" sz="9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923928" y="5013176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2</a:t>
            </a:r>
            <a:endParaRPr lang="pl-PL" sz="9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308304" y="5157192"/>
            <a:ext cx="431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3</a:t>
            </a:r>
            <a:endParaRPr lang="pl-PL" sz="900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546133" y="5445224"/>
            <a:ext cx="3480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Rzutka ratownicza na pasie – 2 szt.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067944" y="544522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Sprzęt „ABC” </a:t>
            </a:r>
          </a:p>
          <a:p>
            <a:pPr algn="ctr"/>
            <a:r>
              <a:rPr lang="pl-PL" dirty="0" smtClean="0"/>
              <a:t>(półmaska nurkowa, fajka do oddychania, płetwy) –  2 zestawy (zalecane) </a:t>
            </a:r>
          </a:p>
        </p:txBody>
      </p:sp>
      <p:pic>
        <p:nvPicPr>
          <p:cNvPr id="8195" name="Picture 3" descr="C:\Documents and Settings\Grzegorz\Pulpit\sprzet_ab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708920"/>
            <a:ext cx="3744416" cy="2436961"/>
          </a:xfrm>
          <a:prstGeom prst="rect">
            <a:avLst/>
          </a:prstGeom>
          <a:noFill/>
        </p:spPr>
      </p:pic>
      <p:pic>
        <p:nvPicPr>
          <p:cNvPr id="8196" name="Picture 4" descr="C:\Documents and Settings\Grzegorz\Pulpit\rzutka_ratunkowa_na_pasi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3734583" cy="2500837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179512" y="1628800"/>
            <a:ext cx="87849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/>
              <a:t>Minimalny standard wyposażenia – ratownictwo wodne</a:t>
            </a:r>
          </a:p>
          <a:p>
            <a:pPr algn="ctr"/>
            <a:endParaRPr lang="pl-PL" sz="500" b="1" dirty="0" smtClean="0"/>
          </a:p>
          <a:p>
            <a:pPr algn="ctr"/>
            <a:r>
              <a:rPr lang="pl-PL" sz="2400" dirty="0" smtClean="0"/>
              <a:t>Wyposażenie indywidualne ratownika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707904" y="5013176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4</a:t>
            </a:r>
            <a:endParaRPr lang="pl-PL" sz="9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956376" y="4941168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5</a:t>
            </a:r>
            <a:endParaRPr lang="pl-PL" sz="90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1520" y="1628800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07504" y="4365104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Kask ochronny z możliwością zamocowania oświetlenia z przeznaczeniem do ratownictwa wodnego – 2 zestawy (zalecane)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012160" y="3284984"/>
            <a:ext cx="2907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Nóż ratowniczy zawieszany </a:t>
            </a:r>
          </a:p>
          <a:p>
            <a:pPr algn="ctr"/>
            <a:r>
              <a:rPr lang="pl-PL" dirty="0" smtClean="0"/>
              <a:t>–  2 szt.(zalecane)</a:t>
            </a:r>
          </a:p>
        </p:txBody>
      </p:sp>
      <p:pic>
        <p:nvPicPr>
          <p:cNvPr id="7171" name="Picture 3" descr="C:\Documents and Settings\Grzegorz\Pulpit\noz-ratowniczy-zawieszan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80927"/>
            <a:ext cx="1897297" cy="1863131"/>
          </a:xfrm>
          <a:prstGeom prst="rect">
            <a:avLst/>
          </a:prstGeom>
          <a:noFill/>
        </p:spPr>
      </p:pic>
      <p:pic>
        <p:nvPicPr>
          <p:cNvPr id="7172" name="Picture 4" descr="C:\Documents and Settings\Grzegorz\Pulpit\zestaw-ratownictwa-wodnego-ksrg-wersja-ii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140968"/>
            <a:ext cx="1008112" cy="1008112"/>
          </a:xfrm>
          <a:prstGeom prst="rect">
            <a:avLst/>
          </a:prstGeom>
          <a:noFill/>
        </p:spPr>
      </p:pic>
      <p:pic>
        <p:nvPicPr>
          <p:cNvPr id="7173" name="Picture 5" descr="C:\Documents and Settings\Grzegorz\Pulpit\zestaw-ratownictwa-wodnego-ksrg-wersja-i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852936"/>
            <a:ext cx="1606679" cy="1512168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179512" y="170080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/>
              <a:t>Minimalny standard wyposażenia – ratownictwo wodne</a:t>
            </a:r>
          </a:p>
          <a:p>
            <a:pPr algn="ctr"/>
            <a:endParaRPr lang="pl-PL" sz="200" b="1" dirty="0" smtClean="0"/>
          </a:p>
          <a:p>
            <a:pPr algn="ctr"/>
            <a:r>
              <a:rPr lang="pl-PL" sz="2400" dirty="0" smtClean="0"/>
              <a:t>Wyposażenie indywidualne ratownika</a:t>
            </a:r>
            <a:endParaRPr lang="pl-PL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754300">
            <a:off x="4909703" y="4911078"/>
            <a:ext cx="1018426" cy="116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6047656" y="52292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Gwizdek zawieszany – 2 szt.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771800" y="4077072"/>
            <a:ext cx="4395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6</a:t>
            </a:r>
            <a:endParaRPr lang="pl-PL" sz="9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652120" y="4293096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7</a:t>
            </a:r>
            <a:endParaRPr lang="pl-PL" sz="9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52120" y="5877272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err="1" smtClean="0"/>
              <a:t>zdj</a:t>
            </a:r>
            <a:r>
              <a:rPr lang="pl-PL" sz="900" dirty="0" smtClean="0"/>
              <a:t>. 8</a:t>
            </a:r>
            <a:endParaRPr lang="pl-PL" sz="900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286" y="121007"/>
            <a:ext cx="7581528" cy="1252728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/>
              <a:t>Zasady organizacji działań specjalistycznych    na poziomie podstawowym</a:t>
            </a:r>
            <a:endParaRPr lang="pl-PL" alt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2389</TotalTime>
  <Words>3102</Words>
  <Application>Microsoft Office PowerPoint</Application>
  <PresentationFormat>Pokaz na ekranie (4:3)</PresentationFormat>
  <Paragraphs>556</Paragraphs>
  <Slides>50</Slides>
  <Notes>50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9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Moduł</vt:lpstr>
      <vt:lpstr>TEMAT 9:  Plan rozwoju sieci grup specjalistycznych – podstawowy poziom działań ratowniczych</vt:lpstr>
      <vt:lpstr>MATERIAŁ NAUCZANIA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Zasady organizacji działań specjalistycznych    na poziomie podstawowym</vt:lpstr>
      <vt:lpstr>Plan rozwoju sieci grup specjalistycznych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296</cp:revision>
  <dcterms:created xsi:type="dcterms:W3CDTF">2014-03-01T12:20:49Z</dcterms:created>
  <dcterms:modified xsi:type="dcterms:W3CDTF">2016-06-15T08:10:06Z</dcterms:modified>
</cp:coreProperties>
</file>