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Gałązka" initials="A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przesunąć slajd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l-PL" sz="2000" b="0" strike="noStrike" spc="-1">
                <a:latin typeface="Arial"/>
              </a:rPr>
              <a:t>Kliknij, aby edytować format notatek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l-PL" sz="1400" b="0" strike="noStrike" spc="-1">
                <a:latin typeface="Times New Roman"/>
              </a:rPr>
              <a:t>&lt;główka&gt;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pl-PL" sz="1400" b="0" strike="noStrike" spc="-1">
                <a:latin typeface="Times New Roman"/>
              </a:rPr>
              <a:t>&lt;data/godzina&gt;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pl-PL" sz="1400" b="0" strike="noStrike" spc="-1">
                <a:latin typeface="Times New Roman"/>
              </a:rPr>
              <a:t>&lt;stopka&gt;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5432E7E3-1061-4B7D-BC4E-4E248BB07CB9}" type="slidenum">
              <a:rPr lang="pl-PL" sz="1400" b="0" strike="noStrike" spc="-1">
                <a:latin typeface="Times New Roman"/>
              </a:rPr>
              <a:t>‹#›</a:t>
            </a:fld>
            <a:endParaRPr lang="pl-PL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370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</p:spPr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l-PL" sz="2000" b="0" strike="noStrike" spc="-1">
              <a:latin typeface="Arial"/>
            </a:endParaRPr>
          </a:p>
        </p:txBody>
      </p:sp>
      <p:sp>
        <p:nvSpPr>
          <p:cNvPr id="92" name="TextShape 3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95C9CFE9-4E1B-435B-AE2D-98632F2CA317}" type="slidenum">
              <a:rPr lang="pl-PL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pl-PL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755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hopinscores.or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755640" y="2146320"/>
            <a:ext cx="8038080" cy="2648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4800" b="1" strike="noStrike" spc="-1">
                <a:solidFill>
                  <a:srgbClr val="FFFFFF"/>
                </a:solidFill>
                <a:latin typeface="Calibri"/>
                <a:ea typeface="DejaVu Sans"/>
              </a:rPr>
              <a:t>Dziedzictwo Chopinowskie</a:t>
            </a:r>
            <a:endParaRPr lang="pl-PL" sz="4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4800" b="1" strike="noStrike" spc="-1">
                <a:solidFill>
                  <a:srgbClr val="FFFFFF"/>
                </a:solidFill>
                <a:latin typeface="Calibri"/>
                <a:ea typeface="DejaVu Sans"/>
              </a:rPr>
              <a:t>W otwartym dostępie</a:t>
            </a:r>
            <a:endParaRPr lang="pl-PL" sz="4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4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FFFFFF"/>
                </a:solidFill>
                <a:latin typeface="Calibri"/>
                <a:ea typeface="DejaVu Sans"/>
              </a:rPr>
              <a:t>Narodowy Instytut Fryderyka Chopina</a:t>
            </a:r>
            <a:endParaRPr lang="pl-PL" sz="2400" b="0" strike="noStrike" spc="-1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CustomShape 2"/>
          <p:cNvSpPr/>
          <p:nvPr/>
        </p:nvSpPr>
        <p:spPr>
          <a:xfrm>
            <a:off x="1775520" y="1365768"/>
            <a:ext cx="8507520" cy="74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REALIZACJA ZALECEŃ KRMC</a:t>
            </a:r>
            <a:endParaRPr lang="pl-PL" sz="4000" b="0" strike="noStrike" spc="-1" dirty="0">
              <a:latin typeface="Arial"/>
            </a:endParaRPr>
          </a:p>
        </p:txBody>
      </p:sp>
      <p:graphicFrame>
        <p:nvGraphicFramePr>
          <p:cNvPr id="80" name="Table 3"/>
          <p:cNvGraphicFramePr/>
          <p:nvPr/>
        </p:nvGraphicFramePr>
        <p:xfrm>
          <a:off x="695520" y="2235240"/>
          <a:ext cx="10800720" cy="2399040"/>
        </p:xfrm>
        <a:graphic>
          <a:graphicData uri="http://schemas.openxmlformats.org/drawingml/2006/table">
            <a:tbl>
              <a:tblPr/>
              <a:tblGrid>
                <a:gridCol w="3494160"/>
                <a:gridCol w="3598920"/>
                <a:gridCol w="3707640"/>
              </a:tblGrid>
              <a:tr h="728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Zalecenie KRMC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Poziom wykonania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Wyjaśnienia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</a:tr>
              <a:tr h="847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Prośba o informację czy rozważano realizację jako część projektu KRONIK@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niewykonane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Do momentu zakończenia projektu nie uruchomiono projektu KRONIK@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712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Czy w ramach budowy platformy rozważano wykorzystanie standardowych rozwiązań stosowanych do udostępniania i wyszukiwania zdigitalizowanej treści (np. dSpace)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wykonane częściowo</a:t>
                      </a:r>
                      <a:endParaRPr lang="pl-PL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Zastosowano standardowe  rozwiązania typu </a:t>
                      </a:r>
                      <a:r>
                        <a:rPr lang="pl-PL" sz="1200" b="0" i="1" strike="noStrike" spc="-1" dirty="0" err="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OpenSource</a:t>
                      </a: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 w postaci bazy danych </a:t>
                      </a:r>
                      <a:r>
                        <a:rPr lang="pl-PL" sz="1200" b="0" i="1" strike="noStrike" spc="-1" dirty="0" err="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Postgresql</a:t>
                      </a: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, systemu renderowania partytur </a:t>
                      </a:r>
                      <a:r>
                        <a:rPr lang="pl-PL" sz="1200" b="0" i="1" strike="noStrike" spc="-1" dirty="0" err="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Verovio</a:t>
                      </a: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, formatu zapisu symbolicznego Humdrum. Niemożliwe było wdrożenie systemu </a:t>
                      </a:r>
                      <a:r>
                        <a:rPr lang="pl-PL" sz="1200" b="0" i="1" strike="noStrike" spc="-1" dirty="0" err="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dSpace</a:t>
                      </a:r>
                      <a:endParaRPr lang="pl-PL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2"/>
          <p:cNvSpPr/>
          <p:nvPr/>
        </p:nvSpPr>
        <p:spPr>
          <a:xfrm>
            <a:off x="1766520" y="1329120"/>
            <a:ext cx="8507520" cy="74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BEZPIECZEŃSTWO SYSTEMU I DANYCH</a:t>
            </a:r>
            <a:endParaRPr lang="pl-PL" sz="4000" b="0" strike="noStrike" spc="-1">
              <a:latin typeface="Arial"/>
            </a:endParaRPr>
          </a:p>
        </p:txBody>
      </p:sp>
      <p:graphicFrame>
        <p:nvGraphicFramePr>
          <p:cNvPr id="83" name="Table 3"/>
          <p:cNvGraphicFramePr/>
          <p:nvPr>
            <p:extLst>
              <p:ext uri="{D42A27DB-BD31-4B8C-83A1-F6EECF244321}">
                <p14:modId xmlns:p14="http://schemas.microsoft.com/office/powerpoint/2010/main" val="2336978836"/>
              </p:ext>
            </p:extLst>
          </p:nvPr>
        </p:nvGraphicFramePr>
        <p:xfrm>
          <a:off x="704520" y="2195640"/>
          <a:ext cx="10801080" cy="3901440"/>
        </p:xfrm>
        <a:graphic>
          <a:graphicData uri="http://schemas.openxmlformats.org/drawingml/2006/table">
            <a:tbl>
              <a:tblPr/>
              <a:tblGrid>
                <a:gridCol w="3494160"/>
                <a:gridCol w="7306920"/>
              </a:tblGrid>
              <a:tr h="294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Nazwa produktu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Poziom bezpieczeństwa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</a:tr>
              <a:tr h="2991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0" algn="l"/>
                        </a:tabLst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Platforma NIFC zintegrowana z platformą multimedialną na której udostępniane są ISP wytworzone w projekcie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1. Serwerownia znajduje się w pomieszczeniu z kontrolą dostępu,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2. W serwerowni znajduje się klimatyzacja,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3. Dostęp do serwerowni jest ewidencjonowany,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4. Serwery zabezpieczone są poprzez zasilacze awaryjne UPS,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5. Serwery posiadają systemy RAID zabezpieczające dane przed uszkodzeniem dysków twardych,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6. Infrastruktura serwerowa oparta jest o wirtualizację PROXMOX wraz z wszystkimi zabezpieczeniami dostarczonymi przez ten system.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7. Infrastruktura rozszerzona jest PROXMOX BACKUP SERWER pozwalający w szybki sposób wykonywać kopie bezpieczeństwa całych serwerów wirtualnych (system w trakcie aktualizacji do nowszej wersji PROXMOX. Po aktualizacji, backupy zostaną wznowione. W chwili obecnej, kopie bezpieczeństwa wykonywane są ręcznie.),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8. Kopie bezpieczeństwa danych wykonywane są w innym budynku,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9. Serwery posiadają monitoring realizowany przez PROXMOX wysyłający powiadomienia o wykonaniu kopii bezpieczeństwa, ich statusie, usterkach itp.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10. Cała infrastruktura od strony administracji, zabezpieczona jest przez VPN,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11. Serwery mają wydzielone podsieci, zabezpieczone przez firewall na routerze </a:t>
                      </a:r>
                      <a:r>
                        <a:rPr lang="pl-PL" sz="1200" b="0" i="1" strike="noStrike" spc="-1" dirty="0" err="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Fortigate</a:t>
                      </a: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,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12. Przechowywanie danych realizowane jest na macierzach dyskowych z systemem RAID, połączonych z serwerami protokołami ISCI/NFS,</a:t>
                      </a:r>
                      <a:endParaRPr lang="pl-PL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13. W zależności od częstotliwości zmiany danych, wykonywane są kopie na taśmach (system w trakcie migracji </a:t>
                      </a:r>
                      <a:r>
                        <a:rPr lang="pl-PL" sz="1200" b="0" i="1" strike="noStrike" spc="-1" dirty="0" smtClean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                  do </a:t>
                      </a: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nowszej wersji PROXMOX. Po aktualizacji, kopie bezpieczeństwa na taśmach zostaną wykonane).</a:t>
                      </a:r>
                      <a:endParaRPr lang="pl-PL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1765440" y="1291680"/>
            <a:ext cx="8507520" cy="74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TRWAŁOŚĆ PROJEKTU</a:t>
            </a:r>
            <a:endParaRPr lang="pl-PL" sz="4000" b="0" strike="noStrike" spc="-1"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695520" y="2195640"/>
            <a:ext cx="8219520" cy="16707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70000" indent="-2678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Okres trwałości: 2021–2026</a:t>
            </a: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pl-PL" sz="1100" b="0" strike="noStrike" spc="-1" dirty="0">
              <a:latin typeface="Arial"/>
            </a:endParaRPr>
          </a:p>
          <a:p>
            <a:pPr marL="270000" indent="-2678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Źródło finansowania utrzymania produktów projektu: środki własne beneficjenta</a:t>
            </a: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pl-PL" sz="1100" b="0" strike="noStrike" spc="-1" dirty="0">
              <a:latin typeface="Arial"/>
            </a:endParaRPr>
          </a:p>
          <a:p>
            <a:pPr marL="270000" indent="-2678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Najważniejsze ryzyka:</a:t>
            </a:r>
            <a:endParaRPr lang="pl-PL" sz="1800" b="0" strike="noStrike" spc="-1" dirty="0">
              <a:latin typeface="Arial"/>
            </a:endParaRPr>
          </a:p>
        </p:txBody>
      </p:sp>
      <p:graphicFrame>
        <p:nvGraphicFramePr>
          <p:cNvPr id="87" name="Table 4"/>
          <p:cNvGraphicFramePr/>
          <p:nvPr>
            <p:extLst>
              <p:ext uri="{D42A27DB-BD31-4B8C-83A1-F6EECF244321}">
                <p14:modId xmlns:p14="http://schemas.microsoft.com/office/powerpoint/2010/main" val="1983676441"/>
              </p:ext>
            </p:extLst>
          </p:nvPr>
        </p:nvGraphicFramePr>
        <p:xfrm>
          <a:off x="796824" y="4178160"/>
          <a:ext cx="10728360" cy="1584960"/>
        </p:xfrm>
        <a:graphic>
          <a:graphicData uri="http://schemas.openxmlformats.org/drawingml/2006/table">
            <a:tbl>
              <a:tblPr/>
              <a:tblGrid>
                <a:gridCol w="2077200"/>
                <a:gridCol w="1564560"/>
                <a:gridCol w="2234880"/>
                <a:gridCol w="485172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Nazwa ryzyka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Siła oddziaływania 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Prawdopodobieństwo wystąpienia ryzyka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0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Reakcja na ryzyko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Utrzymanie trwałości projektu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duża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znikome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Unikanie zagrożenia. Działania zarządcze: Ryzyka związane z utrzymaniem trwałości projektu zostały zminimalizowane już na etapie składania wniosku, bowiem projekt jako całość stał się jednym z głównych elementów strategii digitalizacji i udostępniania zasobów NIFC. Zatem utrzymanie efektów stanowi obecnie priorytet dla instytucji.</a:t>
                      </a:r>
                      <a:endParaRPr lang="pl-PL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801720" y="2807280"/>
            <a:ext cx="8038080" cy="82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4800" b="1" strike="noStrike" spc="-1">
                <a:solidFill>
                  <a:srgbClr val="FFFFFF"/>
                </a:solidFill>
                <a:latin typeface="Calibri"/>
                <a:ea typeface="DejaVu Sans"/>
              </a:rPr>
              <a:t>Dziękuję za uwagę</a:t>
            </a:r>
            <a:endParaRPr lang="pl-PL" sz="4800" b="0" strike="noStrike" spc="-1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2"/>
          <p:cNvSpPr/>
          <p:nvPr/>
        </p:nvSpPr>
        <p:spPr>
          <a:xfrm>
            <a:off x="1796760" y="1348200"/>
            <a:ext cx="8427240" cy="72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2800" b="1" i="1" strike="noStrike" spc="-1">
                <a:solidFill>
                  <a:srgbClr val="002060"/>
                </a:solidFill>
                <a:latin typeface="Calibri"/>
                <a:ea typeface="DejaVu Sans"/>
              </a:rPr>
              <a:t>Dziedzictwo Chopinowskie w otwartym dostępie</a:t>
            </a:r>
            <a:endParaRPr lang="pl-PL" sz="2800" b="0" strike="noStrike" spc="-1">
              <a:latin typeface="Arial"/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630720" y="2014920"/>
            <a:ext cx="11464560" cy="149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70000" indent="-2678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Wnioskodawca:		Ministerstwo Kultury i Dziedzictwa Narodowego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70000" indent="-2678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Beneficjent:		</a:t>
            </a:r>
            <a:r>
              <a:rPr lang="pl-PL" sz="1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Narodowy </a:t>
            </a:r>
            <a:r>
              <a:rPr lang="pl-PL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Instytut Fryderyka Chopina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70000" indent="-2678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Partnerzy:		</a:t>
            </a:r>
            <a:r>
              <a:rPr lang="pl-PL" sz="18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brak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70000" indent="-26784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Źródło </a:t>
            </a:r>
            <a:r>
              <a:rPr lang="pl-PL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finansowania</a:t>
            </a:r>
            <a:r>
              <a:rPr lang="pl-PL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:	Program Operacyjny Polska Cyfrowa, 2.3.2 / Budżet państwa – część 24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CustomShape 4"/>
          <p:cNvSpPr/>
          <p:nvPr/>
        </p:nvSpPr>
        <p:spPr>
          <a:xfrm>
            <a:off x="-84960" y="3858480"/>
            <a:ext cx="12189960" cy="502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28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CEL PROJEKTU</a:t>
            </a:r>
            <a:endParaRPr lang="pl-PL" sz="2800" b="0" strike="noStrike" spc="-1" dirty="0">
              <a:latin typeface="Arial"/>
            </a:endParaRPr>
          </a:p>
        </p:txBody>
      </p:sp>
      <p:sp>
        <p:nvSpPr>
          <p:cNvPr id="50" name="CustomShape 5"/>
          <p:cNvSpPr/>
          <p:nvPr/>
        </p:nvSpPr>
        <p:spPr>
          <a:xfrm>
            <a:off x="530280" y="4428000"/>
            <a:ext cx="11346480" cy="242998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4760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lang="pl-PL" sz="16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Cel ogólny: </a:t>
            </a:r>
            <a:endParaRPr lang="pl-PL" sz="16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600" b="0" i="1" strike="noStrike" spc="-1" dirty="0" smtClean="0">
                <a:solidFill>
                  <a:srgbClr val="0070C0"/>
                </a:solidFill>
                <a:latin typeface="Calibri"/>
                <a:ea typeface="Times New Roman"/>
              </a:rPr>
              <a:t>- digitalizacja </a:t>
            </a:r>
            <a:r>
              <a:rPr lang="pl-PL" sz="16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oraz szerokie udostępnienie unikatowej części dziedzictwa Chopinowskiego znajdującego się w zbiorach NIFC</a:t>
            </a:r>
            <a:endParaRPr lang="pl-PL" sz="1600" b="0" strike="noStrike" spc="-1" dirty="0">
              <a:latin typeface="Arial"/>
            </a:endParaRPr>
          </a:p>
          <a:p>
            <a:pPr marL="285840" indent="-284760">
              <a:lnSpc>
                <a:spcPct val="150000"/>
              </a:lnSpc>
              <a:buClr>
                <a:srgbClr val="0070C0"/>
              </a:buClr>
              <a:buFont typeface="Arial"/>
              <a:buChar char="•"/>
            </a:pPr>
            <a:r>
              <a:rPr lang="pl-PL" sz="16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Cele szczegółowe:</a:t>
            </a:r>
            <a:endParaRPr lang="pl-PL" sz="16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6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- digitalizacja zbiorów NIFC</a:t>
            </a:r>
            <a:endParaRPr lang="pl-PL" sz="16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6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- zwiększenie dostępności do zasobów kultury</a:t>
            </a:r>
            <a:endParaRPr lang="pl-PL" sz="16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6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- poprawa jakości udostępniania</a:t>
            </a:r>
            <a:endParaRPr lang="pl-PL" sz="16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6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- zwiększenie możliwości ponownego wykorzystania</a:t>
            </a:r>
            <a:endParaRPr lang="pl-PL" sz="16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pl-PL" sz="16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pl-PL" sz="1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2"/>
          <p:cNvSpPr/>
          <p:nvPr/>
        </p:nvSpPr>
        <p:spPr>
          <a:xfrm>
            <a:off x="1841400" y="1239840"/>
            <a:ext cx="8507520" cy="74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OKRES REALIZACJI PROJEKTU</a:t>
            </a:r>
            <a:endParaRPr lang="pl-PL" sz="4000" b="0" strike="noStrike" spc="-1">
              <a:latin typeface="Arial"/>
            </a:endParaRPr>
          </a:p>
        </p:txBody>
      </p:sp>
      <p:graphicFrame>
        <p:nvGraphicFramePr>
          <p:cNvPr id="53" name="Table 3"/>
          <p:cNvGraphicFramePr/>
          <p:nvPr>
            <p:extLst>
              <p:ext uri="{D42A27DB-BD31-4B8C-83A1-F6EECF244321}">
                <p14:modId xmlns:p14="http://schemas.microsoft.com/office/powerpoint/2010/main" val="4185731882"/>
              </p:ext>
            </p:extLst>
          </p:nvPr>
        </p:nvGraphicFramePr>
        <p:xfrm>
          <a:off x="622080" y="2000160"/>
          <a:ext cx="10946160" cy="797904"/>
        </p:xfrm>
        <a:graphic>
          <a:graphicData uri="http://schemas.openxmlformats.org/drawingml/2006/table">
            <a:tbl>
              <a:tblPr/>
              <a:tblGrid>
                <a:gridCol w="1683360"/>
                <a:gridCol w="4596120"/>
                <a:gridCol w="4666680"/>
              </a:tblGrid>
              <a:tr h="4321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1" strike="noStrike" spc="-1" dirty="0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Planowany:</a:t>
                      </a:r>
                      <a:endParaRPr lang="pl-PL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l-PL" sz="1600" b="1" i="1" strike="noStrike" spc="-1" dirty="0">
                          <a:solidFill>
                            <a:srgbClr val="107DF1"/>
                          </a:solidFill>
                          <a:latin typeface="Calibri"/>
                          <a:ea typeface="DejaVu Sans"/>
                        </a:rPr>
                        <a:t>2017-11-02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l-PL" sz="1600" b="1" i="1" strike="noStrike" spc="-1">
                          <a:solidFill>
                            <a:srgbClr val="107DF1"/>
                          </a:solidFill>
                          <a:latin typeface="Calibri"/>
                          <a:ea typeface="DejaVu Sans"/>
                        </a:rPr>
                        <a:t>2020-10-31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21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Faktyczny: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l-PL" sz="1600" b="1" i="1" strike="noStrike" spc="-1">
                          <a:solidFill>
                            <a:srgbClr val="107DF1"/>
                          </a:solidFill>
                          <a:latin typeface="Calibri"/>
                          <a:ea typeface="DejaVu Sans"/>
                        </a:rPr>
                        <a:t>2017-11-02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l-PL" sz="1600" b="1" i="1" strike="noStrike" spc="-1">
                          <a:solidFill>
                            <a:srgbClr val="107DF1"/>
                          </a:solidFill>
                          <a:latin typeface="Calibri"/>
                          <a:ea typeface="DejaVu Sans"/>
                        </a:rPr>
                        <a:t>2021-05-31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4" name="CustomShape 4"/>
          <p:cNvSpPr/>
          <p:nvPr/>
        </p:nvSpPr>
        <p:spPr>
          <a:xfrm>
            <a:off x="2040" y="2963520"/>
            <a:ext cx="12189960" cy="74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KOSZT REALIZACJI PROJEKTU</a:t>
            </a:r>
            <a:endParaRPr lang="pl-PL" sz="4000" b="0" strike="noStrike" spc="-1" dirty="0">
              <a:latin typeface="Arial"/>
            </a:endParaRPr>
          </a:p>
        </p:txBody>
      </p:sp>
      <p:pic>
        <p:nvPicPr>
          <p:cNvPr id="55" name="Obraz 48"/>
          <p:cNvPicPr/>
          <p:nvPr/>
        </p:nvPicPr>
        <p:blipFill>
          <a:blip r:embed="rId3"/>
          <a:stretch/>
        </p:blipFill>
        <p:spPr>
          <a:xfrm>
            <a:off x="1911096" y="3711960"/>
            <a:ext cx="7607088" cy="2882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0" y="1122120"/>
            <a:ext cx="12189960" cy="74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ZAKRES PROJEKTU</a:t>
            </a:r>
            <a:endParaRPr lang="pl-PL" sz="4000" b="0" strike="noStrike" spc="-1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216000" y="1798920"/>
            <a:ext cx="11806560" cy="502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Zrealizowano zadania projektu oraz osiągnięto założone wskaźniki. W procesie realizacji wykonano poniższe zadania: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>
                <a:solidFill>
                  <a:srgbClr val="0070C0"/>
                </a:solidFill>
                <a:latin typeface="Calibri"/>
                <a:ea typeface="Times New Roman"/>
              </a:rPr>
              <a:t>„Zakup, wdrożenie i scalenie oprogramowania systemu zarządzania kolekcją, zakupy sprzętu fotograficznego, sprzętu                       do digitalizacji obiektów bibliotecznych, zakup sprzętu do przechowywania zdigitalizowanych zasobów kultury, stworzenie stanowisk pracy dla osób zatrudnionych celem wprowadzania metadanych”.</a:t>
            </a:r>
            <a:endParaRPr lang="pl-PL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800" b="0" strike="noStrike" spc="-1">
                <a:solidFill>
                  <a:srgbClr val="0070C0"/>
                </a:solidFill>
                <a:latin typeface="Calibri"/>
                <a:ea typeface="Times New Roman"/>
              </a:rPr>
              <a:t>Zadanie zakończone i zrealizowane. Zrezygnowano z zakupu części modułów, które nie były niezbędne do osiągnięcia pełnej funkcjonalności systemu. Termin realizacji zadania: 05-2021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>
                <a:solidFill>
                  <a:srgbClr val="0070C0"/>
                </a:solidFill>
                <a:latin typeface="Calibri"/>
                <a:ea typeface="Times New Roman"/>
              </a:rPr>
              <a:t>„Przeprowadzenie konserwacji obiektów muzealnych wraz z transportem”. </a:t>
            </a:r>
            <a:endParaRPr lang="pl-PL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800" b="0" strike="noStrike" spc="-1">
                <a:solidFill>
                  <a:srgbClr val="0070C0"/>
                </a:solidFill>
                <a:latin typeface="Calibri"/>
                <a:ea typeface="Times New Roman"/>
              </a:rPr>
              <a:t>Zadanie zakończone i zrealizowane zgodnie z założeniami. Termin realizacji zadania: 10-2018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>
                <a:solidFill>
                  <a:srgbClr val="0070C0"/>
                </a:solidFill>
                <a:latin typeface="Calibri"/>
                <a:ea typeface="Times New Roman"/>
              </a:rPr>
              <a:t>„Fotografowanie obiektów muzealnych w siedzibie Muzeum Fryderyka Chopina oraz w atelier zewnętrznym, skanowanie obiektów ze zbiorów biblioteki NIFC”. </a:t>
            </a:r>
            <a:endParaRPr lang="pl-PL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800" b="0" strike="noStrike" spc="-1">
                <a:solidFill>
                  <a:srgbClr val="0070C0"/>
                </a:solidFill>
                <a:latin typeface="Calibri"/>
                <a:ea typeface="Times New Roman"/>
              </a:rPr>
              <a:t>Zadanie zakończone i zrealizowane zgodnie z założeniami. Termin realizacji zadania: 09-2020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>
                <a:solidFill>
                  <a:srgbClr val="0070C0"/>
                </a:solidFill>
                <a:latin typeface="Calibri"/>
                <a:ea typeface="Times New Roman"/>
              </a:rPr>
              <a:t>„Retrokonwersja danych dotyczących obiektów muzealnych z nośników  analogowych (dokumentacja, kartoteka osób                             i miejsc), stworzenie kompletu metadanych dla obiektów, wprowadzenie metadanych dla obiektów poddanych digitalizacji”.</a:t>
            </a:r>
            <a:endParaRPr lang="pl-PL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800" b="0" strike="noStrike" spc="-1">
                <a:solidFill>
                  <a:srgbClr val="0070C0"/>
                </a:solidFill>
                <a:latin typeface="Calibri"/>
                <a:ea typeface="Times New Roman"/>
              </a:rPr>
              <a:t>Zadanie zakończone i zrealizowane zgodnie z założeniami. Zrezygnowano z części delegacji zagranicznych z uwagi                         na sytuację pandemiczną. Termin realizacji zadania: 04-2021</a:t>
            </a:r>
            <a:endParaRPr lang="pl-PL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2"/>
          <p:cNvSpPr/>
          <p:nvPr/>
        </p:nvSpPr>
        <p:spPr>
          <a:xfrm>
            <a:off x="0" y="1080000"/>
            <a:ext cx="12189960" cy="74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ZAKRES PROJEKTU cd.</a:t>
            </a:r>
            <a:endParaRPr lang="pl-PL" sz="4000" b="0" strike="noStrike" spc="-1" dirty="0">
              <a:latin typeface="Arial"/>
            </a:endParaRPr>
          </a:p>
        </p:txBody>
      </p:sp>
      <p:sp>
        <p:nvSpPr>
          <p:cNvPr id="61" name="CustomShape 3"/>
          <p:cNvSpPr/>
          <p:nvPr/>
        </p:nvSpPr>
        <p:spPr>
          <a:xfrm>
            <a:off x="421848" y="1682280"/>
            <a:ext cx="11527920" cy="557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18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 „Wdrożenie standardu metadanych Dublin Core (DCMI), składu, edycji oraz korekty zapisów muzycznych, delegacje zagraniczne osób koordynujących prace nad składami oraz modułami wyszukiwania, analizy i wizualizacji dzieł muzycznych, kwerendy zagraniczne”. </a:t>
            </a:r>
            <a:endParaRPr lang="pl-PL" sz="18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800" b="0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Zadanie zakończone i zrealizowane zgodnie z założeniami. Zrezygnowano z części delegacji zagranicznych z uwagi </a:t>
            </a:r>
            <a:r>
              <a:rPr lang="pl-PL" sz="1800" b="0" strike="noStrike" spc="-1" dirty="0" smtClean="0">
                <a:solidFill>
                  <a:srgbClr val="0070C0"/>
                </a:solidFill>
                <a:latin typeface="Calibri"/>
                <a:ea typeface="Times New Roman"/>
              </a:rPr>
              <a:t>                 na </a:t>
            </a:r>
            <a:r>
              <a:rPr lang="pl-PL" sz="1800" b="0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pandemię. Termin realizacji zadania: 03-2020</a:t>
            </a: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„Transkrypcja zapisów nutowych, edycja, korekty, konwersja pomiędzy formatem music-xml i humdrum”.  </a:t>
            </a:r>
            <a:endParaRPr lang="pl-PL" sz="18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800" b="0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Zadanie zakończone i zrealizowane zgodnie z założeniami. Dla kompletu utworów Chopina wykonano transkrypcje </a:t>
            </a:r>
            <a:r>
              <a:rPr lang="pl-PL" sz="1800" b="0" strike="noStrike" spc="-1" dirty="0" smtClean="0">
                <a:solidFill>
                  <a:srgbClr val="0070C0"/>
                </a:solidFill>
                <a:latin typeface="Calibri"/>
                <a:ea typeface="Times New Roman"/>
              </a:rPr>
              <a:t>                    w </a:t>
            </a:r>
            <a:r>
              <a:rPr lang="pl-PL" sz="1800" b="0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wersjach opartych na różnych źródłach. Uruchomiono system wyszukiwarki muzycznej oraz analizy i porównywania wersji. Termin realizacji zadania: 12-2020</a:t>
            </a:r>
            <a:r>
              <a:rPr lang="pl-PL" sz="18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 </a:t>
            </a: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„Stworzenie platformy multimedialnej, na której będą prezentowane zdigitalizowane zasoby kultury”. </a:t>
            </a:r>
            <a:endParaRPr lang="pl-PL" sz="18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800" b="0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Uruchomiono platformę https://chopin.musicsources.pl/pl na której prezentowane są treści. Utworzono repozytorium wewnętrzne, w którym przechowywane są oryginalne pliki. Uruchomiono system renderowania partytur, analizy i wyszukiwarki muzycznej </a:t>
            </a:r>
            <a:r>
              <a:rPr lang="pl-PL" sz="1800" b="0" u="sng" strike="noStrike" spc="-1" dirty="0">
                <a:solidFill>
                  <a:srgbClr val="0563C1"/>
                </a:solidFill>
                <a:uFillTx/>
                <a:latin typeface="Calibri"/>
                <a:ea typeface="Times New Roman"/>
                <a:hlinkClick r:id="rId3"/>
              </a:rPr>
              <a:t>https://chopinscores.org/</a:t>
            </a:r>
            <a:r>
              <a:rPr lang="pl-PL" sz="1800" b="0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 Termin realizacji zadania: 05-2021</a:t>
            </a: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„Opracowanie materiałów merytorycznych do portalu”. </a:t>
            </a:r>
            <a:endParaRPr lang="pl-PL" sz="18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800" b="0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Zadanie zakończone i zrealizowane zgodnie z założeniami. Wykonano tłumaczenie kluczowych metadanych dla treści portalu. Termin realizacji zadania: 04-2021</a:t>
            </a: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„Informacja i promocja”. </a:t>
            </a:r>
            <a:endParaRPr lang="pl-PL" sz="18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pl-PL" sz="1800" b="0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Zadanie zakończone i zrealizowane zgodnie z założeniami. Termin realizacji zadania: 05-2021</a:t>
            </a:r>
            <a:endParaRPr lang="pl-PL" sz="18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pl-PL" sz="1800" b="0" strike="noStrike" spc="-1" dirty="0">
              <a:latin typeface="Arial"/>
            </a:endParaRPr>
          </a:p>
          <a:p>
            <a:pPr marL="457200">
              <a:lnSpc>
                <a:spcPct val="100000"/>
              </a:lnSpc>
            </a:pPr>
            <a:endParaRPr lang="pl-PL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2"/>
          <p:cNvSpPr/>
          <p:nvPr/>
        </p:nvSpPr>
        <p:spPr>
          <a:xfrm>
            <a:off x="1728000" y="1199520"/>
            <a:ext cx="8507520" cy="74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pc="-1" dirty="0">
                <a:solidFill>
                  <a:srgbClr val="002060"/>
                </a:solidFill>
                <a:latin typeface="Calibri"/>
                <a:ea typeface="DejaVu Sans"/>
              </a:rPr>
              <a:t>PRODUKTY PROJEKTU</a:t>
            </a:r>
          </a:p>
        </p:txBody>
      </p:sp>
      <p:pic>
        <p:nvPicPr>
          <p:cNvPr id="64" name="Obraz 63"/>
          <p:cNvPicPr/>
          <p:nvPr/>
        </p:nvPicPr>
        <p:blipFill>
          <a:blip r:embed="rId4"/>
          <a:stretch/>
        </p:blipFill>
        <p:spPr>
          <a:xfrm>
            <a:off x="230332" y="2039400"/>
            <a:ext cx="11502855" cy="410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ustomShape 2"/>
          <p:cNvSpPr/>
          <p:nvPr/>
        </p:nvSpPr>
        <p:spPr>
          <a:xfrm>
            <a:off x="1775520" y="1324440"/>
            <a:ext cx="8638920" cy="74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PRODUKTY PROJEKTU </a:t>
            </a:r>
            <a:r>
              <a:rPr lang="pl-PL" sz="2400" b="1" strike="noStrike" spc="-1">
                <a:solidFill>
                  <a:srgbClr val="002060"/>
                </a:solidFill>
                <a:latin typeface="Calibri"/>
                <a:ea typeface="DejaVu Sans"/>
              </a:rPr>
              <a:t>– interoperacyjność</a:t>
            </a:r>
            <a:endParaRPr lang="pl-PL" sz="2400" b="0" strike="noStrike" spc="-1">
              <a:latin typeface="Arial"/>
            </a:endParaRP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pl-PL" sz="2400" b="1" strike="noStrike" spc="-1">
                <a:solidFill>
                  <a:srgbClr val="002060"/>
                </a:solidFill>
                <a:latin typeface="Calibri"/>
                <a:ea typeface="DejaVu Sans"/>
              </a:rPr>
              <a:t>(widok kooperacji aplikacji)</a:t>
            </a:r>
            <a:endParaRPr lang="pl-PL" sz="2400" b="0" strike="noStrike" spc="-1">
              <a:latin typeface="Arial"/>
            </a:endParaRPr>
          </a:p>
        </p:txBody>
      </p:sp>
      <p:sp>
        <p:nvSpPr>
          <p:cNvPr id="67" name="CustomShape 3"/>
          <p:cNvSpPr/>
          <p:nvPr/>
        </p:nvSpPr>
        <p:spPr>
          <a:xfrm>
            <a:off x="8710920" y="2486880"/>
            <a:ext cx="1775160" cy="14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Oznaczenia powiązanych 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systemów: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        planowany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        modyfikowany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        istniejący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dot. systemów własnych oraz innych jednostek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68" name="CustomShape 4"/>
          <p:cNvSpPr/>
          <p:nvPr/>
        </p:nvSpPr>
        <p:spPr>
          <a:xfrm>
            <a:off x="8832240" y="2925000"/>
            <a:ext cx="141840" cy="14184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9" name="CustomShape 5"/>
          <p:cNvSpPr/>
          <p:nvPr/>
        </p:nvSpPr>
        <p:spPr>
          <a:xfrm>
            <a:off x="8832240" y="3114000"/>
            <a:ext cx="141840" cy="14184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0" name="CustomShape 6"/>
          <p:cNvSpPr/>
          <p:nvPr/>
        </p:nvSpPr>
        <p:spPr>
          <a:xfrm>
            <a:off x="8832240" y="3301200"/>
            <a:ext cx="141840" cy="14184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71" name="Obraz 64"/>
          <p:cNvPicPr/>
          <p:nvPr/>
        </p:nvPicPr>
        <p:blipFill>
          <a:blip r:embed="rId3"/>
          <a:stretch/>
        </p:blipFill>
        <p:spPr>
          <a:xfrm>
            <a:off x="1656000" y="2376000"/>
            <a:ext cx="6829560" cy="4828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3" name="CustomShape 2"/>
          <p:cNvSpPr/>
          <p:nvPr/>
        </p:nvSpPr>
        <p:spPr>
          <a:xfrm>
            <a:off x="1775520" y="1338336"/>
            <a:ext cx="8507520" cy="74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WSKAŹNIKI EFEKTYWNOŚCI PROJEKTU</a:t>
            </a:r>
            <a:endParaRPr lang="pl-PL" sz="4000" b="0" strike="noStrike" spc="-1">
              <a:latin typeface="Arial"/>
            </a:endParaRPr>
          </a:p>
        </p:txBody>
      </p:sp>
      <p:pic>
        <p:nvPicPr>
          <p:cNvPr id="74" name="Obraz 67"/>
          <p:cNvPicPr/>
          <p:nvPr/>
        </p:nvPicPr>
        <p:blipFill>
          <a:blip r:embed="rId3"/>
          <a:stretch/>
        </p:blipFill>
        <p:spPr>
          <a:xfrm>
            <a:off x="497880" y="2086776"/>
            <a:ext cx="11296440" cy="4533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 flipH="1">
            <a:off x="11794320" y="13034160"/>
            <a:ext cx="621360" cy="33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6" name="CustomShape 2"/>
          <p:cNvSpPr/>
          <p:nvPr/>
        </p:nvSpPr>
        <p:spPr>
          <a:xfrm>
            <a:off x="1721520" y="1210176"/>
            <a:ext cx="8507520" cy="74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  <a:tabLst>
                <a:tab pos="0" algn="l"/>
              </a:tabLs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KORZYŚCI Z PROJEKTU</a:t>
            </a:r>
            <a:endParaRPr lang="pl-PL" sz="4000" b="0" strike="noStrike" spc="-1" dirty="0">
              <a:latin typeface="Arial"/>
            </a:endParaRPr>
          </a:p>
        </p:txBody>
      </p:sp>
      <p:pic>
        <p:nvPicPr>
          <p:cNvPr id="77" name="Obraz 70"/>
          <p:cNvPicPr/>
          <p:nvPr/>
        </p:nvPicPr>
        <p:blipFill>
          <a:blip r:embed="rId3"/>
          <a:stretch/>
        </p:blipFill>
        <p:spPr>
          <a:xfrm>
            <a:off x="838872" y="1886544"/>
            <a:ext cx="10510560" cy="4688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2269</TotalTime>
  <Words>921</Words>
  <Application>Microsoft Office PowerPoint</Application>
  <PresentationFormat>Panoramiczny</PresentationFormat>
  <Paragraphs>101</Paragraphs>
  <Slides>13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subject/>
  <dc:creator>Buraczyński Łukasz</dc:creator>
  <dc:description/>
  <cp:lastModifiedBy>Anna Gałązka</cp:lastModifiedBy>
  <cp:revision>45</cp:revision>
  <dcterms:created xsi:type="dcterms:W3CDTF">2017-01-27T12:50:17Z</dcterms:created>
  <dcterms:modified xsi:type="dcterms:W3CDTF">2021-12-10T11:42:15Z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Ministerstwo Cyfryzacji</vt:lpwstr>
  </property>
  <property fmtid="{D5CDD505-2E9C-101B-9397-08002B2CF9AE}" pid="4" name="ContentTypeId">
    <vt:lpwstr>0x0101002A0F86658914CB4B80809DCDA8479AE9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1</vt:i4>
  </property>
  <property fmtid="{D5CDD505-2E9C-101B-9397-08002B2CF9AE}" pid="10" name="PresentationFormat">
    <vt:lpwstr>Panoramiczny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13</vt:i4>
  </property>
</Properties>
</file>