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57" r:id="rId4"/>
    <p:sldId id="259" r:id="rId5"/>
    <p:sldId id="258" r:id="rId6"/>
    <p:sldId id="260" r:id="rId7"/>
    <p:sldId id="262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897C3-71D2-496F-BE43-78EE83467790}" type="datetimeFigureOut">
              <a:rPr lang="pl-PL" smtClean="0"/>
              <a:t>2020-02-07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BAA3B-A73A-4A80-87CA-FDDA606886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1962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BAA3B-A73A-4A80-87CA-FDDA60688642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7245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C8145-F392-45C1-B855-65480DB657FF}" type="datetimeFigureOut">
              <a:rPr lang="pl-PL" smtClean="0"/>
              <a:t>2020-02-07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A012-CED6-44D6-BFCF-65EB93E925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953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C8145-F392-45C1-B855-65480DB657FF}" type="datetimeFigureOut">
              <a:rPr lang="pl-PL" smtClean="0"/>
              <a:t>2020-02-07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A012-CED6-44D6-BFCF-65EB93E925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7951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C8145-F392-45C1-B855-65480DB657FF}" type="datetimeFigureOut">
              <a:rPr lang="pl-PL" smtClean="0"/>
              <a:t>2020-02-07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A012-CED6-44D6-BFCF-65EB93E925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3714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C8145-F392-45C1-B855-65480DB657FF}" type="datetimeFigureOut">
              <a:rPr lang="pl-PL" smtClean="0"/>
              <a:t>2020-02-07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A012-CED6-44D6-BFCF-65EB93E925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3635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C8145-F392-45C1-B855-65480DB657FF}" type="datetimeFigureOut">
              <a:rPr lang="pl-PL" smtClean="0"/>
              <a:t>2020-02-07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A012-CED6-44D6-BFCF-65EB93E925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3492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C8145-F392-45C1-B855-65480DB657FF}" type="datetimeFigureOut">
              <a:rPr lang="pl-PL" smtClean="0"/>
              <a:t>2020-02-07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A012-CED6-44D6-BFCF-65EB93E925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9460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C8145-F392-45C1-B855-65480DB657FF}" type="datetimeFigureOut">
              <a:rPr lang="pl-PL" smtClean="0"/>
              <a:t>2020-02-07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A012-CED6-44D6-BFCF-65EB93E925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8802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C8145-F392-45C1-B855-65480DB657FF}" type="datetimeFigureOut">
              <a:rPr lang="pl-PL" smtClean="0"/>
              <a:t>2020-02-07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A012-CED6-44D6-BFCF-65EB93E925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6778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C8145-F392-45C1-B855-65480DB657FF}" type="datetimeFigureOut">
              <a:rPr lang="pl-PL" smtClean="0"/>
              <a:t>2020-02-07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A012-CED6-44D6-BFCF-65EB93E925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9802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C8145-F392-45C1-B855-65480DB657FF}" type="datetimeFigureOut">
              <a:rPr lang="pl-PL" smtClean="0"/>
              <a:t>2020-02-07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A012-CED6-44D6-BFCF-65EB93E925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7932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C8145-F392-45C1-B855-65480DB657FF}" type="datetimeFigureOut">
              <a:rPr lang="pl-PL" smtClean="0"/>
              <a:t>2020-02-07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A012-CED6-44D6-BFCF-65EB93E925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9431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C8145-F392-45C1-B855-65480DB657FF}" type="datetimeFigureOut">
              <a:rPr lang="pl-PL" smtClean="0"/>
              <a:t>2020-02-07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2A012-CED6-44D6-BFCF-65EB93E925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1329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gov.pl/web/kultura/logotypy" TargetMode="External"/><Relationship Id="rId4" Type="http://schemas.openxmlformats.org/officeDocument/2006/relationships/image" Target="../media/image3.tif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30" y="219084"/>
            <a:ext cx="2907284" cy="785752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237066" y="287867"/>
            <a:ext cx="203200" cy="6299200"/>
          </a:xfrm>
          <a:prstGeom prst="rect">
            <a:avLst/>
          </a:prstGeom>
          <a:solidFill>
            <a:srgbClr val="D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/>
          <p:cNvSpPr txBox="1"/>
          <p:nvPr/>
        </p:nvSpPr>
        <p:spPr>
          <a:xfrm>
            <a:off x="2915921" y="2560320"/>
            <a:ext cx="66025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Przygotowanie materiałów promocyjnych </a:t>
            </a:r>
            <a:br>
              <a:rPr lang="pl-PL" sz="2400" dirty="0" smtClean="0">
                <a:solidFill>
                  <a:srgbClr val="C00000"/>
                </a:solidFill>
                <a:latin typeface="Century" panose="02040604050505020304" pitchFamily="18" charset="0"/>
              </a:rPr>
            </a:br>
            <a:r>
              <a:rPr lang="pl-PL" sz="24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do raportu końcowego z realizacji zadania </a:t>
            </a:r>
            <a:br>
              <a:rPr lang="pl-PL" sz="2400" dirty="0" smtClean="0">
                <a:solidFill>
                  <a:srgbClr val="C00000"/>
                </a:solidFill>
                <a:latin typeface="Century" panose="02040604050505020304" pitchFamily="18" charset="0"/>
              </a:rPr>
            </a:br>
            <a:r>
              <a:rPr lang="pl-PL" sz="24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w programie Ministra </a:t>
            </a:r>
            <a:r>
              <a:rPr lang="pl-PL" sz="2400" dirty="0" err="1" smtClean="0">
                <a:solidFill>
                  <a:srgbClr val="C00000"/>
                </a:solidFill>
                <a:latin typeface="Century" panose="02040604050505020304" pitchFamily="18" charset="0"/>
              </a:rPr>
              <a:t>KiDN</a:t>
            </a:r>
            <a:r>
              <a:rPr lang="pl-PL" sz="24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 </a:t>
            </a:r>
            <a:br>
              <a:rPr lang="pl-PL" sz="2400" dirty="0" smtClean="0">
                <a:solidFill>
                  <a:srgbClr val="C00000"/>
                </a:solidFill>
                <a:latin typeface="Century" panose="02040604050505020304" pitchFamily="18" charset="0"/>
              </a:rPr>
            </a:br>
            <a:r>
              <a:rPr lang="pl-PL" sz="2400" b="1" dirty="0" smtClean="0">
                <a:solidFill>
                  <a:srgbClr val="C00000"/>
                </a:solidFill>
                <a:latin typeface="Century" panose="02040604050505020304" pitchFamily="18" charset="0"/>
              </a:rPr>
              <a:t>Promocja kultury polskiej za granicą</a:t>
            </a:r>
            <a:endParaRPr lang="pl-PL" sz="2400" b="1" dirty="0">
              <a:solidFill>
                <a:srgbClr val="C00000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61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30" y="219084"/>
            <a:ext cx="2907284" cy="785752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237066" y="287867"/>
            <a:ext cx="203200" cy="6299200"/>
          </a:xfrm>
          <a:prstGeom prst="rect">
            <a:avLst/>
          </a:prstGeom>
          <a:solidFill>
            <a:srgbClr val="D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866033" y="4988595"/>
            <a:ext cx="9641099" cy="3468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8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Istotne jest pozyskanie znaczących partnerów medialnych </a:t>
            </a:r>
            <a:r>
              <a:rPr lang="pl-PL" sz="1800" b="1" dirty="0" smtClean="0">
                <a:solidFill>
                  <a:srgbClr val="D00000"/>
                </a:solidFill>
                <a:latin typeface="Century" panose="02040604050505020304" pitchFamily="18" charset="0"/>
              </a:rPr>
              <a:t>w kraju realizacji zadania.</a:t>
            </a:r>
          </a:p>
          <a:p>
            <a:pPr algn="l"/>
            <a:endParaRPr lang="pl-PL" sz="1800" b="1" dirty="0">
              <a:solidFill>
                <a:srgbClr val="D00000"/>
              </a:solidFill>
              <a:latin typeface="Century" panose="02040604050505020304" pitchFamily="18" charset="0"/>
            </a:endParaRPr>
          </a:p>
          <a:p>
            <a:pPr algn="l"/>
            <a:r>
              <a:rPr lang="pl-PL" sz="1800" dirty="0" smtClean="0">
                <a:solidFill>
                  <a:srgbClr val="D00000"/>
                </a:solidFill>
                <a:latin typeface="Century" panose="02040604050505020304" pitchFamily="18" charset="0"/>
              </a:rPr>
              <a:t>Polecamy kontakt z </a:t>
            </a:r>
            <a:r>
              <a:rPr lang="pl-PL" sz="1800" b="1" dirty="0" smtClean="0">
                <a:solidFill>
                  <a:srgbClr val="D00000"/>
                </a:solidFill>
                <a:latin typeface="Century" panose="02040604050505020304" pitchFamily="18" charset="0"/>
              </a:rPr>
              <a:t>polską placówką zagraniczną*, </a:t>
            </a:r>
            <a:r>
              <a:rPr lang="pl-PL" sz="1800" dirty="0" smtClean="0">
                <a:solidFill>
                  <a:srgbClr val="D00000"/>
                </a:solidFill>
                <a:latin typeface="Century" panose="02040604050505020304" pitchFamily="18" charset="0"/>
              </a:rPr>
              <a:t>która może stać się </a:t>
            </a:r>
            <a:r>
              <a:rPr lang="pl-PL" sz="1800" b="1" dirty="0" smtClean="0">
                <a:solidFill>
                  <a:srgbClr val="D00000"/>
                </a:solidFill>
                <a:latin typeface="Century" panose="02040604050505020304" pitchFamily="18" charset="0"/>
              </a:rPr>
              <a:t>partnerem dodatkowym </a:t>
            </a:r>
            <a:r>
              <a:rPr lang="pl-PL" sz="1800" dirty="0" smtClean="0">
                <a:solidFill>
                  <a:srgbClr val="D00000"/>
                </a:solidFill>
                <a:latin typeface="Century" panose="02040604050505020304" pitchFamily="18" charset="0"/>
              </a:rPr>
              <a:t>w Państwa zadaniu. </a:t>
            </a:r>
            <a:endParaRPr lang="pl-PL" sz="1800" dirty="0">
              <a:solidFill>
                <a:srgbClr val="D00000"/>
              </a:solidFill>
              <a:latin typeface="Century" panose="02040604050505020304" pitchFamily="18" charset="0"/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839749" y="1443998"/>
            <a:ext cx="46586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4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Dla przypomnienia – </a:t>
            </a:r>
          </a:p>
          <a:p>
            <a:r>
              <a:rPr lang="pl-PL" sz="22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Jak skutecznie promować projekt?</a:t>
            </a:r>
            <a:endParaRPr lang="pl-PL" sz="2200" dirty="0"/>
          </a:p>
        </p:txBody>
      </p:sp>
      <p:sp>
        <p:nvSpPr>
          <p:cNvPr id="12" name="Prostokąt 11"/>
          <p:cNvSpPr/>
          <p:nvPr/>
        </p:nvSpPr>
        <p:spPr>
          <a:xfrm>
            <a:off x="842039" y="1997517"/>
            <a:ext cx="4027534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pl-PL" sz="1600" dirty="0" smtClean="0">
              <a:solidFill>
                <a:srgbClr val="C00000"/>
              </a:solidFill>
              <a:latin typeface="Century" panose="020406040505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6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Promocja powinna odbywać się </a:t>
            </a:r>
            <a:r>
              <a:rPr lang="pl-PL" sz="1600" dirty="0" smtClean="0">
                <a:solidFill>
                  <a:srgbClr val="C00000"/>
                </a:solidFill>
                <a:latin typeface="Century" panose="02040604050505020304" pitchFamily="18" charset="0"/>
              </a:rPr>
              <a:t/>
            </a:r>
            <a:br>
              <a:rPr lang="pl-PL" sz="1600" dirty="0" smtClean="0">
                <a:solidFill>
                  <a:srgbClr val="C00000"/>
                </a:solidFill>
                <a:latin typeface="Century" panose="02040604050505020304" pitchFamily="18" charset="0"/>
              </a:rPr>
            </a:br>
            <a:r>
              <a:rPr lang="pl-PL" sz="1600" b="1" u="sng" dirty="0" smtClean="0">
                <a:solidFill>
                  <a:srgbClr val="C00000"/>
                </a:solidFill>
                <a:latin typeface="Century" panose="02040604050505020304" pitchFamily="18" charset="0"/>
              </a:rPr>
              <a:t>w mediach zagranicznych </a:t>
            </a:r>
            <a:endParaRPr lang="pl-PL" sz="1600" b="1" u="sng" dirty="0" smtClean="0">
              <a:solidFill>
                <a:srgbClr val="C00000"/>
              </a:solidFill>
              <a:latin typeface="Century" panose="020406040505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6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Pomocne jest wykorzystanie kontaktów medialnych partnerów strategicznych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6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Korzystanie z nowoczesnych narzędzi komunikacji internetowej </a:t>
            </a:r>
          </a:p>
          <a:p>
            <a:endParaRPr lang="pl-PL" dirty="0" smtClean="0">
              <a:solidFill>
                <a:srgbClr val="C00000"/>
              </a:solidFill>
              <a:latin typeface="Century" panose="020406040505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dirty="0" smtClean="0">
              <a:solidFill>
                <a:srgbClr val="C00000"/>
              </a:solidFill>
              <a:latin typeface="Century" panose="02040604050505020304" pitchFamily="18" charset="0"/>
            </a:endParaRP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>
          <a:xfrm>
            <a:off x="685801" y="6170084"/>
            <a:ext cx="11218332" cy="365125"/>
          </a:xfrm>
        </p:spPr>
        <p:txBody>
          <a:bodyPr/>
          <a:lstStyle/>
          <a:p>
            <a:pPr algn="l"/>
            <a:r>
              <a:rPr lang="pl-PL" sz="1100" dirty="0" smtClean="0">
                <a:latin typeface="Century" panose="02040604050505020304" pitchFamily="18" charset="0"/>
              </a:rPr>
              <a:t>*Placówka zagraniczna − przedstawicielstwo dyplomatyczne, stałe przedstawicielstwo przy organizacji międzynarodowej, konsulat generalny, konsulat, </a:t>
            </a:r>
            <a:r>
              <a:rPr lang="pl-PL" sz="1100" dirty="0" err="1" smtClean="0">
                <a:latin typeface="Century" panose="02040604050505020304" pitchFamily="18" charset="0"/>
              </a:rPr>
              <a:t>wicekonsulat</a:t>
            </a:r>
            <a:r>
              <a:rPr lang="pl-PL" sz="1100" dirty="0" smtClean="0">
                <a:latin typeface="Century" panose="02040604050505020304" pitchFamily="18" charset="0"/>
              </a:rPr>
              <a:t>, agencja konsularna, instytut polski lub inna placówka podległa ministrowi właściwemu do spraw zagranicznych, mającą siedzibę poza granicami Rzeczypospolitej Polskiej </a:t>
            </a:r>
            <a:endParaRPr lang="pl-PL" sz="1100" dirty="0">
              <a:latin typeface="Century" panose="02040604050505020304" pitchFamily="18" charset="0"/>
            </a:endParaRPr>
          </a:p>
        </p:txBody>
      </p:sp>
      <p:cxnSp>
        <p:nvCxnSpPr>
          <p:cNvPr id="4" name="Łącznik prosty 3"/>
          <p:cNvCxnSpPr/>
          <p:nvPr/>
        </p:nvCxnSpPr>
        <p:spPr>
          <a:xfrm>
            <a:off x="778933" y="6096000"/>
            <a:ext cx="30734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266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30" y="219084"/>
            <a:ext cx="2907284" cy="785752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237066" y="287867"/>
            <a:ext cx="203200" cy="6299200"/>
          </a:xfrm>
          <a:prstGeom prst="rect">
            <a:avLst/>
          </a:prstGeom>
          <a:solidFill>
            <a:srgbClr val="D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pole tekstowe 1"/>
          <p:cNvSpPr txBox="1"/>
          <p:nvPr/>
        </p:nvSpPr>
        <p:spPr>
          <a:xfrm>
            <a:off x="2960434" y="1517221"/>
            <a:ext cx="5836433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15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Zgodnie z umową, beneficjent jest </a:t>
            </a:r>
            <a:r>
              <a:rPr lang="pl-PL" sz="1500" dirty="0">
                <a:solidFill>
                  <a:srgbClr val="C00000"/>
                </a:solidFill>
                <a:latin typeface="Century" panose="02040604050505020304" pitchFamily="18" charset="0"/>
              </a:rPr>
              <a:t>zobowiązany do umieszczenia na materiałach reklamowych i informacyjnych dotyczących realizowanego zadania </a:t>
            </a:r>
            <a:r>
              <a:rPr lang="pl-PL" sz="15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zapisu</a:t>
            </a:r>
            <a:r>
              <a:rPr lang="pl-PL" sz="1500" dirty="0">
                <a:solidFill>
                  <a:srgbClr val="C00000"/>
                </a:solidFill>
                <a:latin typeface="Century" panose="02040604050505020304" pitchFamily="18" charset="0"/>
              </a:rPr>
              <a:t>:</a:t>
            </a:r>
            <a:r>
              <a:rPr lang="pl-PL" sz="1500" b="1" dirty="0">
                <a:solidFill>
                  <a:srgbClr val="C00000"/>
                </a:solidFill>
                <a:latin typeface="Century" panose="02040604050505020304" pitchFamily="18" charset="0"/>
              </a:rPr>
              <a:t> „Dofinansowano ze środków Ministra Kultury </a:t>
            </a:r>
            <a:r>
              <a:rPr lang="pl-PL" sz="1500" b="1" dirty="0" smtClean="0">
                <a:solidFill>
                  <a:srgbClr val="C00000"/>
                </a:solidFill>
                <a:latin typeface="Century" panose="02040604050505020304" pitchFamily="18" charset="0"/>
              </a:rPr>
              <a:t>i </a:t>
            </a:r>
            <a:r>
              <a:rPr lang="pl-PL" sz="1500" b="1" dirty="0">
                <a:solidFill>
                  <a:srgbClr val="C00000"/>
                </a:solidFill>
                <a:latin typeface="Century" panose="02040604050505020304" pitchFamily="18" charset="0"/>
              </a:rPr>
              <a:t>Dziedzictwa Narodowego pochodzących </a:t>
            </a:r>
            <a:r>
              <a:rPr lang="pl-PL" sz="1500" b="1" dirty="0" smtClean="0">
                <a:solidFill>
                  <a:srgbClr val="C00000"/>
                </a:solidFill>
                <a:latin typeface="Century" panose="02040604050505020304" pitchFamily="18" charset="0"/>
              </a:rPr>
              <a:t/>
            </a:r>
            <a:br>
              <a:rPr lang="pl-PL" sz="1500" b="1" dirty="0" smtClean="0">
                <a:solidFill>
                  <a:srgbClr val="C00000"/>
                </a:solidFill>
                <a:latin typeface="Century" panose="02040604050505020304" pitchFamily="18" charset="0"/>
              </a:rPr>
            </a:br>
            <a:r>
              <a:rPr lang="pl-PL" sz="1500" b="1" dirty="0" smtClean="0">
                <a:solidFill>
                  <a:srgbClr val="C00000"/>
                </a:solidFill>
                <a:latin typeface="Century" panose="02040604050505020304" pitchFamily="18" charset="0"/>
              </a:rPr>
              <a:t>z </a:t>
            </a:r>
            <a:r>
              <a:rPr lang="pl-PL" sz="1500" b="1" dirty="0">
                <a:solidFill>
                  <a:srgbClr val="C00000"/>
                </a:solidFill>
                <a:latin typeface="Century" panose="02040604050505020304" pitchFamily="18" charset="0"/>
              </a:rPr>
              <a:t>Funduszu Promocji Kultury”</a:t>
            </a:r>
            <a:r>
              <a:rPr lang="pl-PL" sz="1500" dirty="0">
                <a:solidFill>
                  <a:srgbClr val="C00000"/>
                </a:solidFill>
                <a:latin typeface="Century" panose="02040604050505020304" pitchFamily="18" charset="0"/>
              </a:rPr>
              <a:t> przetłumaczonego na język, </a:t>
            </a:r>
            <a:r>
              <a:rPr lang="pl-PL" sz="1500" dirty="0" smtClean="0">
                <a:solidFill>
                  <a:srgbClr val="C00000"/>
                </a:solidFill>
                <a:latin typeface="Century" panose="02040604050505020304" pitchFamily="18" charset="0"/>
              </a:rPr>
              <a:t/>
            </a:r>
            <a:br>
              <a:rPr lang="pl-PL" sz="1500" dirty="0" smtClean="0">
                <a:solidFill>
                  <a:srgbClr val="C00000"/>
                </a:solidFill>
                <a:latin typeface="Century" panose="02040604050505020304" pitchFamily="18" charset="0"/>
              </a:rPr>
            </a:br>
            <a:r>
              <a:rPr lang="pl-PL" sz="15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w </a:t>
            </a:r>
            <a:r>
              <a:rPr lang="pl-PL" sz="1500" dirty="0">
                <a:solidFill>
                  <a:srgbClr val="C00000"/>
                </a:solidFill>
                <a:latin typeface="Century" panose="02040604050505020304" pitchFamily="18" charset="0"/>
              </a:rPr>
              <a:t>którym powstają materiały promocyjne i informacyjne, a </a:t>
            </a:r>
            <a:r>
              <a:rPr lang="pl-PL" sz="15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także umieszczenie </a:t>
            </a:r>
            <a:r>
              <a:rPr lang="pl-PL" sz="1500" dirty="0">
                <a:solidFill>
                  <a:srgbClr val="C00000"/>
                </a:solidFill>
                <a:latin typeface="Century" panose="02040604050505020304" pitchFamily="18" charset="0"/>
              </a:rPr>
              <a:t>anglojęzycznej wersji </a:t>
            </a:r>
            <a:r>
              <a:rPr lang="pl-PL" sz="1500" b="1" dirty="0" smtClean="0">
                <a:solidFill>
                  <a:srgbClr val="C00000"/>
                </a:solidFill>
                <a:latin typeface="Century" panose="02040604050505020304" pitchFamily="18" charset="0"/>
              </a:rPr>
              <a:t>logotypu Ministerstwa </a:t>
            </a:r>
            <a:r>
              <a:rPr lang="pl-PL" sz="1500" b="1" dirty="0">
                <a:solidFill>
                  <a:srgbClr val="C00000"/>
                </a:solidFill>
                <a:latin typeface="Century" panose="02040604050505020304" pitchFamily="18" charset="0"/>
              </a:rPr>
              <a:t>Kultury </a:t>
            </a:r>
            <a:r>
              <a:rPr lang="pl-PL" sz="1500" b="1" dirty="0" smtClean="0">
                <a:solidFill>
                  <a:srgbClr val="C00000"/>
                </a:solidFill>
                <a:latin typeface="Century" panose="02040604050505020304" pitchFamily="18" charset="0"/>
              </a:rPr>
              <a:t>i </a:t>
            </a:r>
            <a:r>
              <a:rPr lang="pl-PL" sz="1500" b="1" dirty="0">
                <a:solidFill>
                  <a:srgbClr val="C00000"/>
                </a:solidFill>
                <a:latin typeface="Century" panose="02040604050505020304" pitchFamily="18" charset="0"/>
              </a:rPr>
              <a:t>Dziedzictwa Narodowego</a:t>
            </a:r>
            <a:r>
              <a:rPr lang="pl-PL" sz="1500" dirty="0">
                <a:solidFill>
                  <a:srgbClr val="C00000"/>
                </a:solidFill>
                <a:latin typeface="Century" panose="02040604050505020304" pitchFamily="18" charset="0"/>
              </a:rPr>
              <a:t> i dostarczenia ich do Zleceniodawcy (preferowane </a:t>
            </a:r>
            <a:r>
              <a:rPr lang="pl-PL" sz="15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w </a:t>
            </a:r>
            <a:r>
              <a:rPr lang="pl-PL" sz="1500" dirty="0">
                <a:solidFill>
                  <a:srgbClr val="C00000"/>
                </a:solidFill>
                <a:latin typeface="Century" panose="02040604050505020304" pitchFamily="18" charset="0"/>
              </a:rPr>
              <a:t>wersji elektronicznej) wraz </a:t>
            </a:r>
            <a:r>
              <a:rPr lang="pl-PL" sz="1500" dirty="0" smtClean="0">
                <a:solidFill>
                  <a:srgbClr val="C00000"/>
                </a:solidFill>
                <a:latin typeface="Century" panose="02040604050505020304" pitchFamily="18" charset="0"/>
              </a:rPr>
              <a:t/>
            </a:r>
            <a:br>
              <a:rPr lang="pl-PL" sz="1500" dirty="0" smtClean="0">
                <a:solidFill>
                  <a:srgbClr val="C00000"/>
                </a:solidFill>
                <a:latin typeface="Century" panose="02040604050505020304" pitchFamily="18" charset="0"/>
              </a:rPr>
            </a:br>
            <a:r>
              <a:rPr lang="pl-PL" sz="15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z </a:t>
            </a:r>
            <a:r>
              <a:rPr lang="pl-PL" sz="1500" dirty="0">
                <a:solidFill>
                  <a:srgbClr val="C00000"/>
                </a:solidFill>
                <a:latin typeface="Century" panose="02040604050505020304" pitchFamily="18" charset="0"/>
              </a:rPr>
              <a:t>Raportem </a:t>
            </a:r>
            <a:r>
              <a:rPr lang="pl-PL" sz="15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z </a:t>
            </a:r>
            <a:r>
              <a:rPr lang="pl-PL" sz="1500" dirty="0">
                <a:solidFill>
                  <a:srgbClr val="C00000"/>
                </a:solidFill>
                <a:latin typeface="Century" panose="02040604050505020304" pitchFamily="18" charset="0"/>
              </a:rPr>
              <a:t>realizacji </a:t>
            </a:r>
            <a:r>
              <a:rPr lang="pl-PL" sz="15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zadania.</a:t>
            </a:r>
            <a:endParaRPr lang="pl-PL" sz="1500" dirty="0">
              <a:solidFill>
                <a:srgbClr val="C00000"/>
              </a:solidFill>
              <a:latin typeface="Century" panose="02040604050505020304" pitchFamily="18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947334" y="1676392"/>
            <a:ext cx="711201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72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!</a:t>
            </a:r>
            <a:endParaRPr lang="pl-PL" sz="7200" dirty="0">
              <a:solidFill>
                <a:srgbClr val="C00000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30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30" y="219084"/>
            <a:ext cx="2907284" cy="785752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237066" y="287867"/>
            <a:ext cx="203200" cy="6299200"/>
          </a:xfrm>
          <a:prstGeom prst="rect">
            <a:avLst/>
          </a:prstGeom>
          <a:solidFill>
            <a:srgbClr val="D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pole tekstowe 1"/>
          <p:cNvSpPr txBox="1"/>
          <p:nvPr/>
        </p:nvSpPr>
        <p:spPr>
          <a:xfrm>
            <a:off x="3011222" y="1483340"/>
            <a:ext cx="3956844" cy="5193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7800" algn="just">
              <a:lnSpc>
                <a:spcPct val="150000"/>
              </a:lnSpc>
            </a:pPr>
            <a:r>
              <a:rPr lang="pl-PL" sz="13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W </a:t>
            </a:r>
            <a:r>
              <a:rPr lang="pl-PL" sz="1300" dirty="0">
                <a:solidFill>
                  <a:srgbClr val="C00000"/>
                </a:solidFill>
                <a:latin typeface="Century" panose="02040604050505020304" pitchFamily="18" charset="0"/>
              </a:rPr>
              <a:t>przypadku posiadania strony internetowej Zleceniobiorca jest zobowiązany </a:t>
            </a:r>
            <a:r>
              <a:rPr lang="pl-PL" sz="13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do umieszczenia zapisu</a:t>
            </a:r>
            <a:r>
              <a:rPr lang="pl-PL" sz="1300" b="1" dirty="0">
                <a:solidFill>
                  <a:srgbClr val="C00000"/>
                </a:solidFill>
                <a:latin typeface="Century" panose="02040604050505020304" pitchFamily="18" charset="0"/>
              </a:rPr>
              <a:t> </a:t>
            </a:r>
            <a:r>
              <a:rPr lang="pl-PL" sz="1300" dirty="0">
                <a:solidFill>
                  <a:srgbClr val="C00000"/>
                </a:solidFill>
                <a:latin typeface="Century" panose="02040604050505020304" pitchFamily="18" charset="0"/>
              </a:rPr>
              <a:t>„Dofinansowano ze środków Ministra </a:t>
            </a:r>
            <a:r>
              <a:rPr lang="pl-PL" sz="13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Kultury i </a:t>
            </a:r>
            <a:r>
              <a:rPr lang="pl-PL" sz="1300" dirty="0">
                <a:solidFill>
                  <a:srgbClr val="C00000"/>
                </a:solidFill>
                <a:latin typeface="Century" panose="02040604050505020304" pitchFamily="18" charset="0"/>
              </a:rPr>
              <a:t>Dziedzictwa </a:t>
            </a:r>
            <a:r>
              <a:rPr lang="pl-PL" sz="13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Narodowego pochodzących </a:t>
            </a:r>
            <a:br>
              <a:rPr lang="pl-PL" sz="1300" dirty="0" smtClean="0">
                <a:solidFill>
                  <a:srgbClr val="C00000"/>
                </a:solidFill>
                <a:latin typeface="Century" panose="02040604050505020304" pitchFamily="18" charset="0"/>
              </a:rPr>
            </a:br>
            <a:r>
              <a:rPr lang="pl-PL" sz="13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z </a:t>
            </a:r>
            <a:r>
              <a:rPr lang="pl-PL" sz="1300" dirty="0">
                <a:solidFill>
                  <a:srgbClr val="C00000"/>
                </a:solidFill>
                <a:latin typeface="Century" panose="02040604050505020304" pitchFamily="18" charset="0"/>
              </a:rPr>
              <a:t>Funduszu Promocji Kultury”</a:t>
            </a:r>
            <a:r>
              <a:rPr lang="pl-PL" sz="13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 </a:t>
            </a:r>
            <a:r>
              <a:rPr lang="pl-PL" sz="1300" dirty="0">
                <a:solidFill>
                  <a:srgbClr val="C00000"/>
                </a:solidFill>
                <a:latin typeface="Century" panose="02040604050505020304" pitchFamily="18" charset="0"/>
              </a:rPr>
              <a:t>w jej zaktualizowanym miejscu i utrzymania go od momentu podpisania umowy </a:t>
            </a:r>
            <a:r>
              <a:rPr lang="pl-PL" sz="1300" b="1" dirty="0">
                <a:solidFill>
                  <a:srgbClr val="C00000"/>
                </a:solidFill>
                <a:latin typeface="Century" panose="02040604050505020304" pitchFamily="18" charset="0"/>
              </a:rPr>
              <a:t>do 90 dni po terminie zakończenia </a:t>
            </a:r>
            <a:r>
              <a:rPr lang="pl-PL" sz="1300" b="1" dirty="0" smtClean="0">
                <a:solidFill>
                  <a:srgbClr val="C00000"/>
                </a:solidFill>
                <a:latin typeface="Century" panose="02040604050505020304" pitchFamily="18" charset="0"/>
              </a:rPr>
              <a:t>zadania.</a:t>
            </a:r>
            <a:endParaRPr lang="pl-PL" sz="1300" b="1" dirty="0">
              <a:solidFill>
                <a:srgbClr val="C00000"/>
              </a:solidFill>
              <a:latin typeface="Century" panose="02040604050505020304" pitchFamily="18" charset="0"/>
            </a:endParaRPr>
          </a:p>
          <a:p>
            <a:pPr indent="177800" algn="just">
              <a:lnSpc>
                <a:spcPct val="150000"/>
              </a:lnSpc>
            </a:pPr>
            <a:r>
              <a:rPr lang="pl-PL" sz="13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W przypadku niewywiązania się beneficjenta </a:t>
            </a:r>
            <a:br>
              <a:rPr lang="pl-PL" sz="1300" dirty="0" smtClean="0">
                <a:solidFill>
                  <a:srgbClr val="C00000"/>
                </a:solidFill>
                <a:latin typeface="Century" panose="02040604050505020304" pitchFamily="18" charset="0"/>
              </a:rPr>
            </a:br>
            <a:r>
              <a:rPr lang="pl-PL" sz="13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z obowiązku umieszczenia logo i zapisu </a:t>
            </a:r>
            <a:br>
              <a:rPr lang="pl-PL" sz="1300" dirty="0" smtClean="0">
                <a:solidFill>
                  <a:srgbClr val="C00000"/>
                </a:solidFill>
                <a:latin typeface="Century" panose="02040604050505020304" pitchFamily="18" charset="0"/>
              </a:rPr>
            </a:br>
            <a:r>
              <a:rPr lang="pl-PL" sz="13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o dofinansowaniu na materiałach promocyjnych, </a:t>
            </a:r>
            <a:r>
              <a:rPr lang="pl-PL" sz="1300" dirty="0" err="1" smtClean="0">
                <a:solidFill>
                  <a:srgbClr val="C00000"/>
                </a:solidFill>
                <a:latin typeface="Century" panose="02040604050505020304" pitchFamily="18" charset="0"/>
              </a:rPr>
              <a:t>MKiDN</a:t>
            </a:r>
            <a:r>
              <a:rPr lang="pl-PL" sz="13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 może naliczyć karę umowną w wysokości </a:t>
            </a:r>
            <a:r>
              <a:rPr lang="pl-PL" sz="1300" b="1" dirty="0" smtClean="0">
                <a:solidFill>
                  <a:srgbClr val="C00000"/>
                </a:solidFill>
                <a:latin typeface="Century" panose="02040604050505020304" pitchFamily="18" charset="0"/>
              </a:rPr>
              <a:t>1%</a:t>
            </a:r>
            <a:r>
              <a:rPr lang="pl-PL" sz="13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 otrzymanych środków finansowych Ministra.</a:t>
            </a:r>
          </a:p>
          <a:p>
            <a:pPr indent="177800" algn="just">
              <a:lnSpc>
                <a:spcPct val="150000"/>
              </a:lnSpc>
            </a:pPr>
            <a:r>
              <a:rPr lang="pl-PL" sz="13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Niewywiązanie się beneficjenta z powyższego obowiązku oraz nieopłacenie kary umownej, może być podstawą do rozwiązania umowy przez </a:t>
            </a:r>
            <a:r>
              <a:rPr lang="pl-PL" sz="1300" dirty="0" err="1" smtClean="0">
                <a:solidFill>
                  <a:srgbClr val="C00000"/>
                </a:solidFill>
                <a:latin typeface="Century" panose="02040604050505020304" pitchFamily="18" charset="0"/>
              </a:rPr>
              <a:t>MKiDN</a:t>
            </a:r>
            <a:r>
              <a:rPr lang="pl-PL" sz="13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. </a:t>
            </a:r>
            <a:endParaRPr lang="pl-PL" sz="1300" dirty="0">
              <a:solidFill>
                <a:srgbClr val="C00000"/>
              </a:solidFill>
              <a:latin typeface="Century" panose="02040604050505020304" pitchFamily="18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2175924" y="1642513"/>
            <a:ext cx="711201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72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!</a:t>
            </a:r>
            <a:endParaRPr lang="pl-PL" sz="7200" dirty="0">
              <a:solidFill>
                <a:srgbClr val="C00000"/>
              </a:solidFill>
              <a:latin typeface="Century" panose="02040604050505020304" pitchFamily="18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3015682" y="1054530"/>
            <a:ext cx="4523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cd.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86193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30" y="219084"/>
            <a:ext cx="2907284" cy="785752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237066" y="287867"/>
            <a:ext cx="203200" cy="6299200"/>
          </a:xfrm>
          <a:prstGeom prst="rect">
            <a:avLst/>
          </a:prstGeom>
          <a:solidFill>
            <a:srgbClr val="D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ole tekstowe 3"/>
          <p:cNvSpPr txBox="1"/>
          <p:nvPr/>
        </p:nvSpPr>
        <p:spPr>
          <a:xfrm>
            <a:off x="833121" y="1397723"/>
            <a:ext cx="43685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Logotyp – wersja kolorowa i w odcieniach szarości</a:t>
            </a:r>
            <a:r>
              <a:rPr lang="pl-PL" sz="1400" dirty="0" smtClean="0">
                <a:solidFill>
                  <a:srgbClr val="C00000"/>
                </a:solidFill>
              </a:rPr>
              <a:t>:</a:t>
            </a:r>
            <a:endParaRPr lang="pl-PL" sz="1400" dirty="0">
              <a:solidFill>
                <a:srgbClr val="C00000"/>
              </a:solidFill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618" y="2054675"/>
            <a:ext cx="1763183" cy="1617902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448" y="1950258"/>
            <a:ext cx="2177119" cy="2177119"/>
          </a:xfrm>
          <a:prstGeom prst="rect">
            <a:avLst/>
          </a:prstGeom>
        </p:spPr>
      </p:pic>
      <p:sp>
        <p:nvSpPr>
          <p:cNvPr id="9" name="pole tekstowe 8"/>
          <p:cNvSpPr txBox="1"/>
          <p:nvPr/>
        </p:nvSpPr>
        <p:spPr>
          <a:xfrm>
            <a:off x="854409" y="4811245"/>
            <a:ext cx="39757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Zapis o dofinansowaniu w języku angielskim</a:t>
            </a:r>
            <a:r>
              <a:rPr lang="pl-PL" sz="1400" dirty="0" smtClean="0">
                <a:solidFill>
                  <a:srgbClr val="C00000"/>
                </a:solidFill>
              </a:rPr>
              <a:t>:</a:t>
            </a:r>
            <a:r>
              <a:rPr lang="pl-PL" sz="14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 </a:t>
            </a:r>
            <a:endParaRPr lang="pl-PL" sz="1400" dirty="0">
              <a:solidFill>
                <a:srgbClr val="C00000"/>
              </a:solidFill>
              <a:latin typeface="Century" panose="02040604050505020304" pitchFamily="18" charset="0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838926" y="5186195"/>
            <a:ext cx="81660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  <a:latin typeface="Century" panose="02040604050505020304" pitchFamily="18" charset="0"/>
              </a:rPr>
              <a:t>Co-financed by the Minister of Culture and National Heritage from the Culture Promotion Fund</a:t>
            </a:r>
            <a:endParaRPr lang="pl-PL" sz="1400" b="1" dirty="0">
              <a:solidFill>
                <a:srgbClr val="C00000"/>
              </a:solidFill>
              <a:latin typeface="Century" panose="02040604050505020304" pitchFamily="18" charset="0"/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858763" y="4275668"/>
            <a:ext cx="62445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Logotypy dostępne pod adresem</a:t>
            </a:r>
            <a:r>
              <a:rPr lang="pl-PL" sz="1400" dirty="0" smtClean="0">
                <a:solidFill>
                  <a:srgbClr val="C00000"/>
                </a:solidFill>
              </a:rPr>
              <a:t>:</a:t>
            </a:r>
            <a:r>
              <a:rPr lang="pl-PL" sz="14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 </a:t>
            </a:r>
            <a:r>
              <a:rPr lang="pl-PL" sz="1400" dirty="0" smtClean="0">
                <a:solidFill>
                  <a:srgbClr val="C00000"/>
                </a:solidFill>
                <a:latin typeface="Century" panose="02040604050505020304" pitchFamily="18" charset="0"/>
                <a:hlinkClick r:id="rId5"/>
              </a:rPr>
              <a:t>https://www.gov.pl/web/kultura/logotypy</a:t>
            </a:r>
            <a:endParaRPr lang="pl-PL" sz="1400" dirty="0">
              <a:solidFill>
                <a:srgbClr val="C00000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39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30" y="219084"/>
            <a:ext cx="2907284" cy="785752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237066" y="287867"/>
            <a:ext cx="203200" cy="6299200"/>
          </a:xfrm>
          <a:prstGeom prst="rect">
            <a:avLst/>
          </a:prstGeom>
          <a:solidFill>
            <a:srgbClr val="D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ole tekstowe 3"/>
          <p:cNvSpPr txBox="1"/>
          <p:nvPr/>
        </p:nvSpPr>
        <p:spPr>
          <a:xfrm>
            <a:off x="773854" y="1389256"/>
            <a:ext cx="2858475" cy="18004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1300" b="1" dirty="0" smtClean="0">
                <a:solidFill>
                  <a:srgbClr val="C00000"/>
                </a:solidFill>
                <a:latin typeface="Century" panose="02040604050505020304" pitchFamily="18" charset="0"/>
              </a:rPr>
              <a:t>Wymagania techniczne </a:t>
            </a:r>
          </a:p>
          <a:p>
            <a:pPr>
              <a:lnSpc>
                <a:spcPct val="150000"/>
              </a:lnSpc>
            </a:pPr>
            <a:endParaRPr lang="pl-PL" sz="800" dirty="0" smtClean="0">
              <a:solidFill>
                <a:srgbClr val="C00000"/>
              </a:solidFill>
              <a:latin typeface="Century" panose="02040604050505020304" pitchFamily="18" charset="0"/>
            </a:endParaRPr>
          </a:p>
          <a:p>
            <a:pPr>
              <a:lnSpc>
                <a:spcPct val="150000"/>
              </a:lnSpc>
            </a:pPr>
            <a:r>
              <a:rPr lang="pl-PL" sz="13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Preferowana wersja elektroniczna</a:t>
            </a:r>
            <a:r>
              <a:rPr lang="pl-PL" sz="1300" dirty="0" smtClean="0">
                <a:solidFill>
                  <a:srgbClr val="C00000"/>
                </a:solidFill>
              </a:rPr>
              <a:t>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3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Płyta CD/DVD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3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Nośnik </a:t>
            </a:r>
            <a:r>
              <a:rPr lang="pl-PL" sz="1300" dirty="0" err="1" smtClean="0">
                <a:solidFill>
                  <a:srgbClr val="C00000"/>
                </a:solidFill>
                <a:latin typeface="Century" panose="02040604050505020304" pitchFamily="18" charset="0"/>
              </a:rPr>
              <a:t>pendrive</a:t>
            </a:r>
            <a:r>
              <a:rPr lang="pl-PL" sz="13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pl-PL" sz="14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 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774339" y="3092508"/>
            <a:ext cx="3558988" cy="29777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1300" b="1" dirty="0" smtClean="0">
                <a:solidFill>
                  <a:srgbClr val="C00000"/>
                </a:solidFill>
                <a:latin typeface="Century" panose="02040604050505020304" pitchFamily="18" charset="0"/>
              </a:rPr>
              <a:t>Co powinien zawierać materiał promocyjny</a:t>
            </a:r>
            <a:r>
              <a:rPr lang="pl-PL" sz="1300" b="1" dirty="0" smtClean="0">
                <a:solidFill>
                  <a:srgbClr val="C00000"/>
                </a:solidFill>
              </a:rPr>
              <a:t>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300" dirty="0">
                <a:solidFill>
                  <a:srgbClr val="C00000"/>
                </a:solidFill>
                <a:latin typeface="Century" panose="02040604050505020304" pitchFamily="18" charset="0"/>
              </a:rPr>
              <a:t>P</a:t>
            </a:r>
            <a:r>
              <a:rPr lang="pl-PL" sz="13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lakaty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300" dirty="0">
                <a:solidFill>
                  <a:srgbClr val="C00000"/>
                </a:solidFill>
                <a:latin typeface="Century" panose="02040604050505020304" pitchFamily="18" charset="0"/>
              </a:rPr>
              <a:t>P</a:t>
            </a:r>
            <a:r>
              <a:rPr lang="pl-PL" sz="13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ublikacje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300" dirty="0">
                <a:solidFill>
                  <a:srgbClr val="C00000"/>
                </a:solidFill>
                <a:latin typeface="Century" panose="02040604050505020304" pitchFamily="18" charset="0"/>
              </a:rPr>
              <a:t>P</a:t>
            </a:r>
            <a:r>
              <a:rPr lang="pl-PL" sz="13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rogramy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300" dirty="0">
                <a:solidFill>
                  <a:srgbClr val="C00000"/>
                </a:solidFill>
                <a:latin typeface="Century" panose="02040604050505020304" pitchFamily="18" charset="0"/>
              </a:rPr>
              <a:t>K</a:t>
            </a:r>
            <a:r>
              <a:rPr lang="pl-PL" sz="13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atalogi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3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Zaproszenia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300" dirty="0">
                <a:solidFill>
                  <a:srgbClr val="C00000"/>
                </a:solidFill>
                <a:latin typeface="Century" panose="02040604050505020304" pitchFamily="18" charset="0"/>
              </a:rPr>
              <a:t>I</a:t>
            </a:r>
            <a:r>
              <a:rPr lang="pl-PL" sz="13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nformacje prasowe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300" dirty="0">
                <a:solidFill>
                  <a:srgbClr val="C00000"/>
                </a:solidFill>
                <a:latin typeface="Century" panose="02040604050505020304" pitchFamily="18" charset="0"/>
              </a:rPr>
              <a:t>S</a:t>
            </a:r>
            <a:r>
              <a:rPr lang="pl-PL" sz="13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trony internetowe </a:t>
            </a:r>
            <a:r>
              <a:rPr lang="pl-PL" sz="1300" dirty="0">
                <a:solidFill>
                  <a:srgbClr val="C00000"/>
                </a:solidFill>
                <a:latin typeface="Century" panose="02040604050505020304" pitchFamily="18" charset="0"/>
              </a:rPr>
              <a:t>(</a:t>
            </a:r>
            <a:r>
              <a:rPr lang="pl-PL" sz="13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zrzuty ekranu)</a:t>
            </a:r>
          </a:p>
          <a:p>
            <a:pPr>
              <a:lnSpc>
                <a:spcPct val="150000"/>
              </a:lnSpc>
            </a:pPr>
            <a:endParaRPr lang="pl-PL" sz="800" b="1" dirty="0" smtClean="0"/>
          </a:p>
          <a:p>
            <a:pPr>
              <a:lnSpc>
                <a:spcPct val="150000"/>
              </a:lnSpc>
            </a:pPr>
            <a:r>
              <a:rPr lang="pl-PL" sz="1300" b="1" u="sng" dirty="0" smtClean="0">
                <a:solidFill>
                  <a:srgbClr val="C00000"/>
                </a:solidFill>
                <a:latin typeface="Century" panose="02040604050505020304" pitchFamily="18" charset="0"/>
              </a:rPr>
              <a:t>Preferowane formaty PDF, jpg, </a:t>
            </a:r>
            <a:r>
              <a:rPr lang="pl-PL" sz="1300" b="1" u="sng" dirty="0" err="1" smtClean="0">
                <a:solidFill>
                  <a:srgbClr val="C00000"/>
                </a:solidFill>
                <a:latin typeface="Century" panose="02040604050505020304" pitchFamily="18" charset="0"/>
              </a:rPr>
              <a:t>jpeg</a:t>
            </a:r>
            <a:r>
              <a:rPr lang="pl-PL" sz="1300" b="1" u="sng" dirty="0" smtClean="0">
                <a:solidFill>
                  <a:srgbClr val="C00000"/>
                </a:solidFill>
                <a:latin typeface="Century" panose="02040604050505020304" pitchFamily="18" charset="0"/>
              </a:rPr>
              <a:t> lub </a:t>
            </a:r>
            <a:r>
              <a:rPr lang="pl-PL" sz="1300" b="1" u="sng" dirty="0" err="1" smtClean="0">
                <a:solidFill>
                  <a:srgbClr val="C00000"/>
                </a:solidFill>
                <a:latin typeface="Century" panose="02040604050505020304" pitchFamily="18" charset="0"/>
              </a:rPr>
              <a:t>tiff</a:t>
            </a:r>
            <a:endParaRPr lang="pl-PL" sz="1300" b="1" u="sng" dirty="0" smtClean="0">
              <a:solidFill>
                <a:srgbClr val="C00000"/>
              </a:solidFill>
              <a:latin typeface="Century" panose="02040604050505020304" pitchFamily="18" charset="0"/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5511787" y="1498595"/>
            <a:ext cx="711201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72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!</a:t>
            </a:r>
            <a:endParaRPr lang="pl-PL" sz="7200" dirty="0">
              <a:solidFill>
                <a:srgbClr val="C00000"/>
              </a:solidFill>
              <a:latin typeface="Century" panose="02040604050505020304" pitchFamily="18" charset="0"/>
            </a:endParaRPr>
          </a:p>
        </p:txBody>
      </p:sp>
      <p:sp>
        <p:nvSpPr>
          <p:cNvPr id="14" name="pole tekstowe 13"/>
          <p:cNvSpPr txBox="1"/>
          <p:nvPr/>
        </p:nvSpPr>
        <p:spPr>
          <a:xfrm>
            <a:off x="6488609" y="1336040"/>
            <a:ext cx="3340705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14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Prosimy o przekazywanie przede wszystkim materiałów publikowanych </a:t>
            </a:r>
            <a:r>
              <a:rPr lang="pl-PL" sz="1400" b="1" dirty="0" smtClean="0">
                <a:solidFill>
                  <a:srgbClr val="C00000"/>
                </a:solidFill>
                <a:latin typeface="Century" panose="02040604050505020304" pitchFamily="18" charset="0"/>
              </a:rPr>
              <a:t>w mediach zagranicznych</a:t>
            </a:r>
            <a:r>
              <a:rPr lang="pl-PL" sz="14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, gdyż to właśnie w nich powinna odbywać się promocja zadania</a:t>
            </a:r>
          </a:p>
        </p:txBody>
      </p:sp>
    </p:spTree>
    <p:extLst>
      <p:ext uri="{BB962C8B-B14F-4D97-AF65-F5344CB8AC3E}">
        <p14:creationId xmlns:p14="http://schemas.microsoft.com/office/powerpoint/2010/main" val="244920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30" y="219084"/>
            <a:ext cx="2907284" cy="785752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237066" y="287867"/>
            <a:ext cx="203200" cy="6299200"/>
          </a:xfrm>
          <a:prstGeom prst="rect">
            <a:avLst/>
          </a:prstGeom>
          <a:solidFill>
            <a:srgbClr val="D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3278338" y="2585210"/>
            <a:ext cx="490892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dirty="0" smtClean="0">
                <a:solidFill>
                  <a:srgbClr val="D00000"/>
                </a:solidFill>
                <a:latin typeface="Times New Roman" panose="02020603050405020304" pitchFamily="18" charset="0"/>
              </a:rPr>
              <a:t>Kolejny nabór wniosków do programu przewidziany jest na </a:t>
            </a:r>
            <a:r>
              <a:rPr lang="pl-PL" sz="2000" b="1" dirty="0" smtClean="0">
                <a:solidFill>
                  <a:srgbClr val="D00000"/>
                </a:solidFill>
                <a:latin typeface="Times New Roman" panose="02020603050405020304" pitchFamily="18" charset="0"/>
              </a:rPr>
              <a:t>koniec listopada 2020 r. </a:t>
            </a:r>
            <a:r>
              <a:rPr lang="pl-PL" sz="2000" dirty="0" smtClean="0">
                <a:solidFill>
                  <a:srgbClr val="D00000"/>
                </a:solidFill>
                <a:latin typeface="Times New Roman" panose="02020603050405020304" pitchFamily="18" charset="0"/>
              </a:rPr>
              <a:t>Szczegółowe informacje dostępne są na stronie </a:t>
            </a:r>
            <a:r>
              <a:rPr lang="pl-PL" sz="2000" b="1" dirty="0" smtClean="0">
                <a:solidFill>
                  <a:srgbClr val="D00000"/>
                </a:solidFill>
                <a:latin typeface="Times New Roman" panose="02020603050405020304" pitchFamily="18" charset="0"/>
              </a:rPr>
              <a:t>www.mkidn.gov.pl </a:t>
            </a:r>
            <a:endParaRPr lang="pl-PL" sz="2000" b="1" dirty="0">
              <a:solidFill>
                <a:srgbClr val="D00000"/>
              </a:solidFill>
              <a:latin typeface="Times New Roman" panose="02020603050405020304" pitchFamily="18" charset="0"/>
            </a:endParaRPr>
          </a:p>
          <a:p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</p:txBody>
      </p:sp>
      <p:sp>
        <p:nvSpPr>
          <p:cNvPr id="9" name="Prostokąt 8"/>
          <p:cNvSpPr/>
          <p:nvPr/>
        </p:nvSpPr>
        <p:spPr>
          <a:xfrm>
            <a:off x="-486666" y="4738860"/>
            <a:ext cx="490892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l-PL" sz="1400" dirty="0">
              <a:solidFill>
                <a:srgbClr val="D0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pl-PL" sz="1400" dirty="0" smtClean="0">
                <a:solidFill>
                  <a:srgbClr val="D00000"/>
                </a:solidFill>
                <a:latin typeface="Times New Roman" panose="02020603050405020304" pitchFamily="18" charset="0"/>
              </a:rPr>
              <a:t>Przygotował: Piotr Dorosiński</a:t>
            </a:r>
            <a:endParaRPr lang="pl-PL" sz="1400" b="1" dirty="0">
              <a:solidFill>
                <a:srgbClr val="D00000"/>
              </a:solidFill>
              <a:latin typeface="Times New Roman" panose="02020603050405020304" pitchFamily="18" charset="0"/>
            </a:endParaRPr>
          </a:p>
          <a:p>
            <a:r>
              <a:rPr 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3621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262</Words>
  <Application>Microsoft Office PowerPoint</Application>
  <PresentationFormat>Panoramiczny</PresentationFormat>
  <Paragraphs>46</Paragraphs>
  <Slides>7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Century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Piotr Dorosiński</dc:creator>
  <cp:lastModifiedBy>Piotr Dorosiński</cp:lastModifiedBy>
  <cp:revision>10</cp:revision>
  <dcterms:created xsi:type="dcterms:W3CDTF">2020-02-06T10:44:12Z</dcterms:created>
  <dcterms:modified xsi:type="dcterms:W3CDTF">2020-02-07T08:24:45Z</dcterms:modified>
</cp:coreProperties>
</file>