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queryTables/queryTable1.xml" ContentType="application/vnd.openxmlformats-officedocument.spreadsheetml.query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4326"/>
  <workbookPr/>
  <mc:AlternateContent xmlns:mc="http://schemas.openxmlformats.org/markup-compatibility/2006">
    <mc:Choice Requires="x15">
      <x15ac:absPath xmlns:x15ac="http://schemas.microsoft.com/office/spreadsheetml/2010/11/ac" url="C:\Users\kluska.ewa\Desktop\Nowy folder\"/>
    </mc:Choice>
  </mc:AlternateContent>
  <xr:revisionPtr revIDLastSave="0" documentId="13_ncr:1_{1AA60A59-CBF4-45B4-AC32-DC0094A69C85}" xr6:coauthVersionLast="47" xr6:coauthVersionMax="47" xr10:uidLastSave="{00000000-0000-0000-0000-000000000000}"/>
  <bookViews>
    <workbookView xWindow="-120" yWindow="-120" windowWidth="29040" windowHeight="15990" xr2:uid="{00000000-000D-0000-FFFF-FFFF00000000}"/>
  </bookViews>
  <sheets>
    <sheet name="Arkusz1" sheetId="1" r:id="rId1"/>
  </sheets>
  <definedNames>
    <definedName name="_3.9_S_1_497_Sprawozdanie_roczne_GPR" localSheetId="0">Arkusz1!$B$1:$B$45</definedName>
    <definedName name="_xlnm.Print_Area" localSheetId="0">Arkusz1!$A$1:$D$53</definedName>
  </definedNames>
  <calcPr calcId="145621"/>
  <extLst>
    <ext xmlns:x15="http://schemas.microsoft.com/office/spreadsheetml/2010/11/main" uri="{140A7094-0E35-4892-8432-C4D2E57EDEB5}">
      <x15:workbookPr chartTrackingRefBase="1"/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name="3.9_S-1_497_Sprawozdanie_roczne_GPR" type="6" refreshedVersion="5" background="1" saveData="1">
    <textPr codePage="28592" sourceFile="C:\Users\sidorowicz.agata\Desktop\3.9_S-1_497_Sprawozdanie_roczne_GPR.txt" decimal="," thousands=" " tab="0">
      <textFields>
        <textField type="text"/>
      </textFields>
    </textPr>
  </connection>
</connections>
</file>

<file path=xl/sharedStrings.xml><?xml version="1.0" encoding="utf-8"?>
<sst xmlns="http://schemas.openxmlformats.org/spreadsheetml/2006/main" count="58" uniqueCount="53">
  <si>
    <t>Wypełnia ARiMR</t>
  </si>
  <si>
    <t>1.</t>
  </si>
  <si>
    <t>2.</t>
  </si>
  <si>
    <t>Numer dokumentu: ……………………………….……</t>
  </si>
  <si>
    <t>Znak sprawy: …………………...………………….……</t>
  </si>
  <si>
    <t xml:space="preserve">(dd-mm-rrrr) </t>
  </si>
  <si>
    <t>(dd-mm-rrrr)</t>
  </si>
  <si>
    <t xml:space="preserve">od ..........................................     do ........................................      </t>
  </si>
  <si>
    <t xml:space="preserve">1. </t>
  </si>
  <si>
    <t xml:space="preserve">NAZWA ZWIĄZKU GRUP PRODUCENTÓW ROLNYCH: </t>
  </si>
  <si>
    <t>SIEDZIBA I ADRES ZWIĄZKU GRUP:</t>
  </si>
  <si>
    <t>II. DANE DOTYCZĄCE DZIAŁALNOŚCI ZWIĄZKU GRUP:</t>
  </si>
  <si>
    <t>Aktualna liczba członków związku grup (na dzień składania sprawozdania): …………….</t>
  </si>
  <si>
    <r>
      <rPr>
        <sz val="11"/>
        <color theme="1"/>
        <rFont val="Times New Roman"/>
        <family val="1"/>
        <charset val="238"/>
      </rPr>
      <t xml:space="preserve">Symbol formularza: </t>
    </r>
    <r>
      <rPr>
        <b/>
        <sz val="11"/>
        <color theme="1"/>
        <rFont val="Times New Roman"/>
        <family val="1"/>
        <charset val="238"/>
      </rPr>
      <t>S-2/497</t>
    </r>
  </si>
  <si>
    <t>III.</t>
  </si>
  <si>
    <t xml:space="preserve">Produkt lub grupa produktów, ze względu na które związek grup producentów został utworzony:  </t>
  </si>
  <si>
    <t>IV.</t>
  </si>
  <si>
    <t>3.</t>
  </si>
  <si>
    <t>4.</t>
  </si>
  <si>
    <t>5.</t>
  </si>
  <si>
    <t>6.</t>
  </si>
  <si>
    <t>7.</t>
  </si>
  <si>
    <t>8.</t>
  </si>
  <si>
    <t xml:space="preserve">   ............................................................................................
czytelny podpis osoby upoważnionej
do reprezentowania lub podpis z pieczątką imienną</t>
  </si>
  <si>
    <t xml:space="preserve">   ............................................................................. (miejscowość)                         (data)</t>
  </si>
  <si>
    <t>…</t>
  </si>
  <si>
    <t>...................................................................................................</t>
  </si>
  <si>
    <r>
      <t xml:space="preserve">ROK OBJĘTY SPRAWOZDANIEM 
</t>
    </r>
    <r>
      <rPr>
        <i/>
        <sz val="9"/>
        <color theme="1"/>
        <rFont val="Times New Roman"/>
        <family val="1"/>
        <charset val="238"/>
      </rPr>
      <t>(Rok działalności -kolejnych 12 miesięcy, liczonych od dnia uznania związku grup producentów rolnych)</t>
    </r>
  </si>
  <si>
    <t>OPIS SPOSOBU REALIZACJI CELÓW WSKAZANYCH W CZĘŚCI III</t>
  </si>
  <si>
    <t>I. DANE IDENTYFIKACYJNE ZWIĄZKU GRUP PRODUCENTÓW ROLNYCH:</t>
  </si>
  <si>
    <t xml:space="preserve">Sprawozdanie związku grup producentów rolnych z realizacji celów
</t>
  </si>
  <si>
    <t>organizowanie i koordynowanie zaopatrzenia w środki produkcji;</t>
  </si>
  <si>
    <t>organizowanie i koordynowanie zbywania produktów lub grupy produktów, ze względu na które grupy zostały utworzone;</t>
  </si>
  <si>
    <t>przechowywanie i przygotowywanie do obrotu produktów lub grupy produktów oraz ich przetwarzania;</t>
  </si>
  <si>
    <t>reprezentowanie zrzeszonych grup wobec organów samorządowych i organów administracji państwowej;</t>
  </si>
  <si>
    <t>promowanie efektywnych metod produkcji i jakości oraz dostosowania produkcji do wymogów rynku przez informowanie oraz doradzanie grupom i ich członkom;</t>
  </si>
  <si>
    <t xml:space="preserve"> promowanie technologii produkcji korzystnych dla środowiska;</t>
  </si>
  <si>
    <t>prowadzenie analiz rynku oraz szkolenia producentów rolnych;</t>
  </si>
  <si>
    <t>prowadzenie obsługi prawnej i księgowej grup.</t>
  </si>
  <si>
    <t>.....................................................................................................</t>
  </si>
  <si>
    <t>Nazwa grupy producentów</t>
  </si>
  <si>
    <t>1)</t>
  </si>
  <si>
    <t>2)</t>
  </si>
  <si>
    <t>3)</t>
  </si>
  <si>
    <t>4)</t>
  </si>
  <si>
    <t>5)</t>
  </si>
  <si>
    <t>n)…</t>
  </si>
  <si>
    <r>
      <t xml:space="preserve">NUMER IDENTYFIKACYJNY </t>
    </r>
    <r>
      <rPr>
        <i/>
        <sz val="10"/>
        <color theme="1"/>
        <rFont val="Times New Roman"/>
        <family val="1"/>
        <charset val="238"/>
      </rPr>
      <t>(nr EP nadany przez ARiMR w trybie  przepisów o krajowym systemie ewidencji producentów, ewidencji gospodarstw rolnych oraz ewidencji wniosków o przyznanie płatności)</t>
    </r>
    <r>
      <rPr>
        <sz val="10"/>
        <color theme="1"/>
        <rFont val="Times New Roman"/>
        <family val="1"/>
        <charset val="238"/>
      </rPr>
      <t xml:space="preserve">: </t>
    </r>
  </si>
  <si>
    <t>Dane członków związku grup producentów (nazwa grup producentów tworzących związek grup, numer identyfikacyjny EP nadany przez ARiMR):</t>
  </si>
  <si>
    <t>Nr identyfikacyjny (EP)</t>
  </si>
  <si>
    <t>2a</t>
  </si>
  <si>
    <t>W roku działalności związku grup producentów rolnych objętym niniejszym sprawozdaniem, związek grup producentów zgodnie z art. 14 ustawy z dnia 15 września 2000 r. o grupach producentów rolnych i ich związkach oraz zmianie innych ustaw, realizował następujące cele*:</t>
  </si>
  <si>
    <t>* należy wskazać realizowne przez związek grup cele, co najmniej dwa spośród wymienionych w tabeli.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4" x14ac:knownFonts="1">
    <font>
      <sz val="11"/>
      <color theme="1"/>
      <name val="Calibri"/>
      <family val="2"/>
      <charset val="238"/>
      <scheme val="minor"/>
    </font>
    <font>
      <sz val="12"/>
      <color theme="1"/>
      <name val="Arial"/>
      <family val="2"/>
      <charset val="238"/>
    </font>
    <font>
      <sz val="11"/>
      <color theme="1"/>
      <name val="Arial"/>
      <family val="2"/>
      <charset val="238"/>
    </font>
    <font>
      <b/>
      <sz val="12"/>
      <color theme="1"/>
      <name val="Arial"/>
      <family val="2"/>
      <charset val="238"/>
    </font>
    <font>
      <b/>
      <sz val="16"/>
      <color theme="1"/>
      <name val="Arial"/>
      <family val="2"/>
      <charset val="238"/>
    </font>
    <font>
      <b/>
      <sz val="11"/>
      <color theme="1"/>
      <name val="Arial"/>
      <family val="2"/>
      <charset val="238"/>
    </font>
    <font>
      <sz val="10"/>
      <name val="Arial"/>
      <family val="2"/>
      <charset val="238"/>
    </font>
    <font>
      <i/>
      <sz val="11"/>
      <name val="Arial"/>
      <family val="2"/>
      <charset val="238"/>
    </font>
    <font>
      <sz val="11"/>
      <name val="Arial"/>
      <family val="2"/>
      <charset val="238"/>
    </font>
    <font>
      <i/>
      <sz val="11"/>
      <color theme="1"/>
      <name val="Arial"/>
      <family val="2"/>
      <charset val="238"/>
    </font>
    <font>
      <i/>
      <sz val="10"/>
      <color theme="1"/>
      <name val="Arial"/>
      <family val="2"/>
      <charset val="238"/>
    </font>
    <font>
      <sz val="12"/>
      <color theme="1"/>
      <name val="Times New Roman"/>
      <family val="1"/>
      <charset val="238"/>
    </font>
    <font>
      <sz val="11"/>
      <color theme="1"/>
      <name val="Times New Roman"/>
      <family val="1"/>
      <charset val="238"/>
    </font>
    <font>
      <sz val="10"/>
      <color theme="1"/>
      <name val="Times New Roman"/>
      <family val="1"/>
      <charset val="238"/>
    </font>
    <font>
      <b/>
      <sz val="16"/>
      <color theme="1"/>
      <name val="Times New Roman"/>
      <family val="1"/>
      <charset val="238"/>
    </font>
    <font>
      <i/>
      <sz val="11"/>
      <color theme="1"/>
      <name val="Times New Roman"/>
      <family val="1"/>
      <charset val="238"/>
    </font>
    <font>
      <b/>
      <sz val="12"/>
      <color theme="1"/>
      <name val="Times New Roman"/>
      <family val="1"/>
      <charset val="238"/>
    </font>
    <font>
      <i/>
      <sz val="10"/>
      <color theme="1"/>
      <name val="Times New Roman"/>
      <family val="1"/>
      <charset val="238"/>
    </font>
    <font>
      <b/>
      <sz val="11"/>
      <color theme="1"/>
      <name val="Times New Roman"/>
      <family val="1"/>
      <charset val="238"/>
    </font>
    <font>
      <sz val="12"/>
      <color rgb="FF000000"/>
      <name val="Times New Roman"/>
      <family val="1"/>
      <charset val="238"/>
    </font>
    <font>
      <b/>
      <sz val="12"/>
      <name val="Arial"/>
      <family val="2"/>
      <charset val="238"/>
    </font>
    <font>
      <i/>
      <sz val="9"/>
      <color theme="1"/>
      <name val="Times New Roman"/>
      <family val="1"/>
      <charset val="238"/>
    </font>
    <font>
      <i/>
      <sz val="11"/>
      <name val="Times New Roman"/>
      <family val="1"/>
      <charset val="238"/>
    </font>
    <font>
      <sz val="11"/>
      <name val="Times New Roman"/>
      <family val="1"/>
      <charset val="238"/>
    </font>
  </fonts>
  <fills count="4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6" tint="0.59999389629810485"/>
        <bgColor indexed="64"/>
      </patternFill>
    </fill>
  </fills>
  <borders count="11">
    <border>
      <left/>
      <right/>
      <top/>
      <bottom/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</borders>
  <cellStyleXfs count="2">
    <xf numFmtId="0" fontId="0" fillId="0" borderId="0"/>
    <xf numFmtId="0" fontId="6" fillId="0" borderId="0"/>
  </cellStyleXfs>
  <cellXfs count="88">
    <xf numFmtId="0" fontId="0" fillId="0" borderId="0" xfId="0"/>
    <xf numFmtId="0" fontId="1" fillId="0" borderId="0" xfId="0" applyFont="1"/>
    <xf numFmtId="49" fontId="1" fillId="0" borderId="0" xfId="0" applyNumberFormat="1" applyFont="1" applyBorder="1" applyAlignment="1">
      <alignment vertical="center"/>
    </xf>
    <xf numFmtId="0" fontId="2" fillId="0" borderId="0" xfId="0" applyFont="1" applyBorder="1"/>
    <xf numFmtId="0" fontId="2" fillId="0" borderId="0" xfId="0" applyFont="1"/>
    <xf numFmtId="0" fontId="1" fillId="0" borderId="0" xfId="0" applyFont="1" applyAlignment="1">
      <alignment vertical="center"/>
    </xf>
    <xf numFmtId="0" fontId="1" fillId="0" borderId="0" xfId="0" applyFont="1" applyBorder="1"/>
    <xf numFmtId="49" fontId="3" fillId="0" borderId="0" xfId="0" applyNumberFormat="1" applyFont="1" applyBorder="1" applyAlignment="1">
      <alignment vertical="center"/>
    </xf>
    <xf numFmtId="49" fontId="1" fillId="0" borderId="0" xfId="0" applyNumberFormat="1" applyFont="1" applyBorder="1" applyAlignment="1"/>
    <xf numFmtId="49" fontId="3" fillId="0" borderId="0" xfId="0" applyNumberFormat="1" applyFont="1" applyAlignment="1">
      <alignment wrapText="1"/>
    </xf>
    <xf numFmtId="49" fontId="5" fillId="0" borderId="0" xfId="0" applyNumberFormat="1" applyFont="1" applyBorder="1" applyAlignment="1">
      <alignment horizontal="center" vertical="center"/>
    </xf>
    <xf numFmtId="0" fontId="7" fillId="0" borderId="0" xfId="1" applyFont="1" applyFill="1" applyBorder="1" applyAlignment="1">
      <alignment wrapText="1"/>
    </xf>
    <xf numFmtId="0" fontId="8" fillId="0" borderId="0" xfId="1" applyFont="1" applyFill="1" applyBorder="1" applyAlignment="1">
      <alignment wrapText="1"/>
    </xf>
    <xf numFmtId="0" fontId="3" fillId="0" borderId="0" xfId="0" applyFont="1" applyAlignment="1">
      <alignment vertical="center"/>
    </xf>
    <xf numFmtId="49" fontId="1" fillId="0" borderId="0" xfId="0" applyNumberFormat="1" applyFont="1" applyAlignment="1"/>
    <xf numFmtId="0" fontId="1" fillId="0" borderId="0" xfId="0" applyFont="1" applyAlignment="1"/>
    <xf numFmtId="0" fontId="2" fillId="0" borderId="3" xfId="0" applyFont="1" applyBorder="1"/>
    <xf numFmtId="0" fontId="1" fillId="0" borderId="0" xfId="0" applyFont="1" applyBorder="1" applyAlignment="1"/>
    <xf numFmtId="49" fontId="1" fillId="0" borderId="0" xfId="0" applyNumberFormat="1" applyFont="1" applyBorder="1" applyAlignment="1">
      <alignment wrapText="1"/>
    </xf>
    <xf numFmtId="49" fontId="9" fillId="0" borderId="0" xfId="0" applyNumberFormat="1" applyFont="1" applyBorder="1" applyAlignment="1">
      <alignment vertical="center"/>
    </xf>
    <xf numFmtId="49" fontId="3" fillId="0" borderId="0" xfId="0" applyNumberFormat="1" applyFont="1" applyBorder="1" applyAlignment="1">
      <alignment vertical="center" wrapText="1"/>
    </xf>
    <xf numFmtId="49" fontId="5" fillId="0" borderId="0" xfId="0" applyNumberFormat="1" applyFont="1" applyBorder="1" applyAlignment="1">
      <alignment vertical="center"/>
    </xf>
    <xf numFmtId="49" fontId="4" fillId="0" borderId="0" xfId="0" applyNumberFormat="1" applyFont="1" applyBorder="1" applyAlignment="1">
      <alignment vertical="center" wrapText="1"/>
    </xf>
    <xf numFmtId="0" fontId="10" fillId="0" borderId="0" xfId="0" applyFont="1"/>
    <xf numFmtId="0" fontId="10" fillId="0" borderId="0" xfId="0" applyFont="1" applyAlignment="1">
      <alignment horizontal="center" wrapText="1"/>
    </xf>
    <xf numFmtId="0" fontId="11" fillId="0" borderId="0" xfId="0" applyFont="1" applyBorder="1"/>
    <xf numFmtId="0" fontId="12" fillId="0" borderId="0" xfId="0" applyFont="1" applyBorder="1"/>
    <xf numFmtId="49" fontId="17" fillId="0" borderId="0" xfId="0" applyNumberFormat="1" applyFont="1" applyBorder="1" applyAlignment="1">
      <alignment horizontal="center"/>
    </xf>
    <xf numFmtId="0" fontId="17" fillId="0" borderId="0" xfId="0" applyFont="1" applyBorder="1" applyAlignment="1">
      <alignment horizontal="center"/>
    </xf>
    <xf numFmtId="49" fontId="12" fillId="0" borderId="0" xfId="0" applyNumberFormat="1" applyFont="1" applyBorder="1" applyAlignment="1">
      <alignment vertical="top" wrapText="1"/>
    </xf>
    <xf numFmtId="49" fontId="18" fillId="0" borderId="0" xfId="0" applyNumberFormat="1" applyFont="1" applyBorder="1" applyAlignment="1">
      <alignment horizontal="right" vertical="center"/>
    </xf>
    <xf numFmtId="49" fontId="12" fillId="0" borderId="0" xfId="0" applyNumberFormat="1" applyFont="1" applyBorder="1" applyAlignment="1">
      <alignment vertical="center"/>
    </xf>
    <xf numFmtId="0" fontId="16" fillId="0" borderId="0" xfId="0" applyFont="1"/>
    <xf numFmtId="0" fontId="15" fillId="0" borderId="0" xfId="0" applyFont="1" applyAlignment="1"/>
    <xf numFmtId="49" fontId="11" fillId="0" borderId="8" xfId="0" applyNumberFormat="1" applyFont="1" applyBorder="1" applyAlignment="1">
      <alignment horizontal="left" vertical="top"/>
    </xf>
    <xf numFmtId="0" fontId="19" fillId="0" borderId="8" xfId="0" applyFont="1" applyBorder="1" applyAlignment="1">
      <alignment vertical="center"/>
    </xf>
    <xf numFmtId="49" fontId="11" fillId="0" borderId="8" xfId="0" applyNumberFormat="1" applyFont="1" applyBorder="1" applyAlignment="1">
      <alignment horizontal="left" vertical="top" wrapText="1"/>
    </xf>
    <xf numFmtId="0" fontId="19" fillId="0" borderId="8" xfId="0" applyFont="1" applyBorder="1" applyAlignment="1">
      <alignment vertical="center" wrapText="1"/>
    </xf>
    <xf numFmtId="0" fontId="11" fillId="0" borderId="8" xfId="0" applyFont="1" applyBorder="1" applyAlignment="1">
      <alignment horizontal="left" vertical="top"/>
    </xf>
    <xf numFmtId="0" fontId="20" fillId="0" borderId="8" xfId="0" applyFont="1" applyFill="1" applyBorder="1" applyAlignment="1" applyProtection="1">
      <alignment horizontal="center" vertical="center"/>
      <protection locked="0"/>
    </xf>
    <xf numFmtId="49" fontId="16" fillId="0" borderId="3" xfId="0" applyNumberFormat="1" applyFont="1" applyBorder="1" applyAlignment="1">
      <alignment vertical="top" wrapText="1"/>
    </xf>
    <xf numFmtId="0" fontId="11" fillId="0" borderId="8" xfId="0" applyFont="1" applyBorder="1"/>
    <xf numFmtId="49" fontId="12" fillId="0" borderId="8" xfId="0" applyNumberFormat="1" applyFont="1" applyBorder="1" applyAlignment="1">
      <alignment vertical="top" wrapText="1"/>
    </xf>
    <xf numFmtId="49" fontId="12" fillId="0" borderId="8" xfId="0" applyNumberFormat="1" applyFont="1" applyBorder="1" applyAlignment="1">
      <alignment horizontal="left" vertical="center"/>
    </xf>
    <xf numFmtId="49" fontId="12" fillId="0" borderId="8" xfId="0" applyNumberFormat="1" applyFont="1" applyBorder="1" applyAlignment="1">
      <alignment vertical="center"/>
    </xf>
    <xf numFmtId="49" fontId="18" fillId="3" borderId="1" xfId="0" applyNumberFormat="1" applyFont="1" applyFill="1" applyBorder="1" applyAlignment="1">
      <alignment horizontal="left" vertical="center"/>
    </xf>
    <xf numFmtId="0" fontId="10" fillId="0" borderId="0" xfId="0" applyFont="1" applyAlignment="1">
      <alignment horizontal="center" wrapText="1"/>
    </xf>
    <xf numFmtId="0" fontId="10" fillId="0" borderId="4" xfId="0" applyFont="1" applyBorder="1" applyAlignment="1">
      <alignment horizontal="center" vertical="center" wrapText="1"/>
    </xf>
    <xf numFmtId="0" fontId="10" fillId="0" borderId="5" xfId="0" applyFont="1" applyBorder="1" applyAlignment="1">
      <alignment horizontal="center" vertical="center" wrapText="1"/>
    </xf>
    <xf numFmtId="0" fontId="10" fillId="0" borderId="6" xfId="0" applyFont="1" applyBorder="1" applyAlignment="1">
      <alignment horizontal="center" vertical="center" wrapText="1"/>
    </xf>
    <xf numFmtId="0" fontId="10" fillId="0" borderId="7" xfId="0" applyFont="1" applyBorder="1" applyAlignment="1">
      <alignment horizontal="center" vertical="center" wrapText="1"/>
    </xf>
    <xf numFmtId="0" fontId="19" fillId="0" borderId="8" xfId="0" applyFont="1" applyBorder="1" applyAlignment="1">
      <alignment horizontal="left" vertical="top"/>
    </xf>
    <xf numFmtId="0" fontId="19" fillId="0" borderId="8" xfId="0" applyFont="1" applyBorder="1" applyAlignment="1">
      <alignment horizontal="left" vertical="center"/>
    </xf>
    <xf numFmtId="49" fontId="16" fillId="0" borderId="0" xfId="0" applyNumberFormat="1" applyFont="1" applyAlignment="1">
      <alignment horizontal="left" vertical="center" wrapText="1"/>
    </xf>
    <xf numFmtId="49" fontId="11" fillId="0" borderId="0" xfId="0" applyNumberFormat="1" applyFont="1" applyAlignment="1">
      <alignment horizontal="left" vertical="center" wrapText="1"/>
    </xf>
    <xf numFmtId="0" fontId="12" fillId="0" borderId="1" xfId="0" applyFont="1" applyBorder="1" applyAlignment="1">
      <alignment horizontal="center"/>
    </xf>
    <xf numFmtId="0" fontId="12" fillId="0" borderId="9" xfId="0" applyFont="1" applyBorder="1" applyAlignment="1">
      <alignment horizontal="center"/>
    </xf>
    <xf numFmtId="0" fontId="12" fillId="0" borderId="2" xfId="0" applyFont="1" applyBorder="1" applyAlignment="1">
      <alignment horizontal="center"/>
    </xf>
    <xf numFmtId="0" fontId="2" fillId="0" borderId="1" xfId="0" applyFont="1" applyBorder="1" applyAlignment="1">
      <alignment horizontal="center"/>
    </xf>
    <xf numFmtId="0" fontId="2" fillId="0" borderId="9" xfId="0" applyFont="1" applyBorder="1" applyAlignment="1">
      <alignment horizontal="center"/>
    </xf>
    <xf numFmtId="0" fontId="2" fillId="0" borderId="2" xfId="0" applyFont="1" applyBorder="1" applyAlignment="1">
      <alignment horizontal="center"/>
    </xf>
    <xf numFmtId="0" fontId="17" fillId="0" borderId="10" xfId="0" applyFont="1" applyBorder="1" applyAlignment="1">
      <alignment horizontal="left"/>
    </xf>
    <xf numFmtId="49" fontId="16" fillId="0" borderId="3" xfId="0" applyNumberFormat="1" applyFont="1" applyBorder="1" applyAlignment="1">
      <alignment horizontal="left" vertical="top" wrapText="1"/>
    </xf>
    <xf numFmtId="0" fontId="19" fillId="0" borderId="8" xfId="0" applyFont="1" applyBorder="1" applyAlignment="1">
      <alignment horizontal="left" vertical="center" wrapText="1"/>
    </xf>
    <xf numFmtId="0" fontId="19" fillId="0" borderId="8" xfId="0" applyFont="1" applyBorder="1" applyAlignment="1">
      <alignment horizontal="left" vertical="top" wrapText="1"/>
    </xf>
    <xf numFmtId="0" fontId="22" fillId="2" borderId="1" xfId="1" applyFont="1" applyFill="1" applyBorder="1" applyAlignment="1">
      <alignment horizontal="left" wrapText="1"/>
    </xf>
    <xf numFmtId="0" fontId="22" fillId="2" borderId="2" xfId="1" applyFont="1" applyFill="1" applyBorder="1" applyAlignment="1">
      <alignment horizontal="left" wrapText="1"/>
    </xf>
    <xf numFmtId="0" fontId="23" fillId="2" borderId="1" xfId="1" applyFont="1" applyFill="1" applyBorder="1" applyAlignment="1">
      <alignment horizontal="left" wrapText="1"/>
    </xf>
    <xf numFmtId="0" fontId="23" fillId="2" borderId="2" xfId="1" applyFont="1" applyFill="1" applyBorder="1" applyAlignment="1">
      <alignment horizontal="left" wrapText="1"/>
    </xf>
    <xf numFmtId="49" fontId="9" fillId="0" borderId="0" xfId="0" applyNumberFormat="1" applyFont="1" applyBorder="1" applyAlignment="1">
      <alignment horizontal="right" vertical="center"/>
    </xf>
    <xf numFmtId="49" fontId="14" fillId="0" borderId="0" xfId="0" applyNumberFormat="1" applyFont="1" applyBorder="1" applyAlignment="1">
      <alignment horizontal="center" vertical="top" wrapText="1"/>
    </xf>
    <xf numFmtId="49" fontId="12" fillId="0" borderId="0" xfId="0" applyNumberFormat="1" applyFont="1" applyBorder="1" applyAlignment="1">
      <alignment horizontal="right" wrapText="1"/>
    </xf>
    <xf numFmtId="49" fontId="12" fillId="0" borderId="0" xfId="0" applyNumberFormat="1" applyFont="1" applyBorder="1" applyAlignment="1">
      <alignment horizontal="left" vertical="center" wrapText="1"/>
    </xf>
    <xf numFmtId="0" fontId="12" fillId="0" borderId="0" xfId="0" applyFont="1" applyBorder="1" applyAlignment="1">
      <alignment horizontal="center"/>
    </xf>
    <xf numFmtId="49" fontId="16" fillId="0" borderId="0" xfId="0" applyNumberFormat="1" applyFont="1" applyBorder="1" applyAlignment="1">
      <alignment horizontal="left"/>
    </xf>
    <xf numFmtId="49" fontId="16" fillId="0" borderId="0" xfId="0" applyNumberFormat="1" applyFont="1" applyBorder="1" applyAlignment="1">
      <alignment horizontal="left" wrapText="1"/>
    </xf>
    <xf numFmtId="49" fontId="18" fillId="3" borderId="1" xfId="0" applyNumberFormat="1" applyFont="1" applyFill="1" applyBorder="1" applyAlignment="1">
      <alignment horizontal="center" vertical="center"/>
    </xf>
    <xf numFmtId="49" fontId="18" fillId="3" borderId="2" xfId="0" applyNumberFormat="1" applyFont="1" applyFill="1" applyBorder="1" applyAlignment="1">
      <alignment horizontal="center" vertical="center"/>
    </xf>
    <xf numFmtId="49" fontId="12" fillId="0" borderId="1" xfId="0" applyNumberFormat="1" applyFont="1" applyBorder="1" applyAlignment="1">
      <alignment horizontal="center" vertical="top"/>
    </xf>
    <xf numFmtId="49" fontId="12" fillId="0" borderId="2" xfId="0" applyNumberFormat="1" applyFont="1" applyBorder="1" applyAlignment="1">
      <alignment horizontal="center" vertical="top"/>
    </xf>
    <xf numFmtId="49" fontId="12" fillId="0" borderId="1" xfId="0" applyNumberFormat="1" applyFont="1" applyBorder="1" applyAlignment="1">
      <alignment horizontal="center" vertical="center"/>
    </xf>
    <xf numFmtId="49" fontId="12" fillId="0" borderId="2" xfId="0" applyNumberFormat="1" applyFont="1" applyBorder="1" applyAlignment="1">
      <alignment horizontal="center" vertical="center"/>
    </xf>
    <xf numFmtId="49" fontId="12" fillId="0" borderId="0" xfId="0" applyNumberFormat="1" applyFont="1" applyBorder="1" applyAlignment="1">
      <alignment horizontal="left" vertical="center"/>
    </xf>
    <xf numFmtId="49" fontId="18" fillId="2" borderId="1" xfId="0" applyNumberFormat="1" applyFont="1" applyFill="1" applyBorder="1" applyAlignment="1">
      <alignment horizontal="left" vertical="center" wrapText="1"/>
    </xf>
    <xf numFmtId="49" fontId="18" fillId="2" borderId="9" xfId="0" applyNumberFormat="1" applyFont="1" applyFill="1" applyBorder="1" applyAlignment="1">
      <alignment horizontal="left" vertical="center" wrapText="1"/>
    </xf>
    <xf numFmtId="49" fontId="18" fillId="2" borderId="2" xfId="0" applyNumberFormat="1" applyFont="1" applyFill="1" applyBorder="1" applyAlignment="1">
      <alignment horizontal="left" vertical="center" wrapText="1"/>
    </xf>
    <xf numFmtId="49" fontId="12" fillId="0" borderId="0" xfId="0" applyNumberFormat="1" applyFont="1" applyBorder="1" applyAlignment="1">
      <alignment horizontal="center" wrapText="1"/>
    </xf>
    <xf numFmtId="49" fontId="12" fillId="0" borderId="0" xfId="0" applyNumberFormat="1" applyFont="1" applyBorder="1" applyAlignment="1">
      <alignment horizontal="left" vertical="top" wrapText="1"/>
    </xf>
  </cellXfs>
  <cellStyles count="2">
    <cellStyle name="Normalny" xfId="0" builtinId="0"/>
    <cellStyle name="Normalny 3" xfId="1" xr:uid="{00000000-0005-0000-0000-000001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37</xdr:row>
      <xdr:rowOff>0</xdr:rowOff>
    </xdr:from>
    <xdr:to>
      <xdr:col>3</xdr:col>
      <xdr:colOff>304800</xdr:colOff>
      <xdr:row>37</xdr:row>
      <xdr:rowOff>257175</xdr:rowOff>
    </xdr:to>
    <xdr:sp macro="" textlink="">
      <xdr:nvSpPr>
        <xdr:cNvPr id="8" name="Prostokąt 7">
          <a:extLst>
            <a:ext uri="{FF2B5EF4-FFF2-40B4-BE49-F238E27FC236}">
              <a16:creationId xmlns:a16="http://schemas.microsoft.com/office/drawing/2014/main" id="{00000000-0008-0000-0000-000008000000}"/>
            </a:ext>
          </a:extLst>
        </xdr:cNvPr>
        <xdr:cNvSpPr/>
      </xdr:nvSpPr>
      <xdr:spPr>
        <a:xfrm>
          <a:off x="5581650" y="8667750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36</xdr:row>
      <xdr:rowOff>0</xdr:rowOff>
    </xdr:from>
    <xdr:to>
      <xdr:col>3</xdr:col>
      <xdr:colOff>304800</xdr:colOff>
      <xdr:row>36</xdr:row>
      <xdr:rowOff>257175</xdr:rowOff>
    </xdr:to>
    <xdr:sp macro="" textlink="">
      <xdr:nvSpPr>
        <xdr:cNvPr id="9" name="Prostokąt 8">
          <a:extLst>
            <a:ext uri="{FF2B5EF4-FFF2-40B4-BE49-F238E27FC236}">
              <a16:creationId xmlns:a16="http://schemas.microsoft.com/office/drawing/2014/main" id="{00000000-0008-0000-0000-000009000000}"/>
            </a:ext>
          </a:extLst>
        </xdr:cNvPr>
        <xdr:cNvSpPr/>
      </xdr:nvSpPr>
      <xdr:spPr>
        <a:xfrm>
          <a:off x="5581650" y="7972425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35</xdr:row>
      <xdr:rowOff>0</xdr:rowOff>
    </xdr:from>
    <xdr:to>
      <xdr:col>3</xdr:col>
      <xdr:colOff>304800</xdr:colOff>
      <xdr:row>35</xdr:row>
      <xdr:rowOff>257175</xdr:rowOff>
    </xdr:to>
    <xdr:sp macro="" textlink="">
      <xdr:nvSpPr>
        <xdr:cNvPr id="10" name="Prostokąt 9">
          <a:extLst>
            <a:ext uri="{FF2B5EF4-FFF2-40B4-BE49-F238E27FC236}">
              <a16:creationId xmlns:a16="http://schemas.microsoft.com/office/drawing/2014/main" id="{00000000-0008-0000-0000-00000A000000}"/>
            </a:ext>
          </a:extLst>
        </xdr:cNvPr>
        <xdr:cNvSpPr/>
      </xdr:nvSpPr>
      <xdr:spPr>
        <a:xfrm>
          <a:off x="5581650" y="7410450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34</xdr:row>
      <xdr:rowOff>0</xdr:rowOff>
    </xdr:from>
    <xdr:to>
      <xdr:col>3</xdr:col>
      <xdr:colOff>304800</xdr:colOff>
      <xdr:row>34</xdr:row>
      <xdr:rowOff>257175</xdr:rowOff>
    </xdr:to>
    <xdr:sp macro="" textlink="">
      <xdr:nvSpPr>
        <xdr:cNvPr id="11" name="Prostokąt 10">
          <a:extLst>
            <a:ext uri="{FF2B5EF4-FFF2-40B4-BE49-F238E27FC236}">
              <a16:creationId xmlns:a16="http://schemas.microsoft.com/office/drawing/2014/main" id="{00000000-0008-0000-0000-00000B000000}"/>
            </a:ext>
          </a:extLst>
        </xdr:cNvPr>
        <xdr:cNvSpPr/>
      </xdr:nvSpPr>
      <xdr:spPr>
        <a:xfrm>
          <a:off x="5581650" y="7115175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38</xdr:row>
      <xdr:rowOff>0</xdr:rowOff>
    </xdr:from>
    <xdr:to>
      <xdr:col>3</xdr:col>
      <xdr:colOff>304800</xdr:colOff>
      <xdr:row>38</xdr:row>
      <xdr:rowOff>257175</xdr:rowOff>
    </xdr:to>
    <xdr:sp macro="" textlink="">
      <xdr:nvSpPr>
        <xdr:cNvPr id="12" name="Prostokąt 11">
          <a:extLst>
            <a:ext uri="{FF2B5EF4-FFF2-40B4-BE49-F238E27FC236}">
              <a16:creationId xmlns:a16="http://schemas.microsoft.com/office/drawing/2014/main" id="{00000000-0008-0000-0000-00000C000000}"/>
            </a:ext>
          </a:extLst>
        </xdr:cNvPr>
        <xdr:cNvSpPr/>
      </xdr:nvSpPr>
      <xdr:spPr>
        <a:xfrm>
          <a:off x="5581650" y="9410700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39</xdr:row>
      <xdr:rowOff>0</xdr:rowOff>
    </xdr:from>
    <xdr:to>
      <xdr:col>3</xdr:col>
      <xdr:colOff>304800</xdr:colOff>
      <xdr:row>39</xdr:row>
      <xdr:rowOff>257175</xdr:rowOff>
    </xdr:to>
    <xdr:sp macro="" textlink="">
      <xdr:nvSpPr>
        <xdr:cNvPr id="13" name="Prostokąt 12">
          <a:extLst>
            <a:ext uri="{FF2B5EF4-FFF2-40B4-BE49-F238E27FC236}">
              <a16:creationId xmlns:a16="http://schemas.microsoft.com/office/drawing/2014/main" id="{00000000-0008-0000-0000-00000D000000}"/>
            </a:ext>
          </a:extLst>
        </xdr:cNvPr>
        <xdr:cNvSpPr/>
      </xdr:nvSpPr>
      <xdr:spPr>
        <a:xfrm>
          <a:off x="5581650" y="10029825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40</xdr:row>
      <xdr:rowOff>0</xdr:rowOff>
    </xdr:from>
    <xdr:to>
      <xdr:col>3</xdr:col>
      <xdr:colOff>304800</xdr:colOff>
      <xdr:row>40</xdr:row>
      <xdr:rowOff>257175</xdr:rowOff>
    </xdr:to>
    <xdr:sp macro="" textlink="">
      <xdr:nvSpPr>
        <xdr:cNvPr id="14" name="Prostokąt 13">
          <a:extLst>
            <a:ext uri="{FF2B5EF4-FFF2-40B4-BE49-F238E27FC236}">
              <a16:creationId xmlns:a16="http://schemas.microsoft.com/office/drawing/2014/main" id="{00000000-0008-0000-0000-00000E000000}"/>
            </a:ext>
          </a:extLst>
        </xdr:cNvPr>
        <xdr:cNvSpPr/>
      </xdr:nvSpPr>
      <xdr:spPr>
        <a:xfrm>
          <a:off x="5581650" y="10467975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  <xdr:twoCellAnchor>
    <xdr:from>
      <xdr:col>3</xdr:col>
      <xdr:colOff>0</xdr:colOff>
      <xdr:row>41</xdr:row>
      <xdr:rowOff>0</xdr:rowOff>
    </xdr:from>
    <xdr:to>
      <xdr:col>3</xdr:col>
      <xdr:colOff>304800</xdr:colOff>
      <xdr:row>41</xdr:row>
      <xdr:rowOff>257175</xdr:rowOff>
    </xdr:to>
    <xdr:sp macro="" textlink="">
      <xdr:nvSpPr>
        <xdr:cNvPr id="15" name="Prostokąt 14">
          <a:extLst>
            <a:ext uri="{FF2B5EF4-FFF2-40B4-BE49-F238E27FC236}">
              <a16:creationId xmlns:a16="http://schemas.microsoft.com/office/drawing/2014/main" id="{00000000-0008-0000-0000-00000F000000}"/>
            </a:ext>
          </a:extLst>
        </xdr:cNvPr>
        <xdr:cNvSpPr/>
      </xdr:nvSpPr>
      <xdr:spPr>
        <a:xfrm>
          <a:off x="5581650" y="10839450"/>
          <a:ext cx="304800" cy="257175"/>
        </a:xfrm>
        <a:prstGeom prst="rect">
          <a:avLst/>
        </a:prstGeom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rtlCol="0" anchor="t"/>
        <a:lstStyle/>
        <a:p>
          <a:pPr algn="l"/>
          <a:endParaRPr lang="pl-PL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3.9_S-1_497_Sprawozdanie_roczne_GPR" connectionId="1" xr16:uid="{00000000-0016-0000-0000-000000000000}" autoFormatId="16" applyNumberFormats="0" applyBorderFormats="0" applyFontFormats="0" applyPatternFormats="0" applyAlignmentFormats="0" applyWidthHeightFormats="0"/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queryTable" Target="../queryTables/queryTable1.x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K57"/>
  <sheetViews>
    <sheetView tabSelected="1" view="pageBreakPreview" zoomScaleNormal="100" zoomScaleSheetLayoutView="100" workbookViewId="0">
      <selection activeCell="C6" sqref="C6"/>
    </sheetView>
  </sheetViews>
  <sheetFormatPr defaultRowHeight="14.25" x14ac:dyDescent="0.2"/>
  <cols>
    <col min="1" max="1" width="4.7109375" style="4" customWidth="1"/>
    <col min="2" max="2" width="61.28515625" style="4" customWidth="1"/>
    <col min="3" max="3" width="31.42578125" style="4" customWidth="1"/>
    <col min="4" max="4" width="19.85546875" style="4" customWidth="1"/>
    <col min="5" max="5" width="2.140625" style="4" customWidth="1"/>
    <col min="6" max="6" width="11.5703125" style="4" customWidth="1"/>
    <col min="7" max="7" width="8.85546875" style="4" customWidth="1"/>
    <col min="8" max="8" width="18.42578125" style="4" customWidth="1"/>
    <col min="9" max="9" width="20.5703125" style="4" customWidth="1"/>
    <col min="10" max="10" width="9.7109375" style="4" customWidth="1"/>
    <col min="11" max="16384" width="9.140625" style="4"/>
  </cols>
  <sheetData>
    <row r="1" spans="1:10" ht="22.5" customHeight="1" x14ac:dyDescent="0.2">
      <c r="A1" s="3"/>
      <c r="B1" s="69"/>
      <c r="C1" s="69"/>
      <c r="D1" s="69"/>
      <c r="E1" s="19"/>
      <c r="F1" s="2"/>
      <c r="G1" s="2"/>
      <c r="H1" s="2"/>
      <c r="I1" s="2"/>
      <c r="J1" s="3"/>
    </row>
    <row r="2" spans="1:10" ht="7.5" customHeight="1" x14ac:dyDescent="0.2">
      <c r="A2" s="3"/>
      <c r="B2" s="13"/>
      <c r="C2" s="13"/>
      <c r="D2" s="13"/>
      <c r="E2" s="5"/>
      <c r="F2" s="6"/>
      <c r="G2" s="6"/>
      <c r="H2" s="6"/>
      <c r="I2" s="6"/>
      <c r="J2" s="6"/>
    </row>
    <row r="3" spans="1:10" ht="19.5" customHeight="1" x14ac:dyDescent="0.2">
      <c r="A3" s="16"/>
      <c r="B3" s="13"/>
      <c r="C3" s="13"/>
      <c r="D3" s="30" t="s">
        <v>13</v>
      </c>
      <c r="E3" s="21"/>
      <c r="F3" s="1"/>
    </row>
    <row r="4" spans="1:10" ht="15" customHeight="1" x14ac:dyDescent="0.25">
      <c r="A4" s="65" t="s">
        <v>0</v>
      </c>
      <c r="B4" s="66"/>
      <c r="C4" s="11"/>
      <c r="D4" s="11"/>
      <c r="E4" s="10"/>
      <c r="F4" s="1"/>
    </row>
    <row r="5" spans="1:10" ht="24" customHeight="1" x14ac:dyDescent="0.25">
      <c r="A5" s="67" t="s">
        <v>4</v>
      </c>
      <c r="B5" s="68"/>
      <c r="C5" s="12"/>
      <c r="D5" s="12"/>
      <c r="E5" s="10"/>
      <c r="F5" s="1"/>
    </row>
    <row r="6" spans="1:10" ht="24" customHeight="1" x14ac:dyDescent="0.25">
      <c r="A6" s="67" t="s">
        <v>3</v>
      </c>
      <c r="B6" s="68"/>
      <c r="C6" s="12"/>
      <c r="D6" s="12"/>
      <c r="E6" s="10"/>
      <c r="F6" s="1"/>
    </row>
    <row r="7" spans="1:10" ht="8.25" customHeight="1" x14ac:dyDescent="0.2">
      <c r="A7" s="3"/>
      <c r="B7" s="6"/>
      <c r="C7" s="6"/>
      <c r="D7" s="6"/>
      <c r="E7" s="6"/>
      <c r="F7" s="6"/>
      <c r="G7" s="6"/>
      <c r="H7" s="1"/>
      <c r="I7" s="1"/>
      <c r="J7" s="1"/>
    </row>
    <row r="8" spans="1:10" ht="34.5" customHeight="1" x14ac:dyDescent="0.2">
      <c r="A8" s="70" t="s">
        <v>30</v>
      </c>
      <c r="B8" s="70"/>
      <c r="C8" s="70"/>
      <c r="D8" s="70"/>
      <c r="E8" s="22"/>
      <c r="F8" s="7"/>
      <c r="G8" s="7"/>
      <c r="I8" s="1"/>
      <c r="J8" s="1"/>
    </row>
    <row r="9" spans="1:10" ht="3.75" customHeight="1" x14ac:dyDescent="0.25">
      <c r="A9" s="26"/>
      <c r="B9" s="25"/>
      <c r="C9" s="25"/>
      <c r="D9" s="25"/>
      <c r="E9" s="6"/>
      <c r="F9" s="6"/>
      <c r="G9" s="6"/>
      <c r="H9" s="1"/>
      <c r="I9" s="1"/>
      <c r="J9" s="1"/>
    </row>
    <row r="10" spans="1:10" ht="15.75" x14ac:dyDescent="0.25">
      <c r="A10" s="26"/>
      <c r="B10" s="25"/>
      <c r="C10" s="25"/>
      <c r="D10" s="25"/>
      <c r="E10" s="6"/>
      <c r="F10" s="1"/>
      <c r="G10" s="6"/>
      <c r="H10" s="6"/>
      <c r="I10" s="6"/>
      <c r="J10" s="6"/>
    </row>
    <row r="11" spans="1:10" ht="15.75" customHeight="1" x14ac:dyDescent="0.25">
      <c r="A11" s="75" t="s">
        <v>29</v>
      </c>
      <c r="B11" s="75"/>
      <c r="C11" s="75"/>
      <c r="D11" s="25"/>
      <c r="E11" s="6"/>
      <c r="F11" s="6"/>
      <c r="G11" s="6"/>
      <c r="H11" s="6"/>
      <c r="I11" s="6"/>
      <c r="J11" s="6"/>
    </row>
    <row r="12" spans="1:10" ht="17.25" customHeight="1" x14ac:dyDescent="0.25">
      <c r="A12" s="73"/>
      <c r="B12" s="73"/>
      <c r="C12" s="73"/>
      <c r="D12" s="73"/>
      <c r="E12" s="6"/>
      <c r="F12" s="6"/>
      <c r="G12" s="6"/>
      <c r="H12" s="6"/>
      <c r="I12" s="6"/>
      <c r="J12" s="6"/>
    </row>
    <row r="13" spans="1:10" ht="39.75" customHeight="1" x14ac:dyDescent="0.25">
      <c r="A13" s="72" t="s">
        <v>9</v>
      </c>
      <c r="B13" s="72"/>
      <c r="C13" s="71" t="s">
        <v>39</v>
      </c>
      <c r="D13" s="71"/>
      <c r="E13" s="6"/>
      <c r="F13" s="6"/>
      <c r="G13" s="6"/>
      <c r="H13" s="6"/>
      <c r="I13" s="6"/>
      <c r="J13" s="6"/>
    </row>
    <row r="14" spans="1:10" ht="46.5" customHeight="1" x14ac:dyDescent="0.25">
      <c r="A14" s="72" t="s">
        <v>10</v>
      </c>
      <c r="B14" s="72"/>
      <c r="C14" s="71" t="s">
        <v>39</v>
      </c>
      <c r="D14" s="71"/>
      <c r="E14" s="6"/>
      <c r="F14" s="6"/>
      <c r="G14" s="6"/>
      <c r="H14" s="6"/>
      <c r="I14" s="6"/>
      <c r="J14" s="6"/>
    </row>
    <row r="15" spans="1:10" ht="58.5" customHeight="1" x14ac:dyDescent="0.25">
      <c r="A15" s="72" t="s">
        <v>47</v>
      </c>
      <c r="B15" s="72"/>
      <c r="C15" s="71" t="s">
        <v>39</v>
      </c>
      <c r="D15" s="71"/>
      <c r="E15" s="18"/>
      <c r="F15" s="6"/>
      <c r="G15" s="6"/>
      <c r="H15" s="6"/>
      <c r="I15" s="6"/>
      <c r="J15" s="6"/>
    </row>
    <row r="16" spans="1:10" ht="48" customHeight="1" x14ac:dyDescent="0.25">
      <c r="A16" s="87" t="s">
        <v>27</v>
      </c>
      <c r="B16" s="87"/>
      <c r="C16" s="71" t="s">
        <v>7</v>
      </c>
      <c r="D16" s="71"/>
      <c r="E16" s="2"/>
      <c r="F16" s="2"/>
      <c r="G16" s="2"/>
      <c r="H16" s="6"/>
      <c r="I16" s="6"/>
      <c r="J16" s="6"/>
    </row>
    <row r="17" spans="1:11" ht="15.75" x14ac:dyDescent="0.25">
      <c r="A17" s="26"/>
      <c r="B17" s="25"/>
      <c r="C17" s="27" t="s">
        <v>5</v>
      </c>
      <c r="D17" s="28" t="s">
        <v>6</v>
      </c>
      <c r="E17" s="6"/>
      <c r="F17" s="6"/>
      <c r="G17" s="6"/>
      <c r="H17" s="6"/>
      <c r="I17" s="6"/>
      <c r="J17" s="6"/>
    </row>
    <row r="18" spans="1:11" ht="12" customHeight="1" x14ac:dyDescent="0.25">
      <c r="A18" s="26"/>
      <c r="B18" s="25"/>
      <c r="C18" s="25"/>
      <c r="D18" s="25"/>
      <c r="E18" s="6"/>
      <c r="F18" s="6"/>
      <c r="G18" s="6"/>
      <c r="H18" s="6"/>
      <c r="I18" s="6"/>
      <c r="J18" s="6"/>
      <c r="K18" s="3"/>
    </row>
    <row r="19" spans="1:11" ht="15.75" x14ac:dyDescent="0.25">
      <c r="A19" s="74" t="s">
        <v>11</v>
      </c>
      <c r="B19" s="74"/>
      <c r="C19" s="74"/>
      <c r="D19" s="25"/>
      <c r="E19" s="6"/>
      <c r="F19" s="1"/>
      <c r="G19" s="6"/>
      <c r="H19" s="6"/>
      <c r="I19" s="6"/>
      <c r="J19" s="6"/>
      <c r="K19" s="3"/>
    </row>
    <row r="20" spans="1:11" ht="19.5" customHeight="1" x14ac:dyDescent="0.25">
      <c r="A20" s="26"/>
      <c r="B20" s="25"/>
      <c r="C20" s="25"/>
      <c r="D20" s="25"/>
      <c r="E20" s="6"/>
      <c r="F20" s="1"/>
      <c r="G20" s="1"/>
      <c r="H20" s="1"/>
      <c r="I20" s="1"/>
      <c r="J20" s="1"/>
    </row>
    <row r="21" spans="1:11" ht="34.5" customHeight="1" x14ac:dyDescent="0.25">
      <c r="A21" s="29" t="s">
        <v>8</v>
      </c>
      <c r="B21" s="29" t="s">
        <v>15</v>
      </c>
      <c r="C21" s="86" t="s">
        <v>26</v>
      </c>
      <c r="D21" s="86"/>
      <c r="E21" s="6"/>
      <c r="F21" s="1"/>
      <c r="G21" s="1"/>
      <c r="H21" s="1"/>
      <c r="I21" s="1"/>
      <c r="J21" s="1"/>
    </row>
    <row r="22" spans="1:11" ht="34.5" customHeight="1" x14ac:dyDescent="0.2">
      <c r="A22" s="29" t="s">
        <v>2</v>
      </c>
      <c r="B22" s="82" t="s">
        <v>12</v>
      </c>
      <c r="C22" s="82"/>
      <c r="D22" s="82"/>
      <c r="E22" s="6"/>
      <c r="F22" s="1"/>
      <c r="G22" s="1"/>
      <c r="H22" s="1"/>
      <c r="I22" s="1"/>
      <c r="J22" s="1"/>
    </row>
    <row r="23" spans="1:11" ht="18.75" customHeight="1" x14ac:dyDescent="0.2">
      <c r="A23" s="29" t="s">
        <v>50</v>
      </c>
      <c r="B23" s="82"/>
      <c r="C23" s="82"/>
      <c r="D23" s="82"/>
      <c r="E23" s="6"/>
      <c r="F23" s="1"/>
      <c r="G23" s="1"/>
      <c r="H23" s="1"/>
      <c r="I23" s="1"/>
      <c r="J23" s="1"/>
    </row>
    <row r="24" spans="1:11" ht="28.5" customHeight="1" x14ac:dyDescent="0.2">
      <c r="A24" s="29"/>
      <c r="B24" s="83" t="s">
        <v>48</v>
      </c>
      <c r="C24" s="84"/>
      <c r="D24" s="85"/>
      <c r="E24" s="6"/>
      <c r="F24" s="1"/>
      <c r="G24" s="1"/>
      <c r="H24" s="1"/>
      <c r="I24" s="1"/>
      <c r="J24" s="1"/>
    </row>
    <row r="25" spans="1:11" ht="24" customHeight="1" x14ac:dyDescent="0.2">
      <c r="A25" s="29"/>
      <c r="B25" s="45" t="s">
        <v>40</v>
      </c>
      <c r="C25" s="76" t="s">
        <v>49</v>
      </c>
      <c r="D25" s="77"/>
      <c r="E25" s="6"/>
      <c r="F25" s="1"/>
      <c r="G25" s="1"/>
      <c r="H25" s="1"/>
      <c r="I25" s="1"/>
      <c r="J25" s="1"/>
    </row>
    <row r="26" spans="1:11" ht="15" x14ac:dyDescent="0.2">
      <c r="A26" s="29"/>
      <c r="B26" s="43" t="s">
        <v>41</v>
      </c>
      <c r="C26" s="80"/>
      <c r="D26" s="81"/>
      <c r="E26" s="6"/>
      <c r="F26" s="1"/>
      <c r="G26" s="1"/>
      <c r="H26" s="1"/>
      <c r="I26" s="1"/>
      <c r="J26" s="1"/>
    </row>
    <row r="27" spans="1:11" ht="15" x14ac:dyDescent="0.2">
      <c r="A27" s="29"/>
      <c r="B27" s="43" t="s">
        <v>42</v>
      </c>
      <c r="C27" s="80"/>
      <c r="D27" s="81"/>
      <c r="E27" s="6"/>
      <c r="F27" s="1"/>
      <c r="G27" s="1"/>
      <c r="H27" s="1"/>
      <c r="I27" s="1"/>
      <c r="J27" s="1"/>
    </row>
    <row r="28" spans="1:11" ht="14.25" customHeight="1" x14ac:dyDescent="0.2">
      <c r="A28" s="29"/>
      <c r="B28" s="43" t="s">
        <v>43</v>
      </c>
      <c r="C28" s="80"/>
      <c r="D28" s="81"/>
      <c r="E28" s="6"/>
      <c r="F28" s="1"/>
      <c r="G28" s="1"/>
      <c r="H28" s="1"/>
      <c r="I28" s="1"/>
      <c r="J28" s="1"/>
    </row>
    <row r="29" spans="1:11" ht="15" x14ac:dyDescent="0.2">
      <c r="A29" s="29"/>
      <c r="B29" s="42" t="s">
        <v>44</v>
      </c>
      <c r="C29" s="78"/>
      <c r="D29" s="79"/>
      <c r="E29" s="6"/>
      <c r="F29" s="1"/>
      <c r="G29" s="1"/>
      <c r="H29" s="1"/>
      <c r="I29" s="1"/>
      <c r="J29" s="1"/>
    </row>
    <row r="30" spans="1:11" ht="15" x14ac:dyDescent="0.2">
      <c r="A30" s="29"/>
      <c r="B30" s="44" t="s">
        <v>45</v>
      </c>
      <c r="C30" s="80"/>
      <c r="D30" s="81"/>
      <c r="E30" s="6"/>
      <c r="F30" s="1"/>
      <c r="G30" s="1"/>
      <c r="H30" s="1"/>
      <c r="I30" s="1"/>
      <c r="J30" s="1"/>
    </row>
    <row r="31" spans="1:11" ht="17.25" customHeight="1" x14ac:dyDescent="0.2">
      <c r="A31" s="31"/>
      <c r="B31" s="44" t="s">
        <v>46</v>
      </c>
      <c r="C31" s="80"/>
      <c r="D31" s="81"/>
      <c r="E31" s="6"/>
      <c r="F31" s="1"/>
      <c r="G31" s="1"/>
      <c r="H31" s="1"/>
      <c r="I31" s="1"/>
      <c r="J31" s="1"/>
    </row>
    <row r="32" spans="1:11" ht="15.75" hidden="1" x14ac:dyDescent="0.25">
      <c r="A32" s="26"/>
      <c r="B32" s="26"/>
      <c r="C32" s="26"/>
      <c r="D32" s="26"/>
      <c r="E32" s="6"/>
      <c r="F32" s="1"/>
      <c r="G32" s="1"/>
      <c r="H32" s="1"/>
      <c r="I32" s="1"/>
      <c r="J32" s="1"/>
    </row>
    <row r="33" spans="1:10" ht="9.75" customHeight="1" x14ac:dyDescent="0.25">
      <c r="A33" s="26"/>
      <c r="B33" s="26"/>
      <c r="C33" s="73"/>
      <c r="D33" s="73"/>
      <c r="E33" s="6"/>
      <c r="F33" s="1"/>
      <c r="G33" s="1"/>
      <c r="H33" s="1"/>
      <c r="I33" s="1"/>
      <c r="J33" s="1"/>
    </row>
    <row r="34" spans="1:10" ht="53.25" customHeight="1" x14ac:dyDescent="0.25">
      <c r="A34" s="40" t="s">
        <v>14</v>
      </c>
      <c r="B34" s="62" t="s">
        <v>51</v>
      </c>
      <c r="C34" s="62"/>
      <c r="D34" s="62"/>
      <c r="E34" s="20"/>
      <c r="F34" s="9"/>
      <c r="G34" s="9"/>
      <c r="H34" s="9"/>
      <c r="I34" s="9"/>
      <c r="J34" s="9"/>
    </row>
    <row r="35" spans="1:10" ht="33" customHeight="1" x14ac:dyDescent="0.2">
      <c r="A35" s="34" t="s">
        <v>1</v>
      </c>
      <c r="B35" s="52" t="s">
        <v>31</v>
      </c>
      <c r="C35" s="52"/>
      <c r="D35" s="35"/>
      <c r="E35" s="8"/>
      <c r="F35" s="14"/>
      <c r="G35" s="14"/>
      <c r="H35" s="1"/>
      <c r="I35" s="1"/>
      <c r="J35" s="1"/>
    </row>
    <row r="36" spans="1:10" ht="30" customHeight="1" x14ac:dyDescent="0.2">
      <c r="A36" s="36" t="s">
        <v>2</v>
      </c>
      <c r="B36" s="64" t="s">
        <v>32</v>
      </c>
      <c r="C36" s="64"/>
      <c r="D36" s="37"/>
      <c r="E36" s="18"/>
      <c r="F36" s="14"/>
      <c r="G36" s="14"/>
      <c r="H36" s="1"/>
      <c r="I36" s="1"/>
      <c r="J36" s="1"/>
    </row>
    <row r="37" spans="1:10" ht="29.25" customHeight="1" x14ac:dyDescent="0.2">
      <c r="A37" s="38" t="s">
        <v>17</v>
      </c>
      <c r="B37" s="63" t="s">
        <v>33</v>
      </c>
      <c r="C37" s="63"/>
      <c r="D37" s="35"/>
      <c r="E37" s="18"/>
      <c r="F37" s="14"/>
      <c r="G37" s="14"/>
      <c r="H37" s="1"/>
      <c r="I37" s="1"/>
      <c r="J37" s="1"/>
    </row>
    <row r="38" spans="1:10" ht="27" customHeight="1" x14ac:dyDescent="0.2">
      <c r="A38" s="38" t="s">
        <v>18</v>
      </c>
      <c r="B38" s="63" t="s">
        <v>34</v>
      </c>
      <c r="C38" s="63"/>
      <c r="D38" s="37"/>
      <c r="E38" s="17"/>
      <c r="F38" s="15"/>
      <c r="G38" s="15"/>
      <c r="H38" s="1"/>
      <c r="I38" s="1"/>
      <c r="J38" s="1"/>
    </row>
    <row r="39" spans="1:10" ht="36.75" customHeight="1" x14ac:dyDescent="0.2">
      <c r="A39" s="38" t="s">
        <v>19</v>
      </c>
      <c r="B39" s="63" t="s">
        <v>35</v>
      </c>
      <c r="C39" s="63"/>
      <c r="D39" s="37"/>
      <c r="E39" s="17"/>
      <c r="F39" s="15"/>
      <c r="G39" s="15"/>
      <c r="H39" s="1"/>
      <c r="I39" s="1"/>
      <c r="J39" s="1"/>
    </row>
    <row r="40" spans="1:10" ht="27.75" customHeight="1" x14ac:dyDescent="0.2">
      <c r="A40" s="38" t="s">
        <v>20</v>
      </c>
      <c r="B40" s="51" t="s">
        <v>36</v>
      </c>
      <c r="C40" s="51"/>
      <c r="D40" s="35"/>
      <c r="E40" s="17"/>
      <c r="F40" s="15"/>
      <c r="G40" s="15"/>
      <c r="H40" s="1"/>
      <c r="I40" s="1"/>
      <c r="J40" s="1"/>
    </row>
    <row r="41" spans="1:10" ht="31.5" customHeight="1" x14ac:dyDescent="0.2">
      <c r="A41" s="38" t="s">
        <v>21</v>
      </c>
      <c r="B41" s="52" t="s">
        <v>37</v>
      </c>
      <c r="C41" s="52"/>
      <c r="D41" s="35"/>
      <c r="E41" s="6"/>
      <c r="F41" s="1"/>
      <c r="G41" s="1"/>
      <c r="H41" s="1"/>
      <c r="I41" s="1"/>
      <c r="J41" s="1"/>
    </row>
    <row r="42" spans="1:10" ht="25.5" customHeight="1" x14ac:dyDescent="0.2">
      <c r="A42" s="38" t="s">
        <v>22</v>
      </c>
      <c r="B42" s="52" t="s">
        <v>38</v>
      </c>
      <c r="C42" s="52"/>
      <c r="D42" s="39"/>
    </row>
    <row r="43" spans="1:10" ht="21" customHeight="1" x14ac:dyDescent="0.2">
      <c r="B43" s="61" t="s">
        <v>52</v>
      </c>
      <c r="C43" s="61"/>
    </row>
    <row r="44" spans="1:10" ht="15.75" customHeight="1" x14ac:dyDescent="0.25">
      <c r="B44" s="33"/>
    </row>
    <row r="45" spans="1:10" ht="59.25" customHeight="1" x14ac:dyDescent="0.25">
      <c r="A45" s="32" t="s">
        <v>16</v>
      </c>
      <c r="B45" s="53" t="s">
        <v>28</v>
      </c>
      <c r="C45" s="54"/>
      <c r="D45" s="54"/>
    </row>
    <row r="46" spans="1:10" ht="48.75" customHeight="1" x14ac:dyDescent="0.25">
      <c r="A46" s="41" t="s">
        <v>1</v>
      </c>
      <c r="B46" s="55"/>
      <c r="C46" s="56"/>
      <c r="D46" s="57"/>
    </row>
    <row r="47" spans="1:10" ht="50.25" customHeight="1" x14ac:dyDescent="0.25">
      <c r="A47" s="41" t="s">
        <v>2</v>
      </c>
      <c r="B47" s="58"/>
      <c r="C47" s="59"/>
      <c r="D47" s="60"/>
    </row>
    <row r="48" spans="1:10" ht="50.25" customHeight="1" x14ac:dyDescent="0.25">
      <c r="A48" s="41" t="s">
        <v>25</v>
      </c>
      <c r="B48" s="58"/>
      <c r="C48" s="59"/>
      <c r="D48" s="60"/>
    </row>
    <row r="49" spans="1:4" ht="19.5" customHeight="1" x14ac:dyDescent="0.2"/>
    <row r="50" spans="1:4" ht="0.75" customHeight="1" x14ac:dyDescent="0.2"/>
    <row r="51" spans="1:4" hidden="1" x14ac:dyDescent="0.2"/>
    <row r="52" spans="1:4" ht="18" customHeight="1" x14ac:dyDescent="0.2">
      <c r="A52" s="47" t="s">
        <v>24</v>
      </c>
      <c r="B52" s="48"/>
      <c r="C52" s="47" t="s">
        <v>23</v>
      </c>
      <c r="D52" s="48"/>
    </row>
    <row r="53" spans="1:4" ht="56.25" customHeight="1" x14ac:dyDescent="0.2">
      <c r="A53" s="49"/>
      <c r="B53" s="50"/>
      <c r="C53" s="49"/>
      <c r="D53" s="50"/>
    </row>
    <row r="54" spans="1:4" ht="20.25" customHeight="1" x14ac:dyDescent="0.2">
      <c r="B54" s="23"/>
      <c r="C54" s="24"/>
      <c r="D54" s="24"/>
    </row>
    <row r="55" spans="1:4" ht="15" customHeight="1" x14ac:dyDescent="0.2">
      <c r="B55" s="23"/>
      <c r="C55" s="24"/>
      <c r="D55" s="24"/>
    </row>
    <row r="56" spans="1:4" x14ac:dyDescent="0.2">
      <c r="B56" s="23"/>
      <c r="C56" s="46"/>
      <c r="D56" s="46"/>
    </row>
    <row r="57" spans="1:4" x14ac:dyDescent="0.2">
      <c r="C57" s="46"/>
      <c r="D57" s="46"/>
    </row>
  </sheetData>
  <mergeCells count="45">
    <mergeCell ref="C16:D16"/>
    <mergeCell ref="A19:C19"/>
    <mergeCell ref="A11:C11"/>
    <mergeCell ref="C33:D33"/>
    <mergeCell ref="C25:D25"/>
    <mergeCell ref="C29:D29"/>
    <mergeCell ref="C30:D30"/>
    <mergeCell ref="C28:D28"/>
    <mergeCell ref="C26:D26"/>
    <mergeCell ref="C27:D27"/>
    <mergeCell ref="C31:D31"/>
    <mergeCell ref="B23:D23"/>
    <mergeCell ref="B24:D24"/>
    <mergeCell ref="C21:D21"/>
    <mergeCell ref="A16:B16"/>
    <mergeCell ref="B22:D22"/>
    <mergeCell ref="A4:B4"/>
    <mergeCell ref="A5:B5"/>
    <mergeCell ref="B1:D1"/>
    <mergeCell ref="A8:D8"/>
    <mergeCell ref="C15:D15"/>
    <mergeCell ref="A15:B15"/>
    <mergeCell ref="A6:B6"/>
    <mergeCell ref="A12:D12"/>
    <mergeCell ref="A13:B13"/>
    <mergeCell ref="C13:D13"/>
    <mergeCell ref="A14:B14"/>
    <mergeCell ref="C14:D14"/>
    <mergeCell ref="B34:D34"/>
    <mergeCell ref="B39:C39"/>
    <mergeCell ref="B37:C37"/>
    <mergeCell ref="B36:C36"/>
    <mergeCell ref="B38:C38"/>
    <mergeCell ref="B35:C35"/>
    <mergeCell ref="C56:D57"/>
    <mergeCell ref="C52:D53"/>
    <mergeCell ref="A52:B53"/>
    <mergeCell ref="B40:C40"/>
    <mergeCell ref="B41:C41"/>
    <mergeCell ref="B42:C42"/>
    <mergeCell ref="B45:D45"/>
    <mergeCell ref="B46:D46"/>
    <mergeCell ref="B47:D47"/>
    <mergeCell ref="B48:D48"/>
    <mergeCell ref="B43:C43"/>
  </mergeCells>
  <pageMargins left="0.7" right="0.7" top="0.75" bottom="0.75" header="0.3" footer="0.3"/>
  <pageSetup paperSize="9" scale="74" fitToHeight="0" orientation="portrait" r:id="rId1"/>
  <headerFooter differentFirst="1">
    <oddFooter>&amp;LWoUZGPR_2022/5&amp;CStrona 2 z 2</oddFooter>
    <firstFooter>&amp;LWoUZGPR_2022/2&amp;CStrona 1 z 2</firstFoot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FB9F07AAE53CC478A95E159F818A39E" ma:contentTypeVersion="6" ma:contentTypeDescription="Utwórz nowy dokument." ma:contentTypeScope="" ma:versionID="acaf6ac726d61f80291ba6fed654a8e0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9f7c1c4-9d1a-4107-9192-b1bcec9d9d0b">4AUVVSWN3CTX-504539385-30690</_dlc_DocId>
    <_dlc_DocIdUrl xmlns="39f7c1c4-9d1a-4107-9192-b1bcec9d9d0b">
      <Url>https://portalarimr.arimr.gov.pl/Departamenty/DRR/_layouts/15/DocIdRedir.aspx?ID=4AUVVSWN3CTX-504539385-30690</Url>
      <Description>4AUVVSWN3CTX-504539385-30690</Description>
    </_dlc_DocIdUrl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901CEB14-BCDB-40E4-B312-FCC07CD5ABC3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F91593D2-460E-4A81-BB9C-11D7FBEE45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C58A03-3944-41E5-8BBE-EB8092D4E7B3}">
  <ds:schemaRefs>
    <ds:schemaRef ds:uri="http://schemas.openxmlformats.org/package/2006/metadata/core-properties"/>
    <ds:schemaRef ds:uri="http://schemas.microsoft.com/office/2006/documentManagement/types"/>
    <ds:schemaRef ds:uri="39f7c1c4-9d1a-4107-9192-b1bcec9d9d0b"/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7233D77B-861C-4D4E-A440-864FF66B601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15AB8266-4FB1-442F-BFBF-20E124143355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1</vt:i4>
      </vt:variant>
      <vt:variant>
        <vt:lpstr>Nazwane zakresy</vt:lpstr>
      </vt:variant>
      <vt:variant>
        <vt:i4>2</vt:i4>
      </vt:variant>
    </vt:vector>
  </HeadingPairs>
  <TitlesOfParts>
    <vt:vector size="3" baseType="lpstr">
      <vt:lpstr>Arkusz1</vt:lpstr>
      <vt:lpstr>Arkusz1!_3.9_S_1_497_Sprawozdanie_roczne_GPR</vt:lpstr>
      <vt:lpstr>Arkusz1!Obszar_wydruku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Sidorowicz Agata</dc:creator>
  <cp:lastModifiedBy>Kluska Ewa</cp:lastModifiedBy>
  <cp:lastPrinted>2022-04-14T10:48:58Z</cp:lastPrinted>
  <dcterms:created xsi:type="dcterms:W3CDTF">2018-03-06T09:07:38Z</dcterms:created>
  <dcterms:modified xsi:type="dcterms:W3CDTF">2022-05-31T10:48:00Z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3260851a-e783-4e52-bd67-f5fd517e8282</vt:lpwstr>
  </property>
  <property fmtid="{D5CDD505-2E9C-101B-9397-08002B2CF9AE}" pid="3" name="ContentTypeId">
    <vt:lpwstr>0x010100CFB9F07AAE53CC478A95E159F818A39E</vt:lpwstr>
  </property>
  <property fmtid="{D5CDD505-2E9C-101B-9397-08002B2CF9AE}" pid="4" name="docIndexRef">
    <vt:lpwstr>ed0d6d20-e9c3-4177-87f8-08789d4bffad</vt:lpwstr>
  </property>
  <property fmtid="{D5CDD505-2E9C-101B-9397-08002B2CF9AE}" pid="5" name="bjSaver">
    <vt:lpwstr>zDavAs3Zm0E+10D8P5You0oLPgYxi9OC</vt:lpwstr>
  </property>
  <property fmtid="{D5CDD505-2E9C-101B-9397-08002B2CF9AE}" pid="6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7" name="bjDocumentLabelXML-0">
    <vt:lpwstr>ames.com/2008/01/sie/internal/label"&gt;&lt;element uid="e3529ac4-ce9c-4660-aa85-64853fbeee80" value="" /&gt;&lt;/sisl&gt;</vt:lpwstr>
  </property>
  <property fmtid="{D5CDD505-2E9C-101B-9397-08002B2CF9AE}" pid="8" name="bjDocumentSecurityLabel">
    <vt:lpwstr>Klasyfikacja: OGÓLNA</vt:lpwstr>
  </property>
  <property fmtid="{D5CDD505-2E9C-101B-9397-08002B2CF9AE}" pid="9" name="bjClsUserRVM">
    <vt:lpwstr>[]</vt:lpwstr>
  </property>
</Properties>
</file>