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5" r:id="rId1"/>
  </p:sldMasterIdLst>
  <p:notesMasterIdLst>
    <p:notesMasterId r:id="rId3"/>
  </p:notesMasterIdLst>
  <p:handoutMasterIdLst>
    <p:handoutMasterId r:id="rId4"/>
  </p:handoutMasterIdLst>
  <p:sldIdLst>
    <p:sldId id="491" r:id="rId2"/>
  </p:sldIdLst>
  <p:sldSz cx="10287000" cy="6858000" type="35mm"/>
  <p:notesSz cx="6797675" cy="9926638"/>
  <p:defaultTextStyle>
    <a:defPPr>
      <a:defRPr lang="pl-PL"/>
    </a:defPPr>
    <a:lvl1pPr algn="ctr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2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10" userDrawn="1">
          <p15:clr>
            <a:srgbClr val="A4A3A4"/>
          </p15:clr>
        </p15:guide>
        <p15:guide id="2" pos="2119" userDrawn="1">
          <p15:clr>
            <a:srgbClr val="A4A3A4"/>
          </p15:clr>
        </p15:guide>
        <p15:guide id="3" orient="horz" pos="3127" userDrawn="1">
          <p15:clr>
            <a:srgbClr val="A4A3A4"/>
          </p15:clr>
        </p15:guide>
        <p15:guide id="4" pos="214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800000"/>
    <a:srgbClr val="CC99FF"/>
    <a:srgbClr val="9FFAFF"/>
    <a:srgbClr val="99FFCC"/>
    <a:srgbClr val="99FF99"/>
    <a:srgbClr val="CCFF66"/>
    <a:srgbClr val="FF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6039" autoAdjust="0"/>
    <p:restoredTop sz="94278" autoAdjust="0"/>
  </p:normalViewPr>
  <p:slideViewPr>
    <p:cSldViewPr>
      <p:cViewPr varScale="1">
        <p:scale>
          <a:sx n="78" d="100"/>
          <a:sy n="78" d="100"/>
        </p:scale>
        <p:origin x="1560" y="84"/>
      </p:cViewPr>
      <p:guideLst>
        <p:guide orient="horz" pos="2160"/>
        <p:guide pos="3240"/>
      </p:guideLst>
    </p:cSldViewPr>
  </p:slideViewPr>
  <p:outlineViewPr>
    <p:cViewPr>
      <p:scale>
        <a:sx n="66" d="100"/>
        <a:sy n="66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5" d="100"/>
          <a:sy n="65" d="100"/>
        </p:scale>
        <p:origin x="-2790" y="-108"/>
      </p:cViewPr>
      <p:guideLst>
        <p:guide orient="horz" pos="3110"/>
        <p:guide pos="2119"/>
        <p:guide orient="horz" pos="3127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46301" cy="4963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33" tIns="45666" rIns="91333" bIns="45666" numCol="1" anchor="t" anchorCtr="0" compatLnSpc="1">
            <a:prstTxWarp prst="textNoShape">
              <a:avLst/>
            </a:prstTxWarp>
          </a:bodyPr>
          <a:lstStyle>
            <a:lvl1pPr algn="l" defTabSz="913323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376" y="0"/>
            <a:ext cx="2946301" cy="4963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33" tIns="45666" rIns="91333" bIns="45666" numCol="1" anchor="t" anchorCtr="0" compatLnSpc="1">
            <a:prstTxWarp prst="textNoShape">
              <a:avLst/>
            </a:prstTxWarp>
          </a:bodyPr>
          <a:lstStyle>
            <a:lvl1pPr algn="r" defTabSz="913323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71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9430307"/>
            <a:ext cx="2946301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33" tIns="45666" rIns="91333" bIns="45666" numCol="1" anchor="b" anchorCtr="0" compatLnSpc="1">
            <a:prstTxWarp prst="textNoShape">
              <a:avLst/>
            </a:prstTxWarp>
          </a:bodyPr>
          <a:lstStyle>
            <a:lvl1pPr algn="l" defTabSz="913323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71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376" y="9430307"/>
            <a:ext cx="2946301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33" tIns="45666" rIns="91333" bIns="45666" numCol="1" anchor="b" anchorCtr="0" compatLnSpc="1">
            <a:prstTxWarp prst="textNoShape">
              <a:avLst/>
            </a:prstTxWarp>
          </a:bodyPr>
          <a:lstStyle>
            <a:lvl1pPr algn="r" defTabSz="913258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fld id="{6E960AE4-2351-4AE0-A840-FF64DCB05B91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7603256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1"/>
            <a:ext cx="2919021" cy="5154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139" tIns="44071" rIns="88139" bIns="44071" numCol="1" anchor="t" anchorCtr="0" compatLnSpc="1">
            <a:prstTxWarp prst="textNoShape">
              <a:avLst/>
            </a:prstTxWarp>
          </a:bodyPr>
          <a:lstStyle>
            <a:lvl1pPr algn="l" defTabSz="881219" eaLnBrk="1" hangingPunct="1">
              <a:defRPr sz="1200" b="1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180227" name="Rectangle 1027"/>
          <p:cNvSpPr>
            <a:spLocks noGrp="1" noChangeArrowheads="1"/>
          </p:cNvSpPr>
          <p:nvPr>
            <p:ph type="dt" idx="1"/>
          </p:nvPr>
        </p:nvSpPr>
        <p:spPr bwMode="auto">
          <a:xfrm>
            <a:off x="3865817" y="1"/>
            <a:ext cx="2919020" cy="5154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139" tIns="44071" rIns="88139" bIns="44071" numCol="1" anchor="t" anchorCtr="0" compatLnSpc="1">
            <a:prstTxWarp prst="textNoShape">
              <a:avLst/>
            </a:prstTxWarp>
          </a:bodyPr>
          <a:lstStyle>
            <a:lvl1pPr algn="r" defTabSz="881219" eaLnBrk="1" hangingPunct="1">
              <a:defRPr sz="1200" b="1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100" name="Rectangle 1028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657225" y="739775"/>
            <a:ext cx="5543550" cy="36972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80229" name="Rectangle 1029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77795" y="4730315"/>
            <a:ext cx="5030857" cy="44334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139" tIns="44071" rIns="88139" bIns="4407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 noProof="0" smtClean="0"/>
              <a:t>Kliknij, aby edytować style wzorca tekstu</a:t>
            </a:r>
          </a:p>
          <a:p>
            <a:pPr lvl="1"/>
            <a:r>
              <a:rPr lang="pl-PL" altLang="pl-PL" noProof="0" smtClean="0"/>
              <a:t>Drugi poziom</a:t>
            </a:r>
          </a:p>
          <a:p>
            <a:pPr lvl="2"/>
            <a:r>
              <a:rPr lang="pl-PL" altLang="pl-PL" noProof="0" smtClean="0"/>
              <a:t>Trzeci poziom</a:t>
            </a:r>
          </a:p>
          <a:p>
            <a:pPr lvl="3"/>
            <a:r>
              <a:rPr lang="pl-PL" altLang="pl-PL" noProof="0" smtClean="0"/>
              <a:t>Czwarty poziom</a:t>
            </a:r>
          </a:p>
          <a:p>
            <a:pPr lvl="4"/>
            <a:r>
              <a:rPr lang="pl-PL" altLang="pl-PL" noProof="0" smtClean="0"/>
              <a:t>Piąty poziom</a:t>
            </a:r>
          </a:p>
        </p:txBody>
      </p:sp>
      <p:sp>
        <p:nvSpPr>
          <p:cNvPr id="180230" name="Rectangle 1030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" y="9460631"/>
            <a:ext cx="2919021" cy="443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139" tIns="44071" rIns="88139" bIns="44071" numCol="1" anchor="b" anchorCtr="0" compatLnSpc="1">
            <a:prstTxWarp prst="textNoShape">
              <a:avLst/>
            </a:prstTxWarp>
          </a:bodyPr>
          <a:lstStyle>
            <a:lvl1pPr algn="l" defTabSz="881219" eaLnBrk="1" hangingPunct="1">
              <a:defRPr sz="1200" b="1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180231" name="Rectangle 1031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65817" y="9460631"/>
            <a:ext cx="2919020" cy="443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139" tIns="44071" rIns="88139" bIns="44071" numCol="1" anchor="b" anchorCtr="0" compatLnSpc="1">
            <a:prstTxWarp prst="textNoShape">
              <a:avLst/>
            </a:prstTxWarp>
          </a:bodyPr>
          <a:lstStyle>
            <a:lvl1pPr algn="r" defTabSz="879670" eaLnBrk="1" hangingPunct="1">
              <a:defRPr sz="1200" b="1">
                <a:latin typeface="Times New Roman" panose="02020603050405020304" pitchFamily="18" charset="0"/>
              </a:defRPr>
            </a:lvl1pPr>
          </a:lstStyle>
          <a:p>
            <a:fld id="{26FB2269-152C-4AB6-80C3-429635D446E7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39924648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7"/>
          <p:cNvSpPr txBox="1">
            <a:spLocks noChangeArrowheads="1"/>
          </p:cNvSpPr>
          <p:nvPr/>
        </p:nvSpPr>
        <p:spPr bwMode="auto">
          <a:xfrm>
            <a:off x="7586663" y="6399213"/>
            <a:ext cx="2700337" cy="458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pl-PL" altLang="pl-PL" sz="800" b="1" smtClean="0"/>
              <a:t>Opracowano </a:t>
            </a:r>
            <a:br>
              <a:rPr lang="pl-PL" altLang="pl-PL" sz="800" b="1" smtClean="0"/>
            </a:br>
            <a:r>
              <a:rPr lang="pl-PL" altLang="pl-PL" sz="800" b="1" smtClean="0"/>
              <a:t>w Biurze Dyrektora Generalnego</a:t>
            </a:r>
            <a:br>
              <a:rPr lang="pl-PL" altLang="pl-PL" sz="800" b="1" smtClean="0"/>
            </a:br>
            <a:r>
              <a:rPr lang="pl-PL" altLang="pl-PL" sz="800" b="1" smtClean="0"/>
              <a:t>25 lutego 2013  r.</a:t>
            </a:r>
          </a:p>
        </p:txBody>
      </p:sp>
      <p:sp>
        <p:nvSpPr>
          <p:cNvPr id="4935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57250" y="1371600"/>
            <a:ext cx="8658225" cy="20574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pl-PL" altLang="pl-PL" noProof="0" smtClean="0"/>
              <a:t>Kliknij, aby edytować styl wzorca tytułu</a:t>
            </a:r>
          </a:p>
        </p:txBody>
      </p:sp>
      <p:sp>
        <p:nvSpPr>
          <p:cNvPr id="4935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57250" y="3765550"/>
            <a:ext cx="8658225" cy="20574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pl-PL" altLang="pl-PL" noProof="0" smtClean="0"/>
              <a:t>Kliknij, aby edytować styl wzorca podtytułu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514350" y="6248400"/>
            <a:ext cx="24003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664450" y="6237288"/>
            <a:ext cx="2400300" cy="457200"/>
          </a:xfrm>
        </p:spPr>
        <p:txBody>
          <a:bodyPr/>
          <a:lstStyle>
            <a:lvl1pPr>
              <a:defRPr b="1"/>
            </a:lvl1pPr>
          </a:lstStyle>
          <a:p>
            <a:fld id="{2CA3BF0A-9BBA-4326-95E5-9AA5BBE737B1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4026099086"/>
      </p:ext>
    </p:extLst>
  </p:cSld>
  <p:clrMapOvr>
    <a:masterClrMapping/>
  </p:clrMapOvr>
  <p:transition spd="med"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2985525-BBBC-46F2-9F66-7F03616DD984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517160536"/>
      </p:ext>
    </p:extLst>
  </p:cSld>
  <p:clrMapOvr>
    <a:masterClrMapping/>
  </p:clrMapOvr>
  <p:transition spd="med"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7458075" y="533400"/>
            <a:ext cx="2314575" cy="5597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514350" y="533400"/>
            <a:ext cx="6791325" cy="5597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AC50E5C-521E-46B5-8118-F95C510BFFB8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193364011"/>
      </p:ext>
    </p:extLst>
  </p:cSld>
  <p:clrMapOvr>
    <a:masterClrMapping/>
  </p:clrMapOvr>
  <p:transition spd="med">
    <p:zo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77B09E6-3CF3-4C03-87A0-E6552DD31281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542632349"/>
      </p:ext>
    </p:extLst>
  </p:cSld>
  <p:clrMapOvr>
    <a:masterClrMapping/>
  </p:clrMapOvr>
  <p:transition spd="med"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12800" y="4406900"/>
            <a:ext cx="874395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12800" y="2906713"/>
            <a:ext cx="874395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64336AD-3836-4575-8EEB-44D12C6A673D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957734130"/>
      </p:ext>
    </p:extLst>
  </p:cSld>
  <p:clrMapOvr>
    <a:masterClrMapping/>
  </p:clrMapOvr>
  <p:transition spd="med"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514350" y="1828800"/>
            <a:ext cx="4552950" cy="43021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5219700" y="1828800"/>
            <a:ext cx="4552950" cy="43021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D340A26-705D-4F7E-8DAB-9B913BED62E5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548021839"/>
      </p:ext>
    </p:extLst>
  </p:cSld>
  <p:clrMapOvr>
    <a:masterClrMapping/>
  </p:clrMapOvr>
  <p:transition spd="med"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14350" y="274638"/>
            <a:ext cx="92583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514350" y="1535113"/>
            <a:ext cx="454501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514350" y="2174875"/>
            <a:ext cx="454501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5226050" y="1535113"/>
            <a:ext cx="454660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5226050" y="2174875"/>
            <a:ext cx="4546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5F08588-E6F1-4F8E-9D36-BC6FC6612E84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626919498"/>
      </p:ext>
    </p:extLst>
  </p:cSld>
  <p:clrMapOvr>
    <a:masterClrMapping/>
  </p:clrMapOvr>
  <p:transition spd="med"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950B0A7-ECBC-4B7C-936E-42FBA1F5EEAD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087685097"/>
      </p:ext>
    </p:extLst>
  </p:cSld>
  <p:clrMapOvr>
    <a:masterClrMapping/>
  </p:clrMapOvr>
  <p:transition spd="med"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7D73EC6-D734-4386-A9B5-E7A9CAA6E7B0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576970693"/>
      </p:ext>
    </p:extLst>
  </p:cSld>
  <p:clrMapOvr>
    <a:masterClrMapping/>
  </p:clrMapOvr>
  <p:transition spd="med">
    <p:zo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14350" y="273050"/>
            <a:ext cx="3384550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022725" y="273050"/>
            <a:ext cx="5749925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514350" y="1435100"/>
            <a:ext cx="3384550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F911D87-161A-42FA-9344-80FF1A912460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4292171274"/>
      </p:ext>
    </p:extLst>
  </p:cSld>
  <p:clrMapOvr>
    <a:masterClrMapping/>
  </p:clrMapOvr>
  <p:transition spd="med"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016125" y="4800600"/>
            <a:ext cx="61722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2016125" y="612775"/>
            <a:ext cx="6172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l-PL" noProof="0" smtClean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2016125" y="5367338"/>
            <a:ext cx="6172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72CB7EB-370C-4094-9090-748DCCC45CC5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493506899"/>
      </p:ext>
    </p:extLst>
  </p:cSld>
  <p:clrMapOvr>
    <a:masterClrMapping/>
  </p:clrMapOvr>
  <p:transition spd="med"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14350" y="533400"/>
            <a:ext cx="92583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 smtClean="0"/>
              <a:t>Kliknij, aby edytować styl wzorca tytułu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14350" y="1828800"/>
            <a:ext cx="9258300" cy="430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 smtClean="0"/>
              <a:t>Kliknij, aby edytować style wzorca tekstu</a:t>
            </a:r>
          </a:p>
          <a:p>
            <a:pPr lvl="1"/>
            <a:r>
              <a:rPr lang="pl-PL" altLang="pl-PL" smtClean="0"/>
              <a:t>Drugi poziom</a:t>
            </a:r>
          </a:p>
          <a:p>
            <a:pPr lvl="2"/>
            <a:r>
              <a:rPr lang="pl-PL" altLang="pl-PL" smtClean="0"/>
              <a:t>Trzeci poziom</a:t>
            </a:r>
          </a:p>
          <a:p>
            <a:pPr lvl="3"/>
            <a:r>
              <a:rPr lang="pl-PL" altLang="pl-PL" smtClean="0"/>
              <a:t>Czwarty poziom</a:t>
            </a:r>
          </a:p>
          <a:p>
            <a:pPr lvl="4"/>
            <a:r>
              <a:rPr lang="pl-PL" altLang="pl-PL" smtClean="0"/>
              <a:t>Piąty poziom</a:t>
            </a:r>
          </a:p>
        </p:txBody>
      </p:sp>
      <p:sp>
        <p:nvSpPr>
          <p:cNvPr id="49254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14350" y="6248400"/>
            <a:ext cx="1885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9254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14725" y="6248400"/>
            <a:ext cx="3257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9255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629525" y="6248400"/>
            <a:ext cx="21431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/>
            </a:lvl1pPr>
          </a:lstStyle>
          <a:p>
            <a:fld id="{75F185C5-E5F7-484B-9391-3E21A08CAE3D}" type="slidenum">
              <a:rPr lang="pl-PL" altLang="pl-PL"/>
              <a:pPr/>
              <a:t>‹#›</a:t>
            </a:fld>
            <a:endParaRPr lang="pl-PL" alt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690" r:id="rId1"/>
    <p:sldLayoutId id="2147484680" r:id="rId2"/>
    <p:sldLayoutId id="2147484681" r:id="rId3"/>
    <p:sldLayoutId id="2147484682" r:id="rId4"/>
    <p:sldLayoutId id="2147484683" r:id="rId5"/>
    <p:sldLayoutId id="2147484684" r:id="rId6"/>
    <p:sldLayoutId id="2147484685" r:id="rId7"/>
    <p:sldLayoutId id="2147484686" r:id="rId8"/>
    <p:sldLayoutId id="2147484687" r:id="rId9"/>
    <p:sldLayoutId id="2147484688" r:id="rId10"/>
    <p:sldLayoutId id="2147484689" r:id="rId11"/>
  </p:sldLayoutIdLst>
  <p:transition spd="med">
    <p:zoom/>
  </p:transition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469900" indent="-469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panose="05000000000000000000" pitchFamily="2" charset="2"/>
        <a:buChar char="o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anose="05000000000000000000" pitchFamily="2" charset="2"/>
        <a:buChar char="n"/>
        <a:defRPr sz="2800">
          <a:solidFill>
            <a:schemeClr val="tx1"/>
          </a:solidFill>
          <a:latin typeface="+mn-lt"/>
        </a:defRPr>
      </a:lvl2pPr>
      <a:lvl3pPr marL="1377950" indent="-468313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anose="05000000000000000000" pitchFamily="2" charset="2"/>
        <a:buChar char="o"/>
        <a:defRPr sz="2400">
          <a:solidFill>
            <a:schemeClr val="tx1"/>
          </a:solidFill>
          <a:latin typeface="+mn-lt"/>
        </a:defRPr>
      </a:lvl3pPr>
      <a:lvl4pPr marL="1827213" indent="-4381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</a:defRPr>
      </a:lvl4pPr>
      <a:lvl5pPr marL="2297113" indent="-46831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o"/>
        <a:defRPr sz="2000">
          <a:solidFill>
            <a:schemeClr val="tx1"/>
          </a:solidFill>
          <a:latin typeface="+mn-lt"/>
        </a:defRPr>
      </a:lvl5pPr>
      <a:lvl6pPr marL="27543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6pPr>
      <a:lvl7pPr marL="32115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7pPr>
      <a:lvl8pPr marL="36687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8pPr>
      <a:lvl9pPr marL="41259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56"/>
          <p:cNvSpPr>
            <a:spLocks noChangeArrowheads="1"/>
          </p:cNvSpPr>
          <p:nvPr/>
        </p:nvSpPr>
        <p:spPr bwMode="auto">
          <a:xfrm>
            <a:off x="9463979" y="3663648"/>
            <a:ext cx="720081" cy="557440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Biuro Dyrektora</a:t>
            </a:r>
            <a:r>
              <a:rPr lang="pl-PL" altLang="pl-PL" sz="1200" dirty="0">
                <a:latin typeface="Calibri" panose="020F0502020204030204" pitchFamily="34" charset="0"/>
              </a:rPr>
              <a:t> </a:t>
            </a:r>
            <a:r>
              <a:rPr lang="pl-PL" altLang="pl-PL" sz="800" dirty="0">
                <a:latin typeface="Calibri" panose="020F0502020204030204" pitchFamily="34" charset="0"/>
              </a:rPr>
              <a:t>Generalnego</a:t>
            </a:r>
          </a:p>
          <a:p>
            <a:pPr eaLnBrk="1" hangingPunct="1"/>
            <a:r>
              <a:rPr lang="pl-PL" altLang="pl-PL" sz="800" b="1" dirty="0">
                <a:latin typeface="Calibri" panose="020F0502020204030204" pitchFamily="34" charset="0"/>
              </a:rPr>
              <a:t>BDG</a:t>
            </a:r>
          </a:p>
        </p:txBody>
      </p:sp>
      <p:sp>
        <p:nvSpPr>
          <p:cNvPr id="3076" name="Rectangle 257"/>
          <p:cNvSpPr>
            <a:spLocks noChangeArrowheads="1"/>
          </p:cNvSpPr>
          <p:nvPr/>
        </p:nvSpPr>
        <p:spPr bwMode="auto">
          <a:xfrm>
            <a:off x="4195823" y="3209752"/>
            <a:ext cx="1138177" cy="1074777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pl-PL" altLang="pl-PL" sz="800" dirty="0" smtClean="0">
                <a:latin typeface="Calibri" panose="020F0502020204030204" pitchFamily="34" charset="0"/>
              </a:rPr>
              <a:t>Biuro Inspekcji Wewnętrznej                                        </a:t>
            </a:r>
          </a:p>
          <a:p>
            <a:r>
              <a:rPr lang="pl-PL" altLang="pl-PL" sz="800" b="1" dirty="0">
                <a:latin typeface="Calibri" panose="020F0502020204030204" pitchFamily="34" charset="0"/>
              </a:rPr>
              <a:t> </a:t>
            </a:r>
            <a:r>
              <a:rPr lang="pl-PL" altLang="pl-PL" sz="800" b="1" dirty="0" smtClean="0">
                <a:latin typeface="Calibri" panose="020F0502020204030204" pitchFamily="34" charset="0"/>
              </a:rPr>
              <a:t>            BIW</a:t>
            </a:r>
            <a:r>
              <a:rPr lang="pl-PL" altLang="pl-PL" sz="800" b="1" dirty="0"/>
              <a:t> </a:t>
            </a:r>
            <a:r>
              <a:rPr lang="pl-PL" sz="5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z </a:t>
            </a:r>
            <a:r>
              <a:rPr lang="pl-PL" sz="500" i="1" dirty="0">
                <a:latin typeface="Calibri" panose="020F0502020204030204" pitchFamily="34" charset="0"/>
                <a:cs typeface="Calibri" panose="020F0502020204030204" pitchFamily="34" charset="0"/>
              </a:rPr>
              <a:t>wyłączeniem określonym w art. 12 d ustawy  z  dnia </a:t>
            </a:r>
          </a:p>
          <a:p>
            <a:r>
              <a:rPr lang="pl-PL" sz="500" i="1" dirty="0">
                <a:latin typeface="Calibri" panose="020F0502020204030204" pitchFamily="34" charset="0"/>
                <a:cs typeface="Calibri" panose="020F0502020204030204" pitchFamily="34" charset="0"/>
              </a:rPr>
              <a:t>        16  listopada 2016  r. o Krajowej Administracji Skarbowej</a:t>
            </a:r>
            <a:endParaRPr lang="pl-PL" altLang="pl-PL" sz="500" b="1" i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079" name="Rectangle 260"/>
          <p:cNvSpPr>
            <a:spLocks noChangeArrowheads="1"/>
          </p:cNvSpPr>
          <p:nvPr/>
        </p:nvSpPr>
        <p:spPr bwMode="auto">
          <a:xfrm>
            <a:off x="7696074" y="5352437"/>
            <a:ext cx="905788" cy="542925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Instytucji </a:t>
            </a:r>
          </a:p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Płatniczej</a:t>
            </a:r>
          </a:p>
          <a:p>
            <a:pPr eaLnBrk="1" hangingPunct="1"/>
            <a:r>
              <a:rPr lang="pl-PL" altLang="pl-PL" sz="800" b="1" dirty="0">
                <a:latin typeface="Calibri" panose="020F0502020204030204" pitchFamily="34" charset="0"/>
              </a:rPr>
              <a:t> IP</a:t>
            </a:r>
          </a:p>
        </p:txBody>
      </p:sp>
      <p:sp>
        <p:nvSpPr>
          <p:cNvPr id="3080" name="Rectangle 261"/>
          <p:cNvSpPr>
            <a:spLocks noChangeArrowheads="1"/>
          </p:cNvSpPr>
          <p:nvPr/>
        </p:nvSpPr>
        <p:spPr bwMode="auto">
          <a:xfrm>
            <a:off x="1974884" y="4001288"/>
            <a:ext cx="894513" cy="492817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Systemu Podatkowego</a:t>
            </a:r>
          </a:p>
          <a:p>
            <a:pPr eaLnBrk="1" hangingPunct="1"/>
            <a:r>
              <a:rPr lang="pl-PL" altLang="pl-PL" sz="800" b="1" dirty="0">
                <a:latin typeface="Calibri" panose="020F0502020204030204" pitchFamily="34" charset="0"/>
              </a:rPr>
              <a:t> SP</a:t>
            </a:r>
          </a:p>
        </p:txBody>
      </p:sp>
      <p:sp>
        <p:nvSpPr>
          <p:cNvPr id="3081" name="Rectangle 262"/>
          <p:cNvSpPr>
            <a:spLocks noChangeArrowheads="1"/>
          </p:cNvSpPr>
          <p:nvPr/>
        </p:nvSpPr>
        <p:spPr bwMode="auto">
          <a:xfrm>
            <a:off x="7677601" y="2539279"/>
            <a:ext cx="907085" cy="576262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Budżetu </a:t>
            </a:r>
          </a:p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Państwa</a:t>
            </a:r>
          </a:p>
          <a:p>
            <a:pPr eaLnBrk="1" hangingPunct="1"/>
            <a:r>
              <a:rPr lang="pl-PL" altLang="pl-PL" sz="800" b="1" dirty="0">
                <a:latin typeface="Calibri" panose="020F0502020204030204" pitchFamily="34" charset="0"/>
              </a:rPr>
              <a:t>BP</a:t>
            </a:r>
          </a:p>
        </p:txBody>
      </p:sp>
      <p:sp>
        <p:nvSpPr>
          <p:cNvPr id="3082" name="Rectangle 263"/>
          <p:cNvSpPr>
            <a:spLocks noChangeArrowheads="1"/>
          </p:cNvSpPr>
          <p:nvPr/>
        </p:nvSpPr>
        <p:spPr bwMode="auto">
          <a:xfrm>
            <a:off x="7691603" y="3906730"/>
            <a:ext cx="905788" cy="587375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Finansowania</a:t>
            </a:r>
          </a:p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Sfery  Gospodarczej </a:t>
            </a:r>
          </a:p>
          <a:p>
            <a:pPr eaLnBrk="1" hangingPunct="1"/>
            <a:r>
              <a:rPr lang="pl-PL" altLang="pl-PL" sz="800" b="1" dirty="0">
                <a:latin typeface="Calibri" panose="020F0502020204030204" pitchFamily="34" charset="0"/>
              </a:rPr>
              <a:t>FG</a:t>
            </a:r>
            <a:endParaRPr lang="pl-PL" altLang="pl-PL" sz="2000" b="1" dirty="0">
              <a:latin typeface="Calibri" panose="020F0502020204030204" pitchFamily="34" charset="0"/>
            </a:endParaRPr>
          </a:p>
        </p:txBody>
      </p:sp>
      <p:sp>
        <p:nvSpPr>
          <p:cNvPr id="3083" name="Rectangle 265"/>
          <p:cNvSpPr>
            <a:spLocks noChangeArrowheads="1"/>
          </p:cNvSpPr>
          <p:nvPr/>
        </p:nvSpPr>
        <p:spPr bwMode="auto">
          <a:xfrm>
            <a:off x="7675035" y="3165672"/>
            <a:ext cx="905788" cy="644525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Finansów Samorządu Terytorialnego</a:t>
            </a:r>
          </a:p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 </a:t>
            </a:r>
            <a:r>
              <a:rPr lang="pl-PL" altLang="pl-PL" sz="800" b="1" dirty="0">
                <a:latin typeface="Calibri" panose="020F0502020204030204" pitchFamily="34" charset="0"/>
              </a:rPr>
              <a:t>ST</a:t>
            </a:r>
          </a:p>
        </p:txBody>
      </p:sp>
      <p:sp>
        <p:nvSpPr>
          <p:cNvPr id="3084" name="Rectangle 266"/>
          <p:cNvSpPr>
            <a:spLocks noChangeArrowheads="1"/>
          </p:cNvSpPr>
          <p:nvPr/>
        </p:nvSpPr>
        <p:spPr bwMode="auto">
          <a:xfrm>
            <a:off x="1954950" y="2572884"/>
            <a:ext cx="899830" cy="552488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</a:t>
            </a:r>
          </a:p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 Podatku </a:t>
            </a:r>
          </a:p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od Towarów i Usług </a:t>
            </a: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PT</a:t>
            </a:r>
            <a:endParaRPr lang="pl-PL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3085" name="Rectangle 267"/>
          <p:cNvSpPr>
            <a:spLocks noChangeArrowheads="1"/>
          </p:cNvSpPr>
          <p:nvPr/>
        </p:nvSpPr>
        <p:spPr bwMode="auto">
          <a:xfrm>
            <a:off x="1969297" y="5543121"/>
            <a:ext cx="890643" cy="800554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</a:t>
            </a:r>
          </a:p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Podatków Sektorowych, Lokalnych oraz Podatku od Gier</a:t>
            </a:r>
          </a:p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 </a:t>
            </a:r>
            <a:r>
              <a:rPr lang="pl-PL" altLang="pl-PL" sz="800" b="1" dirty="0">
                <a:latin typeface="Calibri" panose="020F0502020204030204" pitchFamily="34" charset="0"/>
              </a:rPr>
              <a:t>PS</a:t>
            </a:r>
          </a:p>
        </p:txBody>
      </p:sp>
      <p:sp>
        <p:nvSpPr>
          <p:cNvPr id="3086" name="Rectangle 268"/>
          <p:cNvSpPr>
            <a:spLocks noChangeArrowheads="1"/>
          </p:cNvSpPr>
          <p:nvPr/>
        </p:nvSpPr>
        <p:spPr bwMode="auto">
          <a:xfrm>
            <a:off x="413004" y="3148923"/>
            <a:ext cx="1316389" cy="496101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</a:t>
            </a:r>
          </a:p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Wspierania Polityk Gospodarczych</a:t>
            </a:r>
          </a:p>
          <a:p>
            <a:pPr eaLnBrk="1" hangingPunct="1"/>
            <a:r>
              <a:rPr lang="pl-PL" altLang="pl-PL" sz="800" b="1" dirty="0">
                <a:latin typeface="Calibri" panose="020F0502020204030204" pitchFamily="34" charset="0"/>
              </a:rPr>
              <a:t>PG</a:t>
            </a:r>
            <a:endParaRPr lang="pl-PL" altLang="pl-PL" sz="2000" b="1" dirty="0">
              <a:latin typeface="Calibri" panose="020F0502020204030204" pitchFamily="34" charset="0"/>
            </a:endParaRPr>
          </a:p>
        </p:txBody>
      </p:sp>
      <p:sp>
        <p:nvSpPr>
          <p:cNvPr id="3087" name="Rectangle 269"/>
          <p:cNvSpPr>
            <a:spLocks noChangeArrowheads="1"/>
          </p:cNvSpPr>
          <p:nvPr/>
        </p:nvSpPr>
        <p:spPr bwMode="auto">
          <a:xfrm>
            <a:off x="9463979" y="2571764"/>
            <a:ext cx="720080" cy="316172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Biuro </a:t>
            </a:r>
            <a:r>
              <a:rPr lang="pl-PL" altLang="pl-PL" sz="800" dirty="0" smtClean="0">
                <a:latin typeface="Calibri" panose="020F0502020204030204" pitchFamily="34" charset="0"/>
              </a:rPr>
              <a:t>Logistyki</a:t>
            </a:r>
            <a:endParaRPr lang="pl-PL" altLang="pl-PL" sz="800" dirty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BL</a:t>
            </a:r>
            <a:endParaRPr lang="pl-PL" altLang="pl-PL" sz="700" b="1" dirty="0">
              <a:latin typeface="Calibri" panose="020F0502020204030204" pitchFamily="34" charset="0"/>
            </a:endParaRPr>
          </a:p>
        </p:txBody>
      </p:sp>
      <p:sp>
        <p:nvSpPr>
          <p:cNvPr id="3088" name="Rectangle 270"/>
          <p:cNvSpPr>
            <a:spLocks noChangeArrowheads="1"/>
          </p:cNvSpPr>
          <p:nvPr/>
        </p:nvSpPr>
        <p:spPr bwMode="auto">
          <a:xfrm>
            <a:off x="9463979" y="4293096"/>
            <a:ext cx="720081" cy="612409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</a:t>
            </a:r>
          </a:p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Finansów  </a:t>
            </a:r>
          </a:p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i Księgowości </a:t>
            </a:r>
          </a:p>
          <a:p>
            <a:pPr eaLnBrk="1" hangingPunct="1"/>
            <a:r>
              <a:rPr lang="pl-PL" altLang="pl-PL" sz="800" b="1" dirty="0">
                <a:latin typeface="Calibri" panose="020F0502020204030204" pitchFamily="34" charset="0"/>
              </a:rPr>
              <a:t>FK</a:t>
            </a:r>
          </a:p>
        </p:txBody>
      </p:sp>
      <p:sp>
        <p:nvSpPr>
          <p:cNvPr id="3089" name="Text Box 271"/>
          <p:cNvSpPr txBox="1">
            <a:spLocks noChangeArrowheads="1"/>
          </p:cNvSpPr>
          <p:nvPr/>
        </p:nvSpPr>
        <p:spPr bwMode="auto">
          <a:xfrm>
            <a:off x="6554374" y="2586334"/>
            <a:ext cx="903107" cy="550402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</a:t>
            </a:r>
          </a:p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Współpracy Międzynarodowej</a:t>
            </a:r>
            <a:endParaRPr lang="pl-PL" altLang="pl-PL" sz="800" b="1" dirty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>
                <a:latin typeface="Calibri" panose="020F0502020204030204" pitchFamily="34" charset="0"/>
              </a:rPr>
              <a:t>WM</a:t>
            </a:r>
          </a:p>
        </p:txBody>
      </p:sp>
      <p:sp>
        <p:nvSpPr>
          <p:cNvPr id="3091" name="Text Box 274"/>
          <p:cNvSpPr txBox="1">
            <a:spLocks noChangeArrowheads="1"/>
          </p:cNvSpPr>
          <p:nvPr/>
        </p:nvSpPr>
        <p:spPr bwMode="auto">
          <a:xfrm>
            <a:off x="5503540" y="2602873"/>
            <a:ext cx="872421" cy="449074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 Ceł </a:t>
            </a:r>
          </a:p>
          <a:p>
            <a:pPr eaLnBrk="1" hangingPunct="1"/>
            <a:r>
              <a:rPr lang="pl-PL" altLang="pl-PL" sz="800" b="1" dirty="0">
                <a:latin typeface="Calibri" panose="020F0502020204030204" pitchFamily="34" charset="0"/>
              </a:rPr>
              <a:t>DC</a:t>
            </a:r>
          </a:p>
        </p:txBody>
      </p:sp>
      <p:sp>
        <p:nvSpPr>
          <p:cNvPr id="3092" name="Text Box 275"/>
          <p:cNvSpPr txBox="1">
            <a:spLocks noChangeArrowheads="1"/>
          </p:cNvSpPr>
          <p:nvPr/>
        </p:nvSpPr>
        <p:spPr bwMode="auto">
          <a:xfrm>
            <a:off x="3168496" y="2589269"/>
            <a:ext cx="872422" cy="494374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 smtClean="0">
                <a:latin typeface="Calibri" panose="020F0502020204030204" pitchFamily="34" charset="0"/>
              </a:rPr>
              <a:t>Departament Poboru Podatków                               </a:t>
            </a:r>
            <a:r>
              <a:rPr lang="pl-PL" altLang="pl-PL" sz="800" b="1" dirty="0" smtClean="0">
                <a:latin typeface="Calibri" panose="020F0502020204030204" pitchFamily="34" charset="0"/>
              </a:rPr>
              <a:t>DPP</a:t>
            </a:r>
            <a:endParaRPr lang="pl-PL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3093" name="Rectangle 277"/>
          <p:cNvSpPr>
            <a:spLocks noChangeArrowheads="1"/>
          </p:cNvSpPr>
          <p:nvPr/>
        </p:nvSpPr>
        <p:spPr bwMode="auto">
          <a:xfrm>
            <a:off x="413004" y="3789040"/>
            <a:ext cx="1318262" cy="411378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Biuro Dyscypliny Finansów Publicznych</a:t>
            </a:r>
          </a:p>
          <a:p>
            <a:pPr eaLnBrk="1" hangingPunct="1"/>
            <a:r>
              <a:rPr lang="pl-PL" altLang="pl-PL" sz="800" b="1" dirty="0">
                <a:latin typeface="Calibri" panose="020F0502020204030204" pitchFamily="34" charset="0"/>
              </a:rPr>
              <a:t>BDF</a:t>
            </a:r>
          </a:p>
        </p:txBody>
      </p:sp>
      <p:sp>
        <p:nvSpPr>
          <p:cNvPr id="3095" name="Rectangle 279"/>
          <p:cNvSpPr>
            <a:spLocks noChangeArrowheads="1"/>
          </p:cNvSpPr>
          <p:nvPr/>
        </p:nvSpPr>
        <p:spPr bwMode="auto">
          <a:xfrm>
            <a:off x="9463979" y="2963737"/>
            <a:ext cx="720081" cy="650129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Bezpieczeństwa </a:t>
            </a:r>
            <a:r>
              <a:rPr lang="pl-PL" altLang="pl-PL" sz="800" dirty="0" smtClean="0">
                <a:latin typeface="Calibri" panose="020F0502020204030204" pitchFamily="34" charset="0"/>
              </a:rPr>
              <a:t/>
            </a:r>
            <a:br>
              <a:rPr lang="pl-PL" altLang="pl-PL" sz="800" dirty="0" smtClean="0">
                <a:latin typeface="Calibri" panose="020F0502020204030204" pitchFamily="34" charset="0"/>
              </a:rPr>
            </a:br>
            <a:r>
              <a:rPr lang="pl-PL" altLang="pl-PL" sz="800" dirty="0" smtClean="0">
                <a:latin typeface="Calibri" panose="020F0502020204030204" pitchFamily="34" charset="0"/>
              </a:rPr>
              <a:t>i </a:t>
            </a:r>
            <a:r>
              <a:rPr lang="pl-PL" altLang="pl-PL" sz="800" dirty="0">
                <a:latin typeface="Calibri" panose="020F0502020204030204" pitchFamily="34" charset="0"/>
              </a:rPr>
              <a:t>Ochrony Informacji</a:t>
            </a:r>
          </a:p>
          <a:p>
            <a:pPr eaLnBrk="1" hangingPunct="1"/>
            <a:r>
              <a:rPr lang="pl-PL" altLang="pl-PL" sz="800" b="1" dirty="0">
                <a:latin typeface="Calibri" panose="020F0502020204030204" pitchFamily="34" charset="0"/>
              </a:rPr>
              <a:t>DB</a:t>
            </a:r>
            <a:endParaRPr lang="pl-PL" altLang="pl-PL" sz="2000" b="1" dirty="0">
              <a:latin typeface="Calibri" panose="020F0502020204030204" pitchFamily="34" charset="0"/>
            </a:endParaRPr>
          </a:p>
        </p:txBody>
      </p:sp>
      <p:sp>
        <p:nvSpPr>
          <p:cNvPr id="3096" name="Rectangle 280"/>
          <p:cNvSpPr>
            <a:spLocks noChangeArrowheads="1"/>
          </p:cNvSpPr>
          <p:nvPr/>
        </p:nvSpPr>
        <p:spPr bwMode="auto">
          <a:xfrm>
            <a:off x="3165515" y="4081461"/>
            <a:ext cx="872421" cy="747516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 smtClean="0">
                <a:latin typeface="Calibri" panose="020F0502020204030204" pitchFamily="34" charset="0"/>
              </a:rPr>
              <a:t>Departament </a:t>
            </a:r>
          </a:p>
          <a:p>
            <a:pPr eaLnBrk="1" hangingPunct="1"/>
            <a:r>
              <a:rPr lang="pl-PL" altLang="pl-PL" sz="800" dirty="0" smtClean="0">
                <a:latin typeface="Calibri" panose="020F0502020204030204" pitchFamily="34" charset="0"/>
              </a:rPr>
              <a:t>Audytu Środków Publicznych</a:t>
            </a:r>
          </a:p>
          <a:p>
            <a:pPr eaLnBrk="1" hangingPunct="1"/>
            <a:r>
              <a:rPr lang="pl-PL" altLang="pl-PL" sz="800" dirty="0" smtClean="0">
                <a:latin typeface="Calibri" panose="020F0502020204030204" pitchFamily="34" charset="0"/>
              </a:rPr>
              <a:t> </a:t>
            </a:r>
            <a:r>
              <a:rPr lang="pl-PL" altLang="pl-PL" sz="800" b="1" dirty="0" smtClean="0">
                <a:latin typeface="Calibri" panose="020F0502020204030204" pitchFamily="34" charset="0"/>
              </a:rPr>
              <a:t>DAS</a:t>
            </a:r>
            <a:endParaRPr lang="pl-PL" altLang="pl-PL" sz="500" i="1" dirty="0">
              <a:latin typeface="Calibri" panose="020F0502020204030204" pitchFamily="34" charset="0"/>
            </a:endParaRPr>
          </a:p>
        </p:txBody>
      </p:sp>
      <p:sp>
        <p:nvSpPr>
          <p:cNvPr id="3099" name="Rectangle 285"/>
          <p:cNvSpPr>
            <a:spLocks noChangeArrowheads="1"/>
          </p:cNvSpPr>
          <p:nvPr/>
        </p:nvSpPr>
        <p:spPr bwMode="auto">
          <a:xfrm>
            <a:off x="8767416" y="396633"/>
            <a:ext cx="642227" cy="754267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</a:t>
            </a:r>
            <a:r>
              <a:rPr lang="pl-PL" altLang="pl-PL" sz="800" dirty="0" smtClean="0">
                <a:latin typeface="Calibri" panose="020F0502020204030204" pitchFamily="34" charset="0"/>
              </a:rPr>
              <a:t>Informacji </a:t>
            </a:r>
            <a:r>
              <a:rPr lang="pl-PL" altLang="pl-PL" sz="800" dirty="0">
                <a:latin typeface="Calibri" panose="020F0502020204030204" pitchFamily="34" charset="0"/>
              </a:rPr>
              <a:t>Finansowej</a:t>
            </a:r>
          </a:p>
          <a:p>
            <a:pPr eaLnBrk="1" hangingPunct="1"/>
            <a:r>
              <a:rPr lang="pl-PL" altLang="pl-PL" sz="800" b="1" dirty="0">
                <a:latin typeface="Calibri" panose="020F0502020204030204" pitchFamily="34" charset="0"/>
              </a:rPr>
              <a:t> IF</a:t>
            </a:r>
          </a:p>
        </p:txBody>
      </p:sp>
      <p:sp>
        <p:nvSpPr>
          <p:cNvPr id="3101" name="Rectangle 291"/>
          <p:cNvSpPr>
            <a:spLocks noChangeArrowheads="1"/>
          </p:cNvSpPr>
          <p:nvPr/>
        </p:nvSpPr>
        <p:spPr bwMode="auto">
          <a:xfrm>
            <a:off x="7677601" y="4581580"/>
            <a:ext cx="907085" cy="603250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Finansowania</a:t>
            </a:r>
          </a:p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Sfery Budżetowej </a:t>
            </a:r>
          </a:p>
          <a:p>
            <a:pPr eaLnBrk="1" hangingPunct="1"/>
            <a:r>
              <a:rPr lang="pl-PL" altLang="pl-PL" sz="800" b="1" dirty="0">
                <a:latin typeface="Calibri" panose="020F0502020204030204" pitchFamily="34" charset="0"/>
              </a:rPr>
              <a:t>FS</a:t>
            </a:r>
            <a:endParaRPr lang="pl-PL" altLang="pl-PL" sz="2000" b="1" dirty="0">
              <a:latin typeface="Calibri" panose="020F0502020204030204" pitchFamily="34" charset="0"/>
            </a:endParaRPr>
          </a:p>
        </p:txBody>
      </p:sp>
      <p:sp>
        <p:nvSpPr>
          <p:cNvPr id="3102" name="Text Box 293"/>
          <p:cNvSpPr txBox="1">
            <a:spLocks noChangeArrowheads="1"/>
          </p:cNvSpPr>
          <p:nvPr/>
        </p:nvSpPr>
        <p:spPr bwMode="auto">
          <a:xfrm>
            <a:off x="423657" y="4907941"/>
            <a:ext cx="1305735" cy="537283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</a:t>
            </a:r>
            <a:r>
              <a:rPr lang="pl-PL" altLang="pl-PL" sz="800" dirty="0" smtClean="0">
                <a:latin typeface="Calibri" panose="020F0502020204030204" pitchFamily="34" charset="0"/>
              </a:rPr>
              <a:t>Podatku  </a:t>
            </a:r>
            <a:r>
              <a:rPr lang="pl-PL" altLang="pl-PL" sz="800" dirty="0">
                <a:latin typeface="Calibri" panose="020F0502020204030204" pitchFamily="34" charset="0"/>
              </a:rPr>
              <a:t>Akcyzowego</a:t>
            </a:r>
          </a:p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 </a:t>
            </a:r>
            <a:r>
              <a:rPr lang="pl-PL" altLang="pl-PL" sz="800" b="1" dirty="0">
                <a:latin typeface="Calibri" panose="020F0502020204030204" pitchFamily="34" charset="0"/>
              </a:rPr>
              <a:t>PA</a:t>
            </a:r>
            <a:endParaRPr lang="pl-PL" altLang="pl-PL" sz="2000" b="1" dirty="0">
              <a:latin typeface="Calibri" panose="020F0502020204030204" pitchFamily="34" charset="0"/>
            </a:endParaRPr>
          </a:p>
        </p:txBody>
      </p:sp>
      <p:sp>
        <p:nvSpPr>
          <p:cNvPr id="3103" name="Text Box 294"/>
          <p:cNvSpPr txBox="1">
            <a:spLocks noChangeArrowheads="1"/>
          </p:cNvSpPr>
          <p:nvPr/>
        </p:nvSpPr>
        <p:spPr bwMode="auto">
          <a:xfrm>
            <a:off x="1967361" y="3262697"/>
            <a:ext cx="894513" cy="526343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 </a:t>
            </a:r>
          </a:p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Podatków Dochodowych </a:t>
            </a:r>
          </a:p>
          <a:p>
            <a:pPr eaLnBrk="1" hangingPunct="1"/>
            <a:r>
              <a:rPr lang="pl-PL" altLang="pl-PL" sz="800" b="1" dirty="0">
                <a:latin typeface="Calibri" panose="020F0502020204030204" pitchFamily="34" charset="0"/>
              </a:rPr>
              <a:t>DD</a:t>
            </a:r>
          </a:p>
        </p:txBody>
      </p:sp>
      <p:sp>
        <p:nvSpPr>
          <p:cNvPr id="3104" name="Rectangle 297"/>
          <p:cNvSpPr>
            <a:spLocks noChangeArrowheads="1"/>
          </p:cNvSpPr>
          <p:nvPr/>
        </p:nvSpPr>
        <p:spPr bwMode="auto">
          <a:xfrm>
            <a:off x="6593795" y="5049235"/>
            <a:ext cx="889086" cy="606405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</a:t>
            </a:r>
          </a:p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Rachunkowości  i Rewizji Finansowej </a:t>
            </a:r>
          </a:p>
          <a:p>
            <a:pPr eaLnBrk="1" hangingPunct="1"/>
            <a:r>
              <a:rPr lang="pl-PL" altLang="pl-PL" sz="800" b="1" dirty="0">
                <a:latin typeface="Calibri" panose="020F0502020204030204" pitchFamily="34" charset="0"/>
              </a:rPr>
              <a:t>DR</a:t>
            </a:r>
          </a:p>
        </p:txBody>
      </p:sp>
      <p:sp>
        <p:nvSpPr>
          <p:cNvPr id="3105" name="Rectangle 298"/>
          <p:cNvSpPr>
            <a:spLocks noChangeArrowheads="1"/>
          </p:cNvSpPr>
          <p:nvPr/>
        </p:nvSpPr>
        <p:spPr bwMode="auto">
          <a:xfrm>
            <a:off x="413003" y="4349562"/>
            <a:ext cx="1316389" cy="447590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eaLnBrk="1" hangingPunct="1"/>
            <a:r>
              <a:rPr lang="pl-PL" altLang="pl-PL" sz="800" dirty="0" smtClean="0">
                <a:solidFill>
                  <a:schemeClr val="tx1"/>
                </a:solidFill>
                <a:latin typeface="Calibri" panose="020F0502020204030204" pitchFamily="34" charset="0"/>
              </a:rPr>
              <a:t>Departament Prawny </a:t>
            </a:r>
            <a:endParaRPr lang="pl-PL" altLang="pl-PL" sz="800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>
                <a:solidFill>
                  <a:schemeClr val="tx1"/>
                </a:solidFill>
                <a:latin typeface="Calibri" panose="020F0502020204030204" pitchFamily="34" charset="0"/>
              </a:rPr>
              <a:t>PR</a:t>
            </a:r>
          </a:p>
        </p:txBody>
      </p:sp>
      <p:sp>
        <p:nvSpPr>
          <p:cNvPr id="3106" name="Rectangle 300"/>
          <p:cNvSpPr>
            <a:spLocks noChangeArrowheads="1"/>
          </p:cNvSpPr>
          <p:nvPr/>
        </p:nvSpPr>
        <p:spPr bwMode="auto">
          <a:xfrm>
            <a:off x="6554375" y="3237610"/>
            <a:ext cx="906109" cy="460375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</a:t>
            </a:r>
          </a:p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Długu Publicznego </a:t>
            </a:r>
          </a:p>
          <a:p>
            <a:pPr eaLnBrk="1" hangingPunct="1"/>
            <a:r>
              <a:rPr lang="pl-PL" altLang="pl-PL" sz="800" b="1" dirty="0">
                <a:latin typeface="Calibri" panose="020F0502020204030204" pitchFamily="34" charset="0"/>
              </a:rPr>
              <a:t>DP</a:t>
            </a:r>
          </a:p>
        </p:txBody>
      </p:sp>
      <p:sp>
        <p:nvSpPr>
          <p:cNvPr id="3107" name="Rectangle 307"/>
          <p:cNvSpPr>
            <a:spLocks noChangeArrowheads="1"/>
          </p:cNvSpPr>
          <p:nvPr/>
        </p:nvSpPr>
        <p:spPr bwMode="auto">
          <a:xfrm>
            <a:off x="8743900" y="1268761"/>
            <a:ext cx="1440159" cy="1224135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10000"/>
                  <a:lumOff val="90000"/>
                  <a:shade val="30000"/>
                  <a:satMod val="115000"/>
                </a:schemeClr>
              </a:gs>
              <a:gs pos="0">
                <a:schemeClr val="tx2">
                  <a:lumMod val="10000"/>
                  <a:lumOff val="90000"/>
                  <a:shade val="67500"/>
                  <a:satMod val="115000"/>
                </a:schemeClr>
              </a:gs>
              <a:gs pos="100000">
                <a:schemeClr val="tx2">
                  <a:lumMod val="10000"/>
                  <a:lumOff val="9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tIns="0" rIns="0" bIns="0" anchor="ctr"/>
          <a:lstStyle/>
          <a:p>
            <a:pPr eaLnBrk="1" hangingPunct="1"/>
            <a:endParaRPr lang="pl-PL" altLang="pl-PL" sz="800" b="1" dirty="0" smtClean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Dyrektor Generalny</a:t>
            </a:r>
            <a:endParaRPr lang="pl-PL" altLang="pl-PL" sz="800" b="1" dirty="0">
              <a:latin typeface="Calibri" panose="020F0502020204030204" pitchFamily="34" charset="0"/>
            </a:endParaRPr>
          </a:p>
          <a:p>
            <a:pPr eaLnBrk="1" hangingPunct="1"/>
            <a:endParaRPr lang="pl-PL" altLang="pl-PL" sz="700" b="1" dirty="0">
              <a:latin typeface="Calibri" panose="020F0502020204030204" pitchFamily="34" charset="0"/>
            </a:endParaRPr>
          </a:p>
          <a:p>
            <a:pPr eaLnBrk="1" hangingPunct="1"/>
            <a:endParaRPr lang="pl-PL" altLang="pl-PL" sz="700" b="1" dirty="0">
              <a:latin typeface="Calibri" panose="020F0502020204030204" pitchFamily="34" charset="0"/>
            </a:endParaRPr>
          </a:p>
          <a:p>
            <a:pPr eaLnBrk="1" hangingPunct="1"/>
            <a:endParaRPr lang="pl-PL" altLang="pl-PL" sz="700" b="1" dirty="0" smtClean="0">
              <a:latin typeface="Calibri" panose="020F0502020204030204" pitchFamily="34" charset="0"/>
            </a:endParaRPr>
          </a:p>
          <a:p>
            <a:pPr lvl="0" eaLnBrk="1" hangingPunct="1"/>
            <a:endParaRPr lang="pl-PL" altLang="pl-PL" sz="900" b="1" dirty="0" smtClean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lvl="0" eaLnBrk="1" hangingPunct="1"/>
            <a:r>
              <a:rPr lang="pl-PL" altLang="pl-PL" sz="900" b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BARBARA BRODOWSKA-MĄCZKA</a:t>
            </a:r>
          </a:p>
          <a:p>
            <a:pPr eaLnBrk="1" hangingPunct="1"/>
            <a:endParaRPr lang="pl-PL" altLang="pl-PL" sz="700" b="1" dirty="0">
              <a:latin typeface="Calibri" panose="020F0502020204030204" pitchFamily="34" charset="0"/>
            </a:endParaRPr>
          </a:p>
        </p:txBody>
      </p:sp>
      <p:sp>
        <p:nvSpPr>
          <p:cNvPr id="3110" name="Rectangle 316"/>
          <p:cNvSpPr>
            <a:spLocks noChangeArrowheads="1"/>
          </p:cNvSpPr>
          <p:nvPr/>
        </p:nvSpPr>
        <p:spPr bwMode="auto">
          <a:xfrm>
            <a:off x="7674451" y="1252316"/>
            <a:ext cx="907085" cy="1202691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10000"/>
                  <a:lumOff val="90000"/>
                  <a:shade val="30000"/>
                  <a:satMod val="115000"/>
                </a:schemeClr>
              </a:gs>
              <a:gs pos="0">
                <a:schemeClr val="tx2">
                  <a:lumMod val="10000"/>
                  <a:lumOff val="90000"/>
                  <a:shade val="67500"/>
                  <a:satMod val="115000"/>
                </a:schemeClr>
              </a:gs>
              <a:gs pos="100000">
                <a:schemeClr val="tx2">
                  <a:lumMod val="10000"/>
                  <a:lumOff val="9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tIns="0" rIns="0" bIns="0" anchor="t"/>
          <a:lstStyle/>
          <a:p>
            <a:pPr eaLnBrk="1" hangingPunct="1"/>
            <a:endParaRPr lang="pl-PL" altLang="pl-PL" sz="800" b="1" dirty="0" smtClean="0">
              <a:latin typeface="Calibri" panose="020F0502020204030204" pitchFamily="34" charset="0"/>
            </a:endParaRPr>
          </a:p>
          <a:p>
            <a:pPr eaLnBrk="1" hangingPunct="1"/>
            <a:endParaRPr lang="pl-PL" altLang="pl-PL" sz="800" b="1" dirty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Podsekretarz </a:t>
            </a:r>
            <a:r>
              <a:rPr lang="pl-PL" altLang="pl-PL" sz="800" b="1" dirty="0">
                <a:latin typeface="Calibri" panose="020F0502020204030204" pitchFamily="34" charset="0"/>
              </a:rPr>
              <a:t>Stanu   </a:t>
            </a:r>
          </a:p>
          <a:p>
            <a:pPr eaLnBrk="1" hangingPunct="1"/>
            <a:endParaRPr lang="pl-PL" altLang="pl-PL" sz="700" b="1" dirty="0">
              <a:latin typeface="Calibri" panose="020F0502020204030204" pitchFamily="34" charset="0"/>
            </a:endParaRPr>
          </a:p>
          <a:p>
            <a:pPr eaLnBrk="1" hangingPunct="1"/>
            <a:endParaRPr lang="pl-PL" altLang="pl-PL" sz="700" b="1" dirty="0">
              <a:latin typeface="Calibri" panose="020F0502020204030204" pitchFamily="34" charset="0"/>
            </a:endParaRPr>
          </a:p>
          <a:p>
            <a:pPr eaLnBrk="1" hangingPunct="1"/>
            <a:endParaRPr lang="pl-PL" altLang="pl-PL" sz="700" b="1" dirty="0" smtClean="0">
              <a:latin typeface="Calibri" panose="020F0502020204030204" pitchFamily="34" charset="0"/>
            </a:endParaRPr>
          </a:p>
          <a:p>
            <a:pPr eaLnBrk="1" hangingPunct="1"/>
            <a:endParaRPr lang="pl-PL" altLang="pl-PL" sz="700" b="1" dirty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900" b="1" dirty="0" smtClean="0">
                <a:latin typeface="Calibri" panose="020F0502020204030204" pitchFamily="34" charset="0"/>
              </a:rPr>
              <a:t>TOMASZ ROBACZYŃSKI</a:t>
            </a:r>
            <a:endParaRPr lang="pl-PL" altLang="pl-PL" sz="900" b="1" dirty="0">
              <a:latin typeface="Calibri" panose="020F0502020204030204" pitchFamily="34" charset="0"/>
            </a:endParaRPr>
          </a:p>
        </p:txBody>
      </p:sp>
      <p:sp>
        <p:nvSpPr>
          <p:cNvPr id="3113" name="Text Box 295"/>
          <p:cNvSpPr txBox="1">
            <a:spLocks noChangeArrowheads="1"/>
          </p:cNvSpPr>
          <p:nvPr/>
        </p:nvSpPr>
        <p:spPr bwMode="auto">
          <a:xfrm>
            <a:off x="9463979" y="4996798"/>
            <a:ext cx="720080" cy="664450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ts val="600"/>
              </a:spcBef>
            </a:pPr>
            <a:r>
              <a:rPr lang="pl-PL" altLang="pl-PL" sz="800" i="1" dirty="0">
                <a:latin typeface="Calibri" panose="020F0502020204030204" pitchFamily="34" charset="0"/>
              </a:rPr>
              <a:t>Pełnomocnik do spraw ochrony informacji niejawnych</a:t>
            </a:r>
            <a:endParaRPr lang="pl-PL" altLang="pl-PL" sz="2400" i="1" dirty="0">
              <a:latin typeface="Calibri" panose="020F0502020204030204" pitchFamily="34" charset="0"/>
            </a:endParaRPr>
          </a:p>
        </p:txBody>
      </p:sp>
      <p:sp>
        <p:nvSpPr>
          <p:cNvPr id="3115" name="Rectangle 331"/>
          <p:cNvSpPr>
            <a:spLocks noChangeArrowheads="1"/>
          </p:cNvSpPr>
          <p:nvPr/>
        </p:nvSpPr>
        <p:spPr bwMode="auto">
          <a:xfrm>
            <a:off x="6554375" y="3750322"/>
            <a:ext cx="936104" cy="549275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</a:t>
            </a:r>
          </a:p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Gwarancji </a:t>
            </a:r>
            <a:br>
              <a:rPr lang="pl-PL" altLang="pl-PL" sz="800" dirty="0">
                <a:latin typeface="Calibri" panose="020F0502020204030204" pitchFamily="34" charset="0"/>
              </a:rPr>
            </a:br>
            <a:r>
              <a:rPr lang="pl-PL" altLang="pl-PL" sz="800" dirty="0">
                <a:latin typeface="Calibri" panose="020F0502020204030204" pitchFamily="34" charset="0"/>
              </a:rPr>
              <a:t>i Poręczeń </a:t>
            </a:r>
          </a:p>
          <a:p>
            <a:pPr eaLnBrk="1" hangingPunct="1"/>
            <a:r>
              <a:rPr lang="pl-PL" altLang="pl-PL" sz="800" b="1" dirty="0">
                <a:latin typeface="Calibri" panose="020F0502020204030204" pitchFamily="34" charset="0"/>
              </a:rPr>
              <a:t>DG</a:t>
            </a:r>
          </a:p>
        </p:txBody>
      </p:sp>
      <p:sp>
        <p:nvSpPr>
          <p:cNvPr id="3121" name="Rectangle 342"/>
          <p:cNvSpPr>
            <a:spLocks noChangeArrowheads="1"/>
          </p:cNvSpPr>
          <p:nvPr/>
        </p:nvSpPr>
        <p:spPr bwMode="auto">
          <a:xfrm>
            <a:off x="229376" y="1258038"/>
            <a:ext cx="2753394" cy="1191250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10000"/>
                  <a:lumOff val="90000"/>
                  <a:shade val="30000"/>
                  <a:satMod val="115000"/>
                </a:schemeClr>
              </a:gs>
              <a:gs pos="0">
                <a:schemeClr val="tx2">
                  <a:lumMod val="10000"/>
                  <a:lumOff val="90000"/>
                  <a:shade val="67500"/>
                  <a:satMod val="115000"/>
                </a:schemeClr>
              </a:gs>
              <a:gs pos="100000">
                <a:schemeClr val="tx2">
                  <a:lumMod val="10000"/>
                  <a:lumOff val="9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tIns="0" rIns="0" bIns="0" anchor="ctr"/>
          <a:lstStyle/>
          <a:p>
            <a:pPr eaLnBrk="1" hangingPunct="1"/>
            <a:endParaRPr lang="pl-PL" altLang="pl-PL" sz="700" b="1" dirty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Podsekretarz </a:t>
            </a:r>
            <a:r>
              <a:rPr lang="pl-PL" altLang="pl-PL" sz="800" b="1" dirty="0">
                <a:latin typeface="Calibri" panose="020F0502020204030204" pitchFamily="34" charset="0"/>
              </a:rPr>
              <a:t>Stanu </a:t>
            </a:r>
          </a:p>
          <a:p>
            <a:pPr eaLnBrk="1" hangingPunct="1"/>
            <a:endParaRPr lang="pl-PL" altLang="pl-PL" sz="700" b="1" dirty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700" b="1" dirty="0">
                <a:latin typeface="Calibri" panose="020F0502020204030204" pitchFamily="34" charset="0"/>
              </a:rPr>
              <a:t>Główny Rzecznik Dyscypliny Finansów </a:t>
            </a:r>
            <a:r>
              <a:rPr lang="pl-PL" altLang="pl-PL" sz="700" b="1" dirty="0" smtClean="0">
                <a:latin typeface="Calibri" panose="020F0502020204030204" pitchFamily="34" charset="0"/>
              </a:rPr>
              <a:t>Publicznych</a:t>
            </a:r>
          </a:p>
          <a:p>
            <a:pPr eaLnBrk="1" hangingPunct="1"/>
            <a:endParaRPr lang="pl-PL" altLang="pl-PL" sz="700" b="1" dirty="0">
              <a:latin typeface="Calibri" panose="020F0502020204030204" pitchFamily="34" charset="0"/>
            </a:endParaRPr>
          </a:p>
          <a:p>
            <a:pPr eaLnBrk="1" hangingPunct="1"/>
            <a:endParaRPr lang="pl-PL" altLang="pl-PL" sz="700" b="1" dirty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900" b="1" dirty="0" smtClean="0">
                <a:latin typeface="Calibri" panose="020F0502020204030204" pitchFamily="34" charset="0"/>
              </a:rPr>
              <a:t>LESZEK SKIBA</a:t>
            </a:r>
            <a:endParaRPr lang="pl-PL" altLang="pl-PL" sz="900" b="1" dirty="0">
              <a:latin typeface="Calibri" panose="020F0502020204030204" pitchFamily="34" charset="0"/>
            </a:endParaRPr>
          </a:p>
        </p:txBody>
      </p:sp>
      <p:sp>
        <p:nvSpPr>
          <p:cNvPr id="3117" name="Text Box 345"/>
          <p:cNvSpPr txBox="1">
            <a:spLocks noChangeArrowheads="1"/>
          </p:cNvSpPr>
          <p:nvPr/>
        </p:nvSpPr>
        <p:spPr bwMode="auto">
          <a:xfrm>
            <a:off x="6446835" y="364588"/>
            <a:ext cx="1008110" cy="790163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Biuro Komunikacji i </a:t>
            </a:r>
            <a:r>
              <a:rPr lang="pl-PL" altLang="pl-PL" sz="800" dirty="0" smtClean="0">
                <a:latin typeface="Calibri" panose="020F0502020204030204" pitchFamily="34" charset="0"/>
              </a:rPr>
              <a:t> Promocji</a:t>
            </a:r>
            <a:endParaRPr lang="pl-PL" altLang="pl-PL" sz="800" dirty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BKP </a:t>
            </a:r>
            <a:r>
              <a:rPr lang="pl-PL" altLang="pl-PL" sz="500" i="1" dirty="0" smtClean="0">
                <a:latin typeface="Calibri" panose="020F0502020204030204" pitchFamily="34" charset="0"/>
              </a:rPr>
              <a:t>z wyłączeniem </a:t>
            </a:r>
            <a:r>
              <a:rPr lang="pl-PL" sz="500" i="1" dirty="0" smtClean="0">
                <a:latin typeface="Calibri" panose="020F0502020204030204" pitchFamily="34" charset="0"/>
              </a:rPr>
              <a:t>działalności </a:t>
            </a:r>
            <a:r>
              <a:rPr lang="pl-PL" sz="500" i="1" dirty="0" err="1">
                <a:latin typeface="Calibri" panose="020F0502020204030204" pitchFamily="34" charset="0"/>
              </a:rPr>
              <a:t>informacyjno</a:t>
            </a:r>
            <a:r>
              <a:rPr lang="pl-PL" sz="500" i="1" dirty="0">
                <a:latin typeface="Calibri" panose="020F0502020204030204" pitchFamily="34" charset="0"/>
              </a:rPr>
              <a:t>–promocyjnej </a:t>
            </a:r>
            <a:r>
              <a:rPr lang="pl-PL" sz="500" i="1" dirty="0" smtClean="0">
                <a:latin typeface="Calibri" panose="020F0502020204030204" pitchFamily="34" charset="0"/>
              </a:rPr>
              <a:t>Krajowej Administracji Skarbowej</a:t>
            </a:r>
            <a:endParaRPr lang="pl-PL" altLang="pl-PL" sz="500" b="1" i="1" dirty="0">
              <a:latin typeface="Calibri" panose="020F0502020204030204" pitchFamily="34" charset="0"/>
            </a:endParaRPr>
          </a:p>
        </p:txBody>
      </p:sp>
      <p:sp>
        <p:nvSpPr>
          <p:cNvPr id="3118" name="Rectangle 346"/>
          <p:cNvSpPr>
            <a:spLocks noChangeArrowheads="1"/>
          </p:cNvSpPr>
          <p:nvPr/>
        </p:nvSpPr>
        <p:spPr bwMode="auto">
          <a:xfrm>
            <a:off x="6501097" y="1258038"/>
            <a:ext cx="946659" cy="1224136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10000"/>
                  <a:lumOff val="90000"/>
                  <a:shade val="30000"/>
                  <a:satMod val="115000"/>
                </a:schemeClr>
              </a:gs>
              <a:gs pos="0">
                <a:schemeClr val="tx2">
                  <a:lumMod val="10000"/>
                  <a:lumOff val="90000"/>
                  <a:shade val="67500"/>
                  <a:satMod val="115000"/>
                </a:schemeClr>
              </a:gs>
              <a:gs pos="100000">
                <a:schemeClr val="tx2">
                  <a:lumMod val="10000"/>
                  <a:lumOff val="9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tIns="0" rIns="0" bIns="0" anchor="ctr"/>
          <a:lstStyle/>
          <a:p>
            <a:pPr eaLnBrk="1" hangingPunct="1"/>
            <a:endParaRPr lang="pl-PL" altLang="pl-PL" sz="700" b="1" dirty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>
                <a:latin typeface="Calibri" panose="020F0502020204030204" pitchFamily="34" charset="0"/>
              </a:rPr>
              <a:t>Podsekretarz Stanu   </a:t>
            </a:r>
          </a:p>
          <a:p>
            <a:pPr eaLnBrk="1" hangingPunct="1"/>
            <a:endParaRPr lang="pl-PL" altLang="pl-PL" sz="700" b="1" dirty="0">
              <a:latin typeface="Calibri" panose="020F0502020204030204" pitchFamily="34" charset="0"/>
            </a:endParaRPr>
          </a:p>
          <a:p>
            <a:pPr eaLnBrk="1" hangingPunct="1"/>
            <a:endParaRPr lang="pl-PL" altLang="pl-PL" sz="700" b="1" dirty="0" smtClean="0">
              <a:latin typeface="Calibri" panose="020F0502020204030204" pitchFamily="34" charset="0"/>
            </a:endParaRPr>
          </a:p>
          <a:p>
            <a:pPr eaLnBrk="1" hangingPunct="1"/>
            <a:endParaRPr lang="pl-PL" altLang="pl-PL" sz="700" b="1" dirty="0">
              <a:latin typeface="Calibri" panose="020F0502020204030204" pitchFamily="34" charset="0"/>
            </a:endParaRPr>
          </a:p>
          <a:p>
            <a:pPr eaLnBrk="1" hangingPunct="1"/>
            <a:endParaRPr lang="pl-PL" altLang="pl-PL" sz="700" b="1" dirty="0">
              <a:latin typeface="Calibri" panose="020F0502020204030204" pitchFamily="34" charset="0"/>
            </a:endParaRPr>
          </a:p>
          <a:p>
            <a:pPr eaLnBrk="1" hangingPunct="1"/>
            <a:endParaRPr lang="pl-PL" altLang="pl-PL" sz="700" b="1" dirty="0">
              <a:latin typeface="Calibri" panose="020F0502020204030204" pitchFamily="34" charset="0"/>
            </a:endParaRPr>
          </a:p>
          <a:p>
            <a:pPr eaLnBrk="1" hangingPunct="1"/>
            <a:endParaRPr lang="pl-PL" altLang="pl-PL" sz="700" b="1" dirty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900" b="1" dirty="0">
                <a:latin typeface="Calibri" panose="020F0502020204030204" pitchFamily="34" charset="0"/>
              </a:rPr>
              <a:t>PIOTR NOWAK</a:t>
            </a:r>
          </a:p>
        </p:txBody>
      </p:sp>
      <p:sp>
        <p:nvSpPr>
          <p:cNvPr id="3119" name="Text Box 317"/>
          <p:cNvSpPr txBox="1">
            <a:spLocks noChangeArrowheads="1"/>
          </p:cNvSpPr>
          <p:nvPr/>
        </p:nvSpPr>
        <p:spPr bwMode="auto">
          <a:xfrm>
            <a:off x="229376" y="396634"/>
            <a:ext cx="668521" cy="728828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Polityki</a:t>
            </a:r>
          </a:p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Makroekonomicznej</a:t>
            </a:r>
          </a:p>
          <a:p>
            <a:pPr eaLnBrk="1" hangingPunct="1"/>
            <a:r>
              <a:rPr lang="pl-PL" altLang="pl-PL" sz="800" b="1" dirty="0">
                <a:latin typeface="Calibri" panose="020F0502020204030204" pitchFamily="34" charset="0"/>
              </a:rPr>
              <a:t>PM</a:t>
            </a:r>
            <a:endParaRPr lang="pl-PL" altLang="pl-PL" b="1" dirty="0">
              <a:latin typeface="Calibri" panose="020F0502020204030204" pitchFamily="34" charset="0"/>
            </a:endParaRPr>
          </a:p>
        </p:txBody>
      </p:sp>
      <p:sp>
        <p:nvSpPr>
          <p:cNvPr id="3120" name="Rectangle 331"/>
          <p:cNvSpPr>
            <a:spLocks noChangeArrowheads="1"/>
          </p:cNvSpPr>
          <p:nvPr/>
        </p:nvSpPr>
        <p:spPr bwMode="auto">
          <a:xfrm>
            <a:off x="6572527" y="4455219"/>
            <a:ext cx="928507" cy="506413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</a:t>
            </a:r>
          </a:p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Rozwoju Rynku Finansowego</a:t>
            </a:r>
          </a:p>
          <a:p>
            <a:pPr eaLnBrk="1" hangingPunct="1"/>
            <a:r>
              <a:rPr lang="pl-PL" altLang="pl-PL" sz="800" b="1" dirty="0">
                <a:latin typeface="Calibri" panose="020F0502020204030204" pitchFamily="34" charset="0"/>
              </a:rPr>
              <a:t>FN</a:t>
            </a:r>
          </a:p>
        </p:txBody>
      </p:sp>
      <p:sp>
        <p:nvSpPr>
          <p:cNvPr id="62" name="Rectangle 277"/>
          <p:cNvSpPr>
            <a:spLocks noChangeArrowheads="1"/>
          </p:cNvSpPr>
          <p:nvPr/>
        </p:nvSpPr>
        <p:spPr bwMode="auto">
          <a:xfrm>
            <a:off x="6583240" y="5769902"/>
            <a:ext cx="907239" cy="429435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  <a:extLst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pl-PL" sz="800" i="1" dirty="0" smtClean="0">
                <a:latin typeface="Calibri" panose="020F0502020204030204" pitchFamily="34" charset="0"/>
              </a:rPr>
              <a:t>Komitet Standardów Rachunkowości</a:t>
            </a:r>
          </a:p>
        </p:txBody>
      </p:sp>
      <p:sp>
        <p:nvSpPr>
          <p:cNvPr id="3133" name="Text Box 317"/>
          <p:cNvSpPr txBox="1">
            <a:spLocks noChangeArrowheads="1"/>
          </p:cNvSpPr>
          <p:nvPr/>
        </p:nvSpPr>
        <p:spPr bwMode="auto">
          <a:xfrm>
            <a:off x="390972" y="2610363"/>
            <a:ext cx="1338421" cy="400782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Polityki Wydatkowej</a:t>
            </a:r>
          </a:p>
          <a:p>
            <a:pPr eaLnBrk="1" hangingPunct="1"/>
            <a:r>
              <a:rPr lang="pl-PL" altLang="pl-PL" sz="800" b="1" dirty="0">
                <a:latin typeface="Calibri" panose="020F0502020204030204" pitchFamily="34" charset="0"/>
              </a:rPr>
              <a:t>PW</a:t>
            </a:r>
            <a:endParaRPr lang="pl-PL" altLang="pl-PL" b="1" i="1" dirty="0">
              <a:latin typeface="Calibri" panose="020F0502020204030204" pitchFamily="34" charset="0"/>
            </a:endParaRPr>
          </a:p>
        </p:txBody>
      </p:sp>
      <p:sp>
        <p:nvSpPr>
          <p:cNvPr id="66" name="Text Box 287"/>
          <p:cNvSpPr txBox="1">
            <a:spLocks noChangeArrowheads="1"/>
          </p:cNvSpPr>
          <p:nvPr/>
        </p:nvSpPr>
        <p:spPr bwMode="auto">
          <a:xfrm>
            <a:off x="5715121" y="361767"/>
            <a:ext cx="559342" cy="799437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defPPr>
              <a:defRPr lang="pl-PL"/>
            </a:defPPr>
            <a:lvl1pPr eaLnBrk="1" hangingPunct="1">
              <a:defRPr sz="800">
                <a:solidFill>
                  <a:schemeClr val="lt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lt1"/>
                </a:solidFill>
                <a:latin typeface="+mn-lt"/>
              </a:defRPr>
            </a:lvl2pPr>
            <a:lvl3pPr marL="1143000" indent="-228600">
              <a:defRPr>
                <a:solidFill>
                  <a:schemeClr val="lt1"/>
                </a:solidFill>
                <a:latin typeface="+mn-lt"/>
              </a:defRPr>
            </a:lvl3pPr>
            <a:lvl4pPr marL="1600200" indent="-228600">
              <a:defRPr>
                <a:solidFill>
                  <a:schemeClr val="lt1"/>
                </a:solidFill>
                <a:latin typeface="+mn-lt"/>
              </a:defRPr>
            </a:lvl4pPr>
            <a:lvl5pPr marL="2057400" indent="-228600">
              <a:defRPr>
                <a:solidFill>
                  <a:schemeClr val="lt1"/>
                </a:solidFill>
                <a:latin typeface="+mn-lt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9pPr>
          </a:lstStyle>
          <a:p>
            <a:pPr>
              <a:spcBef>
                <a:spcPts val="100"/>
              </a:spcBef>
            </a:pPr>
            <a:r>
              <a:rPr lang="pl-PL" altLang="pl-PL" dirty="0">
                <a:solidFill>
                  <a:schemeClr val="tx1"/>
                </a:solidFill>
              </a:rPr>
              <a:t>Biuro Ministra</a:t>
            </a:r>
            <a:br>
              <a:rPr lang="pl-PL" altLang="pl-PL" dirty="0">
                <a:solidFill>
                  <a:schemeClr val="tx1"/>
                </a:solidFill>
              </a:rPr>
            </a:br>
            <a:r>
              <a:rPr lang="pl-PL" altLang="pl-PL" b="1" dirty="0" smtClean="0">
                <a:solidFill>
                  <a:schemeClr val="tx1"/>
                </a:solidFill>
              </a:rPr>
              <a:t>BMI</a:t>
            </a:r>
            <a:endParaRPr lang="pl-PL" altLang="pl-PL" sz="900" b="1" dirty="0">
              <a:solidFill>
                <a:srgbClr val="FF0000"/>
              </a:solidFill>
            </a:endParaRPr>
          </a:p>
        </p:txBody>
      </p:sp>
      <p:sp>
        <p:nvSpPr>
          <p:cNvPr id="67" name="Rectangle 289"/>
          <p:cNvSpPr>
            <a:spLocks noChangeArrowheads="1"/>
          </p:cNvSpPr>
          <p:nvPr/>
        </p:nvSpPr>
        <p:spPr bwMode="auto">
          <a:xfrm>
            <a:off x="3778828" y="364187"/>
            <a:ext cx="1801841" cy="798740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10000"/>
                  <a:lumOff val="90000"/>
                  <a:shade val="30000"/>
                  <a:satMod val="115000"/>
                </a:schemeClr>
              </a:gs>
              <a:gs pos="0">
                <a:schemeClr val="tx2">
                  <a:lumMod val="10000"/>
                  <a:lumOff val="90000"/>
                  <a:shade val="67500"/>
                  <a:satMod val="115000"/>
                </a:schemeClr>
              </a:gs>
              <a:gs pos="100000">
                <a:schemeClr val="tx2">
                  <a:lumMod val="10000"/>
                  <a:lumOff val="9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ts val="0"/>
              </a:spcBef>
            </a:pPr>
            <a:r>
              <a:rPr lang="pl-PL" altLang="pl-PL" sz="1050" b="1" dirty="0" smtClean="0">
                <a:latin typeface="Calibri" panose="020F0502020204030204" pitchFamily="34" charset="0"/>
              </a:rPr>
              <a:t>Minister Finansów</a:t>
            </a:r>
          </a:p>
          <a:p>
            <a:pPr eaLnBrk="1" hangingPunct="1">
              <a:lnSpc>
                <a:spcPct val="80000"/>
              </a:lnSpc>
              <a:spcBef>
                <a:spcPts val="0"/>
              </a:spcBef>
            </a:pPr>
            <a:r>
              <a:rPr lang="pl-PL" altLang="pl-PL" sz="1050" b="1" dirty="0">
                <a:latin typeface="Calibri" panose="020F0502020204030204" pitchFamily="34" charset="0"/>
              </a:rPr>
              <a:t/>
            </a:r>
            <a:br>
              <a:rPr lang="pl-PL" altLang="pl-PL" sz="1050" b="1" dirty="0">
                <a:latin typeface="Calibri" panose="020F0502020204030204" pitchFamily="34" charset="0"/>
              </a:rPr>
            </a:br>
            <a:r>
              <a:rPr lang="pl-PL" altLang="pl-PL" sz="1050" b="1" dirty="0" smtClean="0">
                <a:latin typeface="Calibri" panose="020F0502020204030204" pitchFamily="34" charset="0"/>
              </a:rPr>
              <a:t>MARIAN BANAŚ</a:t>
            </a:r>
            <a:endParaRPr lang="pl-PL" altLang="pl-PL" sz="1050" b="1" dirty="0">
              <a:latin typeface="Calibri" panose="020F0502020204030204" pitchFamily="34" charset="0"/>
            </a:endParaRPr>
          </a:p>
        </p:txBody>
      </p:sp>
      <p:sp>
        <p:nvSpPr>
          <p:cNvPr id="68" name="Text Box 290">
            <a:hlinkClick r:id="" action="ppaction://noaction"/>
          </p:cNvPr>
          <p:cNvSpPr txBox="1">
            <a:spLocks noChangeArrowheads="1"/>
          </p:cNvSpPr>
          <p:nvPr/>
        </p:nvSpPr>
        <p:spPr bwMode="auto">
          <a:xfrm>
            <a:off x="3205091" y="355212"/>
            <a:ext cx="503540" cy="805992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defPPr>
              <a:defRPr lang="pl-PL"/>
            </a:defPPr>
            <a:lvl1pPr eaLnBrk="1" hangingPunct="1">
              <a:defRPr sz="800">
                <a:solidFill>
                  <a:schemeClr val="lt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lt1"/>
                </a:solidFill>
                <a:latin typeface="+mn-lt"/>
              </a:defRPr>
            </a:lvl2pPr>
            <a:lvl3pPr marL="1143000" indent="-228600">
              <a:defRPr>
                <a:solidFill>
                  <a:schemeClr val="lt1"/>
                </a:solidFill>
                <a:latin typeface="+mn-lt"/>
              </a:defRPr>
            </a:lvl3pPr>
            <a:lvl4pPr marL="1600200" indent="-228600">
              <a:defRPr>
                <a:solidFill>
                  <a:schemeClr val="lt1"/>
                </a:solidFill>
                <a:latin typeface="+mn-lt"/>
              </a:defRPr>
            </a:lvl4pPr>
            <a:lvl5pPr marL="2057400" indent="-228600">
              <a:defRPr>
                <a:solidFill>
                  <a:schemeClr val="lt1"/>
                </a:solidFill>
                <a:latin typeface="+mn-lt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9pPr>
          </a:lstStyle>
          <a:p>
            <a:r>
              <a:rPr lang="pl-PL" altLang="pl-PL" dirty="0" smtClean="0">
                <a:solidFill>
                  <a:schemeClr val="tx1"/>
                </a:solidFill>
              </a:rPr>
              <a:t>Gabinet </a:t>
            </a:r>
            <a:r>
              <a:rPr lang="pl-PL" altLang="pl-PL" dirty="0">
                <a:solidFill>
                  <a:schemeClr val="tx1"/>
                </a:solidFill>
              </a:rPr>
              <a:t/>
            </a:r>
            <a:br>
              <a:rPr lang="pl-PL" altLang="pl-PL" dirty="0">
                <a:solidFill>
                  <a:schemeClr val="tx1"/>
                </a:solidFill>
              </a:rPr>
            </a:br>
            <a:r>
              <a:rPr lang="pl-PL" altLang="pl-PL" dirty="0" smtClean="0">
                <a:solidFill>
                  <a:schemeClr val="tx1"/>
                </a:solidFill>
              </a:rPr>
              <a:t>Polityczny</a:t>
            </a:r>
            <a:endParaRPr lang="pl-PL" altLang="pl-PL" dirty="0">
              <a:solidFill>
                <a:schemeClr val="tx1"/>
              </a:solidFill>
            </a:endParaRPr>
          </a:p>
        </p:txBody>
      </p:sp>
      <p:sp>
        <p:nvSpPr>
          <p:cNvPr id="69" name="Text Box 319"/>
          <p:cNvSpPr txBox="1">
            <a:spLocks noChangeArrowheads="1"/>
          </p:cNvSpPr>
          <p:nvPr/>
        </p:nvSpPr>
        <p:spPr bwMode="auto">
          <a:xfrm>
            <a:off x="2069404" y="363489"/>
            <a:ext cx="1025311" cy="816895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defPPr>
              <a:defRPr lang="pl-PL"/>
            </a:defPPr>
            <a:lvl1pPr eaLnBrk="1" hangingPunct="1">
              <a:defRPr sz="800"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lt1"/>
                </a:solidFill>
                <a:latin typeface="+mn-lt"/>
              </a:defRPr>
            </a:lvl2pPr>
            <a:lvl3pPr marL="1143000" indent="-228600">
              <a:defRPr>
                <a:solidFill>
                  <a:schemeClr val="lt1"/>
                </a:solidFill>
                <a:latin typeface="+mn-lt"/>
              </a:defRPr>
            </a:lvl3pPr>
            <a:lvl4pPr marL="1600200" indent="-228600">
              <a:defRPr>
                <a:solidFill>
                  <a:schemeClr val="lt1"/>
                </a:solidFill>
                <a:latin typeface="+mn-lt"/>
              </a:defRPr>
            </a:lvl4pPr>
            <a:lvl5pPr marL="2057400" indent="-228600">
              <a:defRPr>
                <a:solidFill>
                  <a:schemeClr val="lt1"/>
                </a:solidFill>
                <a:latin typeface="+mn-lt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9pPr>
          </a:lstStyle>
          <a:p>
            <a:r>
              <a:rPr lang="pl-PL" altLang="pl-PL" dirty="0">
                <a:solidFill>
                  <a:schemeClr val="tx1"/>
                </a:solidFill>
              </a:rPr>
              <a:t>Główny Ekonomista Ministerstwa Finansów</a:t>
            </a:r>
          </a:p>
          <a:p>
            <a:r>
              <a:rPr lang="pl-PL" altLang="pl-PL" dirty="0">
                <a:solidFill>
                  <a:schemeClr val="tx1"/>
                </a:solidFill>
              </a:rPr>
              <a:t>Samodzielne Stanowisko do Spraw Finansów  </a:t>
            </a:r>
          </a:p>
          <a:p>
            <a:pPr>
              <a:spcBef>
                <a:spcPts val="100"/>
              </a:spcBef>
            </a:pPr>
            <a:r>
              <a:rPr lang="pl-PL" altLang="pl-PL" b="1" dirty="0" smtClean="0">
                <a:solidFill>
                  <a:schemeClr val="tx1"/>
                </a:solidFill>
              </a:rPr>
              <a:t>GEM</a:t>
            </a:r>
            <a:endParaRPr lang="pl-PL" altLang="pl-PL" sz="900" b="1" dirty="0">
              <a:solidFill>
                <a:srgbClr val="FF0000"/>
              </a:solidFill>
            </a:endParaRPr>
          </a:p>
        </p:txBody>
      </p:sp>
      <p:sp>
        <p:nvSpPr>
          <p:cNvPr id="70" name="Text Box 295"/>
          <p:cNvSpPr txBox="1">
            <a:spLocks noChangeArrowheads="1"/>
          </p:cNvSpPr>
          <p:nvPr/>
        </p:nvSpPr>
        <p:spPr bwMode="auto">
          <a:xfrm>
            <a:off x="973283" y="380946"/>
            <a:ext cx="1025924" cy="771800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defPPr>
              <a:defRPr lang="pl-PL"/>
            </a:defPPr>
            <a:lvl1pPr eaLnBrk="1" hangingPunct="1">
              <a:defRPr sz="800">
                <a:latin typeface="Calibri" panose="020F0502020204030204" pitchFamily="34" charset="0"/>
              </a:defRPr>
            </a:lvl1pPr>
            <a:lvl2pPr marL="742950" indent="-285750"/>
            <a:lvl3pPr marL="1143000" indent="-228600"/>
            <a:lvl4pPr marL="1600200" indent="-228600"/>
            <a:lvl5pPr marL="2057400" indent="-228600"/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</a:lvl9pPr>
          </a:lstStyle>
          <a:p>
            <a:r>
              <a:rPr lang="pl-PL" altLang="pl-PL" dirty="0">
                <a:solidFill>
                  <a:schemeClr val="tx1"/>
                </a:solidFill>
              </a:rPr>
              <a:t>Samodzielne Stanowisko do Spraw </a:t>
            </a:r>
            <a:r>
              <a:rPr lang="pl-PL" altLang="pl-PL" dirty="0" smtClean="0">
                <a:solidFill>
                  <a:schemeClr val="tx1"/>
                </a:solidFill>
              </a:rPr>
              <a:t>Informatyzacji </a:t>
            </a:r>
          </a:p>
          <a:p>
            <a:r>
              <a:rPr lang="pl-PL" altLang="pl-PL" b="1" dirty="0" smtClean="0">
                <a:solidFill>
                  <a:schemeClr val="tx1"/>
                </a:solidFill>
              </a:rPr>
              <a:t>SI</a:t>
            </a:r>
          </a:p>
          <a:p>
            <a:r>
              <a:rPr lang="pl-PL" altLang="pl-PL" dirty="0" smtClean="0">
                <a:solidFill>
                  <a:schemeClr val="tx1"/>
                </a:solidFill>
              </a:rPr>
              <a:t>Pełnomocnik Ministra Finansów do Spraw Informatyzacji  </a:t>
            </a:r>
          </a:p>
        </p:txBody>
      </p:sp>
      <p:sp>
        <p:nvSpPr>
          <p:cNvPr id="78" name="Rectangle 331"/>
          <p:cNvSpPr>
            <a:spLocks noChangeArrowheads="1"/>
          </p:cNvSpPr>
          <p:nvPr/>
        </p:nvSpPr>
        <p:spPr bwMode="auto">
          <a:xfrm>
            <a:off x="5512760" y="3921226"/>
            <a:ext cx="863201" cy="647702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</a:t>
            </a:r>
          </a:p>
          <a:p>
            <a:pPr eaLnBrk="1" hangingPunct="1"/>
            <a:r>
              <a:rPr lang="pl-PL" altLang="pl-PL" sz="800" dirty="0" smtClean="0">
                <a:latin typeface="Calibri" panose="020F0502020204030204" pitchFamily="34" charset="0"/>
              </a:rPr>
              <a:t>Zwalczania Przestępczości Ekonomicznej                      </a:t>
            </a:r>
            <a:r>
              <a:rPr lang="pl-PL" altLang="pl-PL" sz="800" b="1" dirty="0" smtClean="0">
                <a:latin typeface="Calibri" panose="020F0502020204030204" pitchFamily="34" charset="0"/>
              </a:rPr>
              <a:t>DZP</a:t>
            </a:r>
            <a:endParaRPr lang="pl-PL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59" name="Rectangle 346"/>
          <p:cNvSpPr>
            <a:spLocks noChangeArrowheads="1"/>
          </p:cNvSpPr>
          <p:nvPr/>
        </p:nvSpPr>
        <p:spPr bwMode="auto">
          <a:xfrm>
            <a:off x="4212936" y="1241594"/>
            <a:ext cx="2163026" cy="1224136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10000"/>
                  <a:lumOff val="90000"/>
                  <a:shade val="30000"/>
                  <a:satMod val="115000"/>
                </a:schemeClr>
              </a:gs>
              <a:gs pos="0">
                <a:schemeClr val="tx2">
                  <a:lumMod val="10000"/>
                  <a:lumOff val="90000"/>
                  <a:shade val="67500"/>
                  <a:satMod val="115000"/>
                </a:schemeClr>
              </a:gs>
              <a:gs pos="100000">
                <a:schemeClr val="tx2">
                  <a:lumMod val="10000"/>
                  <a:lumOff val="9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tIns="0" rIns="0" bIns="0" anchor="ctr"/>
          <a:lstStyle/>
          <a:p>
            <a:pPr eaLnBrk="1" hangingPunct="1"/>
            <a:endParaRPr lang="pl-PL" altLang="pl-PL" sz="700" b="1" dirty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 Sekretarz </a:t>
            </a:r>
            <a:r>
              <a:rPr lang="pl-PL" altLang="pl-PL" sz="800" b="1" dirty="0">
                <a:latin typeface="Calibri" panose="020F0502020204030204" pitchFamily="34" charset="0"/>
              </a:rPr>
              <a:t>Stanu </a:t>
            </a:r>
          </a:p>
          <a:p>
            <a:pPr eaLnBrk="1" hangingPunct="1"/>
            <a:r>
              <a:rPr lang="pl-PL" altLang="pl-PL" sz="800" b="1" dirty="0">
                <a:latin typeface="Calibri" panose="020F0502020204030204" pitchFamily="34" charset="0"/>
              </a:rPr>
              <a:t>Szef Krajowej Administracji </a:t>
            </a:r>
            <a:r>
              <a:rPr lang="pl-PL" altLang="pl-PL" sz="800" b="1" dirty="0" smtClean="0">
                <a:latin typeface="Calibri" panose="020F0502020204030204" pitchFamily="34" charset="0"/>
              </a:rPr>
              <a:t>Skarbowej</a:t>
            </a:r>
          </a:p>
          <a:p>
            <a:pPr eaLnBrk="1" hangingPunct="1"/>
            <a:endParaRPr lang="pl-PL" altLang="pl-PL" sz="900" b="1" dirty="0" smtClean="0">
              <a:latin typeface="Calibri" panose="020F0502020204030204" pitchFamily="34" charset="0"/>
            </a:endParaRPr>
          </a:p>
          <a:p>
            <a:pPr eaLnBrk="1" hangingPunct="1"/>
            <a:endParaRPr lang="pl-PL" altLang="pl-PL" sz="900" b="1" dirty="0">
              <a:latin typeface="Calibri" panose="020F0502020204030204" pitchFamily="34" charset="0"/>
            </a:endParaRPr>
          </a:p>
          <a:p>
            <a:pPr eaLnBrk="1" hangingPunct="1"/>
            <a:endParaRPr lang="pl-PL" altLang="pl-PL" sz="900" b="1" dirty="0" smtClean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900" b="1" dirty="0" smtClean="0">
                <a:latin typeface="Calibri" panose="020F0502020204030204" pitchFamily="34" charset="0"/>
              </a:rPr>
              <a:t>PIOTR </a:t>
            </a:r>
            <a:r>
              <a:rPr lang="pl-PL" altLang="pl-PL" sz="900" b="1" dirty="0">
                <a:latin typeface="Calibri" panose="020F0502020204030204" pitchFamily="34" charset="0"/>
              </a:rPr>
              <a:t>WALCZAK</a:t>
            </a:r>
          </a:p>
          <a:p>
            <a:pPr eaLnBrk="1" hangingPunct="1"/>
            <a:endParaRPr lang="pl-PL" altLang="pl-PL" sz="700" b="1" dirty="0">
              <a:latin typeface="Calibri" panose="020F0502020204030204" pitchFamily="34" charset="0"/>
            </a:endParaRPr>
          </a:p>
        </p:txBody>
      </p:sp>
      <p:sp>
        <p:nvSpPr>
          <p:cNvPr id="60" name="Rectangle 346"/>
          <p:cNvSpPr>
            <a:spLocks noChangeArrowheads="1"/>
          </p:cNvSpPr>
          <p:nvPr/>
        </p:nvSpPr>
        <p:spPr bwMode="auto">
          <a:xfrm>
            <a:off x="3145134" y="1250962"/>
            <a:ext cx="872421" cy="1224136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10000"/>
                  <a:lumOff val="90000"/>
                  <a:shade val="30000"/>
                  <a:satMod val="115000"/>
                </a:schemeClr>
              </a:gs>
              <a:gs pos="0">
                <a:schemeClr val="tx2">
                  <a:lumMod val="10000"/>
                  <a:lumOff val="90000"/>
                  <a:shade val="67500"/>
                  <a:satMod val="115000"/>
                </a:schemeClr>
              </a:gs>
              <a:gs pos="100000">
                <a:schemeClr val="tx2">
                  <a:lumMod val="10000"/>
                  <a:lumOff val="9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tIns="0" rIns="0" bIns="0" anchor="ctr"/>
          <a:lstStyle/>
          <a:p>
            <a:pPr eaLnBrk="1" hangingPunct="1"/>
            <a:endParaRPr lang="pl-PL" altLang="pl-PL" sz="700" b="1" dirty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>
                <a:latin typeface="Calibri" panose="020F0502020204030204" pitchFamily="34" charset="0"/>
              </a:rPr>
              <a:t>Podsekretarz </a:t>
            </a:r>
            <a:r>
              <a:rPr lang="pl-PL" altLang="pl-PL" sz="800" b="1" dirty="0" smtClean="0">
                <a:latin typeface="Calibri" panose="020F0502020204030204" pitchFamily="34" charset="0"/>
              </a:rPr>
              <a:t>Stanu</a:t>
            </a:r>
          </a:p>
          <a:p>
            <a:pPr eaLnBrk="1" hangingPunct="1"/>
            <a:endParaRPr lang="pl-PL" altLang="pl-PL" sz="700" b="1" dirty="0" smtClean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700" b="1" dirty="0" smtClean="0">
                <a:latin typeface="Calibri" panose="020F0502020204030204" pitchFamily="34" charset="0"/>
              </a:rPr>
              <a:t>Zastępca Szefa Krajowej </a:t>
            </a:r>
            <a:r>
              <a:rPr lang="pl-PL" altLang="pl-PL" sz="700" b="1" dirty="0">
                <a:latin typeface="Calibri" panose="020F0502020204030204" pitchFamily="34" charset="0"/>
              </a:rPr>
              <a:t>Administracji Skarbowej</a:t>
            </a: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   </a:t>
            </a:r>
            <a:endParaRPr lang="pl-PL" altLang="pl-PL" sz="800" b="1" dirty="0">
              <a:latin typeface="Calibri" panose="020F0502020204030204" pitchFamily="34" charset="0"/>
            </a:endParaRPr>
          </a:p>
          <a:p>
            <a:pPr eaLnBrk="1" hangingPunct="1"/>
            <a:endParaRPr lang="pl-PL" altLang="pl-PL" sz="700" b="1" dirty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900" b="1" dirty="0" smtClean="0">
                <a:latin typeface="Calibri" panose="020F0502020204030204" pitchFamily="34" charset="0"/>
              </a:rPr>
              <a:t>PAWEŁ CYBULSKI</a:t>
            </a:r>
            <a:endParaRPr lang="pl-PL" altLang="pl-PL" sz="900" b="1" dirty="0">
              <a:latin typeface="Calibri" panose="020F0502020204030204" pitchFamily="34" charset="0"/>
            </a:endParaRPr>
          </a:p>
        </p:txBody>
      </p:sp>
      <p:sp>
        <p:nvSpPr>
          <p:cNvPr id="61" name="Text Box 345"/>
          <p:cNvSpPr txBox="1">
            <a:spLocks noChangeArrowheads="1"/>
          </p:cNvSpPr>
          <p:nvPr/>
        </p:nvSpPr>
        <p:spPr bwMode="auto">
          <a:xfrm>
            <a:off x="4221723" y="4357087"/>
            <a:ext cx="1144528" cy="624025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Biuro Komunikacji i </a:t>
            </a:r>
            <a:r>
              <a:rPr lang="pl-PL" altLang="pl-PL" sz="800" dirty="0" smtClean="0">
                <a:latin typeface="Calibri" panose="020F0502020204030204" pitchFamily="34" charset="0"/>
              </a:rPr>
              <a:t> Promocji</a:t>
            </a:r>
            <a:endParaRPr lang="pl-PL" altLang="pl-PL" sz="800" dirty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BKP </a:t>
            </a:r>
            <a:r>
              <a:rPr lang="pl-PL" altLang="pl-PL" sz="500" i="1" dirty="0" smtClean="0">
                <a:latin typeface="Calibri" panose="020F0502020204030204" pitchFamily="34" charset="0"/>
              </a:rPr>
              <a:t>w zakresie </a:t>
            </a:r>
            <a:r>
              <a:rPr lang="pl-PL" sz="500" i="1" dirty="0" smtClean="0">
                <a:latin typeface="Calibri" panose="020F0502020204030204" pitchFamily="34" charset="0"/>
              </a:rPr>
              <a:t>działalności </a:t>
            </a:r>
            <a:r>
              <a:rPr lang="pl-PL" sz="500" i="1" dirty="0" err="1">
                <a:latin typeface="Calibri" panose="020F0502020204030204" pitchFamily="34" charset="0"/>
              </a:rPr>
              <a:t>informacyjno</a:t>
            </a:r>
            <a:r>
              <a:rPr lang="pl-PL" sz="500" i="1" dirty="0">
                <a:latin typeface="Calibri" panose="020F0502020204030204" pitchFamily="34" charset="0"/>
              </a:rPr>
              <a:t>–promocyjnej Krajowej Administracji Skarbowej</a:t>
            </a:r>
            <a:r>
              <a:rPr lang="pl-PL" altLang="pl-PL" sz="500" b="1" i="1" dirty="0" smtClean="0">
                <a:latin typeface="Calibri" panose="020F0502020204030204" pitchFamily="34" charset="0"/>
              </a:rPr>
              <a:t> </a:t>
            </a:r>
            <a:endParaRPr lang="pl-PL" altLang="pl-PL" sz="500" b="1" i="1" dirty="0">
              <a:latin typeface="Calibri" panose="020F0502020204030204" pitchFamily="34" charset="0"/>
            </a:endParaRPr>
          </a:p>
        </p:txBody>
      </p:sp>
      <p:sp>
        <p:nvSpPr>
          <p:cNvPr id="75" name="Rectangle 257"/>
          <p:cNvSpPr>
            <a:spLocks noChangeArrowheads="1"/>
          </p:cNvSpPr>
          <p:nvPr/>
        </p:nvSpPr>
        <p:spPr bwMode="auto">
          <a:xfrm>
            <a:off x="3165515" y="3166680"/>
            <a:ext cx="883223" cy="818245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Kluczowych </a:t>
            </a:r>
            <a:r>
              <a:rPr lang="pl-PL" altLang="pl-PL" sz="800" dirty="0" smtClean="0">
                <a:latin typeface="Calibri" panose="020F0502020204030204" pitchFamily="34" charset="0"/>
              </a:rPr>
              <a:t>Podmiotów                       </a:t>
            </a:r>
            <a:r>
              <a:rPr lang="pl-PL" altLang="pl-PL" sz="800" b="1" dirty="0" smtClean="0">
                <a:latin typeface="Calibri" panose="020F0502020204030204" pitchFamily="34" charset="0"/>
              </a:rPr>
              <a:t>DKP</a:t>
            </a:r>
            <a:endParaRPr lang="pl-PL" altLang="pl-PL" sz="500" dirty="0">
              <a:latin typeface="Calibri" panose="020F0502020204030204" pitchFamily="34" charset="0"/>
            </a:endParaRPr>
          </a:p>
        </p:txBody>
      </p:sp>
      <p:sp>
        <p:nvSpPr>
          <p:cNvPr id="76" name="Rectangle 285"/>
          <p:cNvSpPr>
            <a:spLocks noChangeArrowheads="1"/>
          </p:cNvSpPr>
          <p:nvPr/>
        </p:nvSpPr>
        <p:spPr bwMode="auto">
          <a:xfrm>
            <a:off x="9430002" y="376598"/>
            <a:ext cx="720080" cy="799438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pl-PL" altLang="pl-PL" sz="800" b="1" dirty="0" smtClean="0">
              <a:solidFill>
                <a:srgbClr val="00B050"/>
              </a:solidFill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</a:t>
            </a:r>
          </a:p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Zarządzania Strategicznego                              </a:t>
            </a:r>
            <a:r>
              <a:rPr lang="pl-PL" altLang="pl-PL" sz="800" b="1" dirty="0" smtClean="0">
                <a:latin typeface="Calibri" panose="020F0502020204030204" pitchFamily="34" charset="0"/>
              </a:rPr>
              <a:t>DZT</a:t>
            </a:r>
            <a:endParaRPr lang="pl-PL" altLang="pl-PL" sz="600" i="1" dirty="0">
              <a:solidFill>
                <a:srgbClr val="00B050"/>
              </a:solidFill>
              <a:latin typeface="Calibri" panose="020F0502020204030204" pitchFamily="34" charset="0"/>
            </a:endParaRPr>
          </a:p>
          <a:p>
            <a:pPr eaLnBrk="1" hangingPunct="1"/>
            <a:endParaRPr lang="pl-PL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77" name="Rectangle 257"/>
          <p:cNvSpPr>
            <a:spLocks noChangeArrowheads="1"/>
          </p:cNvSpPr>
          <p:nvPr/>
        </p:nvSpPr>
        <p:spPr bwMode="auto">
          <a:xfrm>
            <a:off x="4223816" y="2608821"/>
            <a:ext cx="1158696" cy="528373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</a:t>
            </a:r>
          </a:p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Organizacji </a:t>
            </a:r>
            <a:r>
              <a:rPr lang="pl-PL" altLang="pl-PL" sz="800" dirty="0" smtClean="0">
                <a:latin typeface="Calibri" panose="020F0502020204030204" pitchFamily="34" charset="0"/>
              </a:rPr>
              <a:t>Krajowej Administracji Skarbowej </a:t>
            </a:r>
            <a:r>
              <a:rPr lang="pl-PL" altLang="pl-PL" sz="800" b="1" dirty="0" smtClean="0">
                <a:latin typeface="Calibri" panose="020F0502020204030204" pitchFamily="34" charset="0"/>
              </a:rPr>
              <a:t>DOS</a:t>
            </a:r>
            <a:endParaRPr lang="pl-PL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79" name="Text Box 275"/>
          <p:cNvSpPr txBox="1">
            <a:spLocks noChangeArrowheads="1"/>
          </p:cNvSpPr>
          <p:nvPr/>
        </p:nvSpPr>
        <p:spPr bwMode="auto">
          <a:xfrm>
            <a:off x="8743900" y="2562954"/>
            <a:ext cx="683144" cy="794037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Biuro </a:t>
            </a:r>
            <a:r>
              <a:rPr lang="pl-PL" altLang="pl-PL" sz="800" dirty="0" smtClean="0">
                <a:latin typeface="Calibri" panose="020F0502020204030204" pitchFamily="34" charset="0"/>
              </a:rPr>
              <a:t>Kontroli i Audytu </a:t>
            </a:r>
            <a:r>
              <a:rPr lang="pl-PL" altLang="pl-PL" sz="800" smtClean="0">
                <a:latin typeface="Calibri" panose="020F0502020204030204" pitchFamily="34" charset="0"/>
              </a:rPr>
              <a:t>Wewnętrznego </a:t>
            </a:r>
            <a:r>
              <a:rPr lang="pl-PL" altLang="pl-PL" sz="800" b="1" smtClean="0">
                <a:latin typeface="Calibri" panose="020F0502020204030204" pitchFamily="34" charset="0"/>
              </a:rPr>
              <a:t>BKA</a:t>
            </a:r>
            <a:endParaRPr lang="pl-PL" altLang="pl-PL" sz="800" dirty="0">
              <a:latin typeface="Calibri" panose="020F0502020204030204" pitchFamily="34" charset="0"/>
            </a:endParaRPr>
          </a:p>
        </p:txBody>
      </p:sp>
      <p:sp>
        <p:nvSpPr>
          <p:cNvPr id="82" name="Rectangle 331"/>
          <p:cNvSpPr>
            <a:spLocks noChangeArrowheads="1"/>
          </p:cNvSpPr>
          <p:nvPr/>
        </p:nvSpPr>
        <p:spPr bwMode="auto">
          <a:xfrm>
            <a:off x="1986293" y="4667445"/>
            <a:ext cx="890643" cy="763580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</a:t>
            </a:r>
          </a:p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Cen Transferowych                     i </a:t>
            </a:r>
            <a:r>
              <a:rPr lang="pl-PL" altLang="pl-PL" sz="800" dirty="0" smtClean="0">
                <a:latin typeface="Calibri" panose="020F0502020204030204" pitchFamily="34" charset="0"/>
              </a:rPr>
              <a:t>Wycen                                </a:t>
            </a:r>
            <a:r>
              <a:rPr lang="pl-PL" altLang="pl-PL" sz="800" b="1" dirty="0" smtClean="0">
                <a:latin typeface="Calibri" panose="020F0502020204030204" pitchFamily="34" charset="0"/>
              </a:rPr>
              <a:t>DCT</a:t>
            </a:r>
            <a:endParaRPr lang="pl-PL" altLang="pl-PL" sz="500" dirty="0">
              <a:latin typeface="Calibri" panose="020F0502020204030204" pitchFamily="34" charset="0"/>
            </a:endParaRPr>
          </a:p>
        </p:txBody>
      </p:sp>
      <p:sp>
        <p:nvSpPr>
          <p:cNvPr id="63" name="Rectangle 285"/>
          <p:cNvSpPr>
            <a:spLocks noChangeArrowheads="1"/>
          </p:cNvSpPr>
          <p:nvPr/>
        </p:nvSpPr>
        <p:spPr bwMode="auto">
          <a:xfrm>
            <a:off x="8743900" y="3474851"/>
            <a:ext cx="665744" cy="818245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Informatyzacji</a:t>
            </a:r>
          </a:p>
          <a:p>
            <a:pPr eaLnBrk="1" hangingPunct="1"/>
            <a:r>
              <a:rPr lang="pl-PL" altLang="pl-PL" sz="800" b="1" dirty="0">
                <a:latin typeface="Calibri" panose="020F0502020204030204" pitchFamily="34" charset="0"/>
              </a:rPr>
              <a:t>DI</a:t>
            </a:r>
          </a:p>
        </p:txBody>
      </p:sp>
      <p:sp>
        <p:nvSpPr>
          <p:cNvPr id="64" name="Rectangle 257"/>
          <p:cNvSpPr>
            <a:spLocks noChangeArrowheads="1"/>
          </p:cNvSpPr>
          <p:nvPr/>
        </p:nvSpPr>
        <p:spPr bwMode="auto">
          <a:xfrm>
            <a:off x="5520945" y="3182572"/>
            <a:ext cx="867525" cy="590561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</a:t>
            </a:r>
            <a:endParaRPr lang="pl-PL" altLang="pl-PL" sz="800" dirty="0" smtClean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800" dirty="0" smtClean="0">
                <a:latin typeface="Calibri" panose="020F0502020204030204" pitchFamily="34" charset="0"/>
              </a:rPr>
              <a:t>Analiz </a:t>
            </a: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DPA</a:t>
            </a:r>
            <a:endParaRPr lang="pl-PL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65" name="Rectangle 257"/>
          <p:cNvSpPr>
            <a:spLocks noChangeArrowheads="1"/>
          </p:cNvSpPr>
          <p:nvPr/>
        </p:nvSpPr>
        <p:spPr bwMode="auto">
          <a:xfrm>
            <a:off x="3161018" y="4938419"/>
            <a:ext cx="872421" cy="671691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</a:t>
            </a:r>
            <a:endParaRPr lang="pl-PL" altLang="pl-PL" sz="800" dirty="0" smtClean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800" dirty="0" smtClean="0">
                <a:latin typeface="Calibri" panose="020F0502020204030204" pitchFamily="34" charset="0"/>
              </a:rPr>
              <a:t>Nadzoru nad Kontrolami</a:t>
            </a: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DNK</a:t>
            </a:r>
            <a:endParaRPr lang="pl-PL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57" name="Rectangle 257"/>
          <p:cNvSpPr>
            <a:spLocks noChangeArrowheads="1"/>
          </p:cNvSpPr>
          <p:nvPr/>
        </p:nvSpPr>
        <p:spPr bwMode="auto">
          <a:xfrm>
            <a:off x="7558840" y="402351"/>
            <a:ext cx="1138177" cy="778033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 smtClean="0">
                <a:latin typeface="Calibri" panose="020F0502020204030204" pitchFamily="34" charset="0"/>
              </a:rPr>
              <a:t>Biuro Inspekcji Wewnętrznej                                    </a:t>
            </a:r>
            <a:r>
              <a:rPr lang="pl-PL" altLang="pl-PL" sz="800" b="1" dirty="0" smtClean="0">
                <a:latin typeface="Calibri" panose="020F0502020204030204" pitchFamily="34" charset="0"/>
              </a:rPr>
              <a:t>BIW </a:t>
            </a:r>
            <a:r>
              <a:rPr lang="pl-PL" sz="5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w </a:t>
            </a:r>
            <a:r>
              <a:rPr lang="pl-PL" sz="500" i="1" dirty="0">
                <a:latin typeface="Calibri" panose="020F0502020204030204" pitchFamily="34" charset="0"/>
                <a:cs typeface="Calibri" panose="020F0502020204030204" pitchFamily="34" charset="0"/>
              </a:rPr>
              <a:t>zakresie  określonym  </a:t>
            </a:r>
            <a:r>
              <a:rPr lang="pl-PL" sz="5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pl-PL" sz="500" i="1" dirty="0" smtClean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pl-PL" sz="5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w </a:t>
            </a:r>
            <a:r>
              <a:rPr lang="pl-PL" sz="500" i="1" dirty="0">
                <a:latin typeface="Calibri" panose="020F0502020204030204" pitchFamily="34" charset="0"/>
                <a:cs typeface="Calibri" panose="020F0502020204030204" pitchFamily="34" charset="0"/>
              </a:rPr>
              <a:t>art. 12 d ustawy  z  dnia                    </a:t>
            </a:r>
            <a:br>
              <a:rPr lang="pl-PL" sz="500" i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pl-PL" sz="500" i="1" dirty="0">
                <a:latin typeface="Calibri" panose="020F0502020204030204" pitchFamily="34" charset="0"/>
                <a:cs typeface="Calibri" panose="020F0502020204030204" pitchFamily="34" charset="0"/>
              </a:rPr>
              <a:t>        16 listopada 2016  r. o Krajowej Administracji Skarbowej </a:t>
            </a:r>
            <a:endParaRPr lang="pl-PL" altLang="pl-PL" sz="500" b="1" i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Ćwiartka">
  <a:themeElements>
    <a:clrScheme name="Ćwiartka 2">
      <a:dk1>
        <a:srgbClr val="000000"/>
      </a:dk1>
      <a:lt1>
        <a:srgbClr val="FFFFFF"/>
      </a:lt1>
      <a:dk2>
        <a:srgbClr val="420000"/>
      </a:dk2>
      <a:lt2>
        <a:srgbClr val="660000"/>
      </a:lt2>
      <a:accent1>
        <a:srgbClr val="CCCC00"/>
      </a:accent1>
      <a:accent2>
        <a:srgbClr val="999966"/>
      </a:accent2>
      <a:accent3>
        <a:srgbClr val="FFFFFF"/>
      </a:accent3>
      <a:accent4>
        <a:srgbClr val="000000"/>
      </a:accent4>
      <a:accent5>
        <a:srgbClr val="E2E2AA"/>
      </a:accent5>
      <a:accent6>
        <a:srgbClr val="8A8A5C"/>
      </a:accent6>
      <a:hlink>
        <a:srgbClr val="996633"/>
      </a:hlink>
      <a:folHlink>
        <a:srgbClr val="993300"/>
      </a:folHlink>
    </a:clrScheme>
    <a:fontScheme name="Ćwiartka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99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l-PL" altLang="pl-PL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99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l-PL" altLang="pl-PL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Ćwiartka 1">
        <a:dk1>
          <a:srgbClr val="5C5674"/>
        </a:dk1>
        <a:lt1>
          <a:srgbClr val="FFFFFF"/>
        </a:lt1>
        <a:dk2>
          <a:srgbClr val="85986A"/>
        </a:dk2>
        <a:lt2>
          <a:srgbClr val="FFFFFF"/>
        </a:lt2>
        <a:accent1>
          <a:srgbClr val="666633"/>
        </a:accent1>
        <a:accent2>
          <a:srgbClr val="ADC5B8"/>
        </a:accent2>
        <a:accent3>
          <a:srgbClr val="C2CAB9"/>
        </a:accent3>
        <a:accent4>
          <a:srgbClr val="DADADA"/>
        </a:accent4>
        <a:accent5>
          <a:srgbClr val="B8B8AD"/>
        </a:accent5>
        <a:accent6>
          <a:srgbClr val="9CB2A6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Ćwiartka 2">
        <a:dk1>
          <a:srgbClr val="000000"/>
        </a:dk1>
        <a:lt1>
          <a:srgbClr val="FFFFFF"/>
        </a:lt1>
        <a:dk2>
          <a:srgbClr val="420000"/>
        </a:dk2>
        <a:lt2>
          <a:srgbClr val="660000"/>
        </a:lt2>
        <a:accent1>
          <a:srgbClr val="CCCC00"/>
        </a:accent1>
        <a:accent2>
          <a:srgbClr val="999966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8A8A5C"/>
        </a:accent6>
        <a:hlink>
          <a:srgbClr val="996633"/>
        </a:hlink>
        <a:folHlink>
          <a:srgbClr val="99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Ćwiartka 3">
        <a:dk1>
          <a:srgbClr val="618052"/>
        </a:dk1>
        <a:lt1>
          <a:srgbClr val="FFFFE3"/>
        </a:lt1>
        <a:dk2>
          <a:srgbClr val="162E36"/>
        </a:dk2>
        <a:lt2>
          <a:srgbClr val="FFFFFF"/>
        </a:lt2>
        <a:accent1>
          <a:srgbClr val="336699"/>
        </a:accent1>
        <a:accent2>
          <a:srgbClr val="69888B"/>
        </a:accent2>
        <a:accent3>
          <a:srgbClr val="ABADAE"/>
        </a:accent3>
        <a:accent4>
          <a:srgbClr val="DADAC2"/>
        </a:accent4>
        <a:accent5>
          <a:srgbClr val="ADB8CA"/>
        </a:accent5>
        <a:accent6>
          <a:srgbClr val="5E7B7D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Ćwiartka 4">
        <a:dk1>
          <a:srgbClr val="000000"/>
        </a:dk1>
        <a:lt1>
          <a:srgbClr val="FFFFFF"/>
        </a:lt1>
        <a:dk2>
          <a:srgbClr val="000000"/>
        </a:dk2>
        <a:lt2>
          <a:srgbClr val="CC0000"/>
        </a:lt2>
        <a:accent1>
          <a:srgbClr val="FFCC00"/>
        </a:accent1>
        <a:accent2>
          <a:srgbClr val="3366CC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2D5CB9"/>
        </a:accent6>
        <a:hlink>
          <a:srgbClr val="666699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Ćwiartka 5">
        <a:dk1>
          <a:srgbClr val="666699"/>
        </a:dk1>
        <a:lt1>
          <a:srgbClr val="FFFFFF"/>
        </a:lt1>
        <a:dk2>
          <a:srgbClr val="000033"/>
        </a:dk2>
        <a:lt2>
          <a:srgbClr val="FFFFFF"/>
        </a:lt2>
        <a:accent1>
          <a:srgbClr val="9966FF"/>
        </a:accent1>
        <a:accent2>
          <a:srgbClr val="CCCCFF"/>
        </a:accent2>
        <a:accent3>
          <a:srgbClr val="AAAAAD"/>
        </a:accent3>
        <a:accent4>
          <a:srgbClr val="DADADA"/>
        </a:accent4>
        <a:accent5>
          <a:srgbClr val="CAB8FF"/>
        </a:accent5>
        <a:accent6>
          <a:srgbClr val="B9B9E7"/>
        </a:accent6>
        <a:hlink>
          <a:srgbClr val="CC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Ćwiartka 6">
        <a:dk1>
          <a:srgbClr val="000000"/>
        </a:dk1>
        <a:lt1>
          <a:srgbClr val="FFFFFF"/>
        </a:lt1>
        <a:dk2>
          <a:srgbClr val="000000"/>
        </a:dk2>
        <a:lt2>
          <a:srgbClr val="669966"/>
        </a:lt2>
        <a:accent1>
          <a:srgbClr val="CCCC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8AB9"/>
        </a:accent6>
        <a:hlink>
          <a:srgbClr val="000066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Ćwiartka 7">
        <a:dk1>
          <a:srgbClr val="0099CC"/>
        </a:dk1>
        <a:lt1>
          <a:srgbClr val="FFFFFF"/>
        </a:lt1>
        <a:dk2>
          <a:srgbClr val="000099"/>
        </a:dk2>
        <a:lt2>
          <a:srgbClr val="FFFFFF"/>
        </a:lt2>
        <a:accent1>
          <a:srgbClr val="0099CC"/>
        </a:accent1>
        <a:accent2>
          <a:srgbClr val="6600FF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5C00E7"/>
        </a:accent6>
        <a:hlink>
          <a:srgbClr val="FFCC00"/>
        </a:hlink>
        <a:folHlink>
          <a:srgbClr val="00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Ćwiartka 8">
        <a:dk1>
          <a:srgbClr val="000033"/>
        </a:dk1>
        <a:lt1>
          <a:srgbClr val="FFFFFF"/>
        </a:lt1>
        <a:dk2>
          <a:srgbClr val="003366"/>
        </a:dk2>
        <a:lt2>
          <a:srgbClr val="275C6D"/>
        </a:lt2>
        <a:accent1>
          <a:srgbClr val="A7D2DF"/>
        </a:accent1>
        <a:accent2>
          <a:srgbClr val="108DA6"/>
        </a:accent2>
        <a:accent3>
          <a:srgbClr val="FFFFFF"/>
        </a:accent3>
        <a:accent4>
          <a:srgbClr val="00002A"/>
        </a:accent4>
        <a:accent5>
          <a:srgbClr val="D0E5EC"/>
        </a:accent5>
        <a:accent6>
          <a:srgbClr val="0D7F96"/>
        </a:accent6>
        <a:hlink>
          <a:srgbClr val="666699"/>
        </a:hlink>
        <a:folHlink>
          <a:srgbClr val="99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Ćwiartka 9">
        <a:dk1>
          <a:srgbClr val="CC3300"/>
        </a:dk1>
        <a:lt1>
          <a:srgbClr val="FFFFFF"/>
        </a:lt1>
        <a:dk2>
          <a:srgbClr val="000000"/>
        </a:dk2>
        <a:lt2>
          <a:srgbClr val="FFFFCC"/>
        </a:lt2>
        <a:accent1>
          <a:srgbClr val="FF9900"/>
        </a:accent1>
        <a:accent2>
          <a:srgbClr val="993300"/>
        </a:accent2>
        <a:accent3>
          <a:srgbClr val="AAAAAA"/>
        </a:accent3>
        <a:accent4>
          <a:srgbClr val="DADADA"/>
        </a:accent4>
        <a:accent5>
          <a:srgbClr val="FFCAAA"/>
        </a:accent5>
        <a:accent6>
          <a:srgbClr val="8A2D00"/>
        </a:accent6>
        <a:hlink>
          <a:srgbClr val="CEC5A2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yw pakiet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yw pakiet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16379</TotalTime>
  <Words>307</Words>
  <Application>Microsoft Office PowerPoint</Application>
  <PresentationFormat>Slajdy 35 mm</PresentationFormat>
  <Paragraphs>157</Paragraphs>
  <Slides>1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</vt:i4>
      </vt:variant>
    </vt:vector>
  </HeadingPairs>
  <TitlesOfParts>
    <vt:vector size="6" baseType="lpstr">
      <vt:lpstr>Arial</vt:lpstr>
      <vt:lpstr>Calibri</vt:lpstr>
      <vt:lpstr>Times New Roman</vt:lpstr>
      <vt:lpstr>Wingdings</vt:lpstr>
      <vt:lpstr>Ćwiartka</vt:lpstr>
      <vt:lpstr>Prezentacja programu PowerPoint</vt:lpstr>
    </vt:vector>
  </TitlesOfParts>
  <Company>Min. Fin.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STRUKTURA ORGANIZACYJNA</dc:title>
  <dc:creator>Biuro Dyrektora Generalnego</dc:creator>
  <cp:revision>1382</cp:revision>
  <cp:lastPrinted>2019-06-18T08:41:22Z</cp:lastPrinted>
  <dcterms:created xsi:type="dcterms:W3CDTF">2006-06-26T12:00:33Z</dcterms:created>
  <dcterms:modified xsi:type="dcterms:W3CDTF">2019-06-21T08:28:56Z</dcterms:modified>
</cp:coreProperties>
</file>