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77" r:id="rId6"/>
    <p:sldId id="276" r:id="rId7"/>
    <p:sldId id="261" r:id="rId8"/>
    <p:sldId id="272" r:id="rId9"/>
    <p:sldId id="269" r:id="rId10"/>
    <p:sldId id="267" r:id="rId11"/>
    <p:sldId id="25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A6A4E-5E14-9DEA-0C70-D24015D8F153}" v="16" dt="2024-06-06T14:27:22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czmarczyk Sylwia" userId="S::sylwia.karczmarczyk@cyfra.gov.pl::0e04f60e-2aad-46e7-b63c-a9d0cec0842e" providerId="AD" clId="Web-{759A6A4E-5E14-9DEA-0C70-D24015D8F153}"/>
    <pc:docChg chg="modSld">
      <pc:chgData name="Karczmarczyk Sylwia" userId="S::sylwia.karczmarczyk@cyfra.gov.pl::0e04f60e-2aad-46e7-b63c-a9d0cec0842e" providerId="AD" clId="Web-{759A6A4E-5E14-9DEA-0C70-D24015D8F153}" dt="2024-06-06T14:27:22.816" v="15"/>
      <pc:docMkLst>
        <pc:docMk/>
      </pc:docMkLst>
      <pc:sldChg chg="modSp">
        <pc:chgData name="Karczmarczyk Sylwia" userId="S::sylwia.karczmarczyk@cyfra.gov.pl::0e04f60e-2aad-46e7-b63c-a9d0cec0842e" providerId="AD" clId="Web-{759A6A4E-5E14-9DEA-0C70-D24015D8F153}" dt="2024-06-06T14:27:22.816" v="15"/>
        <pc:sldMkLst>
          <pc:docMk/>
          <pc:sldMk cId="4053969265" sldId="269"/>
        </pc:sldMkLst>
        <pc:graphicFrameChg chg="mod modGraphic">
          <ac:chgData name="Karczmarczyk Sylwia" userId="S::sylwia.karczmarczyk@cyfra.gov.pl::0e04f60e-2aad-46e7-b63c-a9d0cec0842e" providerId="AD" clId="Web-{759A6A4E-5E14-9DEA-0C70-D24015D8F153}" dt="2024-06-06T14:27:22.816" v="15"/>
          <ac:graphicFrameMkLst>
            <pc:docMk/>
            <pc:sldMk cId="4053969265" sldId="269"/>
            <ac:graphicFrameMk id="11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3406208302172"/>
          <c:y val="4.3671778391029446E-2"/>
          <c:w val="0.75050494386525701"/>
          <c:h val="0.85444510427219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Arkusz1!$B$2:$B$3</c:f>
              <c:numCache>
                <c:formatCode>_("zł"* #,##0.00_);_("zł"* \(#,##0.00\);_("zł"* "-"??_);_(@_)</c:formatCode>
                <c:ptCount val="2"/>
                <c:pt idx="0">
                  <c:v>174984431.75999999</c:v>
                </c:pt>
                <c:pt idx="1">
                  <c:v>173404849.18000001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7-4268-902A-84A72D28DA6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środki UE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Arkusz1!$C$2:$C$3</c:f>
              <c:numCache>
                <c:formatCode>_("zł"* #,##0.00_);_("zł"* \(#,##0.00\);_("zł"* "-"??_);_(@_)</c:formatCode>
                <c:ptCount val="2"/>
                <c:pt idx="0">
                  <c:v>148176816.81</c:v>
                </c:pt>
                <c:pt idx="1">
                  <c:v>146854000.05000001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7-4268-902A-84A72D28D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534276472"/>
        <c:axId val="534275688"/>
      </c:barChart>
      <c:catAx>
        <c:axId val="53427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4275688"/>
        <c:crosses val="autoZero"/>
        <c:auto val="1"/>
        <c:lblAlgn val="ctr"/>
        <c:lblOffset val="100"/>
        <c:noMultiLvlLbl val="0"/>
      </c:catAx>
      <c:valAx>
        <c:axId val="534275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0"/>
        <c:majorTickMark val="none"/>
        <c:minorTickMark val="none"/>
        <c:tickLblPos val="nextTo"/>
        <c:spPr>
          <a:noFill/>
          <a:ln>
            <a:solidFill>
              <a:srgbClr val="00B0F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427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B0F0">
          <a:alpha val="86000"/>
        </a:srgb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0.2575</cdr:x>
      <cdr:y>0.61503</cdr:y>
    </cdr:from>
    <cdr:to>
      <cdr:x>0.3775</cdr:x>
      <cdr:y>0.70255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5A1A4878-6FD7-3272-3793-DC4DC791A245}"/>
            </a:ext>
          </a:extLst>
        </cdr:cNvPr>
        <cdr:cNvSpPr txBox="1"/>
      </cdr:nvSpPr>
      <cdr:spPr>
        <a:xfrm xmlns:a="http://schemas.openxmlformats.org/drawingml/2006/main">
          <a:off x="2092960" y="1999227"/>
          <a:ext cx="975360" cy="284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0.44375</cdr:x>
      <cdr:y>0.35935</cdr:y>
    </cdr:from>
    <cdr:to>
      <cdr:x>0.55625</cdr:x>
      <cdr:y>0.64065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14087E01-73FE-CF33-810F-FF44D4DA0CE3}"/>
            </a:ext>
          </a:extLst>
        </cdr:cNvPr>
        <cdr:cNvSpPr txBox="1"/>
      </cdr:nvSpPr>
      <cdr:spPr>
        <a:xfrm xmlns:a="http://schemas.openxmlformats.org/drawingml/2006/main">
          <a:off x="3606800" y="1168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0.255</cdr:x>
      <cdr:y>0.43375</cdr:y>
    </cdr:from>
    <cdr:to>
      <cdr:x>0.3675</cdr:x>
      <cdr:y>0.71505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F1FD6126-0567-C49C-DD9B-F59ADD1D9EA1}"/>
            </a:ext>
          </a:extLst>
        </cdr:cNvPr>
        <cdr:cNvSpPr txBox="1"/>
      </cdr:nvSpPr>
      <cdr:spPr>
        <a:xfrm xmlns:a="http://schemas.openxmlformats.org/drawingml/2006/main">
          <a:off x="2072640" y="14099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0.54</cdr:x>
      <cdr:y>0.46375</cdr:y>
    </cdr:from>
    <cdr:to>
      <cdr:x>0.64875</cdr:x>
      <cdr:y>0.53625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7ADEBE41-18D2-8199-E2A7-64EBD60970FD}"/>
            </a:ext>
          </a:extLst>
        </cdr:cNvPr>
        <cdr:cNvSpPr txBox="1"/>
      </cdr:nvSpPr>
      <cdr:spPr>
        <a:xfrm xmlns:a="http://schemas.openxmlformats.org/drawingml/2006/main">
          <a:off x="4389120" y="1507463"/>
          <a:ext cx="883920" cy="235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0.65</cdr:x>
      <cdr:y>0.46375</cdr:y>
    </cdr:from>
    <cdr:to>
      <cdr:x>0.75875</cdr:x>
      <cdr:y>0.53625</cdr:y>
    </cdr:to>
    <cdr:sp macro="" textlink="">
      <cdr:nvSpPr>
        <cdr:cNvPr id="8" name="pole tekstowe 1">
          <a:extLst xmlns:a="http://schemas.openxmlformats.org/drawingml/2006/main">
            <a:ext uri="{FF2B5EF4-FFF2-40B4-BE49-F238E27FC236}">
              <a16:creationId xmlns:a16="http://schemas.microsoft.com/office/drawing/2014/main" id="{2125D4FF-72D2-5F2F-FF45-6D44A0312F51}"/>
            </a:ext>
          </a:extLst>
        </cdr:cNvPr>
        <cdr:cNvSpPr txBox="1"/>
      </cdr:nvSpPr>
      <cdr:spPr>
        <a:xfrm xmlns:a="http://schemas.openxmlformats.org/drawingml/2006/main">
          <a:off x="5283200" y="1507463"/>
          <a:ext cx="883920" cy="235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F4AC-EFF7-4D27-8BFC-EE67A9458F9C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DD8AB-F448-42E7-ACF8-2EA2B47060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1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DD8AB-F448-42E7-ACF8-2EA2B470601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35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DD8AB-F448-42E7-ACF8-2EA2B47060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82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DD8AB-F448-42E7-ACF8-2EA2B470601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53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DD8AB-F448-42E7-ACF8-2EA2B470601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97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4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69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8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3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9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8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3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1439229" y="2066329"/>
            <a:ext cx="80402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/>
              </a:rPr>
              <a:t>„Budowa węzłów bezpieczeństwa szkolnego ruchu internetowego Ogólnopolskiej Sieci Edukacyjnej”- OSE B</a:t>
            </a:r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8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AF5B433-FBA0-7E07-5266-580DB854674E}"/>
              </a:ext>
            </a:extLst>
          </p:cNvPr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5B09D9-781A-49F9-47B7-FA2772C9AE78}"/>
              </a:ext>
            </a:extLst>
          </p:cNvPr>
          <p:cNvSpPr txBox="1"/>
          <p:nvPr/>
        </p:nvSpPr>
        <p:spPr>
          <a:xfrm>
            <a:off x="415238" y="1296921"/>
            <a:ext cx="10779503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 Ministerstwo Cyfryzacji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NASK PIB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nie dotyczy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AF3D0B91-BB2B-B95B-6C94-600AAAC851F5}"/>
              </a:ext>
            </a:extLst>
          </p:cNvPr>
          <p:cNvSpPr txBox="1">
            <a:spLocks/>
          </p:cNvSpPr>
          <p:nvPr/>
        </p:nvSpPr>
        <p:spPr>
          <a:xfrm>
            <a:off x="66985" y="4061757"/>
            <a:ext cx="12192000" cy="112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527B2C08-B780-F878-94E8-3D26EF35BA84}"/>
              </a:ext>
            </a:extLst>
          </p:cNvPr>
          <p:cNvSpPr txBox="1">
            <a:spLocks/>
          </p:cNvSpPr>
          <p:nvPr/>
        </p:nvSpPr>
        <p:spPr>
          <a:xfrm>
            <a:off x="2003031" y="2374535"/>
            <a:ext cx="8509677" cy="79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B0C2FCA-4C43-7B26-26F7-B48BA88A0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71149"/>
              </p:ext>
            </p:extLst>
          </p:nvPr>
        </p:nvGraphicFramePr>
        <p:xfrm>
          <a:off x="689648" y="3092066"/>
          <a:ext cx="10946674" cy="120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83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Planowany: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solidFill>
                            <a:srgbClr val="0070C0"/>
                          </a:solidFill>
                        </a:rPr>
                        <a:t>01.01.2018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>
                          <a:solidFill>
                            <a:srgbClr val="0070C0"/>
                          </a:solidFill>
                        </a:rPr>
                        <a:t>31.12.2020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2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>
                          <a:solidFill>
                            <a:srgbClr val="0070C0"/>
                          </a:solidFill>
                        </a:rPr>
                        <a:t>01.01.2018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>
                          <a:solidFill>
                            <a:srgbClr val="0070C0"/>
                          </a:solidFill>
                        </a:rPr>
                        <a:t>30.11.2023 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DD422D8-D1A9-2DD3-80D4-88726C069576}"/>
              </a:ext>
            </a:extLst>
          </p:cNvPr>
          <p:cNvSpPr txBox="1"/>
          <p:nvPr/>
        </p:nvSpPr>
        <p:spPr>
          <a:xfrm>
            <a:off x="3151359" y="4448184"/>
            <a:ext cx="6213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CEL PROJEKTU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B6EA7B6-06C8-1D09-9865-49DCF781BEF0}"/>
              </a:ext>
            </a:extLst>
          </p:cNvPr>
          <p:cNvSpPr txBox="1"/>
          <p:nvPr/>
        </p:nvSpPr>
        <p:spPr>
          <a:xfrm>
            <a:off x="689648" y="5156070"/>
            <a:ext cx="1110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solidFill>
                  <a:srgbClr val="0070C0"/>
                </a:solidFill>
              </a:rPr>
              <a:t>Celem projektu jest zapewnienie bezpiecznego dostęp do Internetu uczniom i nauczycielom szkół podstawowych i ponadpodstawowych na terytorium RP. </a:t>
            </a:r>
          </a:p>
        </p:txBody>
      </p:sp>
    </p:spTree>
    <p:extLst>
      <p:ext uri="{BB962C8B-B14F-4D97-AF65-F5344CB8AC3E}">
        <p14:creationId xmlns:p14="http://schemas.microsoft.com/office/powerpoint/2010/main" val="76953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423CD0D4-0A67-172A-CE20-2812D15391FF}"/>
              </a:ext>
            </a:extLst>
          </p:cNvPr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dtytuł 2">
            <a:extLst>
              <a:ext uri="{FF2B5EF4-FFF2-40B4-BE49-F238E27FC236}">
                <a16:creationId xmlns:a16="http://schemas.microsoft.com/office/drawing/2014/main" id="{CF7B9505-E496-58D4-5433-474C41C10794}"/>
              </a:ext>
            </a:extLst>
          </p:cNvPr>
          <p:cNvSpPr txBox="1">
            <a:spLocks/>
          </p:cNvSpPr>
          <p:nvPr/>
        </p:nvSpPr>
        <p:spPr>
          <a:xfrm>
            <a:off x="496192" y="1451852"/>
            <a:ext cx="11391008" cy="750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Źródło finansowania : 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Program Operacyjny Polska Cyfrowa, Działanie: 1.1 Wyeliminowanie terytorialnych różnic w możliwości dostępu do</a:t>
            </a:r>
            <a:b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</a:b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szerokopasmowego </a:t>
            </a:r>
            <a:r>
              <a:rPr lang="pl-PL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internetu</a:t>
            </a:r>
            <a:r>
              <a:rPr lang="pl-PL" sz="1800" dirty="0">
                <a:solidFill>
                  <a:schemeClr val="accent5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 o wysokich przepustowościach.</a:t>
            </a:r>
            <a:endParaRPr lang="pl-PL" sz="18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pl-PL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6A7B592B-6780-7EF7-7C5A-09FB6A28096F}"/>
              </a:ext>
            </a:extLst>
          </p:cNvPr>
          <p:cNvSpPr txBox="1">
            <a:spLocks/>
          </p:cNvSpPr>
          <p:nvPr/>
        </p:nvSpPr>
        <p:spPr>
          <a:xfrm>
            <a:off x="-83844" y="2447735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dirty="0"/>
              <a:t>KOSZT REALIZACJI PROJEKTU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A8000FF8-759A-420E-E6D1-F5BD6219F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064479"/>
              </p:ext>
            </p:extLst>
          </p:nvPr>
        </p:nvGraphicFramePr>
        <p:xfrm>
          <a:off x="794398" y="3247020"/>
          <a:ext cx="10603204" cy="291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043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</a:t>
            </a:r>
            <a:endParaRPr lang="pl-PL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12396"/>
              </p:ext>
            </p:extLst>
          </p:nvPr>
        </p:nvGraphicFramePr>
        <p:xfrm>
          <a:off x="695401" y="2347558"/>
          <a:ext cx="10783008" cy="3507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Uwagi*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węzłów bezpieczeństwa (16 szt.)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05-2021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12-2020 (pierwotna data)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Udostępnione usługi bezpieczeństwa poziom 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07-2021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12-2020 (pierwotna data)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05-2021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Udostępnione usługi bezpieczeństwa poziom 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07-2021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12-2020 (pierwotna data)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04-2021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27284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23392" y="6124994"/>
            <a:ext cx="1060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2"/>
                </a:solidFill>
              </a:rPr>
              <a:t>*</a:t>
            </a:r>
            <a:r>
              <a:rPr lang="pl-PL" sz="1000" i="1" dirty="0">
                <a:solidFill>
                  <a:schemeClr val="tx2"/>
                </a:solidFill>
              </a:rPr>
              <a:t>należy wskazać, które z wymienionych produktów nie zostały ujęte w pierwotnym opisie założeń projektu informatycznego zaakceptowanym przez KRMC, będącego podstawą realizacji projektu lub które nie zostały wdrożone</a:t>
            </a:r>
          </a:p>
        </p:txBody>
      </p:sp>
    </p:spTree>
    <p:extLst>
      <p:ext uri="{BB962C8B-B14F-4D97-AF65-F5344CB8AC3E}">
        <p14:creationId xmlns:p14="http://schemas.microsoft.com/office/powerpoint/2010/main" val="192516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tytuł 2">
            <a:extLst>
              <a:ext uri="{FF2B5EF4-FFF2-40B4-BE49-F238E27FC236}">
                <a16:creationId xmlns:a16="http://schemas.microsoft.com/office/drawing/2014/main" id="{9FAA0320-8912-4040-95E8-623D132881F6}"/>
              </a:ext>
            </a:extLst>
          </p:cNvPr>
          <p:cNvSpPr txBox="1">
            <a:spLocks/>
          </p:cNvSpPr>
          <p:nvPr/>
        </p:nvSpPr>
        <p:spPr>
          <a:xfrm>
            <a:off x="1775522" y="1324525"/>
            <a:ext cx="8640961" cy="75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PRODUKTY PROJEKTU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– interoperacyjność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(widok kooperacji aplikacji)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02DE587B-650E-48D4-AB3A-EB5A375EC864}"/>
              </a:ext>
            </a:extLst>
          </p:cNvPr>
          <p:cNvSpPr/>
          <p:nvPr/>
        </p:nvSpPr>
        <p:spPr>
          <a:xfrm>
            <a:off x="7200235" y="3302739"/>
            <a:ext cx="1494000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Urządzenia w szkołach w ramach OSE-D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D825435-0AF4-4D54-A463-C63F33D62E01}"/>
              </a:ext>
            </a:extLst>
          </p:cNvPr>
          <p:cNvSpPr/>
          <p:nvPr/>
        </p:nvSpPr>
        <p:spPr>
          <a:xfrm>
            <a:off x="3346364" y="3336886"/>
            <a:ext cx="149400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Systemy bezpieczeństwa w ramach OSE-B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3F04830-A329-4AF3-9B4E-E6F3D7D30B71}"/>
              </a:ext>
            </a:extLst>
          </p:cNvPr>
          <p:cNvCxnSpPr/>
          <p:nvPr/>
        </p:nvCxnSpPr>
        <p:spPr>
          <a:xfrm>
            <a:off x="5117040" y="4053072"/>
            <a:ext cx="128627" cy="5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8B44A9F-D2A5-4FED-A759-4B895644D168}"/>
              </a:ext>
            </a:extLst>
          </p:cNvPr>
          <p:cNvCxnSpPr/>
          <p:nvPr/>
        </p:nvCxnSpPr>
        <p:spPr>
          <a:xfrm flipV="1">
            <a:off x="5117039" y="3554072"/>
            <a:ext cx="3" cy="5078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D236F104-38D6-416E-BE30-E7C5E51A4EDA}"/>
              </a:ext>
            </a:extLst>
          </p:cNvPr>
          <p:cNvCxnSpPr>
            <a:cxnSpLocks/>
          </p:cNvCxnSpPr>
          <p:nvPr/>
        </p:nvCxnSpPr>
        <p:spPr>
          <a:xfrm flipH="1">
            <a:off x="4818650" y="3554072"/>
            <a:ext cx="298387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D941F21-3681-4B85-8B5A-81BC0AE72A38}"/>
              </a:ext>
            </a:extLst>
          </p:cNvPr>
          <p:cNvCxnSpPr/>
          <p:nvPr/>
        </p:nvCxnSpPr>
        <p:spPr>
          <a:xfrm>
            <a:off x="4823702" y="3911788"/>
            <a:ext cx="1466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7FEE93AA-F4A9-49D1-8B70-3BFC76EF9461}"/>
              </a:ext>
            </a:extLst>
          </p:cNvPr>
          <p:cNvCxnSpPr/>
          <p:nvPr/>
        </p:nvCxnSpPr>
        <p:spPr>
          <a:xfrm>
            <a:off x="4970368" y="3911788"/>
            <a:ext cx="0" cy="43437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07A6044B-D735-4A22-9EA3-02E35053250F}"/>
              </a:ext>
            </a:extLst>
          </p:cNvPr>
          <p:cNvCxnSpPr/>
          <p:nvPr/>
        </p:nvCxnSpPr>
        <p:spPr>
          <a:xfrm>
            <a:off x="4970368" y="4346160"/>
            <a:ext cx="275296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2EB49C0-F84F-46BA-B448-C5CA070798ED}"/>
              </a:ext>
            </a:extLst>
          </p:cNvPr>
          <p:cNvCxnSpPr/>
          <p:nvPr/>
        </p:nvCxnSpPr>
        <p:spPr>
          <a:xfrm flipV="1">
            <a:off x="6739662" y="4041354"/>
            <a:ext cx="162186" cy="28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0B7E015F-BC65-44E5-951B-D78076273135}"/>
              </a:ext>
            </a:extLst>
          </p:cNvPr>
          <p:cNvCxnSpPr/>
          <p:nvPr/>
        </p:nvCxnSpPr>
        <p:spPr>
          <a:xfrm flipV="1">
            <a:off x="6901848" y="3473160"/>
            <a:ext cx="0" cy="57100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674F3658-0853-4079-8B07-E454CB69D01A}"/>
              </a:ext>
            </a:extLst>
          </p:cNvPr>
          <p:cNvCxnSpPr>
            <a:cxnSpLocks/>
          </p:cNvCxnSpPr>
          <p:nvPr/>
        </p:nvCxnSpPr>
        <p:spPr>
          <a:xfrm>
            <a:off x="6901848" y="3482064"/>
            <a:ext cx="29838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3228AD59-4F76-4DB1-850D-577D893059E6}"/>
              </a:ext>
            </a:extLst>
          </p:cNvPr>
          <p:cNvCxnSpPr>
            <a:cxnSpLocks/>
          </p:cNvCxnSpPr>
          <p:nvPr/>
        </p:nvCxnSpPr>
        <p:spPr>
          <a:xfrm>
            <a:off x="7051041" y="3875479"/>
            <a:ext cx="16374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8D7C165-79A6-42F9-826D-156BC2DDDF1A}"/>
              </a:ext>
            </a:extLst>
          </p:cNvPr>
          <p:cNvCxnSpPr>
            <a:cxnSpLocks/>
          </p:cNvCxnSpPr>
          <p:nvPr/>
        </p:nvCxnSpPr>
        <p:spPr>
          <a:xfrm>
            <a:off x="7051041" y="3863129"/>
            <a:ext cx="0" cy="47854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EEE12AC7-1193-4482-9B32-8A20692C3267}"/>
              </a:ext>
            </a:extLst>
          </p:cNvPr>
          <p:cNvCxnSpPr>
            <a:cxnSpLocks/>
          </p:cNvCxnSpPr>
          <p:nvPr/>
        </p:nvCxnSpPr>
        <p:spPr>
          <a:xfrm flipH="1">
            <a:off x="6739662" y="4341677"/>
            <a:ext cx="31137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>
            <a:extLst>
              <a:ext uri="{FF2B5EF4-FFF2-40B4-BE49-F238E27FC236}">
                <a16:creationId xmlns:a16="http://schemas.microsoft.com/office/drawing/2014/main" id="{B7F88A49-F41D-4A70-B06F-E7E6CD343E4B}"/>
              </a:ext>
            </a:extLst>
          </p:cNvPr>
          <p:cNvSpPr/>
          <p:nvPr/>
        </p:nvSpPr>
        <p:spPr>
          <a:xfrm>
            <a:off x="5245664" y="3842783"/>
            <a:ext cx="1494000" cy="792088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OSS/BSS w ramach OSE-S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7E988D4-B9CA-49A0-9A13-E64DF3B779FC}"/>
              </a:ext>
            </a:extLst>
          </p:cNvPr>
          <p:cNvSpPr txBox="1"/>
          <p:nvPr/>
        </p:nvSpPr>
        <p:spPr>
          <a:xfrm>
            <a:off x="9675881" y="3260639"/>
            <a:ext cx="1777437" cy="1441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Oznaczenia powiązanych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systemów: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planowany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modyfikowany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istniejący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dot. systemów własnych oraz innych jednostek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A0ACB9C-14BC-490B-91D0-7FDA693A4BD0}"/>
              </a:ext>
            </a:extLst>
          </p:cNvPr>
          <p:cNvSpPr/>
          <p:nvPr/>
        </p:nvSpPr>
        <p:spPr>
          <a:xfrm>
            <a:off x="9797131" y="3698783"/>
            <a:ext cx="144016" cy="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17619A9B-0C7C-446D-8E2A-1E33A315F668}"/>
              </a:ext>
            </a:extLst>
          </p:cNvPr>
          <p:cNvSpPr/>
          <p:nvPr/>
        </p:nvSpPr>
        <p:spPr>
          <a:xfrm>
            <a:off x="9797131" y="3887839"/>
            <a:ext cx="144016" cy="144000"/>
          </a:xfrm>
          <a:prstGeom prst="rect">
            <a:avLst/>
          </a:prstGeom>
          <a:solidFill>
            <a:srgbClr val="0071E2"/>
          </a:solidFill>
          <a:ln>
            <a:solidFill>
              <a:srgbClr val="007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8D54A7D2-32CE-4A40-A80C-93B51ED1452C}"/>
              </a:ext>
            </a:extLst>
          </p:cNvPr>
          <p:cNvSpPr/>
          <p:nvPr/>
        </p:nvSpPr>
        <p:spPr>
          <a:xfrm>
            <a:off x="9797131" y="4075039"/>
            <a:ext cx="144016" cy="144000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5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2" y="1484784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WSKAŹNIKI EFEKTYWNOŚCI PROJEKTU</a:t>
            </a:r>
            <a:endParaRPr lang="pl-PL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72520"/>
              </p:ext>
            </p:extLst>
          </p:nvPr>
        </p:nvGraphicFramePr>
        <p:xfrm>
          <a:off x="339364" y="2347558"/>
          <a:ext cx="11457110" cy="2541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3071348420"/>
                    </a:ext>
                  </a:extLst>
                </a:gridCol>
                <a:gridCol w="2530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Jednostka miary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wskaźnika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Liczba węzłów bezpieczeństwa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wskaźnik produktu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zarejestrowanych użytkowników systemów obsługowych systemów bezpieczeństwa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wskaźnik rezultatu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Pierwotna wartość: 33 500 (przy zainteresowaniu wszystkich szkół objętych Ustawą w Polsce)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po zmianach zgodnie z Aneksem: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24 722 kont (przy zainteresowaniu wszystkich szkół objętych Ustawą w Polsce)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 b="0" i="0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32 005</a:t>
                      </a:r>
                      <a:endParaRPr lang="pl-PL" sz="1400" b="0" i="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08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9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Łącznik prosty ze strzałką 66"/>
          <p:cNvCxnSpPr/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dtytuł 2"/>
          <p:cNvSpPr txBox="1">
            <a:spLocks/>
          </p:cNvSpPr>
          <p:nvPr/>
        </p:nvSpPr>
        <p:spPr>
          <a:xfrm>
            <a:off x="1775522" y="148478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TRWAŁOŚĆ PROJEKTU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65903" y="2235380"/>
            <a:ext cx="1072919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Okres trwałości: 5 lat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Źródło finansowania utrzymania produktów projektu: dotacja celowa budżetu państwa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Najważniejsze ryzyka: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97266"/>
              </p:ext>
            </p:extLst>
          </p:nvPr>
        </p:nvGraphicFramePr>
        <p:xfrm>
          <a:off x="767405" y="3775587"/>
          <a:ext cx="10729194" cy="184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2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40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Brak wystarczających środków przewidzianych w corocznej ustawie budżetowej na zapewnienie utrzymania projektu w okresie trwałości.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duża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średnie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Zmniejszenie zagrożenia poprzez ew. zmiany w ustawie o OSE dot. zwiększenia środków finansowych. Ograniczenie wydatków w projekcie.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3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801591" y="2807179"/>
            <a:ext cx="80402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>
                <a:solidFill>
                  <a:schemeClr val="bg1"/>
                </a:solidFill>
              </a:rPr>
              <a:t>Dziękuję za uwagę</a:t>
            </a:r>
            <a:endParaRPr lang="pl-PL"/>
          </a:p>
        </p:txBody>
      </p:sp>
      <p:cxnSp>
        <p:nvCxnSpPr>
          <p:cNvPr id="67" name="Łącznik prosty ze strzałką 66"/>
          <p:cNvCxnSpPr>
            <a:cxnSpLocks/>
          </p:cNvCxnSpPr>
          <p:nvPr/>
        </p:nvCxnSpPr>
        <p:spPr>
          <a:xfrm flipH="1">
            <a:off x="11796474" y="13034155"/>
            <a:ext cx="623364" cy="336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9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7DFC41-DFC4-4E70-80DB-DCB0526E9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E28105-763F-4193-B043-C170AA0A0327}">
  <ds:schemaRefs>
    <ds:schemaRef ds:uri="http://purl.org/dc/elements/1.1/"/>
    <ds:schemaRef ds:uri="http://schemas.microsoft.com/office/2006/documentManagement/types"/>
    <ds:schemaRef ds:uri="5df3a10b-8748-402e-bef4-aee373db4dbb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affde3b-50dd-4e74-9e2c-6b9654ae514a"/>
  </ds:schemaRefs>
</ds:datastoreItem>
</file>

<file path=customXml/itemProps3.xml><?xml version="1.0" encoding="utf-8"?>
<ds:datastoreItem xmlns:ds="http://schemas.openxmlformats.org/officeDocument/2006/customXml" ds:itemID="{3907B77D-F051-4844-9CF4-DB6BC35CE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362</Words>
  <Application>Microsoft Office PowerPoint</Application>
  <PresentationFormat>Panoramiczny</PresentationFormat>
  <Paragraphs>84</Paragraphs>
  <Slides>8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Buraczyński Łukasz</dc:creator>
  <cp:lastModifiedBy>Karczmarczyk Sylwia</cp:lastModifiedBy>
  <cp:revision>86</cp:revision>
  <dcterms:created xsi:type="dcterms:W3CDTF">2017-01-27T12:50:17Z</dcterms:created>
  <dcterms:modified xsi:type="dcterms:W3CDTF">2024-06-06T14:27:27Z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