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9" r:id="rId6"/>
    <p:sldId id="260" r:id="rId7"/>
    <p:sldId id="261" r:id="rId8"/>
    <p:sldId id="264" r:id="rId9"/>
    <p:sldId id="269" r:id="rId10"/>
    <p:sldId id="271" r:id="rId11"/>
    <p:sldId id="266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#\ ##0.00\ "zł"</c:formatCode>
                <c:ptCount val="2"/>
                <c:pt idx="0">
                  <c:v>16843877.960000001</c:v>
                </c:pt>
                <c:pt idx="1">
                  <c:v>16596449.73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#\ ##0.00\ "zł"</c:formatCode>
                <c:ptCount val="2"/>
                <c:pt idx="0">
                  <c:v>14254973.91</c:v>
                </c:pt>
                <c:pt idx="1">
                  <c:v>14045575.399061875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5"/>
        <c:overlap val="1"/>
        <c:axId val="408845096"/>
        <c:axId val="231695304"/>
      </c:barChart>
      <c:catAx>
        <c:axId val="40884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1695304"/>
        <c:crosses val="autoZero"/>
        <c:auto val="1"/>
        <c:lblAlgn val="ctr"/>
        <c:lblOffset val="100"/>
        <c:noMultiLvlLbl val="0"/>
      </c:catAx>
      <c:valAx>
        <c:axId val="231695304"/>
        <c:scaling>
          <c:orientation val="minMax"/>
          <c:min val="0"/>
        </c:scaling>
        <c:delete val="0"/>
        <c:axPos val="l"/>
        <c:numFmt formatCode="#\ 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8845096"/>
        <c:crosses val="autoZero"/>
        <c:crossBetween val="between"/>
        <c:majorUnit val="3000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44E11-04A8-43F5-BA9D-DA89947E9FF4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AC7A8-0A23-447C-B24B-186810655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79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AC7A8-0A23-447C-B24B-18681065573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09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AC7A8-0A23-447C-B24B-18681065573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387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2024-01-30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89039" y="1631391"/>
            <a:ext cx="11080181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000" b="1" dirty="0">
                <a:solidFill>
                  <a:schemeClr val="bg1"/>
                </a:solidFill>
              </a:rPr>
              <a:t>Budowa nowoczesnej platformy gromadzenia i analizy danych z Krajowego Rejestru Nowotworów oraz onkologicznych rejestrów narządowych, zintegrowanej z bazami świadczeniodawców leczących choroby onkologiczne (e-KRN+)</a:t>
            </a:r>
            <a:endParaRPr lang="pl-PL" sz="40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352546"/>
            <a:ext cx="118033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70C0"/>
                </a:solidFill>
              </a:rPr>
              <a:t>Wnioskodawca</a:t>
            </a:r>
            <a:r>
              <a:rPr lang="pl-PL" dirty="0" smtClean="0">
                <a:solidFill>
                  <a:srgbClr val="0070C0"/>
                </a:solidFill>
              </a:rPr>
              <a:t>: Minister Zdrowia</a:t>
            </a:r>
          </a:p>
          <a:p>
            <a:pPr marL="269875" indent="-269875"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70C0"/>
                </a:solidFill>
              </a:rPr>
              <a:t>Beneficjent: Narodowy Instytut Onkologii im. Marii Skłodowskiej-Curie, Państwowy Instytut Badawczy w Warszawie (</a:t>
            </a:r>
            <a:r>
              <a:rPr lang="pl-PL" dirty="0">
                <a:solidFill>
                  <a:srgbClr val="0070C0"/>
                </a:solidFill>
              </a:rPr>
              <a:t>dawniej Centrum Onkologii im. Marii Skłodowskiej-Curie)</a:t>
            </a:r>
          </a:p>
          <a:p>
            <a:pPr marL="269875" indent="-269875"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70C0"/>
                </a:solidFill>
              </a:rPr>
              <a:t>Partnerzy: Instytut Hematologii i Transfuzjologii w Warszawie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388606" y="4424852"/>
            <a:ext cx="1140786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43647" y="5164451"/>
            <a:ext cx="10829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Usprawnienie funkcjonowania administracji poprzez cyfryzację procesów i procedur dotyczących gromadzenia i analizy danych o chorobach nowotworowych poprzez: utworzenie zintegrowanej Platformy Rejestrów Onkologicznych (ZPRO), przeniesienie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Krajowego Rejestru Nowotworów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na ZPRO,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uruchomienie Generatora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Rejestrów do tworzenia rejestrów narządowych na ZPRO, utworzenie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pierwszego rejestru narządowego PROH (Polski Rejestr </a:t>
            </a:r>
            <a:r>
              <a:rPr lang="pl-PL" sz="1600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Onko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-Hematologiczny),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automatyzację zbierania danych – integracja z systemami HIS.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862146" y="263465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05847"/>
              </p:ext>
            </p:extLst>
          </p:nvPr>
        </p:nvGraphicFramePr>
        <p:xfrm>
          <a:off x="643647" y="3309954"/>
          <a:ext cx="10946674" cy="95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45037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01.04.2019 r.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30.06.2022 r.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01.07.2019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30.03.2023 r.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370390" y="1386541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: </a:t>
            </a:r>
            <a:r>
              <a:rPr lang="pl-PL" dirty="0" smtClean="0">
                <a:solidFill>
                  <a:srgbClr val="002060"/>
                </a:solidFill>
                <a:cs typeface="Times New Roman" pitchFamily="18" charset="0"/>
              </a:rPr>
              <a:t>POPC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, Oś Priorytetowa nr 2, Działanie nr 2.2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37039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458120721"/>
              </p:ext>
            </p:extLst>
          </p:nvPr>
        </p:nvGraphicFramePr>
        <p:xfrm>
          <a:off x="370390" y="3011023"/>
          <a:ext cx="10845479" cy="357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59271"/>
              </p:ext>
            </p:extLst>
          </p:nvPr>
        </p:nvGraphicFramePr>
        <p:xfrm>
          <a:off x="695401" y="2347558"/>
          <a:ext cx="10783008" cy="3796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/>
                <a:gridCol w="1366221"/>
                <a:gridCol w="1325434"/>
                <a:gridCol w="1858829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355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Zintegrowana Platforma Rejestrów Onkologicznych (ZPRO)</a:t>
                      </a:r>
                      <a:endParaRPr lang="pl-PL" sz="16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2022-06-30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2023-03-30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39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Wdrożenie Generatora Rejestrów </a:t>
                      </a:r>
                      <a:endParaRPr lang="pl-PL" sz="1600" b="0" i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2021-09-30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2021-12-30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5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Udostępnienie Krajowego Rejestru Nowotworów </a:t>
                      </a:r>
                      <a:r>
                        <a:rPr lang="pl-PL" sz="16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(na platformie ZPRO)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2021-12-31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2022-03-31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37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Udostępnienie rejestru PROH (na platformie ZPRO)</a:t>
                      </a:r>
                      <a:endParaRPr lang="pl-PL" sz="16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2021-12-31</a:t>
                      </a:r>
                      <a:endParaRPr lang="pl-PL" sz="1600" i="1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2022-03-31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72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Integracja z systemami szpitalnymi partnerów </a:t>
                      </a:r>
                      <a:r>
                        <a:rPr lang="pl-PL" sz="16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projektu (4 systemy)</a:t>
                      </a:r>
                      <a:endParaRPr lang="pl-PL" sz="16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2022-09-30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95401" y="625612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solidFill>
                  <a:schemeClr val="tx2"/>
                </a:solidFill>
              </a:rPr>
              <a:t>*</a:t>
            </a:r>
            <a:r>
              <a:rPr lang="pl-PL" sz="1000" i="1" dirty="0" smtClean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  <a:endParaRPr lang="pl-PL" sz="1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4" name="Prostokąt 63"/>
          <p:cNvSpPr/>
          <p:nvPr/>
        </p:nvSpPr>
        <p:spPr>
          <a:xfrm>
            <a:off x="5182234" y="3790276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 smtClean="0">
                <a:solidFill>
                  <a:schemeClr val="tx2"/>
                </a:solidFill>
              </a:rPr>
              <a:t>Zintegrowana Platforma Rejestrów Onkologicznych (ZPRO)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766335" y="2762404"/>
            <a:ext cx="1494000" cy="792088"/>
          </a:xfrm>
          <a:prstGeom prst="rect">
            <a:avLst/>
          </a:prstGeom>
          <a:solidFill>
            <a:srgbClr val="FF33CC"/>
          </a:solidFill>
          <a:ln w="158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Profil Zaufany</a:t>
            </a:r>
          </a:p>
          <a:p>
            <a:pPr algn="ctr"/>
            <a:r>
              <a:rPr lang="pl-PL" sz="800" i="1" dirty="0" smtClean="0">
                <a:solidFill>
                  <a:schemeClr val="bg1"/>
                </a:solidFill>
              </a:rPr>
              <a:t>Login.gov.pl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2708097" y="405829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Systemy HIS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3" name="Łącznik łamany 82"/>
          <p:cNvCxnSpPr/>
          <p:nvPr/>
        </p:nvCxnSpPr>
        <p:spPr>
          <a:xfrm>
            <a:off x="4235891" y="4321704"/>
            <a:ext cx="915128" cy="220464"/>
          </a:xfrm>
          <a:prstGeom prst="bentConnector3">
            <a:avLst>
              <a:gd name="adj1" fmla="val 50000"/>
            </a:avLst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łamany 45"/>
          <p:cNvCxnSpPr/>
          <p:nvPr/>
        </p:nvCxnSpPr>
        <p:spPr>
          <a:xfrm flipV="1">
            <a:off x="6710028" y="3844132"/>
            <a:ext cx="585231" cy="396044"/>
          </a:xfrm>
          <a:prstGeom prst="bentConnector3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Prostokąt 88"/>
          <p:cNvSpPr/>
          <p:nvPr/>
        </p:nvSpPr>
        <p:spPr>
          <a:xfrm>
            <a:off x="7403666" y="448605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GUS</a:t>
            </a:r>
          </a:p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Rejestr </a:t>
            </a:r>
            <a:r>
              <a:rPr lang="pl-PL" sz="1000" i="1" dirty="0">
                <a:solidFill>
                  <a:schemeClr val="bg1"/>
                </a:solidFill>
              </a:rPr>
              <a:t>TERYT, </a:t>
            </a:r>
            <a:r>
              <a:rPr lang="pl-PL" sz="1000" i="1" dirty="0" smtClean="0">
                <a:solidFill>
                  <a:schemeClr val="bg1"/>
                </a:solidFill>
              </a:rPr>
              <a:t>REGON</a:t>
            </a:r>
          </a:p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i rejestr zgonów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90" name="Prostokąt 89"/>
          <p:cNvSpPr/>
          <p:nvPr/>
        </p:nvSpPr>
        <p:spPr>
          <a:xfrm>
            <a:off x="5126576" y="236462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System Rejestrów Państwowych (MC) </a:t>
            </a:r>
          </a:p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PESEL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50" name="Łącznik prosty ze strzałką 49"/>
          <p:cNvCxnSpPr/>
          <p:nvPr/>
        </p:nvCxnSpPr>
        <p:spPr>
          <a:xfrm>
            <a:off x="5929234" y="3156716"/>
            <a:ext cx="0" cy="63356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rostokąt 90"/>
          <p:cNvSpPr/>
          <p:nvPr/>
        </p:nvSpPr>
        <p:spPr>
          <a:xfrm>
            <a:off x="4916824" y="5513531"/>
            <a:ext cx="2126108" cy="101011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Platforma P1</a:t>
            </a:r>
          </a:p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Rejestry medyczne (</a:t>
            </a:r>
            <a:r>
              <a:rPr lang="pl-PL" sz="1000" i="1" dirty="0" err="1" smtClean="0">
                <a:solidFill>
                  <a:schemeClr val="bg1"/>
                </a:solidFill>
              </a:rPr>
              <a:t>CeZ</a:t>
            </a:r>
            <a:r>
              <a:rPr lang="pl-PL" sz="1000" i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pl-PL" sz="800" i="1" dirty="0" smtClean="0">
                <a:solidFill>
                  <a:schemeClr val="bg1"/>
                </a:solidFill>
              </a:rPr>
              <a:t>Karta informacyjna leczenia szpitalnego, słownik ICD-10, informacja z badań diagnostycznych i laboratoryjnych</a:t>
            </a:r>
          </a:p>
        </p:txBody>
      </p:sp>
      <p:cxnSp>
        <p:nvCxnSpPr>
          <p:cNvPr id="12" name="Łącznik łamany 11"/>
          <p:cNvCxnSpPr/>
          <p:nvPr/>
        </p:nvCxnSpPr>
        <p:spPr>
          <a:xfrm>
            <a:off x="6710028" y="4431936"/>
            <a:ext cx="665809" cy="450165"/>
          </a:xfrm>
          <a:prstGeom prst="bentConnector3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ostokąt 33"/>
          <p:cNvSpPr/>
          <p:nvPr/>
        </p:nvSpPr>
        <p:spPr>
          <a:xfrm>
            <a:off x="7350427" y="337473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System NFZ</a:t>
            </a:r>
          </a:p>
          <a:p>
            <a:pPr algn="ctr"/>
            <a:r>
              <a:rPr lang="pl-PL" sz="800" i="1" dirty="0" smtClean="0">
                <a:solidFill>
                  <a:schemeClr val="bg1"/>
                </a:solidFill>
              </a:rPr>
              <a:t>Weryfikacja danych do wskaźników jakościowych</a:t>
            </a:r>
            <a:endParaRPr lang="pl-PL" sz="800" dirty="0">
              <a:solidFill>
                <a:schemeClr val="bg1"/>
              </a:solidFill>
            </a:endParaRPr>
          </a:p>
        </p:txBody>
      </p:sp>
      <p:cxnSp>
        <p:nvCxnSpPr>
          <p:cNvPr id="7" name="Łącznik łamany 6"/>
          <p:cNvCxnSpPr>
            <a:stCxn id="65" idx="3"/>
          </p:cNvCxnSpPr>
          <p:nvPr/>
        </p:nvCxnSpPr>
        <p:spPr>
          <a:xfrm>
            <a:off x="4260335" y="3158448"/>
            <a:ext cx="906758" cy="823093"/>
          </a:xfrm>
          <a:prstGeom prst="bentConnector3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5851678" y="4582364"/>
            <a:ext cx="0" cy="923067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272794" y="1269027"/>
            <a:ext cx="9501863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 (1)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547980"/>
              </p:ext>
            </p:extLst>
          </p:nvPr>
        </p:nvGraphicFramePr>
        <p:xfrm>
          <a:off x="339363" y="1936592"/>
          <a:ext cx="11368726" cy="4290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/>
                <a:gridCol w="1338606"/>
                <a:gridCol w="1385740"/>
                <a:gridCol w="1329180"/>
                <a:gridCol w="1018094"/>
              </a:tblGrid>
              <a:tr h="714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493159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1.Liczba podmiotów, które usprawniły funkcjonowanie w zakresie objętym katalogiem rekomendacji dotyczących awansu cyfrowego.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</a:t>
                      </a:r>
                      <a:r>
                        <a:rPr lang="pl-PL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2.Liczba uruchomionych systemów teleinformatycznych w podmiotach wykonujących zadania publiczne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</a:t>
                      </a:r>
                      <a:r>
                        <a:rPr lang="pl-PL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3.Liczba pracowników IT podmiotów wykonujących zadania publiczne objętych wsparciem szkoleniowym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4.Liczba pracowników IT podmiotów wykonujących zadania publiczne objętych wsparciem szkoleniowym kobiety.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5.Liczba pracowników IT podmiotów wykonujących zadania publiczne objętych wsparciem szkoleniowym – mężczyźni.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6.Liczba pracowników podmiotów wykonujących zadania publiczne niebędących pracownikami IT, objętych wsparciem szkoleniowym</a:t>
                      </a:r>
                      <a:endParaRPr lang="pl-PL" sz="1400" b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272794" y="1269027"/>
            <a:ext cx="9501863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 (2)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17739"/>
              </p:ext>
            </p:extLst>
          </p:nvPr>
        </p:nvGraphicFramePr>
        <p:xfrm>
          <a:off x="339362" y="2019623"/>
          <a:ext cx="11368726" cy="4290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/>
                <a:gridCol w="1338606"/>
                <a:gridCol w="1385740"/>
                <a:gridCol w="1329180"/>
                <a:gridCol w="1018094"/>
              </a:tblGrid>
              <a:tr h="714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493159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7.Liczba pracowników podmiotów wykonujących zadania publiczne niebędących pracownikami IT, objętych wsparciem szkoleniowym – kobiety.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8.Liczba pracowników podmiotów wykonujących zadania publiczne niebędących pracownikami IT, objętych wsparciem szkoleniowym – mężczyźni.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Szacunkowy czas reje-</a:t>
                      </a:r>
                      <a:r>
                        <a:rPr lang="pl-PL" sz="1400" b="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stracji</a:t>
                      </a: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przez użytkownika pojedynczego zgłoszenia KZNZ (wprowadzenia 1 karty)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Czas (min.)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Liczba użytkowników (lekarze i personel medyczny), wprowadzających karty KZNZ do systemu KRN.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Liczba systemów HIS, które posiadają w pełni zautomatyzowany proces przesyłania danych do KRN.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 marL="2159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Odsetek kompletności informacji o Przypadku.</a:t>
                      </a:r>
                      <a:endParaRPr lang="pl-PL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Odsetek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7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249877"/>
              </p:ext>
            </p:extLst>
          </p:nvPr>
        </p:nvGraphicFramePr>
        <p:xfrm>
          <a:off x="649224" y="2235380"/>
          <a:ext cx="10847374" cy="425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6128"/>
                <a:gridCol w="2523744"/>
                <a:gridCol w="2727502"/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2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565619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Przeprowadzenie analizy dostępnych rozwiązań w celu wyboru optymalnego wariantu pozyskania oprogramowania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wykonane w całości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Zapewnienie skalowalności rozwiązania umożliwiającej w przyszłości podłączenie pozostałych świadczeniodawców leczących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choroby onkologiczne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  <a:p>
                      <a:pPr algn="ctr"/>
                      <a:endParaRPr lang="pl-PL" sz="12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Zapewnienie modułowej budowy systemu z udokumentowanymi standardami komunikacji pomiędzy modułami w celu umożliwienia modyfikacji i rozbudowy poszczególnych modułów oraz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ograniczenia ryzyka uzależnienia od dostawcy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  <a:p>
                      <a:pPr algn="ctr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Uwzględnienie możliwości rozszerzenia funkcjonalności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interfejsów o potrzeby rejestrów medycznych, które będą tworzone w przyszłości na platformie</a:t>
                      </a:r>
                      <a:endParaRPr lang="pl-PL" sz="1200" i="1" dirty="0" smtClean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Wykorzystanie rozwiązań nowoczesnych technologii takich jak</a:t>
                      </a:r>
                    </a:p>
                    <a:p>
                      <a:r>
                        <a:rPr lang="pl-PL" sz="1200" i="1" dirty="0" err="1" smtClean="0">
                          <a:solidFill>
                            <a:srgbClr val="0070C0"/>
                          </a:solidFill>
                        </a:rPr>
                        <a:t>blockchain</a:t>
                      </a: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 czy sztuczna inteligencja.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wykonane częściowo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70C0"/>
                          </a:solidFill>
                        </a:rPr>
                        <a:t>Nie zastosowano technologii </a:t>
                      </a:r>
                      <a:r>
                        <a:rPr lang="pl-PL" sz="1200" dirty="0" err="1" smtClean="0">
                          <a:solidFill>
                            <a:srgbClr val="0070C0"/>
                          </a:solidFill>
                        </a:rPr>
                        <a:t>blockchain</a:t>
                      </a:r>
                      <a:r>
                        <a:rPr lang="pl-PL" sz="1200" baseline="0" dirty="0" smtClean="0">
                          <a:solidFill>
                            <a:srgbClr val="0070C0"/>
                          </a:solidFill>
                        </a:rPr>
                        <a:t> z powodu centralizacji bazy danych KRN oraz wysokich kosztów tego rozwiązania.</a:t>
                      </a:r>
                      <a:endParaRPr lang="pl-PL" sz="120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27975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7" y="1935055"/>
            <a:ext cx="10975235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31-03-2023 r. - 31-03-2028 r.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  <a:r>
              <a:rPr lang="pl-PL" smtClean="0">
                <a:solidFill>
                  <a:srgbClr val="002060"/>
                </a:solidFill>
              </a:rPr>
              <a:t>budżet </a:t>
            </a:r>
            <a:r>
              <a:rPr lang="pl-PL" smtClean="0">
                <a:solidFill>
                  <a:srgbClr val="002060"/>
                </a:solidFill>
              </a:rPr>
              <a:t>państwa </a:t>
            </a:r>
            <a:r>
              <a:rPr lang="pl-PL" dirty="0" smtClean="0">
                <a:solidFill>
                  <a:srgbClr val="002060"/>
                </a:solidFill>
              </a:rPr>
              <a:t>(Narodowa Strategia Onkologiczna –NSO)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</a:t>
            </a:r>
            <a:r>
              <a:rPr lang="pl-PL" dirty="0">
                <a:solidFill>
                  <a:srgbClr val="002060"/>
                </a:solidFill>
              </a:rPr>
              <a:t>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551414"/>
              </p:ext>
            </p:extLst>
          </p:nvPr>
        </p:nvGraphicFramePr>
        <p:xfrm>
          <a:off x="695397" y="3247876"/>
          <a:ext cx="10729194" cy="340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740"/>
                <a:gridCol w="1463040"/>
                <a:gridCol w="2002536"/>
                <a:gridCol w="4592878"/>
              </a:tblGrid>
              <a:tr h="54582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err="1" smtClean="0"/>
                        <a:t>Prawdopodo</a:t>
                      </a:r>
                      <a:endParaRPr lang="pl-PL" sz="1600" dirty="0" smtClean="0"/>
                    </a:p>
                    <a:p>
                      <a:pPr algn="ctr"/>
                      <a:r>
                        <a:rPr lang="pl-PL" sz="1600" dirty="0" smtClean="0"/>
                        <a:t>-</a:t>
                      </a:r>
                      <a:r>
                        <a:rPr lang="pl-PL" sz="1600" dirty="0" err="1" smtClean="0"/>
                        <a:t>bieństwo</a:t>
                      </a:r>
                      <a:r>
                        <a:rPr lang="pl-PL" sz="1600" dirty="0" smtClean="0"/>
                        <a:t>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752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MS MinNew Roman"/>
                          <a:cs typeface="Times New Roman" panose="02020603050405020304" pitchFamily="18" charset="0"/>
                        </a:rPr>
                        <a:t>Ryzyko braku zabezpieczenia środków finansowych na utrzymanie systemu po jego wdrożeniu.</a:t>
                      </a:r>
                      <a:endParaRPr lang="pl-PL" sz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2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Niskie</a:t>
                      </a:r>
                      <a:endParaRPr lang="pl-PL" sz="12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</a:rPr>
                        <a:t>Przeniesienie zagrożenia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Zabezpieczono odpowiednie środki w budżecie Państwa (Ministerstwa Zdrowia). Do 2030 roku środki zapewnione w NSO.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15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MS MinNew Roman"/>
                          <a:cs typeface="Times New Roman" panose="02020603050405020304" pitchFamily="18" charset="0"/>
                        </a:rPr>
                        <a:t>Ryzyko nieosiągnięcia zakładanych wskaźników rezultatu – zbyt małe zainteresowanie użytkowników.</a:t>
                      </a:r>
                      <a:endParaRPr lang="pl-PL" sz="120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50">
                          <a:solidFill>
                            <a:srgbClr val="0070C0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200" b="1" kern="5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Niskie</a:t>
                      </a:r>
                      <a:endParaRPr lang="pl-PL" sz="12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</a:rPr>
                        <a:t>Tolerowanie ryzyka</a:t>
                      </a:r>
                      <a:endParaRPr lang="pl-PL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200" b="0" dirty="0" smtClean="0"/>
                        <a:t>Prowadzenie akcji informacyjnej wśród</a:t>
                      </a:r>
                      <a:r>
                        <a:rPr lang="pl-PL" sz="1200" b="0" baseline="0" dirty="0" smtClean="0"/>
                        <a:t> </a:t>
                      </a:r>
                      <a:r>
                        <a:rPr lang="pl-PL" sz="1200" b="0" dirty="0" smtClean="0"/>
                        <a:t>świadczeniodawców o możliwościach z wdrożonym systemem. Przeprowadzanie szkoleń z zakresu użytkowania systemu.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MS MinNew Roman"/>
                          <a:cs typeface="Times New Roman" panose="02020603050405020304" pitchFamily="18" charset="0"/>
                        </a:rPr>
                        <a:t>Ryzyko nieodpowiedniego zabezpieczenia przetwarzanych danych.</a:t>
                      </a:r>
                      <a:endParaRPr lang="pl-PL" sz="120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50">
                          <a:solidFill>
                            <a:srgbClr val="0070C0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Duża</a:t>
                      </a:r>
                      <a:endParaRPr lang="pl-PL" sz="1200" b="1" kern="5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Niskie</a:t>
                      </a:r>
                      <a:endParaRPr lang="pl-PL" sz="12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Unikanie zagrożenia </a:t>
                      </a:r>
                    </a:p>
                    <a:p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Opracowane wytycznych (zalecenia) w zakresie bezpiecznego przetwarzania danych przez podmioty korzystające z systemu. Monitorowanie naruszenia bezpieczeństwa (logi). Logowanie użytkowników przez Krajowy Węzeł Identyfikacji.</a:t>
                      </a:r>
                      <a:endParaRPr lang="pl-PL" sz="1200" b="0" i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9affde3b-50dd-4e74-9e2c-6b9654ae514a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866</Words>
  <Application>Microsoft Office PowerPoint</Application>
  <PresentationFormat>Panoramiczny</PresentationFormat>
  <Paragraphs>185</Paragraphs>
  <Slides>10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MS MinNew Roman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Urszula Wojciechowska</cp:lastModifiedBy>
  <cp:revision>83</cp:revision>
  <dcterms:created xsi:type="dcterms:W3CDTF">2017-01-27T12:50:17Z</dcterms:created>
  <dcterms:modified xsi:type="dcterms:W3CDTF">2024-01-30T14:15:41Z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