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56" r:id="rId5"/>
    <p:sldId id="259" r:id="rId6"/>
    <p:sldId id="260" r:id="rId7"/>
    <p:sldId id="261" r:id="rId8"/>
    <p:sldId id="264" r:id="rId9"/>
    <p:sldId id="269" r:id="rId10"/>
    <p:sldId id="271" r:id="rId11"/>
    <p:sldId id="266" r:id="rId12"/>
    <p:sldId id="267" r:id="rId13"/>
    <p:sldId id="258" r:id="rId1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5E0C2B-4B6E-4611-8BCC-C83A54F487F5}" v="96" dt="2020-05-05T13:54:42.432"/>
    <p1510:client id="{0B5EB86F-DE86-4DA9-95B2-3F3907BA089F}" v="170" dt="2020-05-05T13:50:24.036"/>
    <p1510:client id="{6FE65F89-7346-41C6-A948-A49576AAC4BA}" v="12" dt="2020-05-05T13:50:48.212"/>
    <p1510:client id="{D632AA55-48DC-475B-B4D0-304271DA107A}" v="4" dt="2020-05-05T13:50:36.3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6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dlewski Marcin (Britenet)" userId="S::m.godlewski@mc.gov.pl::930c73a9-afe2-4d6f-a9bf-ab7250a92d83" providerId="AD" clId="Web-{D632AA55-48DC-475B-B4D0-304271DA107A}"/>
    <pc:docChg chg="modSld">
      <pc:chgData name="Godlewski Marcin (Britenet)" userId="S::m.godlewski@mc.gov.pl::930c73a9-afe2-4d6f-a9bf-ab7250a92d83" providerId="AD" clId="Web-{D632AA55-48DC-475B-B4D0-304271DA107A}" dt="2020-05-05T13:50:36.321" v="3"/>
      <pc:docMkLst>
        <pc:docMk/>
      </pc:docMkLst>
      <pc:sldChg chg="delSp modSp">
        <pc:chgData name="Godlewski Marcin (Britenet)" userId="S::m.godlewski@mc.gov.pl::930c73a9-afe2-4d6f-a9bf-ab7250a92d83" providerId="AD" clId="Web-{D632AA55-48DC-475B-B4D0-304271DA107A}" dt="2020-05-05T13:50:36.321" v="3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D632AA55-48DC-475B-B4D0-304271DA107A}" dt="2020-05-05T13:50:33.992" v="1"/>
          <ac:spMkLst>
            <pc:docMk/>
            <pc:sldMk cId="3598284323" sldId="256"/>
            <ac:spMk id="41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D632AA55-48DC-475B-B4D0-304271DA107A}" dt="2020-05-05T13:50:33.274" v="0"/>
          <ac:spMkLst>
            <pc:docMk/>
            <pc:sldMk cId="3598284323" sldId="256"/>
            <ac:spMk id="59" creationId="{00000000-0000-0000-0000-000000000000}"/>
          </ac:spMkLst>
        </pc:spChg>
        <pc:cxnChg chg="mod">
          <ac:chgData name="Godlewski Marcin (Britenet)" userId="S::m.godlewski@mc.gov.pl::930c73a9-afe2-4d6f-a9bf-ab7250a92d83" providerId="AD" clId="Web-{D632AA55-48DC-475B-B4D0-304271DA107A}" dt="2020-05-05T13:50:33.992" v="1"/>
          <ac:cxnSpMkLst>
            <pc:docMk/>
            <pc:sldMk cId="3598284323" sldId="256"/>
            <ac:cxnSpMk id="5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D632AA55-48DC-475B-B4D0-304271DA107A}" dt="2020-05-05T13:50:36.321" v="3"/>
          <ac:cxnSpMkLst>
            <pc:docMk/>
            <pc:sldMk cId="3598284323" sldId="256"/>
            <ac:cxnSpMk id="56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D632AA55-48DC-475B-B4D0-304271DA107A}" dt="2020-05-05T13:50:33.992" v="1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D632AA55-48DC-475B-B4D0-304271DA107A}" dt="2020-05-05T13:50:35.164" v="2"/>
          <ac:cxnSpMkLst>
            <pc:docMk/>
            <pc:sldMk cId="3598284323" sldId="256"/>
            <ac:cxnSpMk id="65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0B5EB86F-DE86-4DA9-95B2-3F3907BA089F}"/>
    <pc:docChg chg="addSld modSld">
      <pc:chgData name="Godlewski Marcin (Britenet)" userId="S::m.godlewski@mc.gov.pl::930c73a9-afe2-4d6f-a9bf-ab7250a92d83" providerId="AD" clId="Web-{0B5EB86F-DE86-4DA9-95B2-3F3907BA089F}" dt="2020-05-05T13:50:24.036" v="168"/>
      <pc:docMkLst>
        <pc:docMk/>
      </pc:docMkLst>
      <pc:sldChg chg="addSp delSp modSp mod setBg">
        <pc:chgData name="Godlewski Marcin (Britenet)" userId="S::m.godlewski@mc.gov.pl::930c73a9-afe2-4d6f-a9bf-ab7250a92d83" providerId="AD" clId="Web-{0B5EB86F-DE86-4DA9-95B2-3F3907BA089F}" dt="2020-05-05T13:50:24.036" v="168"/>
        <pc:sldMkLst>
          <pc:docMk/>
          <pc:sldMk cId="3598284323" sldId="256"/>
        </pc:sldMkLst>
        <pc:spChg chg="del mod">
          <ac:chgData name="Godlewski Marcin (Britenet)" userId="S::m.godlewski@mc.gov.pl::930c73a9-afe2-4d6f-a9bf-ab7250a92d83" providerId="AD" clId="Web-{0B5EB86F-DE86-4DA9-95B2-3F3907BA089F}" dt="2020-05-05T13:50:09.583" v="153"/>
          <ac:spMkLst>
            <pc:docMk/>
            <pc:sldMk cId="3598284323" sldId="256"/>
            <ac:spMk id="4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05.692" v="149"/>
          <ac:spMkLst>
            <pc:docMk/>
            <pc:sldMk cId="3598284323" sldId="256"/>
            <ac:spMk id="10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21.083" v="166"/>
          <ac:spMkLst>
            <pc:docMk/>
            <pc:sldMk cId="3598284323" sldId="256"/>
            <ac:spMk id="13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06.973" v="150"/>
          <ac:spMkLst>
            <pc:docMk/>
            <pc:sldMk cId="3598284323" sldId="256"/>
            <ac:spMk id="16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7.374" v="63" actId="1076"/>
          <ac:spMkLst>
            <pc:docMk/>
            <pc:sldMk cId="3598284323" sldId="256"/>
            <ac:spMk id="22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6.411" v="161"/>
          <ac:spMkLst>
            <pc:docMk/>
            <pc:sldMk cId="3598284323" sldId="256"/>
            <ac:spMk id="32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38.249" v="61" actId="1076"/>
          <ac:spMkLst>
            <pc:docMk/>
            <pc:sldMk cId="3598284323" sldId="256"/>
            <ac:spMk id="41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35.894" v="146" actId="1076"/>
          <ac:spMkLst>
            <pc:docMk/>
            <pc:sldMk cId="3598284323" sldId="256"/>
            <ac:spMk id="43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38.202" v="60" actId="1076"/>
          <ac:spMkLst>
            <pc:docMk/>
            <pc:sldMk cId="3598284323" sldId="256"/>
            <ac:spMk id="47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39:35.123" v="42" actId="1076"/>
          <ac:spMkLst>
            <pc:docMk/>
            <pc:sldMk cId="3598284323" sldId="256"/>
            <ac:spMk id="49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39:36.920" v="43" actId="1076"/>
          <ac:spMkLst>
            <pc:docMk/>
            <pc:sldMk cId="3598284323" sldId="256"/>
            <ac:spMk id="50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4.583" v="159"/>
          <ac:spMkLst>
            <pc:docMk/>
            <pc:sldMk cId="3598284323" sldId="256"/>
            <ac:spMk id="51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37:31.091" v="10"/>
          <ac:spMkLst>
            <pc:docMk/>
            <pc:sldMk cId="3598284323" sldId="256"/>
            <ac:spMk id="53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1.296" v="62" actId="1076"/>
          <ac:spMkLst>
            <pc:docMk/>
            <pc:sldMk cId="3598284323" sldId="256"/>
            <ac:spMk id="57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43.253" v="147" actId="1076"/>
          <ac:spMkLst>
            <pc:docMk/>
            <pc:sldMk cId="3598284323" sldId="256"/>
            <ac:spMk id="59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3.630" v="158"/>
          <ac:spMkLst>
            <pc:docMk/>
            <pc:sldMk cId="3598284323" sldId="256"/>
            <ac:spMk id="63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1.427" v="155"/>
          <ac:spMkLst>
            <pc:docMk/>
            <pc:sldMk cId="3598284323" sldId="256"/>
            <ac:spMk id="66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7.452" v="64" actId="1076"/>
          <ac:spMkLst>
            <pc:docMk/>
            <pc:sldMk cId="3598284323" sldId="256"/>
            <ac:spMk id="74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15.940" v="137" actId="1076"/>
          <ac:spMkLst>
            <pc:docMk/>
            <pc:sldMk cId="3598284323" sldId="256"/>
            <ac:spMk id="79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5.614" v="160"/>
          <ac:spMkLst>
            <pc:docMk/>
            <pc:sldMk cId="3598284323" sldId="256"/>
            <ac:spMk id="80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3:33.063" v="98" actId="20577"/>
          <ac:spMkLst>
            <pc:docMk/>
            <pc:sldMk cId="3598284323" sldId="256"/>
            <ac:spMk id="108" creationId="{00000000-0000-0000-0000-000000000000}"/>
          </ac:spMkLst>
        </pc:spChg>
        <pc:cxnChg chg="del mod">
          <ac:chgData name="Godlewski Marcin (Britenet)" userId="S::m.godlewski@mc.gov.pl::930c73a9-afe2-4d6f-a9bf-ab7250a92d83" providerId="AD" clId="Web-{0B5EB86F-DE86-4DA9-95B2-3F3907BA089F}" dt="2020-05-05T13:50:08.708" v="152"/>
          <ac:cxnSpMkLst>
            <pc:docMk/>
            <pc:sldMk cId="3598284323" sldId="256"/>
            <ac:cxnSpMk id="6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8.911" v="164"/>
          <ac:cxnSpMkLst>
            <pc:docMk/>
            <pc:sldMk cId="3598284323" sldId="256"/>
            <ac:cxnSpMk id="1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07.864" v="151"/>
          <ac:cxnSpMkLst>
            <pc:docMk/>
            <pc:sldMk cId="3598284323" sldId="256"/>
            <ac:cxnSpMk id="21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7.452" v="64" actId="1076"/>
          <ac:cxnSpMkLst>
            <pc:docMk/>
            <pc:sldMk cId="3598284323" sldId="256"/>
            <ac:cxnSpMk id="3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22.817" v="167"/>
          <ac:cxnSpMkLst>
            <pc:docMk/>
            <pc:sldMk cId="3598284323" sldId="256"/>
            <ac:cxnSpMk id="40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1.442" v="157"/>
          <ac:cxnSpMkLst>
            <pc:docMk/>
            <pc:sldMk cId="3598284323" sldId="256"/>
            <ac:cxnSpMk id="45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7.739" v="163"/>
          <ac:cxnSpMkLst>
            <pc:docMk/>
            <pc:sldMk cId="3598284323" sldId="256"/>
            <ac:cxnSpMk id="46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9.802" v="165"/>
          <ac:cxnSpMkLst>
            <pc:docMk/>
            <pc:sldMk cId="3598284323" sldId="256"/>
            <ac:cxnSpMk id="48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1.296" v="62" actId="1076"/>
          <ac:cxnSpMkLst>
            <pc:docMk/>
            <pc:sldMk cId="3598284323" sldId="256"/>
            <ac:cxnSpMk id="52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7.374" v="63" actId="1076"/>
          <ac:cxnSpMkLst>
            <pc:docMk/>
            <pc:sldMk cId="3598284323" sldId="256"/>
            <ac:cxnSpMk id="54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1.296" v="62" actId="1076"/>
          <ac:cxnSpMkLst>
            <pc:docMk/>
            <pc:sldMk cId="3598284323" sldId="256"/>
            <ac:cxnSpMk id="55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50:14.583" v="159"/>
          <ac:cxnSpMkLst>
            <pc:docMk/>
            <pc:sldMk cId="3598284323" sldId="256"/>
            <ac:cxnSpMk id="56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58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0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1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24.036" v="168"/>
          <ac:cxnSpMkLst>
            <pc:docMk/>
            <pc:sldMk cId="3598284323" sldId="256"/>
            <ac:cxnSpMk id="64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43.253" v="147" actId="1076"/>
          <ac:cxnSpMkLst>
            <pc:docMk/>
            <pc:sldMk cId="3598284323" sldId="256"/>
            <ac:cxnSpMk id="65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50:11.427" v="155"/>
          <ac:cxnSpMkLst>
            <pc:docMk/>
            <pc:sldMk cId="3598284323" sldId="256"/>
            <ac:cxnSpMk id="67" creationId="{00000000-0000-0000-0000-000000000000}"/>
          </ac:cxnSpMkLst>
        </pc:cxnChg>
        <pc:cxnChg chg="add del mod">
          <ac:chgData name="Godlewski Marcin (Britenet)" userId="S::m.godlewski@mc.gov.pl::930c73a9-afe2-4d6f-a9bf-ab7250a92d83" providerId="AD" clId="Web-{0B5EB86F-DE86-4DA9-95B2-3F3907BA089F}" dt="2020-05-05T13:50:11.395" v="154"/>
          <ac:cxnSpMkLst>
            <pc:docMk/>
            <pc:sldMk cId="3598284323" sldId="256"/>
            <ac:cxnSpMk id="68" creationId="{2DCAB380-FB6A-458A-A8A8-745945B92A34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81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7.052" v="162"/>
          <ac:cxnSpMkLst>
            <pc:docMk/>
            <pc:sldMk cId="3598284323" sldId="256"/>
            <ac:cxnSpMk id="107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1.442" v="156"/>
          <ac:cxnSpMkLst>
            <pc:docMk/>
            <pc:sldMk cId="3598284323" sldId="256"/>
            <ac:cxnSpMk id="140" creationId="{00000000-0000-0000-0000-000000000000}"/>
          </ac:cxnSpMkLst>
        </pc:cxnChg>
      </pc:sldChg>
      <pc:sldChg chg="add replId">
        <pc:chgData name="Godlewski Marcin (Britenet)" userId="S::m.godlewski@mc.gov.pl::930c73a9-afe2-4d6f-a9bf-ab7250a92d83" providerId="AD" clId="Web-{0B5EB86F-DE86-4DA9-95B2-3F3907BA089F}" dt="2020-05-05T13:50:02.708" v="148"/>
        <pc:sldMkLst>
          <pc:docMk/>
          <pc:sldMk cId="4234984123" sldId="257"/>
        </pc:sldMkLst>
      </pc:sldChg>
    </pc:docChg>
  </pc:docChgLst>
  <pc:docChgLst>
    <pc:chgData clId="Web-{6FE65F89-7346-41C6-A948-A49576AAC4BA}"/>
    <pc:docChg chg="modSld">
      <pc:chgData name="" userId="" providerId="" clId="Web-{6FE65F89-7346-41C6-A948-A49576AAC4BA}" dt="2020-05-05T13:50:43.899" v="0"/>
      <pc:docMkLst>
        <pc:docMk/>
      </pc:docMkLst>
      <pc:sldChg chg="delSp modSp">
        <pc:chgData name="" userId="" providerId="" clId="Web-{6FE65F89-7346-41C6-A948-A49576AAC4BA}" dt="2020-05-05T13:50:43.899" v="0"/>
        <pc:sldMkLst>
          <pc:docMk/>
          <pc:sldMk cId="3598284323" sldId="256"/>
        </pc:sldMkLst>
        <pc:spChg chg="del">
          <ac:chgData name="" userId="" providerId="" clId="Web-{6FE65F89-7346-41C6-A948-A49576AAC4BA}" dt="2020-05-05T13:50:43.899" v="0"/>
          <ac:spMkLst>
            <pc:docMk/>
            <pc:sldMk cId="3598284323" sldId="256"/>
            <ac:spMk id="22" creationId="{00000000-0000-0000-0000-000000000000}"/>
          </ac:spMkLst>
        </pc:spChg>
        <pc:cxnChg chg="mod">
          <ac:chgData name="" userId="" providerId="" clId="Web-{6FE65F89-7346-41C6-A948-A49576AAC4BA}" dt="2020-05-05T13:50:43.899" v="0"/>
          <ac:cxnSpMkLst>
            <pc:docMk/>
            <pc:sldMk cId="3598284323" sldId="256"/>
            <ac:cxnSpMk id="38" creationId="{00000000-0000-0000-0000-000000000000}"/>
          </ac:cxnSpMkLst>
        </pc:cxnChg>
        <pc:cxnChg chg="mod">
          <ac:chgData name="" userId="" providerId="" clId="Web-{6FE65F89-7346-41C6-A948-A49576AAC4BA}" dt="2020-05-05T13:50:43.899" v="0"/>
          <ac:cxnSpMkLst>
            <pc:docMk/>
            <pc:sldMk cId="3598284323" sldId="256"/>
            <ac:cxnSpMk id="54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6FE65F89-7346-41C6-A948-A49576AAC4BA}"/>
    <pc:docChg chg="modSld">
      <pc:chgData name="Godlewski Marcin (Britenet)" userId="S::m.godlewski@mc.gov.pl::930c73a9-afe2-4d6f-a9bf-ab7250a92d83" providerId="AD" clId="Web-{6FE65F89-7346-41C6-A948-A49576AAC4BA}" dt="2020-05-05T13:50:48.212" v="10"/>
      <pc:docMkLst>
        <pc:docMk/>
      </pc:docMkLst>
      <pc:sldChg chg="delSp modSp">
        <pc:chgData name="Godlewski Marcin (Britenet)" userId="S::m.godlewski@mc.gov.pl::930c73a9-afe2-4d6f-a9bf-ab7250a92d83" providerId="AD" clId="Web-{6FE65F89-7346-41C6-A948-A49576AAC4BA}" dt="2020-05-05T13:50:48.212" v="10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6FE65F89-7346-41C6-A948-A49576AAC4BA}" dt="2020-05-05T13:50:48.212" v="7"/>
          <ac:spMkLst>
            <pc:docMk/>
            <pc:sldMk cId="3598284323" sldId="256"/>
            <ac:spMk id="43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6FE65F89-7346-41C6-A948-A49576AAC4BA}" dt="2020-05-05T13:50:48.196" v="6"/>
          <ac:spMkLst>
            <pc:docMk/>
            <pc:sldMk cId="3598284323" sldId="256"/>
            <ac:spMk id="57" creationId="{00000000-0000-0000-0000-000000000000}"/>
          </ac:spMkLst>
        </pc:spChg>
        <pc:cxnChg chg="del mod">
          <ac:chgData name="Godlewski Marcin (Britenet)" userId="S::m.godlewski@mc.gov.pl::930c73a9-afe2-4d6f-a9bf-ab7250a92d83" providerId="AD" clId="Web-{6FE65F89-7346-41C6-A948-A49576AAC4BA}" dt="2020-05-05T13:50:45.525" v="0"/>
          <ac:cxnSpMkLst>
            <pc:docMk/>
            <pc:sldMk cId="3598284323" sldId="256"/>
            <ac:cxnSpMk id="3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4"/>
          <ac:cxnSpMkLst>
            <pc:docMk/>
            <pc:sldMk cId="3598284323" sldId="256"/>
            <ac:cxnSpMk id="5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10"/>
          <ac:cxnSpMkLst>
            <pc:docMk/>
            <pc:sldMk cId="3598284323" sldId="256"/>
            <ac:cxnSpMk id="54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3"/>
          <ac:cxnSpMkLst>
            <pc:docMk/>
            <pc:sldMk cId="3598284323" sldId="256"/>
            <ac:cxnSpMk id="55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9"/>
          <ac:cxnSpMkLst>
            <pc:docMk/>
            <pc:sldMk cId="3598284323" sldId="256"/>
            <ac:cxnSpMk id="5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8"/>
          <ac:cxnSpMkLst>
            <pc:docMk/>
            <pc:sldMk cId="3598284323" sldId="256"/>
            <ac:cxnSpMk id="60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2"/>
          <ac:cxnSpMkLst>
            <pc:docMk/>
            <pc:sldMk cId="3598284323" sldId="256"/>
            <ac:cxnSpMk id="61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1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5"/>
          <ac:cxnSpMkLst>
            <pc:docMk/>
            <pc:sldMk cId="3598284323" sldId="256"/>
            <ac:cxnSpMk id="81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025E0C2B-4B6E-4611-8BCC-C83A54F487F5}"/>
    <pc:docChg chg="addSld modSld sldOrd">
      <pc:chgData name="Godlewski Marcin (Britenet)" userId="S::m.godlewski@mc.gov.pl::930c73a9-afe2-4d6f-a9bf-ab7250a92d83" providerId="AD" clId="Web-{025E0C2B-4B6E-4611-8BCC-C83A54F487F5}" dt="2020-05-05T13:54:42.432" v="92" actId="1076"/>
      <pc:docMkLst>
        <pc:docMk/>
      </pc:docMkLst>
      <pc:sldChg chg="delSp modSp mod setBg">
        <pc:chgData name="Godlewski Marcin (Britenet)" userId="S::m.godlewski@mc.gov.pl::930c73a9-afe2-4d6f-a9bf-ab7250a92d83" providerId="AD" clId="Web-{025E0C2B-4B6E-4611-8BCC-C83A54F487F5}" dt="2020-05-05T13:53:27.432" v="60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025E0C2B-4B6E-4611-8BCC-C83A54F487F5}" dt="2020-05-05T13:50:56.575" v="1"/>
          <ac:spMkLst>
            <pc:docMk/>
            <pc:sldMk cId="3598284323" sldId="256"/>
            <ac:spMk id="47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9.246" v="3"/>
          <ac:spMkLst>
            <pc:docMk/>
            <pc:sldMk cId="3598284323" sldId="256"/>
            <ac:spMk id="49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7.840" v="2"/>
          <ac:spMkLst>
            <pc:docMk/>
            <pc:sldMk cId="3598284323" sldId="256"/>
            <ac:spMk id="50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5.418" v="0"/>
          <ac:spMkLst>
            <pc:docMk/>
            <pc:sldMk cId="3598284323" sldId="256"/>
            <ac:spMk id="74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1:00.137" v="4"/>
          <ac:spMkLst>
            <pc:docMk/>
            <pc:sldMk cId="3598284323" sldId="256"/>
            <ac:spMk id="79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25E0C2B-4B6E-4611-8BCC-C83A54F487F5}" dt="2020-05-05T13:52:19.589" v="59" actId="1076"/>
          <ac:spMkLst>
            <pc:docMk/>
            <pc:sldMk cId="3598284323" sldId="256"/>
            <ac:spMk id="108" creationId="{00000000-0000-0000-0000-000000000000}"/>
          </ac:spMkLst>
        </pc:spChg>
      </pc:sldChg>
      <pc:sldChg chg="modSp add ord replId">
        <pc:chgData name="Godlewski Marcin (Britenet)" userId="S::m.godlewski@mc.gov.pl::930c73a9-afe2-4d6f-a9bf-ab7250a92d83" providerId="AD" clId="Web-{025E0C2B-4B6E-4611-8BCC-C83A54F487F5}" dt="2020-05-05T13:54:42.432" v="92" actId="1076"/>
        <pc:sldMkLst>
          <pc:docMk/>
          <pc:sldMk cId="297459643" sldId="258"/>
        </pc:sldMkLst>
        <pc:spChg chg="mod">
          <ac:chgData name="Godlewski Marcin (Britenet)" userId="S::m.godlewski@mc.gov.pl::930c73a9-afe2-4d6f-a9bf-ab7250a92d83" providerId="AD" clId="Web-{025E0C2B-4B6E-4611-8BCC-C83A54F487F5}" dt="2020-05-05T13:54:42.432" v="92" actId="1076"/>
          <ac:spMkLst>
            <pc:docMk/>
            <pc:sldMk cId="297459643" sldId="258"/>
            <ac:spMk id="108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ogółem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Arkusz1!$A$2:$A$3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Arkusz1!$B$2:$B$3</c:f>
              <c:numCache>
                <c:formatCode>#\ ##0.00\ "zł"</c:formatCode>
                <c:ptCount val="2"/>
                <c:pt idx="0">
                  <c:v>16843877.960000001</c:v>
                </c:pt>
                <c:pt idx="1">
                  <c:v>16596449.73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w tym środki UE</c:v>
                </c:pt>
              </c:strCache>
            </c:strRef>
          </c:tx>
          <c:spPr>
            <a:solidFill>
              <a:srgbClr val="FF33CC"/>
            </a:solidFill>
            <a:ln>
              <a:noFill/>
            </a:ln>
            <a:effectLst/>
          </c:spPr>
          <c:invertIfNegative val="0"/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Arkusz1!$A$2:$A$3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Arkusz1!$C$2:$C$3</c:f>
              <c:numCache>
                <c:formatCode>#\ ##0.00\ "zł"</c:formatCode>
                <c:ptCount val="2"/>
                <c:pt idx="0">
                  <c:v>14254973.91</c:v>
                </c:pt>
                <c:pt idx="1">
                  <c:v>14045575.399061875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5"/>
        <c:overlap val="1"/>
        <c:axId val="408845096"/>
        <c:axId val="231695304"/>
      </c:barChart>
      <c:catAx>
        <c:axId val="408845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31695304"/>
        <c:crosses val="autoZero"/>
        <c:auto val="1"/>
        <c:lblAlgn val="ctr"/>
        <c:lblOffset val="100"/>
        <c:noMultiLvlLbl val="0"/>
      </c:catAx>
      <c:valAx>
        <c:axId val="231695304"/>
        <c:scaling>
          <c:orientation val="minMax"/>
          <c:min val="0"/>
        </c:scaling>
        <c:delete val="0"/>
        <c:axPos val="l"/>
        <c:numFmt formatCode="#\ ##0.00\ &quot;zł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08845096"/>
        <c:crosses val="autoZero"/>
        <c:crossBetween val="between"/>
        <c:majorUnit val="3000000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E44E11-04A8-43F5-BA9D-DA89947E9FF4}" type="datetimeFigureOut">
              <a:rPr lang="pl-PL" smtClean="0"/>
              <a:t>2024-01-30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0AC7A8-0A23-447C-B24B-1868106557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3799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AC7A8-0A23-447C-B24B-186810655736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1095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AC7A8-0A23-447C-B24B-186810655736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6387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2024-01-30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2024-01-30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2024-01-30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2024-01-30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2024-01-30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2024-01-30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2024-01-30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2024-01-30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2024-01-30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2024-01-30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2024-01-30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2024-01-30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789039" y="1631391"/>
            <a:ext cx="11080181" cy="31700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000" b="1" dirty="0">
                <a:solidFill>
                  <a:schemeClr val="bg1"/>
                </a:solidFill>
              </a:rPr>
              <a:t>Budowa nowoczesnej platformy gromadzenia i analizy danych z Krajowego Rejestru Nowotworów oraz onkologicznych rejestrów narządowych, zintegrowanej z bazami świadczeniodawców leczących choroby onkologiczne (e-KRN+)</a:t>
            </a:r>
            <a:endParaRPr lang="pl-PL" sz="4000" b="1" dirty="0">
              <a:solidFill>
                <a:schemeClr val="bg1"/>
              </a:solidFill>
              <a:cs typeface="Calibri"/>
            </a:endParaRP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ole tekstowe 4"/>
          <p:cNvSpPr txBox="1"/>
          <p:nvPr/>
        </p:nvSpPr>
        <p:spPr>
          <a:xfrm>
            <a:off x="388606" y="1352546"/>
            <a:ext cx="118033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70C0"/>
                </a:solidFill>
              </a:rPr>
              <a:t>Wnioskodawca</a:t>
            </a:r>
            <a:r>
              <a:rPr lang="pl-PL" dirty="0" smtClean="0">
                <a:solidFill>
                  <a:srgbClr val="0070C0"/>
                </a:solidFill>
              </a:rPr>
              <a:t>: Minister Zdrowia</a:t>
            </a:r>
          </a:p>
          <a:p>
            <a:pPr marL="269875" indent="-269875">
              <a:buFont typeface="Wingdings" panose="05000000000000000000" pitchFamily="2" charset="2"/>
              <a:buChar char="§"/>
            </a:pPr>
            <a:r>
              <a:rPr lang="pl-PL" dirty="0" smtClean="0">
                <a:solidFill>
                  <a:srgbClr val="0070C0"/>
                </a:solidFill>
              </a:rPr>
              <a:t>Beneficjent: Narodowy Instytut Onkologii im. Marii Skłodowskiej-Curie, Państwowy Instytut Badawczy w Warszawie (</a:t>
            </a:r>
            <a:r>
              <a:rPr lang="pl-PL" dirty="0">
                <a:solidFill>
                  <a:srgbClr val="0070C0"/>
                </a:solidFill>
              </a:rPr>
              <a:t>dawniej Centrum Onkologii im. Marii Skłodowskiej-Curie)</a:t>
            </a:r>
          </a:p>
          <a:p>
            <a:pPr marL="269875" indent="-269875">
              <a:buFont typeface="Wingdings" panose="05000000000000000000" pitchFamily="2" charset="2"/>
              <a:buChar char="§"/>
            </a:pPr>
            <a:r>
              <a:rPr lang="pl-PL" dirty="0" smtClean="0">
                <a:solidFill>
                  <a:srgbClr val="0070C0"/>
                </a:solidFill>
              </a:rPr>
              <a:t>Partnerzy: Instytut Hematologii i Transfuzjologii w Warszawie</a:t>
            </a:r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388606" y="4424852"/>
            <a:ext cx="11407868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CEL PROJEKTU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643647" y="5164451"/>
            <a:ext cx="108292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i="1" dirty="0">
                <a:solidFill>
                  <a:srgbClr val="0070C0"/>
                </a:solidFill>
                <a:ea typeface="Times New Roman" panose="02020603050405020304" pitchFamily="18" charset="0"/>
              </a:rPr>
              <a:t>Usprawnienie funkcjonowania administracji poprzez cyfryzację procesów i procedur dotyczących gromadzenia i analizy danych o chorobach nowotworowych poprzez: utworzenie zintegrowanej Platformy Rejestrów Onkologicznych (ZPRO), przeniesienie </a:t>
            </a:r>
            <a:r>
              <a:rPr lang="pl-PL" sz="1600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Krajowego Rejestru Nowotworów </a:t>
            </a:r>
            <a:r>
              <a:rPr lang="pl-PL" sz="1600" i="1" dirty="0">
                <a:solidFill>
                  <a:srgbClr val="0070C0"/>
                </a:solidFill>
                <a:ea typeface="Times New Roman" panose="02020603050405020304" pitchFamily="18" charset="0"/>
              </a:rPr>
              <a:t>na ZPRO, </a:t>
            </a:r>
            <a:r>
              <a:rPr lang="pl-PL" sz="1600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uruchomienie Generatora </a:t>
            </a:r>
            <a:r>
              <a:rPr lang="pl-PL" sz="1600" i="1" dirty="0">
                <a:solidFill>
                  <a:srgbClr val="0070C0"/>
                </a:solidFill>
                <a:ea typeface="Times New Roman" panose="02020603050405020304" pitchFamily="18" charset="0"/>
              </a:rPr>
              <a:t>Rejestrów do tworzenia rejestrów narządowych na ZPRO, utworzenie </a:t>
            </a:r>
            <a:r>
              <a:rPr lang="pl-PL" sz="1600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pierwszego rejestru narządowego PROH (Polski Rejestr </a:t>
            </a:r>
            <a:r>
              <a:rPr lang="pl-PL" sz="1600" i="1" dirty="0" err="1" smtClean="0">
                <a:solidFill>
                  <a:srgbClr val="0070C0"/>
                </a:solidFill>
                <a:ea typeface="Times New Roman" panose="02020603050405020304" pitchFamily="18" charset="0"/>
              </a:rPr>
              <a:t>Onko</a:t>
            </a:r>
            <a:r>
              <a:rPr lang="pl-PL" sz="1600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-Hematologiczny), </a:t>
            </a:r>
            <a:r>
              <a:rPr lang="pl-PL" sz="1600" i="1" dirty="0">
                <a:solidFill>
                  <a:srgbClr val="0070C0"/>
                </a:solidFill>
                <a:ea typeface="Times New Roman" panose="02020603050405020304" pitchFamily="18" charset="0"/>
              </a:rPr>
              <a:t>automatyzację zbierania danych – integracja z systemami HIS.</a:t>
            </a:r>
            <a:endParaRPr lang="pl-PL" dirty="0"/>
          </a:p>
        </p:txBody>
      </p:sp>
      <p:sp>
        <p:nvSpPr>
          <p:cNvPr id="8" name="Podtytuł 2"/>
          <p:cNvSpPr txBox="1">
            <a:spLocks/>
          </p:cNvSpPr>
          <p:nvPr/>
        </p:nvSpPr>
        <p:spPr>
          <a:xfrm>
            <a:off x="1862146" y="2634658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OKRES REALIZACJI PROJEKTU</a:t>
            </a:r>
            <a:endParaRPr lang="pl-PL" dirty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7505847"/>
              </p:ext>
            </p:extLst>
          </p:nvPr>
        </p:nvGraphicFramePr>
        <p:xfrm>
          <a:off x="643647" y="3309954"/>
          <a:ext cx="10946674" cy="9513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3527"/>
                <a:gridCol w="4596371"/>
                <a:gridCol w="4666776"/>
              </a:tblGrid>
              <a:tr h="450374">
                <a:tc>
                  <a:txBody>
                    <a:bodyPr/>
                    <a:lstStyle/>
                    <a:p>
                      <a:r>
                        <a:rPr lang="pl-PL" b="1" dirty="0" smtClean="0">
                          <a:solidFill>
                            <a:schemeClr val="bg1"/>
                          </a:solidFill>
                        </a:rPr>
                        <a:t>Planowany: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1" dirty="0" smtClean="0">
                          <a:solidFill>
                            <a:srgbClr val="0070C0"/>
                          </a:solidFill>
                        </a:rPr>
                        <a:t>01.04.2019 r.</a:t>
                      </a:r>
                      <a:endParaRPr lang="pl-PL" sz="14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1" dirty="0" smtClean="0">
                          <a:solidFill>
                            <a:srgbClr val="0070C0"/>
                          </a:solidFill>
                        </a:rPr>
                        <a:t>30.06.2022 r.</a:t>
                      </a:r>
                      <a:endParaRPr lang="pl-PL" sz="14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0959">
                <a:tc>
                  <a:txBody>
                    <a:bodyPr/>
                    <a:lstStyle/>
                    <a:p>
                      <a:r>
                        <a:rPr lang="pl-PL" b="1" dirty="0" smtClean="0">
                          <a:solidFill>
                            <a:schemeClr val="bg1"/>
                          </a:solidFill>
                        </a:rPr>
                        <a:t>Faktyczny:</a:t>
                      </a:r>
                      <a:endParaRPr lang="pl-PL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1" dirty="0" smtClean="0">
                          <a:solidFill>
                            <a:srgbClr val="0070C0"/>
                          </a:solidFill>
                        </a:rPr>
                        <a:t>01.07.2019 r.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1" dirty="0" smtClean="0">
                          <a:solidFill>
                            <a:srgbClr val="0070C0"/>
                          </a:solidFill>
                        </a:rPr>
                        <a:t>30.03.2023 r.</a:t>
                      </a:r>
                      <a:endParaRPr lang="pl-PL" sz="14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 txBox="1">
            <a:spLocks/>
          </p:cNvSpPr>
          <p:nvPr/>
        </p:nvSpPr>
        <p:spPr>
          <a:xfrm>
            <a:off x="370390" y="1386541"/>
            <a:ext cx="11391008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Źródło finansowania</a:t>
            </a:r>
            <a:r>
              <a:rPr lang="pl-PL" b="1" dirty="0" smtClean="0">
                <a:solidFill>
                  <a:srgbClr val="002060"/>
                </a:solidFill>
                <a:cs typeface="Times New Roman" pitchFamily="18" charset="0"/>
              </a:rPr>
              <a:t>: </a:t>
            </a:r>
            <a:r>
              <a:rPr lang="pl-PL" dirty="0" smtClean="0">
                <a:solidFill>
                  <a:srgbClr val="002060"/>
                </a:solidFill>
                <a:cs typeface="Times New Roman" pitchFamily="18" charset="0"/>
              </a:rPr>
              <a:t>POPC</a:t>
            </a:r>
            <a:r>
              <a:rPr lang="pl-PL" dirty="0">
                <a:solidFill>
                  <a:srgbClr val="002060"/>
                </a:solidFill>
                <a:cs typeface="Times New Roman" pitchFamily="18" charset="0"/>
              </a:rPr>
              <a:t>, Oś Priorytetowa nr 2, Działanie nr 2.2 </a:t>
            </a:r>
          </a:p>
        </p:txBody>
      </p:sp>
      <p:sp>
        <p:nvSpPr>
          <p:cNvPr id="11" name="Podtytuł 2"/>
          <p:cNvSpPr txBox="1">
            <a:spLocks/>
          </p:cNvSpPr>
          <p:nvPr/>
        </p:nvSpPr>
        <p:spPr>
          <a:xfrm>
            <a:off x="370390" y="2137137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 smtClean="0">
                <a:solidFill>
                  <a:srgbClr val="002060"/>
                </a:solidFill>
                <a:cs typeface="Times New Roman" pitchFamily="18" charset="0"/>
              </a:rPr>
              <a:t>KOSZT REALIZACJI PROJEKTU</a:t>
            </a:r>
            <a:endParaRPr lang="pl-PL" sz="4000" dirty="0"/>
          </a:p>
        </p:txBody>
      </p:sp>
      <p:graphicFrame>
        <p:nvGraphicFramePr>
          <p:cNvPr id="4" name="Wykres 3"/>
          <p:cNvGraphicFramePr/>
          <p:nvPr>
            <p:extLst>
              <p:ext uri="{D42A27DB-BD31-4B8C-83A1-F6EECF244321}">
                <p14:modId xmlns:p14="http://schemas.microsoft.com/office/powerpoint/2010/main" val="3458120721"/>
              </p:ext>
            </p:extLst>
          </p:nvPr>
        </p:nvGraphicFramePr>
        <p:xfrm>
          <a:off x="370390" y="3011023"/>
          <a:ext cx="10845479" cy="3574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7124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</a:t>
            </a:r>
            <a:r>
              <a:rPr lang="pl-PL" sz="4000" b="1" dirty="0" smtClean="0">
                <a:solidFill>
                  <a:srgbClr val="002060"/>
                </a:solidFill>
                <a:cs typeface="Times New Roman" pitchFamily="18" charset="0"/>
              </a:rPr>
              <a:t>PROJEKTU</a:t>
            </a:r>
            <a:endParaRPr lang="pl-PL" b="1" dirty="0" smtClean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9859271"/>
              </p:ext>
            </p:extLst>
          </p:nvPr>
        </p:nvGraphicFramePr>
        <p:xfrm>
          <a:off x="695401" y="2347558"/>
          <a:ext cx="10783008" cy="37963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32524"/>
                <a:gridCol w="1366221"/>
                <a:gridCol w="1325434"/>
                <a:gridCol w="1858829"/>
              </a:tblGrid>
              <a:tr h="910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Uwagi*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</a:tr>
              <a:tr h="63556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0" i="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Zintegrowana Platforma Rejestrów Onkologicznych (ZPRO)</a:t>
                      </a:r>
                      <a:endParaRPr lang="pl-PL" sz="1600" b="0" i="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i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2022-06-30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i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2023-03-30</a:t>
                      </a:r>
                      <a:endParaRPr lang="pl-PL" sz="1600" i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pl-PL" sz="16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2398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Wdrożenie Generatora Rejestrów </a:t>
                      </a:r>
                      <a:endParaRPr lang="pl-PL" sz="1600" b="0" i="1" dirty="0" smtClean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i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2021-09-30</a:t>
                      </a:r>
                      <a:endParaRPr lang="pl-PL" sz="1600" i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i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2021-12-30</a:t>
                      </a:r>
                      <a:endParaRPr lang="pl-PL" sz="1600" i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pl-PL" sz="16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6507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Udostępnienie Krajowego Rejestru Nowotworów </a:t>
                      </a:r>
                      <a:r>
                        <a:rPr lang="pl-PL" sz="1600" b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(na platformie ZPRO)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i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2021-12-31</a:t>
                      </a:r>
                      <a:endParaRPr lang="pl-PL" sz="1600" i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i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2022-03-31</a:t>
                      </a:r>
                      <a:endParaRPr lang="pl-PL" sz="1600" i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pl-PL" sz="16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1370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Udostępnienie rejestru PROH (na platformie ZPRO)</a:t>
                      </a:r>
                      <a:endParaRPr lang="pl-PL" sz="1600" b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i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2021-12-31</a:t>
                      </a:r>
                      <a:endParaRPr lang="pl-PL" sz="1600" i="1" dirty="0" smtClean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i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2022-03-31</a:t>
                      </a:r>
                      <a:endParaRPr lang="pl-PL" sz="1600" i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pl-PL" sz="16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727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Integracja z systemami szpitalnymi partnerów </a:t>
                      </a:r>
                      <a:r>
                        <a:rPr lang="pl-PL" sz="1600" b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projektu (4 systemy)</a:t>
                      </a:r>
                      <a:endParaRPr lang="pl-PL" sz="1600" b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i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2021-09-30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i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2022-09-30</a:t>
                      </a:r>
                      <a:endParaRPr lang="pl-PL" sz="1600" i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pl-PL" sz="16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695401" y="6256124"/>
            <a:ext cx="106075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>
                <a:solidFill>
                  <a:schemeClr val="tx2"/>
                </a:solidFill>
              </a:rPr>
              <a:t>*</a:t>
            </a:r>
            <a:r>
              <a:rPr lang="pl-PL" sz="1000" i="1" dirty="0" smtClean="0">
                <a:solidFill>
                  <a:schemeClr val="tx2"/>
                </a:solidFill>
              </a:rPr>
              <a:t>należy wskazać, które z wymienionych produktów nie zostały ujęte w pierwotnym opisie założeń projektu informatycznego zaakceptowanym przez KRMC, będącego podstawą realizacji projektu lub które nie zostały wdrożone</a:t>
            </a:r>
            <a:endParaRPr lang="pl-PL" sz="10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16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1775522" y="1324525"/>
            <a:ext cx="8640961" cy="750596"/>
          </a:xfrm>
        </p:spPr>
        <p:txBody>
          <a:bodyPr>
            <a:noAutofit/>
          </a:bodyPr>
          <a:lstStyle/>
          <a:p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b="1" dirty="0" smtClean="0">
                <a:solidFill>
                  <a:srgbClr val="002060"/>
                </a:solidFill>
                <a:cs typeface="Times New Roman" pitchFamily="18" charset="0"/>
              </a:rPr>
              <a:t>– interoperacyjność</a:t>
            </a:r>
          </a:p>
          <a:p>
            <a:pPr>
              <a:spcBef>
                <a:spcPts val="0"/>
              </a:spcBef>
            </a:pPr>
            <a:r>
              <a:rPr lang="pl-PL" b="1" dirty="0" smtClean="0">
                <a:solidFill>
                  <a:srgbClr val="002060"/>
                </a:solidFill>
                <a:cs typeface="Times New Roman" pitchFamily="18" charset="0"/>
              </a:rPr>
              <a:t>(widok kooperacji aplikacji)</a:t>
            </a:r>
            <a:endParaRPr lang="pl-PL" dirty="0"/>
          </a:p>
        </p:txBody>
      </p:sp>
      <p:sp>
        <p:nvSpPr>
          <p:cNvPr id="64" name="Prostokąt 63"/>
          <p:cNvSpPr/>
          <p:nvPr/>
        </p:nvSpPr>
        <p:spPr>
          <a:xfrm>
            <a:off x="5182234" y="3790276"/>
            <a:ext cx="1494000" cy="792088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900" i="1" dirty="0" smtClean="0">
                <a:solidFill>
                  <a:schemeClr val="tx2"/>
                </a:solidFill>
              </a:rPr>
              <a:t>Zintegrowana Platforma Rejestrów Onkologicznych (ZPRO)</a:t>
            </a:r>
            <a:endParaRPr lang="pl-PL" sz="900" b="1" i="1" dirty="0">
              <a:solidFill>
                <a:schemeClr val="tx2"/>
              </a:solidFill>
            </a:endParaRPr>
          </a:p>
        </p:txBody>
      </p:sp>
      <p:sp>
        <p:nvSpPr>
          <p:cNvPr id="65" name="Prostokąt 64"/>
          <p:cNvSpPr/>
          <p:nvPr/>
        </p:nvSpPr>
        <p:spPr>
          <a:xfrm>
            <a:off x="2766335" y="2762404"/>
            <a:ext cx="1494000" cy="792088"/>
          </a:xfrm>
          <a:prstGeom prst="rect">
            <a:avLst/>
          </a:prstGeom>
          <a:solidFill>
            <a:srgbClr val="FF33CC"/>
          </a:solidFill>
          <a:ln w="15875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 smtClean="0">
                <a:solidFill>
                  <a:schemeClr val="bg1"/>
                </a:solidFill>
              </a:rPr>
              <a:t>Profil Zaufany</a:t>
            </a:r>
          </a:p>
          <a:p>
            <a:pPr algn="ctr"/>
            <a:r>
              <a:rPr lang="pl-PL" sz="800" i="1" dirty="0" smtClean="0">
                <a:solidFill>
                  <a:schemeClr val="bg1"/>
                </a:solidFill>
              </a:rPr>
              <a:t>Login.gov.pl</a:t>
            </a:r>
            <a:endParaRPr lang="pl-PL" sz="800" dirty="0">
              <a:solidFill>
                <a:schemeClr val="bg1"/>
              </a:solidFill>
            </a:endParaRPr>
          </a:p>
        </p:txBody>
      </p:sp>
      <p:sp>
        <p:nvSpPr>
          <p:cNvPr id="81" name="Prostokąt 80"/>
          <p:cNvSpPr/>
          <p:nvPr/>
        </p:nvSpPr>
        <p:spPr>
          <a:xfrm>
            <a:off x="2708097" y="4058298"/>
            <a:ext cx="1494000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 smtClean="0">
                <a:solidFill>
                  <a:schemeClr val="bg1"/>
                </a:solidFill>
              </a:rPr>
              <a:t>Systemy HIS </a:t>
            </a:r>
            <a:endParaRPr lang="pl-PL" sz="1000" dirty="0">
              <a:solidFill>
                <a:schemeClr val="bg1"/>
              </a:solidFill>
            </a:endParaRPr>
          </a:p>
        </p:txBody>
      </p:sp>
      <p:sp>
        <p:nvSpPr>
          <p:cNvPr id="84" name="pole tekstowe 83"/>
          <p:cNvSpPr txBox="1"/>
          <p:nvPr/>
        </p:nvSpPr>
        <p:spPr>
          <a:xfrm>
            <a:off x="9675881" y="3260639"/>
            <a:ext cx="1777437" cy="1441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Oznaczenia powiązanych 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systemów: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planowany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modyfikowany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istniejący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dot. systemów własnych oraz innych jednostek</a:t>
            </a: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85" name="Prostokąt 84"/>
          <p:cNvSpPr/>
          <p:nvPr/>
        </p:nvSpPr>
        <p:spPr>
          <a:xfrm>
            <a:off x="9797131" y="3698783"/>
            <a:ext cx="144016" cy="144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6" name="Prostokąt 85"/>
          <p:cNvSpPr/>
          <p:nvPr/>
        </p:nvSpPr>
        <p:spPr>
          <a:xfrm>
            <a:off x="9797131" y="3887839"/>
            <a:ext cx="144016" cy="144000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7" name="Prostokąt 86"/>
          <p:cNvSpPr/>
          <p:nvPr/>
        </p:nvSpPr>
        <p:spPr>
          <a:xfrm>
            <a:off x="9797131" y="4075039"/>
            <a:ext cx="144016" cy="1440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83" name="Łącznik łamany 82"/>
          <p:cNvCxnSpPr/>
          <p:nvPr/>
        </p:nvCxnSpPr>
        <p:spPr>
          <a:xfrm>
            <a:off x="4235891" y="4321704"/>
            <a:ext cx="915128" cy="220464"/>
          </a:xfrm>
          <a:prstGeom prst="bentConnector3">
            <a:avLst>
              <a:gd name="adj1" fmla="val 50000"/>
            </a:avLst>
          </a:prstGeom>
          <a:ln w="158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Łącznik łamany 45"/>
          <p:cNvCxnSpPr/>
          <p:nvPr/>
        </p:nvCxnSpPr>
        <p:spPr>
          <a:xfrm flipV="1">
            <a:off x="6710028" y="3844132"/>
            <a:ext cx="585231" cy="396044"/>
          </a:xfrm>
          <a:prstGeom prst="bentConnector3">
            <a:avLst/>
          </a:prstGeom>
          <a:ln w="158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Prostokąt 88"/>
          <p:cNvSpPr/>
          <p:nvPr/>
        </p:nvSpPr>
        <p:spPr>
          <a:xfrm>
            <a:off x="7403666" y="4486057"/>
            <a:ext cx="1494000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 smtClean="0">
                <a:solidFill>
                  <a:schemeClr val="bg1"/>
                </a:solidFill>
              </a:rPr>
              <a:t>GUS</a:t>
            </a:r>
          </a:p>
          <a:p>
            <a:pPr algn="ctr"/>
            <a:r>
              <a:rPr lang="pl-PL" sz="1000" i="1" dirty="0" smtClean="0">
                <a:solidFill>
                  <a:schemeClr val="bg1"/>
                </a:solidFill>
              </a:rPr>
              <a:t>Rejestr </a:t>
            </a:r>
            <a:r>
              <a:rPr lang="pl-PL" sz="1000" i="1" dirty="0">
                <a:solidFill>
                  <a:schemeClr val="bg1"/>
                </a:solidFill>
              </a:rPr>
              <a:t>TERYT, </a:t>
            </a:r>
            <a:r>
              <a:rPr lang="pl-PL" sz="1000" i="1" dirty="0" smtClean="0">
                <a:solidFill>
                  <a:schemeClr val="bg1"/>
                </a:solidFill>
              </a:rPr>
              <a:t>REGON</a:t>
            </a:r>
          </a:p>
          <a:p>
            <a:pPr algn="ctr"/>
            <a:r>
              <a:rPr lang="pl-PL" sz="1000" i="1" dirty="0" smtClean="0">
                <a:solidFill>
                  <a:schemeClr val="bg1"/>
                </a:solidFill>
              </a:rPr>
              <a:t>i rejestr zgonów</a:t>
            </a:r>
            <a:endParaRPr lang="pl-PL" sz="1000" dirty="0">
              <a:solidFill>
                <a:schemeClr val="bg1"/>
              </a:solidFill>
            </a:endParaRPr>
          </a:p>
        </p:txBody>
      </p:sp>
      <p:sp>
        <p:nvSpPr>
          <p:cNvPr id="90" name="Prostokąt 89"/>
          <p:cNvSpPr/>
          <p:nvPr/>
        </p:nvSpPr>
        <p:spPr>
          <a:xfrm>
            <a:off x="5126576" y="2364628"/>
            <a:ext cx="1494000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 smtClean="0">
                <a:solidFill>
                  <a:schemeClr val="bg1"/>
                </a:solidFill>
              </a:rPr>
              <a:t>System Rejestrów Państwowych (MC) </a:t>
            </a:r>
          </a:p>
          <a:p>
            <a:pPr algn="ctr"/>
            <a:r>
              <a:rPr lang="pl-PL" sz="1000" i="1" dirty="0" smtClean="0">
                <a:solidFill>
                  <a:schemeClr val="bg1"/>
                </a:solidFill>
              </a:rPr>
              <a:t>PESEL</a:t>
            </a:r>
            <a:endParaRPr lang="pl-PL" sz="1000" dirty="0">
              <a:solidFill>
                <a:schemeClr val="bg1"/>
              </a:solidFill>
            </a:endParaRPr>
          </a:p>
        </p:txBody>
      </p:sp>
      <p:cxnSp>
        <p:nvCxnSpPr>
          <p:cNvPr id="50" name="Łącznik prosty ze strzałką 49"/>
          <p:cNvCxnSpPr/>
          <p:nvPr/>
        </p:nvCxnSpPr>
        <p:spPr>
          <a:xfrm>
            <a:off x="5929234" y="3156716"/>
            <a:ext cx="0" cy="633560"/>
          </a:xfrm>
          <a:prstGeom prst="straightConnector1">
            <a:avLst/>
          </a:prstGeom>
          <a:ln w="158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Prostokąt 90"/>
          <p:cNvSpPr/>
          <p:nvPr/>
        </p:nvSpPr>
        <p:spPr>
          <a:xfrm>
            <a:off x="4916824" y="5513531"/>
            <a:ext cx="2126108" cy="1010111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 smtClean="0">
                <a:solidFill>
                  <a:schemeClr val="bg1"/>
                </a:solidFill>
              </a:rPr>
              <a:t>Platforma P1</a:t>
            </a:r>
          </a:p>
          <a:p>
            <a:pPr algn="ctr"/>
            <a:r>
              <a:rPr lang="pl-PL" sz="1000" i="1" dirty="0" smtClean="0">
                <a:solidFill>
                  <a:schemeClr val="bg1"/>
                </a:solidFill>
              </a:rPr>
              <a:t>Rejestry medyczne (</a:t>
            </a:r>
            <a:r>
              <a:rPr lang="pl-PL" sz="1000" i="1" dirty="0" err="1" smtClean="0">
                <a:solidFill>
                  <a:schemeClr val="bg1"/>
                </a:solidFill>
              </a:rPr>
              <a:t>CeZ</a:t>
            </a:r>
            <a:r>
              <a:rPr lang="pl-PL" sz="1000" i="1" dirty="0" smtClean="0">
                <a:solidFill>
                  <a:schemeClr val="bg1"/>
                </a:solidFill>
              </a:rPr>
              <a:t>)</a:t>
            </a:r>
          </a:p>
          <a:p>
            <a:pPr algn="ctr"/>
            <a:r>
              <a:rPr lang="pl-PL" sz="800" i="1" dirty="0" smtClean="0">
                <a:solidFill>
                  <a:schemeClr val="bg1"/>
                </a:solidFill>
              </a:rPr>
              <a:t>Karta informacyjna leczenia szpitalnego, słownik ICD-10, informacja z badań diagnostycznych i laboratoryjnych</a:t>
            </a:r>
          </a:p>
        </p:txBody>
      </p:sp>
      <p:cxnSp>
        <p:nvCxnSpPr>
          <p:cNvPr id="12" name="Łącznik łamany 11"/>
          <p:cNvCxnSpPr/>
          <p:nvPr/>
        </p:nvCxnSpPr>
        <p:spPr>
          <a:xfrm>
            <a:off x="6710028" y="4431936"/>
            <a:ext cx="665809" cy="450165"/>
          </a:xfrm>
          <a:prstGeom prst="bentConnector3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Prostokąt 33"/>
          <p:cNvSpPr/>
          <p:nvPr/>
        </p:nvSpPr>
        <p:spPr>
          <a:xfrm>
            <a:off x="7350427" y="3374739"/>
            <a:ext cx="1494000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 smtClean="0">
                <a:solidFill>
                  <a:schemeClr val="bg1"/>
                </a:solidFill>
              </a:rPr>
              <a:t>System NFZ</a:t>
            </a:r>
          </a:p>
          <a:p>
            <a:pPr algn="ctr"/>
            <a:r>
              <a:rPr lang="pl-PL" sz="800" i="1" dirty="0" smtClean="0">
                <a:solidFill>
                  <a:schemeClr val="bg1"/>
                </a:solidFill>
              </a:rPr>
              <a:t>Weryfikacja danych do wskaźników jakościowych</a:t>
            </a:r>
            <a:endParaRPr lang="pl-PL" sz="800" dirty="0">
              <a:solidFill>
                <a:schemeClr val="bg1"/>
              </a:solidFill>
            </a:endParaRPr>
          </a:p>
        </p:txBody>
      </p:sp>
      <p:cxnSp>
        <p:nvCxnSpPr>
          <p:cNvPr id="7" name="Łącznik łamany 6"/>
          <p:cNvCxnSpPr>
            <a:stCxn id="65" idx="3"/>
          </p:cNvCxnSpPr>
          <p:nvPr/>
        </p:nvCxnSpPr>
        <p:spPr>
          <a:xfrm>
            <a:off x="4260335" y="3158448"/>
            <a:ext cx="906758" cy="823093"/>
          </a:xfrm>
          <a:prstGeom prst="bentConnector3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>
            <a:off x="5851678" y="4582364"/>
            <a:ext cx="0" cy="923067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516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272794" y="1269027"/>
            <a:ext cx="9501863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 smtClean="0">
                <a:solidFill>
                  <a:srgbClr val="002060"/>
                </a:solidFill>
                <a:cs typeface="Times New Roman" pitchFamily="18" charset="0"/>
              </a:rPr>
              <a:t>WSKAŹNIKI EFEKTYWNOŚCI PROJEKTU (1)</a:t>
            </a:r>
            <a:endParaRPr lang="pl-PL" b="1" dirty="0" smtClean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1547980"/>
              </p:ext>
            </p:extLst>
          </p:nvPr>
        </p:nvGraphicFramePr>
        <p:xfrm>
          <a:off x="339363" y="1936592"/>
          <a:ext cx="11368726" cy="42908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97106"/>
                <a:gridCol w="1338606"/>
                <a:gridCol w="1385740"/>
                <a:gridCol w="1329180"/>
                <a:gridCol w="1018094"/>
              </a:tblGrid>
              <a:tr h="7141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</a:t>
                      </a: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wskaźnika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Jednostka miary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wskaźnika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Planowana wartość</a:t>
                      </a:r>
                      <a:r>
                        <a:rPr lang="pl-PL" sz="1400" b="1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docelowa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Wartość osiągnięta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</a:tr>
              <a:tr h="493159">
                <a:tc>
                  <a:txBody>
                    <a:bodyPr/>
                    <a:lstStyle/>
                    <a:p>
                      <a:pPr marL="2159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1.Liczba podmiotów, które usprawniły funkcjonowanie w zakresie objętym katalogiem rekomendacji dotyczących awansu cyfrowego.</a:t>
                      </a:r>
                      <a:endParaRPr lang="pl-PL" sz="1400" b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Sztuki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Wskaźnik </a:t>
                      </a:r>
                      <a:r>
                        <a:rPr lang="pl-PL" sz="1400" b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rezultatu</a:t>
                      </a:r>
                      <a:endParaRPr lang="pl-PL" sz="1400" b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16706">
                <a:tc>
                  <a:txBody>
                    <a:bodyPr/>
                    <a:lstStyle/>
                    <a:p>
                      <a:pPr marL="2159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2.Liczba uruchomionych systemów teleinformatycznych w podmiotach wykonujących zadania publiczne</a:t>
                      </a:r>
                      <a:endParaRPr lang="pl-PL" sz="1400" b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Sztuki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Wskaźnik </a:t>
                      </a:r>
                      <a:r>
                        <a:rPr lang="pl-PL" sz="1400" b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rezultatu</a:t>
                      </a:r>
                      <a:endParaRPr lang="pl-PL" sz="1400" b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16706">
                <a:tc>
                  <a:txBody>
                    <a:bodyPr/>
                    <a:lstStyle/>
                    <a:p>
                      <a:pPr marL="2159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3.Liczba pracowników IT podmiotów wykonujących zadania publiczne objętych wsparciem szkoleniowym</a:t>
                      </a:r>
                      <a:endParaRPr lang="pl-PL" sz="1400" b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Sztuki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Wskaźnik produktu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16706">
                <a:tc>
                  <a:txBody>
                    <a:bodyPr/>
                    <a:lstStyle/>
                    <a:p>
                      <a:pPr marL="2159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4.Liczba pracowników IT podmiotów wykonujących zadania publiczne objętych wsparciem szkoleniowym kobiety.</a:t>
                      </a:r>
                      <a:endParaRPr lang="pl-PL" sz="1400" b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Sztuki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Wskaźnik produktu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16706">
                <a:tc>
                  <a:txBody>
                    <a:bodyPr/>
                    <a:lstStyle/>
                    <a:p>
                      <a:pPr marL="2159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5.Liczba pracowników IT podmiotów wykonujących zadania publiczne objętych wsparciem szkoleniowym – mężczyźni.</a:t>
                      </a:r>
                      <a:endParaRPr lang="pl-PL" sz="1400" b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Sztuki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Wskaźnik produktu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16706">
                <a:tc>
                  <a:txBody>
                    <a:bodyPr/>
                    <a:lstStyle/>
                    <a:p>
                      <a:pPr marL="2159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400" b="0">
                          <a:solidFill>
                            <a:srgbClr val="0070C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6.Liczba pracowników podmiotów wykonujących zadania publiczne niebędących pracownikami IT, objętych wsparciem szkoleniowym</a:t>
                      </a:r>
                      <a:endParaRPr lang="pl-PL" sz="1400" b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Sztuki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Wskaźnik produktu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96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272794" y="1269027"/>
            <a:ext cx="9501863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 smtClean="0">
                <a:solidFill>
                  <a:srgbClr val="002060"/>
                </a:solidFill>
                <a:cs typeface="Times New Roman" pitchFamily="18" charset="0"/>
              </a:rPr>
              <a:t>WSKAŹNIKI EFEKTYWNOŚCI PROJEKTU (2)</a:t>
            </a:r>
            <a:endParaRPr lang="pl-PL" b="1" dirty="0" smtClean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3617739"/>
              </p:ext>
            </p:extLst>
          </p:nvPr>
        </p:nvGraphicFramePr>
        <p:xfrm>
          <a:off x="339362" y="2019623"/>
          <a:ext cx="11368726" cy="42908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97106"/>
                <a:gridCol w="1338606"/>
                <a:gridCol w="1385740"/>
                <a:gridCol w="1329180"/>
                <a:gridCol w="1018094"/>
              </a:tblGrid>
              <a:tr h="7141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</a:t>
                      </a: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wskaźnika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Jednostka miary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wskaźnika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Planowana wartość</a:t>
                      </a:r>
                      <a:r>
                        <a:rPr lang="pl-PL" sz="1400" b="1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docelowa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Wartość osiągnięta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</a:tr>
              <a:tr h="493159">
                <a:tc>
                  <a:txBody>
                    <a:bodyPr/>
                    <a:lstStyle/>
                    <a:p>
                      <a:pPr marL="2159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7.Liczba pracowników podmiotów wykonujących zadania publiczne niebędących pracownikami IT, objętych wsparciem szkoleniowym – kobiety.</a:t>
                      </a:r>
                      <a:endParaRPr lang="pl-PL" sz="1400" b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Sztuki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Wskaźnik produktu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16706">
                <a:tc>
                  <a:txBody>
                    <a:bodyPr/>
                    <a:lstStyle/>
                    <a:p>
                      <a:pPr marL="2159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8.Liczba pracowników podmiotów wykonujących zadania publiczne niebędących pracownikami IT, objętych wsparciem szkoleniowym – mężczyźni.</a:t>
                      </a:r>
                      <a:endParaRPr lang="pl-PL" sz="1400" b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Sztuki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Wskaźnik produktu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16706">
                <a:tc>
                  <a:txBody>
                    <a:bodyPr/>
                    <a:lstStyle/>
                    <a:p>
                      <a:pPr marL="2159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 Szacunkowy czas reje-</a:t>
                      </a:r>
                      <a:r>
                        <a:rPr lang="pl-PL" sz="1400" b="0" dirty="0" err="1">
                          <a:solidFill>
                            <a:srgbClr val="0070C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stracji</a:t>
                      </a:r>
                      <a:r>
                        <a:rPr lang="pl-PL" sz="1400" b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przez użytkownika pojedynczego zgłoszenia KZNZ (wprowadzenia 1 karty)</a:t>
                      </a:r>
                      <a:endParaRPr lang="pl-PL" sz="1400" b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Czas (min.)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Wskaźnik produktu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pl-PL" sz="1400" b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16706">
                <a:tc>
                  <a:txBody>
                    <a:bodyPr/>
                    <a:lstStyle/>
                    <a:p>
                      <a:pPr marL="2159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 Liczba użytkowników (lekarze i personel medyczny), wprowadzających karty KZNZ do systemu KRN.</a:t>
                      </a:r>
                      <a:endParaRPr lang="pl-PL" sz="1400" b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Sztuki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Wskaźnik produktu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150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16706">
                <a:tc>
                  <a:txBody>
                    <a:bodyPr/>
                    <a:lstStyle/>
                    <a:p>
                      <a:pPr marL="2159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11. Liczba systemów HIS, które posiadają w pełni zautomatyzowany proces przesyłania danych do KRN.</a:t>
                      </a:r>
                      <a:endParaRPr lang="pl-PL" sz="1400" b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Sztuki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Wskaźnik produktu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16706">
                <a:tc>
                  <a:txBody>
                    <a:bodyPr/>
                    <a:lstStyle/>
                    <a:p>
                      <a:pPr marL="2159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12. Odsetek kompletności informacji o Przypadku.</a:t>
                      </a:r>
                      <a:endParaRPr lang="pl-PL" sz="1400" b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Odsetek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Wskaźnik produktu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678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75522" y="148478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REALIZACJA ZALECEŃ KRMC</a:t>
            </a:r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249877"/>
              </p:ext>
            </p:extLst>
          </p:nvPr>
        </p:nvGraphicFramePr>
        <p:xfrm>
          <a:off x="649224" y="2235380"/>
          <a:ext cx="10847374" cy="42543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96128"/>
                <a:gridCol w="2523744"/>
                <a:gridCol w="2727502"/>
              </a:tblGrid>
              <a:tr h="728585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solidFill>
                            <a:schemeClr val="bg1"/>
                          </a:solidFill>
                        </a:rPr>
                        <a:t>Zalecenie KRMC</a:t>
                      </a:r>
                      <a:endParaRPr lang="pl-PL" sz="120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Poziom wykonania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Wyjaśnienia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</a:tr>
              <a:tr h="565619">
                <a:tc>
                  <a:txBody>
                    <a:bodyPr/>
                    <a:lstStyle/>
                    <a:p>
                      <a:r>
                        <a:rPr lang="pl-PL" sz="1200" b="0" i="0" u="none" strike="noStrike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Przeprowadzenie analizy dostępnych rozwiązań w celu wyboru optymalnego wariantu pozyskania oprogramowania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Calibri" panose="020F0502020204030204" pitchFamily="34" charset="0"/>
                        <a:buNone/>
                      </a:pPr>
                      <a:r>
                        <a:rPr lang="pl-PL" sz="1200" i="1" dirty="0" smtClean="0">
                          <a:solidFill>
                            <a:srgbClr val="0070C0"/>
                          </a:solidFill>
                        </a:rPr>
                        <a:t>wykonane w całości</a:t>
                      </a:r>
                      <a:endParaRPr lang="pl-PL" sz="1200" i="1" dirty="0">
                        <a:solidFill>
                          <a:srgbClr val="0070C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i="1" dirty="0" smtClean="0">
                          <a:solidFill>
                            <a:srgbClr val="0070C0"/>
                          </a:solidFill>
                        </a:rPr>
                        <a:t>-</a:t>
                      </a:r>
                      <a:endParaRPr lang="pl-PL" sz="1200" i="1" dirty="0">
                        <a:solidFill>
                          <a:srgbClr val="0070C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2405">
                <a:tc>
                  <a:txBody>
                    <a:bodyPr/>
                    <a:lstStyle/>
                    <a:p>
                      <a:r>
                        <a:rPr lang="pl-PL" sz="1200" b="0" i="0" u="none" strike="noStrike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Zapewnienie skalowalności rozwiązania umożliwiającej w przyszłości podłączenie pozostałych świadczeniodawców leczących</a:t>
                      </a:r>
                    </a:p>
                    <a:p>
                      <a:r>
                        <a:rPr lang="pl-PL" sz="1200" b="0" i="0" u="none" strike="noStrike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choroby onkologiczne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Calibri" panose="020F0502020204030204" pitchFamily="34" charset="0"/>
                        <a:buNone/>
                      </a:pPr>
                      <a:r>
                        <a:rPr lang="pl-PL" sz="1200" i="1" dirty="0" smtClean="0">
                          <a:solidFill>
                            <a:srgbClr val="0070C0"/>
                          </a:solidFill>
                        </a:rPr>
                        <a:t>wykonane w całości</a:t>
                      </a:r>
                    </a:p>
                    <a:p>
                      <a:pPr algn="ctr"/>
                      <a:endParaRPr lang="pl-PL" sz="12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pl-PL" sz="120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rgbClr val="002060"/>
                          </a:solidFill>
                        </a:rPr>
                        <a:t>-</a:t>
                      </a:r>
                      <a:endParaRPr lang="pl-PL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2405">
                <a:tc>
                  <a:txBody>
                    <a:bodyPr/>
                    <a:lstStyle/>
                    <a:p>
                      <a:r>
                        <a:rPr lang="pl-PL" sz="1200" b="0" i="0" u="none" strike="noStrike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Zapewnienie modułowej budowy systemu z udokumentowanymi standardami komunikacji pomiędzy modułami w celu umożliwienia modyfikacji i rozbudowy poszczególnych modułów oraz</a:t>
                      </a:r>
                    </a:p>
                    <a:p>
                      <a:r>
                        <a:rPr lang="pl-PL" sz="1200" b="0" i="0" u="none" strike="noStrike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ograniczenia ryzyka uzależnienia od dostawcy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Calibri" panose="020F0502020204030204" pitchFamily="34" charset="0"/>
                        <a:buNone/>
                      </a:pPr>
                      <a:r>
                        <a:rPr lang="pl-PL" sz="1200" i="1" dirty="0" smtClean="0">
                          <a:solidFill>
                            <a:srgbClr val="0070C0"/>
                          </a:solidFill>
                        </a:rPr>
                        <a:t>wykonane w całości</a:t>
                      </a:r>
                    </a:p>
                    <a:p>
                      <a:pPr algn="ctr"/>
                      <a:endParaRPr lang="pl-PL" sz="120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rgbClr val="002060"/>
                          </a:solidFill>
                        </a:rPr>
                        <a:t>-</a:t>
                      </a:r>
                      <a:endParaRPr lang="pl-PL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2405">
                <a:tc>
                  <a:txBody>
                    <a:bodyPr/>
                    <a:lstStyle/>
                    <a:p>
                      <a:r>
                        <a:rPr lang="pl-PL" sz="1200" b="0" i="0" u="none" strike="noStrike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Uwzględnienie możliwości rozszerzenia funkcjonalności</a:t>
                      </a:r>
                    </a:p>
                    <a:p>
                      <a:r>
                        <a:rPr lang="pl-PL" sz="1200" b="0" i="0" u="none" strike="noStrike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interfejsów o potrzeby rejestrów medycznych, które będą tworzone w przyszłości na platformie</a:t>
                      </a:r>
                      <a:endParaRPr lang="pl-PL" sz="1200" i="1" dirty="0" smtClean="0">
                        <a:solidFill>
                          <a:srgbClr val="0070C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Calibri" panose="020F0502020204030204" pitchFamily="34" charset="0"/>
                        <a:buNone/>
                      </a:pPr>
                      <a:r>
                        <a:rPr lang="pl-PL" sz="1200" i="1" dirty="0" smtClean="0">
                          <a:solidFill>
                            <a:srgbClr val="0070C0"/>
                          </a:solidFill>
                        </a:rPr>
                        <a:t>wykonane w całości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rgbClr val="002060"/>
                          </a:solidFill>
                        </a:rPr>
                        <a:t>-</a:t>
                      </a:r>
                      <a:endParaRPr lang="pl-PL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2405">
                <a:tc>
                  <a:txBody>
                    <a:bodyPr/>
                    <a:lstStyle/>
                    <a:p>
                      <a:r>
                        <a:rPr lang="pl-PL" sz="1200" i="1" dirty="0" smtClean="0">
                          <a:solidFill>
                            <a:srgbClr val="0070C0"/>
                          </a:solidFill>
                        </a:rPr>
                        <a:t>Wykorzystanie rozwiązań nowoczesnych technologii takich jak</a:t>
                      </a:r>
                    </a:p>
                    <a:p>
                      <a:r>
                        <a:rPr lang="pl-PL" sz="1200" i="1" dirty="0" err="1" smtClean="0">
                          <a:solidFill>
                            <a:srgbClr val="0070C0"/>
                          </a:solidFill>
                        </a:rPr>
                        <a:t>blockchain</a:t>
                      </a:r>
                      <a:r>
                        <a:rPr lang="pl-PL" sz="1200" i="1" dirty="0" smtClean="0">
                          <a:solidFill>
                            <a:srgbClr val="0070C0"/>
                          </a:solidFill>
                        </a:rPr>
                        <a:t> czy sztuczna inteligencja.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Calibri" panose="020F0502020204030204" pitchFamily="34" charset="0"/>
                        <a:buNone/>
                      </a:pPr>
                      <a:r>
                        <a:rPr lang="pl-PL" sz="1200" i="1" dirty="0" smtClean="0">
                          <a:solidFill>
                            <a:srgbClr val="0070C0"/>
                          </a:solidFill>
                        </a:rPr>
                        <a:t>wykonane częściowo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200" dirty="0" smtClean="0">
                          <a:solidFill>
                            <a:srgbClr val="0070C0"/>
                          </a:solidFill>
                        </a:rPr>
                        <a:t>Nie zastosowano technologii </a:t>
                      </a:r>
                      <a:r>
                        <a:rPr lang="pl-PL" sz="1200" dirty="0" err="1" smtClean="0">
                          <a:solidFill>
                            <a:srgbClr val="0070C0"/>
                          </a:solidFill>
                        </a:rPr>
                        <a:t>blockchain</a:t>
                      </a:r>
                      <a:r>
                        <a:rPr lang="pl-PL" sz="1200" baseline="0" dirty="0" smtClean="0">
                          <a:solidFill>
                            <a:srgbClr val="0070C0"/>
                          </a:solidFill>
                        </a:rPr>
                        <a:t> z powodu centralizacji bazy danych KRN oraz wysokich kosztów tego rozwiązania.</a:t>
                      </a:r>
                      <a:endParaRPr lang="pl-PL" sz="1200" dirty="0">
                        <a:solidFill>
                          <a:srgbClr val="0070C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944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841159" y="1279758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TRWAŁOŚĆ PROJEKTU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695397" y="1935055"/>
            <a:ext cx="10975235" cy="1128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Okres trwałości</a:t>
            </a:r>
            <a:r>
              <a:rPr lang="pl-PL" dirty="0" smtClean="0">
                <a:solidFill>
                  <a:srgbClr val="002060"/>
                </a:solidFill>
              </a:rPr>
              <a:t>: 31-03-2023 r. - 31-03-2028 r.</a:t>
            </a:r>
            <a:endParaRPr lang="pl-PL" dirty="0">
              <a:solidFill>
                <a:srgbClr val="002060"/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 smtClean="0">
                <a:solidFill>
                  <a:srgbClr val="002060"/>
                </a:solidFill>
              </a:rPr>
              <a:t>Źródło </a:t>
            </a:r>
            <a:r>
              <a:rPr lang="pl-PL" dirty="0">
                <a:solidFill>
                  <a:srgbClr val="002060"/>
                </a:solidFill>
              </a:rPr>
              <a:t>finansowania utrzymania produktów projektu</a:t>
            </a:r>
            <a:r>
              <a:rPr lang="pl-PL" dirty="0" smtClean="0">
                <a:solidFill>
                  <a:srgbClr val="002060"/>
                </a:solidFill>
              </a:rPr>
              <a:t>: </a:t>
            </a:r>
            <a:r>
              <a:rPr lang="pl-PL" smtClean="0">
                <a:solidFill>
                  <a:srgbClr val="002060"/>
                </a:solidFill>
              </a:rPr>
              <a:t>budżet </a:t>
            </a:r>
            <a:r>
              <a:rPr lang="pl-PL" smtClean="0">
                <a:solidFill>
                  <a:srgbClr val="002060"/>
                </a:solidFill>
              </a:rPr>
              <a:t>państwa </a:t>
            </a:r>
            <a:r>
              <a:rPr lang="pl-PL" dirty="0" smtClean="0">
                <a:solidFill>
                  <a:srgbClr val="002060"/>
                </a:solidFill>
              </a:rPr>
              <a:t>(Narodowa Strategia Onkologiczna –NSO) </a:t>
            </a:r>
            <a:endParaRPr lang="pl-PL" dirty="0">
              <a:solidFill>
                <a:srgbClr val="002060"/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 smtClean="0">
                <a:solidFill>
                  <a:srgbClr val="002060"/>
                </a:solidFill>
              </a:rPr>
              <a:t>Najważniejsze </a:t>
            </a:r>
            <a:r>
              <a:rPr lang="pl-PL" dirty="0">
                <a:solidFill>
                  <a:srgbClr val="002060"/>
                </a:solidFill>
              </a:rPr>
              <a:t>ryzyka: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4551414"/>
              </p:ext>
            </p:extLst>
          </p:nvPr>
        </p:nvGraphicFramePr>
        <p:xfrm>
          <a:off x="695397" y="3247876"/>
          <a:ext cx="10729194" cy="34043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0740"/>
                <a:gridCol w="1463040"/>
                <a:gridCol w="2002536"/>
                <a:gridCol w="4592878"/>
              </a:tblGrid>
              <a:tr h="545821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Nazwa ryzyka</a:t>
                      </a:r>
                      <a:endParaRPr lang="pl-PL" sz="16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Siła oddziaływania </a:t>
                      </a:r>
                      <a:endParaRPr lang="pl-PL" sz="16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err="1" smtClean="0"/>
                        <a:t>Prawdopodo</a:t>
                      </a:r>
                      <a:endParaRPr lang="pl-PL" sz="1600" dirty="0" smtClean="0"/>
                    </a:p>
                    <a:p>
                      <a:pPr algn="ctr"/>
                      <a:r>
                        <a:rPr lang="pl-PL" sz="1600" dirty="0" smtClean="0"/>
                        <a:t>-</a:t>
                      </a:r>
                      <a:r>
                        <a:rPr lang="pl-PL" sz="1600" dirty="0" err="1" smtClean="0"/>
                        <a:t>bieństwo</a:t>
                      </a:r>
                      <a:r>
                        <a:rPr lang="pl-PL" sz="1600" dirty="0" smtClean="0"/>
                        <a:t> wystąpienia ryzyka</a:t>
                      </a:r>
                      <a:endParaRPr lang="pl-PL" sz="16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Reakcja na ryzyko</a:t>
                      </a:r>
                      <a:endParaRPr lang="pl-PL" sz="16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</a:tr>
              <a:tr h="7526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MS MinNew Roman"/>
                          <a:cs typeface="Times New Roman" panose="02020603050405020304" pitchFamily="18" charset="0"/>
                        </a:rPr>
                        <a:t>Ryzyko braku zabezpieczenia środków finansowych na utrzymanie systemu po jego wdrożeniu.</a:t>
                      </a:r>
                      <a:endParaRPr lang="pl-PL" sz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kern="5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Arial Unicode MS" panose="020B0604020202020204" pitchFamily="34" charset="-128"/>
                          <a:cs typeface="Times New Roman" panose="02020603050405020304" pitchFamily="18" charset="0"/>
                        </a:rPr>
                        <a:t>Średnia</a:t>
                      </a:r>
                      <a:endParaRPr lang="pl-PL" sz="1200" b="1" kern="50" dirty="0">
                        <a:solidFill>
                          <a:srgbClr val="0070C0"/>
                        </a:solidFill>
                        <a:effectLst/>
                        <a:latin typeface="+mn-lt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kern="5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Arial Unicode MS" panose="020B0604020202020204" pitchFamily="34" charset="-128"/>
                          <a:cs typeface="Times New Roman" panose="02020603050405020304" pitchFamily="18" charset="0"/>
                        </a:rPr>
                        <a:t>Niskie</a:t>
                      </a:r>
                      <a:endParaRPr lang="pl-PL" sz="1200" b="1" kern="50" dirty="0">
                        <a:solidFill>
                          <a:srgbClr val="0070C0"/>
                        </a:solidFill>
                        <a:effectLst/>
                        <a:latin typeface="+mn-lt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dirty="0" smtClean="0">
                          <a:solidFill>
                            <a:srgbClr val="0070C0"/>
                          </a:solidFill>
                        </a:rPr>
                        <a:t>Przeniesienie zagrożenia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Zabezpieczono odpowiednie środki w budżecie Państwa (Ministerstwa Zdrowia). Do 2030 roku środki zapewnione w NSO.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154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MS MinNew Roman"/>
                          <a:cs typeface="Times New Roman" panose="02020603050405020304" pitchFamily="18" charset="0"/>
                        </a:rPr>
                        <a:t>Ryzyko nieosiągnięcia zakładanych wskaźników rezultatu – zbyt małe zainteresowanie użytkowników.</a:t>
                      </a:r>
                      <a:endParaRPr lang="pl-PL" sz="120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kern="50">
                          <a:solidFill>
                            <a:srgbClr val="0070C0"/>
                          </a:solidFill>
                          <a:effectLst/>
                          <a:latin typeface="+mn-lt"/>
                          <a:ea typeface="Arial Unicode MS" panose="020B0604020202020204" pitchFamily="34" charset="-128"/>
                          <a:cs typeface="Times New Roman" panose="02020603050405020304" pitchFamily="18" charset="0"/>
                        </a:rPr>
                        <a:t>Średnia</a:t>
                      </a:r>
                      <a:endParaRPr lang="pl-PL" sz="1200" b="1" kern="50">
                        <a:solidFill>
                          <a:srgbClr val="0070C0"/>
                        </a:solidFill>
                        <a:effectLst/>
                        <a:latin typeface="+mn-lt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kern="5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Arial Unicode MS" panose="020B0604020202020204" pitchFamily="34" charset="-128"/>
                          <a:cs typeface="Times New Roman" panose="02020603050405020304" pitchFamily="18" charset="0"/>
                        </a:rPr>
                        <a:t>Niskie</a:t>
                      </a:r>
                      <a:endParaRPr lang="pl-PL" sz="1200" b="1" kern="50" dirty="0">
                        <a:solidFill>
                          <a:srgbClr val="0070C0"/>
                        </a:solidFill>
                        <a:effectLst/>
                        <a:latin typeface="+mn-lt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dirty="0" smtClean="0">
                          <a:solidFill>
                            <a:srgbClr val="0070C0"/>
                          </a:solidFill>
                        </a:rPr>
                        <a:t>Tolerowanie ryzyka</a:t>
                      </a:r>
                      <a:endParaRPr lang="pl-PL" sz="12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l-PL" sz="1200" b="0" dirty="0" smtClean="0"/>
                        <a:t>Prowadzenie akcji informacyjnej wśród</a:t>
                      </a:r>
                      <a:r>
                        <a:rPr lang="pl-PL" sz="1200" b="0" baseline="0" dirty="0" smtClean="0"/>
                        <a:t> </a:t>
                      </a:r>
                      <a:r>
                        <a:rPr lang="pl-PL" sz="1200" b="0" dirty="0" smtClean="0"/>
                        <a:t>świadczeniodawców o możliwościach z wdrożonym systemem. Przeprowadzanie szkoleń z zakresu użytkowania systemu.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309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MS MinNew Roman"/>
                          <a:cs typeface="Times New Roman" panose="02020603050405020304" pitchFamily="18" charset="0"/>
                        </a:rPr>
                        <a:t>Ryzyko nieodpowiedniego zabezpieczenia przetwarzanych danych.</a:t>
                      </a:r>
                      <a:endParaRPr lang="pl-PL" sz="120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kern="50">
                          <a:solidFill>
                            <a:srgbClr val="0070C0"/>
                          </a:solidFill>
                          <a:effectLst/>
                          <a:latin typeface="+mn-lt"/>
                          <a:ea typeface="Arial Unicode MS" panose="020B0604020202020204" pitchFamily="34" charset="-128"/>
                          <a:cs typeface="Times New Roman" panose="02020603050405020304" pitchFamily="18" charset="0"/>
                        </a:rPr>
                        <a:t>Duża</a:t>
                      </a:r>
                      <a:endParaRPr lang="pl-PL" sz="1200" b="1" kern="50">
                        <a:solidFill>
                          <a:srgbClr val="0070C0"/>
                        </a:solidFill>
                        <a:effectLst/>
                        <a:latin typeface="+mn-lt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kern="5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Arial Unicode MS" panose="020B0604020202020204" pitchFamily="34" charset="-128"/>
                          <a:cs typeface="Times New Roman" panose="02020603050405020304" pitchFamily="18" charset="0"/>
                        </a:rPr>
                        <a:t>Niskie</a:t>
                      </a:r>
                      <a:endParaRPr lang="pl-PL" sz="1200" b="1" kern="50" dirty="0">
                        <a:solidFill>
                          <a:srgbClr val="0070C0"/>
                        </a:solidFill>
                        <a:effectLst/>
                        <a:latin typeface="+mn-lt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l-PL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Unikanie zagrożenia </a:t>
                      </a:r>
                    </a:p>
                    <a:p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Opracowane wytycznych (zalecenia) w zakresie bezpiecznego przetwarzania danych przez podmioty korzystające z systemu. Monitorowanie naruszenia bezpieczeństwa (logi). Logowanie użytkowników przez Krajowy Węzeł Identyfikacji.</a:t>
                      </a:r>
                      <a:endParaRPr lang="pl-PL" sz="1200" b="0" i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763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0F86658914CB4B80809DCDA8479AE9" ma:contentTypeVersion="11" ma:contentTypeDescription="Utwórz nowy dokument." ma:contentTypeScope="" ma:versionID="c04a8f917ae432799b65c28e2f3309c1">
  <xsd:schema xmlns:xsd="http://www.w3.org/2001/XMLSchema" xmlns:xs="http://www.w3.org/2001/XMLSchema" xmlns:p="http://schemas.microsoft.com/office/2006/metadata/properties" xmlns:ns2="9affde3b-50dd-4e74-9e2c-6b9654ae514a" xmlns:ns3="5df3a10b-8748-402e-bef4-aee373db4dbb" targetNamespace="http://schemas.microsoft.com/office/2006/metadata/properties" ma:root="true" ma:fieldsID="aee99c735deaede188f95562412e745f" ns2:_="" ns3:_="">
    <xsd:import namespace="9affde3b-50dd-4e74-9e2c-6b9654ae514a"/>
    <xsd:import namespace="5df3a10b-8748-402e-bef4-aee373db4d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fde3b-50dd-4e74-9e2c-6b9654ae5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a10b-8748-402e-bef4-aee373db4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75806B2-E0D8-4DA6-91AA-1D6F1E7B486A}">
  <ds:schemaRefs>
    <ds:schemaRef ds:uri="5df3a10b-8748-402e-bef4-aee373db4dbb"/>
    <ds:schemaRef ds:uri="9affde3b-50dd-4e74-9e2c-6b9654ae51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96E28105-763F-4193-B043-C170AA0A0327}">
  <ds:schemaRefs>
    <ds:schemaRef ds:uri="http://schemas.microsoft.com/office/2006/metadata/properties"/>
    <ds:schemaRef ds:uri="http://purl.org/dc/elements/1.1/"/>
    <ds:schemaRef ds:uri="5df3a10b-8748-402e-bef4-aee373db4dbb"/>
    <ds:schemaRef ds:uri="http://purl.org/dc/terms/"/>
    <ds:schemaRef ds:uri="9affde3b-50dd-4e74-9e2c-6b9654ae514a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702</TotalTime>
  <Words>866</Words>
  <Application>Microsoft Office PowerPoint</Application>
  <PresentationFormat>Panoramiczny</PresentationFormat>
  <Paragraphs>185</Paragraphs>
  <Slides>10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8" baseType="lpstr">
      <vt:lpstr>Arial Unicode MS</vt:lpstr>
      <vt:lpstr>Arial</vt:lpstr>
      <vt:lpstr>Calibri</vt:lpstr>
      <vt:lpstr>Calibri Light</vt:lpstr>
      <vt:lpstr>MS MinNew Roman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Urszula Wojciechowska</cp:lastModifiedBy>
  <cp:revision>83</cp:revision>
  <dcterms:created xsi:type="dcterms:W3CDTF">2017-01-27T12:50:17Z</dcterms:created>
  <dcterms:modified xsi:type="dcterms:W3CDTF">2024-01-30T14:15:41Z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</Properties>
</file>