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80" r:id="rId3"/>
    <p:sldId id="374" r:id="rId4"/>
    <p:sldId id="376" r:id="rId5"/>
    <p:sldId id="377" r:id="rId6"/>
    <p:sldId id="381" r:id="rId7"/>
    <p:sldId id="378" r:id="rId8"/>
    <p:sldId id="379" r:id="rId9"/>
    <p:sldId id="382" r:id="rId10"/>
    <p:sldId id="383" r:id="rId11"/>
    <p:sldId id="385" r:id="rId12"/>
    <p:sldId id="365" r:id="rId1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órecka Agnieszka" initials="GA" lastIdx="2" clrIdx="0">
    <p:extLst>
      <p:ext uri="{19B8F6BF-5375-455C-9EA6-DF929625EA0E}">
        <p15:presenceInfo xmlns:p15="http://schemas.microsoft.com/office/powerpoint/2012/main" userId="S-1-5-21-3004812752-890403532-2074431140-1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A7"/>
    <a:srgbClr val="FFFF66"/>
    <a:srgbClr val="CC3300"/>
    <a:srgbClr val="C9C9C9"/>
    <a:srgbClr val="E4E4E4"/>
    <a:srgbClr val="CCFFCC"/>
    <a:srgbClr val="DDDDDD"/>
    <a:srgbClr val="00206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CFCF1-AF59-4A35-B036-D3F261C7FDE7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6F54F-C850-44C0-9A4A-4F841B58972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3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427E9-04D1-4F7F-9014-66C488BA34CD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1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102A-F2D9-48B5-9C66-432DEAB94EF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F102A-F2D9-48B5-9C66-432DEAB94EF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33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87" y="2390623"/>
            <a:ext cx="1409701" cy="171983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5154800"/>
            <a:ext cx="9144000" cy="596337"/>
          </a:xfrm>
        </p:spPr>
        <p:txBody>
          <a:bodyPr anchor="ctr">
            <a:noAutofit/>
          </a:bodyPr>
          <a:lstStyle>
            <a:lvl1pPr algn="ctr"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990235"/>
            <a:ext cx="9144000" cy="518141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3228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29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666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9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kon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sp>
        <p:nvSpPr>
          <p:cNvPr id="4" name="pole tekstowe 3"/>
          <p:cNvSpPr txBox="1"/>
          <p:nvPr userDrawn="1"/>
        </p:nvSpPr>
        <p:spPr>
          <a:xfrm>
            <a:off x="1605094" y="3136613"/>
            <a:ext cx="8981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+mj-lt"/>
              </a:rPr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346640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7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27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94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4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46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38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33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58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>
          <a:xfrm>
            <a:off x="322907" y="325720"/>
            <a:ext cx="11560408" cy="6206560"/>
            <a:chOff x="322907" y="325720"/>
            <a:chExt cx="11560408" cy="6206560"/>
          </a:xfrm>
        </p:grpSpPr>
        <p:pic>
          <p:nvPicPr>
            <p:cNvPr id="10" name="Obraz 9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7240" y="5644312"/>
              <a:ext cx="2040800" cy="857136"/>
            </a:xfrm>
            <a:prstGeom prst="rect">
              <a:avLst/>
            </a:prstGeom>
          </p:spPr>
        </p:pic>
        <p:grpSp>
          <p:nvGrpSpPr>
            <p:cNvPr id="15" name="Grupa 14"/>
            <p:cNvGrpSpPr/>
            <p:nvPr userDrawn="1"/>
          </p:nvGrpSpPr>
          <p:grpSpPr>
            <a:xfrm>
              <a:off x="322907" y="325720"/>
              <a:ext cx="11560408" cy="6206560"/>
              <a:chOff x="322907" y="324915"/>
              <a:chExt cx="11560408" cy="6206560"/>
            </a:xfrm>
          </p:grpSpPr>
          <p:sp>
            <p:nvSpPr>
              <p:cNvPr id="11" name="Prostokąt 10"/>
              <p:cNvSpPr/>
              <p:nvPr userDrawn="1"/>
            </p:nvSpPr>
            <p:spPr>
              <a:xfrm rot="16200000">
                <a:off x="-2753242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2" name="Prostokąt 11"/>
              <p:cNvSpPr/>
              <p:nvPr userDrawn="1"/>
            </p:nvSpPr>
            <p:spPr>
              <a:xfrm>
                <a:off x="322907" y="648107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" name="Prostokąt 12"/>
              <p:cNvSpPr/>
              <p:nvPr userDrawn="1"/>
            </p:nvSpPr>
            <p:spPr>
              <a:xfrm>
                <a:off x="322907" y="32491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4" name="Prostokąt 13"/>
              <p:cNvSpPr/>
              <p:nvPr userDrawn="1"/>
            </p:nvSpPr>
            <p:spPr>
              <a:xfrm rot="16200000">
                <a:off x="8754760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954593"/>
            <a:ext cx="10515600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5835" y="6534797"/>
            <a:ext cx="27432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88E"/>
                </a:solidFill>
              </a:defRPr>
            </a:lvl1pPr>
          </a:lstStyle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544845"/>
            <a:ext cx="41148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488E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6841" y="6534797"/>
            <a:ext cx="3651199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88E"/>
                </a:solidFill>
              </a:defRPr>
            </a:lvl1pPr>
          </a:lstStyle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35" y="363485"/>
            <a:ext cx="1693980" cy="5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63A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63A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63A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63A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819228"/>
            <a:ext cx="5131279" cy="736095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</a:rPr>
              <a:t>17</a:t>
            </a:r>
            <a:r>
              <a:rPr lang="pl-PL" sz="2400" baseline="30000" dirty="0">
                <a:solidFill>
                  <a:srgbClr val="002060"/>
                </a:solidFill>
              </a:rPr>
              <a:t>th</a:t>
            </a:r>
            <a:r>
              <a:rPr lang="pl-PL" sz="2400" dirty="0">
                <a:solidFill>
                  <a:srgbClr val="002060"/>
                </a:solidFill>
              </a:rPr>
              <a:t> of </a:t>
            </a:r>
            <a:r>
              <a:rPr lang="pl-PL" sz="2400" dirty="0" err="1">
                <a:solidFill>
                  <a:srgbClr val="002060"/>
                </a:solidFill>
              </a:rPr>
              <a:t>February</a:t>
            </a:r>
            <a:r>
              <a:rPr lang="pl-PL" sz="2400" dirty="0">
                <a:solidFill>
                  <a:srgbClr val="002060"/>
                </a:solidFill>
              </a:rPr>
              <a:t> 2021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217023" y="1615440"/>
            <a:ext cx="9757954" cy="2548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sz="4000" b="1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Better communication with the CAF based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 </a:t>
            </a:r>
            <a:r>
              <a:rPr lang="en-US" sz="4400" b="1" i="0" u="none" strike="noStrike" baseline="0" dirty="0">
                <a:solidFill>
                  <a:srgbClr val="002060"/>
                </a:solidFill>
              </a:rPr>
              <a:t>on the experience of the Kraków City Hall</a:t>
            </a:r>
            <a:endParaRPr lang="pl-PL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87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6872"/>
            <a:ext cx="10515600" cy="736095"/>
          </a:xfrm>
        </p:spPr>
        <p:txBody>
          <a:bodyPr>
            <a:noAutofit/>
          </a:bodyPr>
          <a:lstStyle/>
          <a:p>
            <a:pPr algn="l"/>
            <a:r>
              <a:rPr lang="en-US" b="1" i="0" u="none" strike="noStrike" baseline="0" dirty="0" err="1">
                <a:solidFill>
                  <a:srgbClr val="002060"/>
                </a:solidFill>
                <a:latin typeface="Arial,Bold"/>
              </a:rPr>
              <a:t>Modernisation</a:t>
            </a:r>
            <a:r>
              <a:rPr lang="en-US" b="1" i="0" u="none" strike="noStrike" baseline="0" dirty="0">
                <a:solidFill>
                  <a:srgbClr val="002060"/>
                </a:solidFill>
                <a:latin typeface="Arial,Bold"/>
              </a:rPr>
              <a:t> of the internal information service of the</a:t>
            </a:r>
            <a:r>
              <a:rPr lang="pl-PL" b="1" i="0" u="none" strike="noStrike" baseline="0" dirty="0">
                <a:solidFill>
                  <a:srgbClr val="002060"/>
                </a:solidFill>
                <a:latin typeface="Arial,Bold"/>
              </a:rPr>
              <a:t> Kraków City Hall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7913"/>
            <a:ext cx="10515600" cy="3385494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</a:rPr>
              <a:t> modern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layout and structure of </a:t>
            </a:r>
            <a:r>
              <a:rPr lang="en-US" sz="2600" b="0" i="0" u="none" strike="noStrike" baseline="0" dirty="0" err="1">
                <a:latin typeface="Arial" panose="020B0604020202020204" pitchFamily="34" charset="0"/>
              </a:rPr>
              <a:t>presentatio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n;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 </a:t>
            </a: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ergonomic and user-friendly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;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 </a:t>
            </a: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adapted to the needs of a modern recipient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(including the recipient with disabilities)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displayed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on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all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devices (mobile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phones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tablets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laptops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or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desktop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computers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600" dirty="0" err="1">
                <a:latin typeface="Arial" panose="020B0604020202020204" pitchFamily="34" charset="0"/>
              </a:rPr>
              <a:t>developed</a:t>
            </a:r>
            <a:r>
              <a:rPr lang="pl-PL" sz="2600" dirty="0">
                <a:latin typeface="Arial" panose="020B0604020202020204" pitchFamily="34" charset="0"/>
              </a:rPr>
              <a:t> in </a:t>
            </a:r>
            <a:r>
              <a:rPr lang="pl-PL" sz="2600" dirty="0" err="1">
                <a:latin typeface="Arial" panose="020B0604020202020204" pitchFamily="34" charset="0"/>
              </a:rPr>
              <a:t>technologies</a:t>
            </a:r>
            <a:r>
              <a:rPr lang="pl-PL" sz="2600" dirty="0">
                <a:latin typeface="Arial" panose="020B0604020202020204" pitchFamily="34" charset="0"/>
              </a:rPr>
              <a:t>.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98039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F1E72-991F-4AC6-B44B-4EC13D4C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err="1">
                <a:solidFill>
                  <a:srgbClr val="002060"/>
                </a:solidFill>
              </a:rPr>
              <a:t>Conclusion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396F91-8357-4DC0-B417-CD826F365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8699"/>
            <a:ext cx="10515600" cy="26006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8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pl-PL" sz="3200" b="1" dirty="0" err="1">
                <a:solidFill>
                  <a:srgbClr val="00B0F0"/>
                </a:solidFill>
              </a:rPr>
              <a:t>Better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comunication</a:t>
            </a:r>
            <a:r>
              <a:rPr lang="pl-PL" sz="3200" b="1" dirty="0">
                <a:solidFill>
                  <a:srgbClr val="00B0F0"/>
                </a:solidFill>
              </a:rPr>
              <a:t> = </a:t>
            </a:r>
            <a:r>
              <a:rPr lang="en-US" sz="3200" b="1" i="0" u="none" strike="noStrike" baseline="0" dirty="0">
                <a:solidFill>
                  <a:srgbClr val="00B0F0"/>
                </a:solidFill>
              </a:rPr>
              <a:t>increase the quality of services for the </a:t>
            </a:r>
            <a:r>
              <a:rPr lang="pl-PL" sz="3200" b="1" i="0" u="none" strike="noStrike" baseline="0" dirty="0" err="1">
                <a:solidFill>
                  <a:srgbClr val="00B0F0"/>
                </a:solidFill>
              </a:rPr>
              <a:t>residents</a:t>
            </a:r>
            <a:r>
              <a:rPr lang="pl-PL" sz="3200" b="1" i="0" u="none" strike="noStrike" baseline="0" dirty="0">
                <a:solidFill>
                  <a:srgbClr val="00B0F0"/>
                </a:solidFill>
              </a:rPr>
              <a:t>, </a:t>
            </a:r>
            <a:r>
              <a:rPr lang="pl-PL" sz="3200" b="1" dirty="0" err="1">
                <a:solidFill>
                  <a:srgbClr val="00B0F0"/>
                </a:solidFill>
              </a:rPr>
              <a:t>latest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technological</a:t>
            </a:r>
            <a:r>
              <a:rPr lang="pl-PL" sz="3200" b="1" dirty="0">
                <a:solidFill>
                  <a:srgbClr val="00B0F0"/>
                </a:solidFill>
              </a:rPr>
              <a:t> </a:t>
            </a:r>
            <a:r>
              <a:rPr lang="pl-PL" sz="3200" b="1" dirty="0" err="1">
                <a:solidFill>
                  <a:srgbClr val="00B0F0"/>
                </a:solidFill>
              </a:rPr>
              <a:t>solutions</a:t>
            </a:r>
            <a:r>
              <a:rPr lang="pl-PL" sz="3200" b="1" dirty="0">
                <a:solidFill>
                  <a:srgbClr val="00B0F0"/>
                </a:solidFill>
              </a:rPr>
              <a:t>, </a:t>
            </a:r>
            <a:r>
              <a:rPr lang="en-US" sz="3200" b="1" dirty="0">
                <a:solidFill>
                  <a:srgbClr val="00B0F0"/>
                </a:solidFill>
              </a:rPr>
              <a:t>involvement of employees in the development of the </a:t>
            </a:r>
            <a:r>
              <a:rPr lang="en-US" sz="3200" b="1" dirty="0" err="1">
                <a:solidFill>
                  <a:srgbClr val="00B0F0"/>
                </a:solidFill>
              </a:rPr>
              <a:t>organisation</a:t>
            </a:r>
            <a:endParaRPr lang="pl-PL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75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594067" y="1449339"/>
            <a:ext cx="7590768" cy="3959322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4800" b="1" i="1" dirty="0">
                <a:solidFill>
                  <a:srgbClr val="002060"/>
                </a:solidFill>
              </a:rPr>
              <a:t>Anna Sochacka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800" i="1" dirty="0" err="1">
                <a:solidFill>
                  <a:srgbClr val="0070C0"/>
                </a:solidFill>
              </a:rPr>
              <a:t>Head</a:t>
            </a:r>
            <a:r>
              <a:rPr lang="pl-PL" sz="2800" i="1" dirty="0">
                <a:solidFill>
                  <a:srgbClr val="0070C0"/>
                </a:solidFill>
              </a:rPr>
              <a:t> </a:t>
            </a:r>
            <a:r>
              <a:rPr lang="pl-PL" sz="2800" i="1" dirty="0" err="1">
                <a:solidFill>
                  <a:srgbClr val="0070C0"/>
                </a:solidFill>
              </a:rPr>
              <a:t>Director</a:t>
            </a:r>
            <a:r>
              <a:rPr lang="pl-PL" sz="2800" i="1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  <a:effectLst/>
              </a:rPr>
              <a:t>of Strategy, Investment Planning and Monitoring </a:t>
            </a:r>
            <a:r>
              <a:rPr lang="en-US" sz="2800" dirty="0" err="1">
                <a:solidFill>
                  <a:srgbClr val="0070C0"/>
                </a:solidFill>
                <a:effectLst/>
              </a:rPr>
              <a:t>Departme</a:t>
            </a:r>
            <a:r>
              <a:rPr lang="pl-PL" sz="2800" dirty="0" err="1">
                <a:solidFill>
                  <a:srgbClr val="0070C0"/>
                </a:solidFill>
                <a:effectLst/>
              </a:rPr>
              <a:t>nt</a:t>
            </a:r>
            <a:endParaRPr lang="pl-PL" sz="2800" i="1" dirty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2800" dirty="0">
                <a:solidFill>
                  <a:srgbClr val="0070C0"/>
                </a:solidFill>
              </a:rPr>
              <a:t>City Hall of Kraków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1900" i="1" dirty="0">
                <a:solidFill>
                  <a:srgbClr val="0070C0"/>
                </a:solidFill>
              </a:rPr>
              <a:t>si.umk@um.krakow.pl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6"/>
            <a:ext cx="9506308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69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1565F-DD30-441F-AAF0-1091E2F23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>
                <a:solidFill>
                  <a:srgbClr val="002060"/>
                </a:solidFill>
              </a:rPr>
              <a:t>Benefits</a:t>
            </a:r>
            <a:r>
              <a:rPr lang="pl-PL" dirty="0">
                <a:solidFill>
                  <a:srgbClr val="002060"/>
                </a:solidFill>
              </a:rPr>
              <a:t> of the CAF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33C43B-F8B0-47E7-A378-888439021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b="1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Common</a:t>
            </a:r>
            <a:r>
              <a:rPr lang="pl-PL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l-PL" sz="2800" b="1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language</a:t>
            </a:r>
            <a:r>
              <a:rPr lang="pl-PL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: 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It allows staff and managers to discuss </a:t>
            </a:r>
            <a:r>
              <a:rPr lang="en-US" sz="2800" b="0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organisational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 issues together in a constructive way. </a:t>
            </a:r>
            <a:endParaRPr lang="pl-PL" sz="2800" b="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8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People involvement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: The self-assessment process is the basis for the systematic involvement of people in the improvement of the </a:t>
            </a:r>
            <a:r>
              <a:rPr lang="en-US" sz="2800" b="0" i="0" u="none" strike="noStrike" baseline="0" dirty="0" err="1">
                <a:solidFill>
                  <a:srgbClr val="0070C0"/>
                </a:solidFill>
                <a:latin typeface="Arial" panose="020B0604020202020204" pitchFamily="34" charset="0"/>
              </a:rPr>
              <a:t>organisation</a:t>
            </a:r>
            <a:r>
              <a:rPr lang="en-US" sz="2800" b="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. </a:t>
            </a:r>
            <a:endParaRPr lang="pl-PL" sz="2800" b="0" i="0" u="none" strike="noStrike" baseline="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Common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Assesment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Framework. The </a:t>
            </a:r>
            <a:r>
              <a:rPr lang="pl-PL" sz="1300" i="1" dirty="0" err="1">
                <a:solidFill>
                  <a:srgbClr val="0070C0"/>
                </a:solidFill>
                <a:latin typeface="Arial" panose="020B0604020202020204" pitchFamily="34" charset="0"/>
              </a:rPr>
              <a:t>European</a:t>
            </a:r>
            <a:r>
              <a:rPr lang="pl-PL" sz="1300" i="1" dirty="0">
                <a:solidFill>
                  <a:srgbClr val="0070C0"/>
                </a:solidFill>
                <a:latin typeface="Arial" panose="020B0604020202020204" pitchFamily="34" charset="0"/>
              </a:rPr>
              <a:t> Model […], p. 6</a:t>
            </a:r>
          </a:p>
          <a:p>
            <a:pPr marL="0" indent="0">
              <a:buNone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A </a:t>
            </a:r>
            <a:r>
              <a:rPr lang="pl-PL" sz="30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short</a:t>
            </a: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 film with </a:t>
            </a:r>
            <a:r>
              <a:rPr lang="pl-PL" sz="30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representatives</a:t>
            </a:r>
            <a:r>
              <a:rPr lang="pl-PL" sz="3000" b="1" i="1" dirty="0">
                <a:solidFill>
                  <a:srgbClr val="002060"/>
                </a:solidFill>
                <a:latin typeface="Arial" panose="020B0604020202020204" pitchFamily="34" charset="0"/>
              </a:rPr>
              <a:t> of the management of the Kraków City Hall </a:t>
            </a:r>
            <a:endParaRPr lang="pl-PL" sz="3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76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F226C-77AD-4404-9D4A-84574FB9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15600" cy="710027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E869D-D072-4BB0-9A0D-56099628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8965"/>
            <a:ext cx="10515600" cy="188498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Improvement projects </a:t>
            </a:r>
            <a:r>
              <a:rPr lang="pl-PL" sz="4400" b="1" dirty="0">
                <a:solidFill>
                  <a:srgbClr val="002060"/>
                </a:solidFill>
              </a:rPr>
              <a:t/>
            </a:r>
            <a:br>
              <a:rPr lang="pl-PL" sz="4400" b="1" dirty="0">
                <a:solidFill>
                  <a:srgbClr val="002060"/>
                </a:solidFill>
              </a:rPr>
            </a:br>
            <a:r>
              <a:rPr lang="en-US" sz="4400" b="1" i="0" u="none" strike="noStrike" baseline="0" dirty="0">
                <a:solidFill>
                  <a:srgbClr val="002060"/>
                </a:solidFill>
              </a:rPr>
              <a:t>in communication with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 the </a:t>
            </a:r>
            <a:r>
              <a:rPr lang="pl-PL" sz="4400" b="1" i="0" u="none" strike="noStrike" baseline="0" dirty="0" err="1">
                <a:solidFill>
                  <a:srgbClr val="002060"/>
                </a:solidFill>
              </a:rPr>
              <a:t>residents</a:t>
            </a:r>
            <a:endParaRPr lang="pl-P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1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Simple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official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language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</a:rPr>
              <a:t>d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ownward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trend in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communication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from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systematically-conducted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customer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language of documents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prepared in the course of administrative proceedings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action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guidelines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for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writing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documents</a:t>
            </a:r>
            <a:r>
              <a:rPr lang="pl-PL" sz="2600" u="sng" dirty="0">
                <a:latin typeface="Arial" panose="020B0604020202020204" pitchFamily="34" charset="0"/>
              </a:rPr>
              <a:t> </a:t>
            </a:r>
            <a:r>
              <a:rPr lang="en-US" sz="2600" b="0" i="0" u="none" strike="noStrike" baseline="0" dirty="0">
                <a:latin typeface="Arial" panose="020B0604020202020204" pitchFamily="34" charset="0"/>
              </a:rPr>
              <a:t>in the course of administrative proceedings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prepared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in co-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operation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with </a:t>
            </a:r>
            <a:r>
              <a:rPr lang="pl-PL" sz="2600" b="0" i="0" u="none" strike="noStrike" baseline="0" dirty="0" err="1">
                <a:latin typeface="Arial" panose="020B0604020202020204" pitchFamily="34" charset="0"/>
              </a:rPr>
              <a:t>experts</a:t>
            </a:r>
            <a:r>
              <a:rPr lang="pl-PL" sz="2600" b="0" i="0" u="none" strike="noStrike" baseline="0" dirty="0">
                <a:latin typeface="Arial" panose="020B0604020202020204" pitchFamily="34" charset="0"/>
              </a:rPr>
              <a:t> from the University of Wrocław; </a:t>
            </a:r>
          </a:p>
          <a:p>
            <a:pPr marL="457200" lvl="1" indent="0">
              <a:buNone/>
            </a:pPr>
            <a:endParaRPr lang="pl-PL" sz="26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600" b="0" i="0" u="sng" strike="noStrike" baseline="0" dirty="0">
                <a:latin typeface="Arial" panose="020B0604020202020204" pitchFamily="34" charset="0"/>
              </a:rPr>
              <a:t>one-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day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training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workshops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for </a:t>
            </a:r>
            <a:r>
              <a:rPr lang="pl-PL" sz="2600" b="0" i="0" u="sng" strike="noStrike" baseline="0" dirty="0" err="1">
                <a:latin typeface="Arial" panose="020B0604020202020204" pitchFamily="34" charset="0"/>
              </a:rPr>
              <a:t>officials</a:t>
            </a:r>
            <a:r>
              <a:rPr lang="pl-PL" sz="2600" b="0" i="0" u="sng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(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the principles of good writing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,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ways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of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simplifying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600" b="0" i="1" u="none" strike="noStrike" baseline="0" dirty="0" err="1">
                <a:latin typeface="Arial" panose="020B0604020202020204" pitchFamily="34" charset="0"/>
              </a:rPr>
              <a:t>texts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work on the selection of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2600" b="0" i="1" u="none" strike="noStrike" baseline="0" dirty="0">
                <a:latin typeface="Arial" panose="020B0604020202020204" pitchFamily="34" charset="0"/>
              </a:rPr>
              <a:t>lexis, clarity, and friendliness of the message</a:t>
            </a:r>
            <a:r>
              <a:rPr lang="pl-PL" sz="2600" b="0" i="1" u="none" strike="noStrike" baseline="0" dirty="0">
                <a:latin typeface="Arial" panose="020B0604020202020204" pitchFamily="34" charset="0"/>
              </a:rPr>
              <a:t>).</a:t>
            </a:r>
          </a:p>
          <a:p>
            <a:pPr algn="l">
              <a:buFont typeface="Wingdings" panose="05000000000000000000" pitchFamily="2" charset="2"/>
              <a:buChar char="Ø"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33464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</a:rPr>
              <a:t>ineffective information for clients in the field of local taxes based mainly on telephone information and direct visits to the office; tax decisions delivered only in the traditional manner</a:t>
            </a:r>
            <a:endParaRPr lang="pl-PL" sz="28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  <a:r>
              <a:rPr lang="en-US" sz="2800" dirty="0">
                <a:latin typeface="Arial" panose="020B0604020202020204" pitchFamily="34" charset="0"/>
              </a:rPr>
              <a:t>providing residents with access to up-to-date information on local taxes and their </a:t>
            </a:r>
            <a:r>
              <a:rPr lang="pl-PL" sz="2800" dirty="0" err="1">
                <a:latin typeface="Arial" panose="020B0604020202020204" pitchFamily="34" charset="0"/>
              </a:rPr>
              <a:t>tax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dirty="0" err="1">
                <a:latin typeface="Arial" panose="020B0604020202020204" pitchFamily="34" charset="0"/>
              </a:rPr>
              <a:t>liabilities</a:t>
            </a:r>
            <a:r>
              <a:rPr lang="en-US" sz="2800" dirty="0">
                <a:latin typeface="Arial" panose="020B0604020202020204" pitchFamily="34" charset="0"/>
              </a:rPr>
              <a:t>; possibility to make on-line payments</a:t>
            </a:r>
            <a:endParaRPr lang="pl-PL" sz="2800" b="0" i="1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0659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10400" b="1" dirty="0" err="1">
                <a:latin typeface="Arial" panose="020B0604020202020204" pitchFamily="34" charset="0"/>
              </a:rPr>
              <a:t>Improvement</a:t>
            </a:r>
            <a:r>
              <a:rPr lang="pl-PL" sz="10400" b="1" dirty="0">
                <a:latin typeface="Arial" panose="020B0604020202020204" pitchFamily="34" charset="0"/>
              </a:rPr>
              <a:t> </a:t>
            </a:r>
            <a:r>
              <a:rPr lang="pl-PL" sz="10400" b="1" dirty="0" err="1">
                <a:latin typeface="Arial" panose="020B0604020202020204" pitchFamily="34" charset="0"/>
              </a:rPr>
              <a:t>action</a:t>
            </a:r>
            <a:r>
              <a:rPr lang="pl-PL" sz="10400" b="1" dirty="0">
                <a:latin typeface="Arial" panose="020B0604020202020204" pitchFamily="34" charset="0"/>
              </a:rPr>
              <a:t>:</a:t>
            </a:r>
            <a:r>
              <a:rPr lang="pl-PL" sz="1040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developing and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launching</a:t>
            </a:r>
            <a:r>
              <a:rPr lang="pl-PL" sz="1040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the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internet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platform -  </a:t>
            </a:r>
            <a:r>
              <a:rPr lang="pl-PL" sz="10400" b="0" i="1" u="none" strike="noStrike" baseline="0" dirty="0">
                <a:latin typeface="Arial" panose="020B0604020202020204" pitchFamily="34" charset="0"/>
              </a:rPr>
              <a:t>Kraków </a:t>
            </a:r>
            <a:r>
              <a:rPr lang="pl-PL" sz="10400" b="0" i="1" u="none" strike="noStrike" baseline="0" dirty="0" err="1">
                <a:latin typeface="Arial" panose="020B0604020202020204" pitchFamily="34" charset="0"/>
              </a:rPr>
              <a:t>taxpayer</a:t>
            </a:r>
            <a:r>
              <a:rPr lang="pl-PL" sz="10400" b="0" i="1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1" u="none" strike="noStrike" baseline="0" dirty="0" err="1">
                <a:latin typeface="Arial" panose="020B0604020202020204" pitchFamily="34" charset="0"/>
              </a:rPr>
              <a:t>website</a:t>
            </a: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 communication tool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between the residents of the city of Kraków and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other persons with the tax authority in the scope of payment local taxes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and fees to the budget of the city of Kraków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l-PL" sz="104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an information platform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concerning the amounts due for payment of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liabilities, which also offers the possibility to pay them directly on the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website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pl-PL" sz="10400" b="0" i="0" u="none" strike="noStrike" baseline="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0400" b="0" i="0" u="sng" strike="noStrike" baseline="0" dirty="0">
                <a:latin typeface="Arial" panose="020B0604020202020204" pitchFamily="34" charset="0"/>
              </a:rPr>
              <a:t>a collection of basic information </a:t>
            </a:r>
            <a:r>
              <a:rPr lang="en-US" sz="10400" b="0" i="0" u="none" strike="noStrike" baseline="0" dirty="0">
                <a:latin typeface="Arial" panose="020B0604020202020204" pitchFamily="34" charset="0"/>
              </a:rPr>
              <a:t>on local taxes and charges, including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tax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10400" b="0" i="0" u="none" strike="noStrike" baseline="0" dirty="0" err="1">
                <a:latin typeface="Arial" panose="020B0604020202020204" pitchFamily="34" charset="0"/>
              </a:rPr>
              <a:t>rates</a:t>
            </a:r>
            <a:r>
              <a:rPr lang="pl-PL" sz="10400" b="0" i="0" u="none" strike="noStrike" baseline="0" dirty="0">
                <a:latin typeface="Arial" panose="020B0604020202020204" pitchFamily="34" charset="0"/>
              </a:rPr>
              <a:t>.</a:t>
            </a:r>
            <a:endParaRPr lang="pl-PL" sz="10400" b="0" i="1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31042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B6DEA-09F8-4A19-AA99-7DF97EC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i="0" u="none" strike="noStrike" baseline="0" dirty="0">
                <a:solidFill>
                  <a:srgbClr val="002060"/>
                </a:solidFill>
                <a:latin typeface="+mn-lt"/>
              </a:rPr>
              <a:t>Kraków </a:t>
            </a:r>
            <a:r>
              <a:rPr lang="pl-PL" sz="3600" b="1" i="0" u="none" strike="noStrike" baseline="0" dirty="0" err="1">
                <a:solidFill>
                  <a:srgbClr val="002060"/>
                </a:solidFill>
                <a:latin typeface="+mn-lt"/>
              </a:rPr>
              <a:t>taxpayer</a:t>
            </a:r>
            <a:r>
              <a:rPr lang="pl-PL" sz="3600" b="1" i="0" u="none" strike="noStrike" baseline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pl-PL" sz="3600" b="1" i="0" u="none" strike="noStrike" baseline="0" dirty="0" err="1">
                <a:solidFill>
                  <a:srgbClr val="002060"/>
                </a:solidFill>
                <a:latin typeface="+mn-lt"/>
              </a:rPr>
              <a:t>website</a:t>
            </a:r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C32A415-28DE-4482-96F9-890B3270A6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1808" y="1948070"/>
            <a:ext cx="7699513" cy="395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34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F226C-77AD-4404-9D4A-84574FB9B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15600" cy="710027"/>
          </a:xfrm>
        </p:spPr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1E869D-D072-4BB0-9A0D-560996285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8965"/>
            <a:ext cx="10515600" cy="1884984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4400" b="1" i="0" u="none" strike="noStrike" baseline="0" dirty="0">
                <a:solidFill>
                  <a:srgbClr val="002060"/>
                </a:solidFill>
              </a:rPr>
              <a:t>Improvement projects </a:t>
            </a:r>
            <a:r>
              <a:rPr lang="pl-PL" sz="4400" b="1" dirty="0">
                <a:solidFill>
                  <a:srgbClr val="002060"/>
                </a:solidFill>
              </a:rPr>
              <a:t/>
            </a:r>
            <a:br>
              <a:rPr lang="pl-PL" sz="4400" b="1" dirty="0">
                <a:solidFill>
                  <a:srgbClr val="002060"/>
                </a:solidFill>
              </a:rPr>
            </a:br>
            <a:r>
              <a:rPr lang="en-US" sz="4400" b="1" i="0" u="none" strike="noStrike" baseline="0" dirty="0">
                <a:solidFill>
                  <a:srgbClr val="002060"/>
                </a:solidFill>
              </a:rPr>
              <a:t>in communication with</a:t>
            </a:r>
            <a:r>
              <a:rPr lang="pl-PL" sz="4400" b="1" i="0" u="none" strike="noStrike" baseline="0" dirty="0">
                <a:solidFill>
                  <a:srgbClr val="002060"/>
                </a:solidFill>
              </a:rPr>
              <a:t>in the City Hall </a:t>
            </a:r>
            <a:br>
              <a:rPr lang="pl-PL" sz="4400" b="1" i="0" u="none" strike="noStrike" baseline="0" dirty="0">
                <a:solidFill>
                  <a:srgbClr val="002060"/>
                </a:solidFill>
              </a:rPr>
            </a:br>
            <a:r>
              <a:rPr lang="pl-PL" sz="4400" b="1" i="0" u="none" strike="noStrike" baseline="0" dirty="0">
                <a:solidFill>
                  <a:srgbClr val="002060"/>
                </a:solidFill>
              </a:rPr>
              <a:t>of Kraków</a:t>
            </a:r>
            <a:endParaRPr lang="pl-P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92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CCF99-6FE6-4E92-935A-A4941EE7A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0" u="none" strike="noStrike" baseline="0" dirty="0">
                <a:solidFill>
                  <a:srgbClr val="002060"/>
                </a:solidFill>
                <a:latin typeface="Arial,Bold"/>
              </a:rPr>
              <a:t>Staff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Arial,Bold"/>
              </a:rPr>
              <a:t>satisfaction</a:t>
            </a:r>
            <a:r>
              <a:rPr lang="pl-PL" sz="4000" b="1" i="0" u="none" strike="noStrike" baseline="0" dirty="0">
                <a:solidFill>
                  <a:srgbClr val="002060"/>
                </a:solidFill>
                <a:latin typeface="Arial,Bold"/>
              </a:rPr>
              <a:t> </a:t>
            </a:r>
            <a:r>
              <a:rPr lang="pl-PL" sz="4000" b="1" i="0" u="none" strike="noStrike" baseline="0" dirty="0" err="1">
                <a:solidFill>
                  <a:srgbClr val="002060"/>
                </a:solidFill>
                <a:latin typeface="Arial,Bold"/>
              </a:rPr>
              <a:t>survey</a:t>
            </a:r>
            <a:endParaRPr lang="pl-PL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E752F6-EE57-483A-97FC-08D5A2C5E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809"/>
            <a:ext cx="10515600" cy="41493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Diagnosis</a:t>
            </a:r>
            <a:r>
              <a:rPr lang="pl-PL" sz="2800" b="1" dirty="0">
                <a:latin typeface="Arial" panose="020B0604020202020204" pitchFamily="34" charset="0"/>
              </a:rPr>
              <a:t>:</a:t>
            </a:r>
            <a:r>
              <a:rPr lang="pl-PL" sz="2800" dirty="0">
                <a:latin typeface="Arial" panose="020B0604020202020204" pitchFamily="34" charset="0"/>
              </a:rPr>
              <a:t>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low participation of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in the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research</a:t>
            </a:r>
            <a:r>
              <a:rPr lang="pl-PL" sz="2800" dirty="0">
                <a:latin typeface="Arial" panose="020B0604020202020204" pitchFamily="34" charset="0"/>
              </a:rPr>
              <a:t>,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the results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are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not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representative for the entire </a:t>
            </a:r>
            <a:r>
              <a:rPr lang="en-US" sz="2800" b="0" i="0" u="none" strike="noStrike" baseline="0" dirty="0" err="1">
                <a:latin typeface="Arial" panose="020B0604020202020204" pitchFamily="34" charset="0"/>
              </a:rPr>
              <a:t>organisation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area</a:t>
            </a:r>
            <a:r>
              <a:rPr lang="pl-PL" sz="2800" b="1" dirty="0">
                <a:latin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the quality of feedback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on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r>
              <a:rPr lang="pl-PL" sz="2800" dirty="0">
                <a:latin typeface="Arial" panose="020B0604020202020204" pitchFamily="34" charset="0"/>
              </a:rPr>
              <a:t>;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800" b="0" i="0" u="none" strike="noStrike" baseline="0" dirty="0">
                <a:latin typeface="Arial" panose="020B0604020202020204" pitchFamily="34" charset="0"/>
              </a:rPr>
              <a:t>a uniform 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methodology for employee satisfaction surveys at the Kraków City Hall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the frequency of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satisfaction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surveys</a:t>
            </a:r>
            <a:r>
              <a:rPr lang="pl-PL" sz="2800" dirty="0">
                <a:latin typeface="Arial" panose="020B0604020202020204" pitchFamily="34" charset="0"/>
              </a:rPr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b="0" i="0" u="none" strike="noStrike" baseline="0" dirty="0">
                <a:latin typeface="Arial" panose="020B0604020202020204" pitchFamily="34" charset="0"/>
              </a:rPr>
              <a:t>to find and </a:t>
            </a:r>
            <a:r>
              <a:rPr lang="en-US" sz="2800" b="0" i="0" u="none" strike="noStrike" baseline="0" dirty="0" err="1">
                <a:latin typeface="Arial" panose="020B0604020202020204" pitchFamily="34" charset="0"/>
              </a:rPr>
              <a:t>analyse</a:t>
            </a:r>
            <a:r>
              <a:rPr lang="en-US" sz="2800" b="0" i="0" u="none" strike="noStrike" baseline="0" dirty="0">
                <a:latin typeface="Arial" panose="020B0604020202020204" pitchFamily="34" charset="0"/>
              </a:rPr>
              <a:t> the reason for the low participation of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employees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 in the </a:t>
            </a:r>
            <a:r>
              <a:rPr lang="pl-PL" sz="2800" b="0" i="0" u="none" strike="noStrike" baseline="0" dirty="0" err="1">
                <a:latin typeface="Arial" panose="020B0604020202020204" pitchFamily="34" charset="0"/>
              </a:rPr>
              <a:t>research</a:t>
            </a:r>
            <a:r>
              <a:rPr lang="pl-PL" sz="2800" b="0" i="0" u="none" strike="noStrike" baseline="0" dirty="0">
                <a:latin typeface="Arial" panose="020B0604020202020204" pitchFamily="34" charset="0"/>
              </a:rPr>
              <a:t>.</a:t>
            </a:r>
          </a:p>
          <a:p>
            <a:pPr marL="0" indent="0" algn="l">
              <a:buNone/>
            </a:pP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Improvement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action</a:t>
            </a:r>
            <a:r>
              <a:rPr lang="pl-PL" sz="2800" b="1" dirty="0">
                <a:latin typeface="Arial" panose="020B0604020202020204" pitchFamily="34" charset="0"/>
              </a:rPr>
              <a:t>: not </a:t>
            </a:r>
            <a:r>
              <a:rPr lang="pl-PL" sz="2800" b="1" dirty="0" err="1">
                <a:latin typeface="Arial" panose="020B0604020202020204" pitchFamily="34" charset="0"/>
              </a:rPr>
              <a:t>everything</a:t>
            </a:r>
            <a:r>
              <a:rPr lang="pl-PL" sz="2800" b="1" dirty="0">
                <a:latin typeface="Arial" panose="020B0604020202020204" pitchFamily="34" charset="0"/>
              </a:rPr>
              <a:t> </a:t>
            </a:r>
            <a:r>
              <a:rPr lang="pl-PL" sz="2800" b="1" dirty="0" err="1">
                <a:latin typeface="Arial" panose="020B0604020202020204" pitchFamily="34" charset="0"/>
              </a:rPr>
              <a:t>works</a:t>
            </a:r>
            <a:r>
              <a:rPr lang="pl-PL" sz="2800" b="1" dirty="0">
                <a:latin typeface="Arial" panose="020B0604020202020204" pitchFamily="34" charset="0"/>
              </a:rPr>
              <a:t> out …</a:t>
            </a:r>
            <a:endParaRPr lang="pl-PL" sz="2800" b="0" i="0" u="none" strike="noStrike" baseline="0" dirty="0"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87133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MK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3650</TotalTime>
  <Words>537</Words>
  <Application>Microsoft Office PowerPoint</Application>
  <PresentationFormat>Panoramiczny</PresentationFormat>
  <Paragraphs>62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Arial,Bold</vt:lpstr>
      <vt:lpstr>Calibri</vt:lpstr>
      <vt:lpstr>Lato</vt:lpstr>
      <vt:lpstr>Lato Black</vt:lpstr>
      <vt:lpstr>Wingdings</vt:lpstr>
      <vt:lpstr>Motyw pakietu Office</vt:lpstr>
      <vt:lpstr>17th of February 2021</vt:lpstr>
      <vt:lpstr>Benefits of the CAF</vt:lpstr>
      <vt:lpstr> </vt:lpstr>
      <vt:lpstr>Simple official language</vt:lpstr>
      <vt:lpstr>Kraków taxpayer website</vt:lpstr>
      <vt:lpstr>Kraków taxpayer website</vt:lpstr>
      <vt:lpstr>Kraków taxpayer website</vt:lpstr>
      <vt:lpstr> </vt:lpstr>
      <vt:lpstr>Staff satisfaction survey</vt:lpstr>
      <vt:lpstr>Modernisation of the internal information service of the Kraków City Hall</vt:lpstr>
      <vt:lpstr>Conclusion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Robert Balcerzyk</dc:creator>
  <cp:lastModifiedBy>Zawadzki Wojciech</cp:lastModifiedBy>
  <cp:revision>300</cp:revision>
  <cp:lastPrinted>2018-09-14T13:23:57Z</cp:lastPrinted>
  <dcterms:created xsi:type="dcterms:W3CDTF">2017-05-26T08:53:19Z</dcterms:created>
  <dcterms:modified xsi:type="dcterms:W3CDTF">2021-02-19T08:52:07Z</dcterms:modified>
</cp:coreProperties>
</file>