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32"/>
  </p:notesMasterIdLst>
  <p:handoutMasterIdLst>
    <p:handoutMasterId r:id="rId33"/>
  </p:handoutMasterIdLst>
  <p:sldIdLst>
    <p:sldId id="256" r:id="rId4"/>
    <p:sldId id="257" r:id="rId5"/>
    <p:sldId id="259" r:id="rId6"/>
    <p:sldId id="273" r:id="rId7"/>
    <p:sldId id="274" r:id="rId8"/>
    <p:sldId id="276" r:id="rId9"/>
    <p:sldId id="275" r:id="rId10"/>
    <p:sldId id="264" r:id="rId11"/>
    <p:sldId id="277" r:id="rId12"/>
    <p:sldId id="287" r:id="rId13"/>
    <p:sldId id="288" r:id="rId14"/>
    <p:sldId id="289" r:id="rId15"/>
    <p:sldId id="266" r:id="rId16"/>
    <p:sldId id="282" r:id="rId17"/>
    <p:sldId id="278" r:id="rId18"/>
    <p:sldId id="279" r:id="rId19"/>
    <p:sldId id="284" r:id="rId20"/>
    <p:sldId id="285" r:id="rId21"/>
    <p:sldId id="292" r:id="rId22"/>
    <p:sldId id="269" r:id="rId23"/>
    <p:sldId id="271" r:id="rId24"/>
    <p:sldId id="283" r:id="rId25"/>
    <p:sldId id="281" r:id="rId26"/>
    <p:sldId id="286" r:id="rId27"/>
    <p:sldId id="290" r:id="rId28"/>
    <p:sldId id="291" r:id="rId29"/>
    <p:sldId id="280" r:id="rId30"/>
    <p:sldId id="258" r:id="rId31"/>
  </p:sldIdLst>
  <p:sldSz cx="12192000" cy="6858000"/>
  <p:notesSz cx="9926638" cy="67976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31" userDrawn="1">
          <p15:clr>
            <a:srgbClr val="A4A3A4"/>
          </p15:clr>
        </p15:guide>
        <p15:guide id="2" pos="28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lina Walenta" initials="MW" lastIdx="2" clrIdx="0">
    <p:extLst>
      <p:ext uri="{19B8F6BF-5375-455C-9EA6-DF929625EA0E}">
        <p15:presenceInfo xmlns:p15="http://schemas.microsoft.com/office/powerpoint/2012/main" userId="S-1-5-21-131936225-1279037216-1591944940-198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16" autoAdjust="0"/>
  </p:normalViewPr>
  <p:slideViewPr>
    <p:cSldViewPr>
      <p:cViewPr varScale="1">
        <p:scale>
          <a:sx n="89" d="100"/>
          <a:sy n="89" d="100"/>
        </p:scale>
        <p:origin x="139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831"/>
        <p:guide pos="28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543" cy="34135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800" y="2"/>
            <a:ext cx="4301543" cy="34135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/>
            </a:lvl1pPr>
          </a:lstStyle>
          <a:p>
            <a:pPr>
              <a:defRPr/>
            </a:pPr>
            <a:fld id="{C14F165D-4841-4209-9617-6B62454D1AA0}" type="datetimeFigureOut">
              <a:rPr lang="pl-PL"/>
              <a:pPr>
                <a:defRPr/>
              </a:pPr>
              <a:t>04.09.2020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6456326"/>
            <a:ext cx="4301543" cy="341351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800" y="6456326"/>
            <a:ext cx="4301543" cy="341351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/>
            </a:lvl1pPr>
          </a:lstStyle>
          <a:p>
            <a:pPr>
              <a:defRPr/>
            </a:pPr>
            <a:fld id="{ED7323D6-D0B0-4A01-8773-F2855813AF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95575" y="515938"/>
            <a:ext cx="4530725" cy="254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92667" y="3228705"/>
            <a:ext cx="7939013" cy="305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2" y="1"/>
            <a:ext cx="4306138" cy="33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18203" y="1"/>
            <a:ext cx="4306138" cy="33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" y="6457410"/>
            <a:ext cx="4306138" cy="33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618203" y="6457410"/>
            <a:ext cx="4306138" cy="33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>
              <a:defRPr/>
            </a:pPr>
            <a:fld id="{4A321321-C606-40D5-926B-3B18DDE580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4FE4DC-CA66-4617-9D79-543A31028968}" type="slidenum">
              <a:rPr lang="pl-PL" altLang="pl-PL" sz="1300" smtClean="0"/>
              <a:pPr>
                <a:spcBef>
                  <a:spcPct val="0"/>
                </a:spcBef>
              </a:pPr>
              <a:t>1</a:t>
            </a:fld>
            <a:endParaRPr lang="pl-PL" altLang="pl-PL" sz="1300" smtClean="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0462E7-86F9-47AF-893E-28311F316256}" type="slidenum">
              <a:rPr lang="pl-PL" altLang="pl-PL" sz="1300" smtClean="0"/>
              <a:pPr>
                <a:spcBef>
                  <a:spcPct val="0"/>
                </a:spcBef>
              </a:pPr>
              <a:t>10</a:t>
            </a:fld>
            <a:endParaRPr lang="pl-PL" altLang="pl-PL" sz="1300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3885122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5E4F04-CE19-42DC-8A3C-9E8E825D12D7}" type="slidenum">
              <a:rPr lang="pl-PL" altLang="pl-PL" sz="1300" smtClean="0"/>
              <a:pPr>
                <a:spcBef>
                  <a:spcPct val="0"/>
                </a:spcBef>
              </a:pPr>
              <a:t>11</a:t>
            </a:fld>
            <a:endParaRPr lang="pl-PL" altLang="pl-PL" sz="1300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447028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F9481B-EC2C-4B66-8CE3-7CA2B16E0270}" type="slidenum">
              <a:rPr lang="pl-PL" altLang="pl-PL" sz="1300" smtClean="0"/>
              <a:pPr>
                <a:spcBef>
                  <a:spcPct val="0"/>
                </a:spcBef>
              </a:pPr>
              <a:t>12</a:t>
            </a:fld>
            <a:endParaRPr lang="pl-PL" altLang="pl-PL" sz="1300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239035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E42DA9-827C-43AA-BFFE-EF7194789E64}" type="slidenum">
              <a:rPr lang="pl-PL" altLang="pl-PL" sz="1300" smtClean="0"/>
              <a:pPr>
                <a:spcBef>
                  <a:spcPct val="0"/>
                </a:spcBef>
              </a:pPr>
              <a:t>13</a:t>
            </a:fld>
            <a:endParaRPr lang="pl-PL" altLang="pl-PL" sz="130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E42DA9-827C-43AA-BFFE-EF7194789E64}" type="slidenum">
              <a:rPr lang="pl-PL" altLang="pl-PL" sz="1300" smtClean="0"/>
              <a:pPr>
                <a:spcBef>
                  <a:spcPct val="0"/>
                </a:spcBef>
              </a:pPr>
              <a:t>14</a:t>
            </a:fld>
            <a:endParaRPr lang="pl-PL" altLang="pl-PL" sz="130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101168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859260-7ABB-4A13-B99F-81FAD78EEF7C}" type="slidenum">
              <a:rPr lang="pl-PL" altLang="pl-PL" sz="1300" smtClean="0"/>
              <a:pPr>
                <a:spcBef>
                  <a:spcPct val="0"/>
                </a:spcBef>
              </a:pPr>
              <a:t>15</a:t>
            </a:fld>
            <a:endParaRPr lang="pl-PL" altLang="pl-PL" sz="1300" smtClean="0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916212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A0EAFA-C09B-4A49-A25A-F29861C12496}" type="slidenum">
              <a:rPr lang="pl-PL" altLang="pl-PL" sz="1300" smtClean="0"/>
              <a:pPr>
                <a:spcBef>
                  <a:spcPct val="0"/>
                </a:spcBef>
              </a:pPr>
              <a:t>16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18301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A0EAFA-C09B-4A49-A25A-F29861C12496}" type="slidenum">
              <a:rPr lang="pl-PL" altLang="pl-PL" sz="1300" smtClean="0"/>
              <a:pPr>
                <a:spcBef>
                  <a:spcPct val="0"/>
                </a:spcBef>
              </a:pPr>
              <a:t>17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38658900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A0EAFA-C09B-4A49-A25A-F29861C12496}" type="slidenum">
              <a:rPr lang="pl-PL" altLang="pl-PL" sz="1300" smtClean="0"/>
              <a:pPr>
                <a:spcBef>
                  <a:spcPct val="0"/>
                </a:spcBef>
              </a:pPr>
              <a:t>18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altLang="pl-PL" dirty="0" smtClean="0"/>
              <a:t>Art.</a:t>
            </a:r>
            <a:r>
              <a:rPr lang="pl-PL" altLang="pl-PL" baseline="0" dirty="0" smtClean="0"/>
              <a:t> 270 par. 1 „</a:t>
            </a:r>
            <a:r>
              <a:rPr lang="pl-PL" dirty="0" smtClean="0"/>
              <a:t>Kto, w celu użycia za autentyczny, podrabia lub przerabia dokument lub takiego dokumentu jako autentycznego używa, podlega grzywnie, karze ograniczenia wolności albo pozbawienia wolności od 3 miesięcy do lat 5.”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altLang="pl-PL" dirty="0" smtClean="0"/>
              <a:t>Art. 286 – par. 1 „</a:t>
            </a:r>
            <a:r>
              <a:rPr lang="pl-PL" dirty="0" smtClean="0"/>
              <a:t>Kto, w celu osiągnięcia korzyści majątkowej, doprowadza inną osobę do niekorzystnego rozporządzenia własnym lub cudzym mieniem za pomocą wprowadzenia jej w błąd albo wyzyskania błędu lub niezdolności do należytego pojmowania przedsiębranego działania, podlega karze pozbawienia wolności od 6 miesięcy do lat 8.”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dirty="0" smtClean="0"/>
              <a:t>Art.</a:t>
            </a:r>
            <a:r>
              <a:rPr lang="pl-PL" baseline="0" dirty="0" smtClean="0"/>
              <a:t> 297 par. 1 „</a:t>
            </a:r>
            <a:r>
              <a:rPr lang="pl-PL" dirty="0" smtClean="0"/>
              <a:t>Kto, w celu uzyskania dla siebie lub kogo innego, od banku lub jednostki organizacyjnej prowadzącej podobną działalność gospodarczą na podstawie ustawy albo od organu lub instytucji dysponujących środkami publicznymi – kredytu, pożyczki pieniężnej, poręczenia, gwarancji, akredytywy, dotacji, subwencji, potwierdzenia przez bank zobowiązania wynikającego z poręczenia lub z gwarancji lub podobnego świadczenia pieniężnego na określony cel gospodarczy, instrumentu płatniczego lub zamówienia publicznego, przedkłada podrobiony, przerobiony, poświadczający nieprawdę albo nierzetelny dokument albo nierzetelne, pisemne oświadczenie dotyczące okoliczności o istotnym znaczeniu dla uzyskania wymienionego wsparcia finansowego, instrumentu płatniczego lub </a:t>
            </a:r>
            <a:r>
              <a:rPr lang="pl-PL" dirty="0" err="1" smtClean="0"/>
              <a:t>zamówienia,podlega</a:t>
            </a:r>
            <a:r>
              <a:rPr lang="pl-PL" dirty="0" smtClean="0"/>
              <a:t> karze pozbawienia wolności od 3 miesięcy do lat 5.”</a:t>
            </a:r>
          </a:p>
        </p:txBody>
      </p:sp>
    </p:spTree>
    <p:extLst>
      <p:ext uri="{BB962C8B-B14F-4D97-AF65-F5344CB8AC3E}">
        <p14:creationId xmlns:p14="http://schemas.microsoft.com/office/powerpoint/2010/main" val="621800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A0EAFA-C09B-4A49-A25A-F29861C12496}" type="slidenum">
              <a:rPr lang="pl-PL" altLang="pl-PL" sz="1300" smtClean="0"/>
              <a:pPr>
                <a:spcBef>
                  <a:spcPct val="0"/>
                </a:spcBef>
              </a:pPr>
              <a:t>19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l-PL" altLang="pl-PL" dirty="0" smtClean="0"/>
              <a:t>Art.</a:t>
            </a:r>
            <a:r>
              <a:rPr lang="pl-PL" altLang="pl-PL" baseline="0" dirty="0" smtClean="0"/>
              <a:t> 270 par. 1 „</a:t>
            </a:r>
            <a:r>
              <a:rPr lang="pl-PL" dirty="0" smtClean="0"/>
              <a:t>Kto, w celu użycia za autentyczny, podrabia lub przerabia dokument lub takiego dokumentu jako autentycznego używa, podlega grzywnie, karze ograniczenia wolności albo pozbawienia wolności od 3 miesięcy do lat 5.”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altLang="pl-PL" dirty="0" smtClean="0"/>
              <a:t>Art. 286 – par. 1 „</a:t>
            </a:r>
            <a:r>
              <a:rPr lang="pl-PL" dirty="0" smtClean="0"/>
              <a:t>Kto, w celu osiągnięcia korzyści majątkowej, doprowadza inną osobę do niekorzystnego rozporządzenia własnym lub cudzym mieniem za pomocą wprowadzenia jej w błąd albo wyzyskania błędu lub niezdolności do należytego pojmowania przedsiębranego działania, podlega karze pozbawienia wolności od 6 miesięcy do lat 8.”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dirty="0" smtClean="0"/>
              <a:t>Art.</a:t>
            </a:r>
            <a:r>
              <a:rPr lang="pl-PL" baseline="0" dirty="0" smtClean="0"/>
              <a:t> 297 par. 1 „</a:t>
            </a:r>
            <a:r>
              <a:rPr lang="pl-PL" dirty="0" smtClean="0"/>
              <a:t>Kto, w celu uzyskania dla siebie lub kogo innego, od banku lub jednostki organizacyjnej prowadzącej podobną działalność gospodarczą na podstawie ustawy albo od organu lub instytucji dysponujących środkami publicznymi – kredytu, pożyczki pieniężnej, poręczenia, gwarancji, akredytywy, dotacji, subwencji, potwierdzenia przez bank zobowiązania wynikającego z poręczenia lub z gwarancji lub podobnego świadczenia pieniężnego na określony cel gospodarczy, instrumentu płatniczego lub zamówienia publicznego, przedkłada podrobiony, przerobiony, poświadczający nieprawdę albo nierzetelny dokument albo nierzetelne, pisemne oświadczenie dotyczące okoliczności o istotnym znaczeniu dla uzyskania wymienionego wsparcia finansowego, instrumentu płatniczego lub </a:t>
            </a:r>
            <a:r>
              <a:rPr lang="pl-PL" dirty="0" err="1" smtClean="0"/>
              <a:t>zamówienia,podlega</a:t>
            </a:r>
            <a:r>
              <a:rPr lang="pl-PL" dirty="0" smtClean="0"/>
              <a:t> karze pozbawienia wolności od 3 miesięcy do lat 5.”</a:t>
            </a:r>
          </a:p>
        </p:txBody>
      </p:sp>
    </p:spTree>
    <p:extLst>
      <p:ext uri="{BB962C8B-B14F-4D97-AF65-F5344CB8AC3E}">
        <p14:creationId xmlns:p14="http://schemas.microsoft.com/office/powerpoint/2010/main" val="3938434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8F81DB-EA17-42E4-BBAB-1B70B77316F0}" type="slidenum">
              <a:rPr lang="pl-PL" altLang="pl-PL" sz="1300" smtClean="0"/>
              <a:pPr>
                <a:spcBef>
                  <a:spcPct val="0"/>
                </a:spcBef>
              </a:pPr>
              <a:t>2</a:t>
            </a:fld>
            <a:endParaRPr lang="pl-PL" altLang="pl-PL" sz="1300" smtClean="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15FEEB-4D3E-462B-AF01-D809810373B7}" type="slidenum">
              <a:rPr lang="pl-PL" altLang="pl-PL" sz="1300" smtClean="0"/>
              <a:pPr>
                <a:spcBef>
                  <a:spcPct val="0"/>
                </a:spcBef>
              </a:pPr>
              <a:t>20</a:t>
            </a:fld>
            <a:endParaRPr lang="pl-PL" altLang="pl-PL" sz="1300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B6F012-5FA1-43D8-9D3A-89C725BE0B70}" type="slidenum">
              <a:rPr lang="pl-PL" altLang="pl-PL" sz="1300" smtClean="0"/>
              <a:pPr>
                <a:spcBef>
                  <a:spcPct val="0"/>
                </a:spcBef>
              </a:pPr>
              <a:t>21</a:t>
            </a:fld>
            <a:endParaRPr lang="pl-PL" altLang="pl-PL" sz="130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370182-B921-4595-AEEA-E7FEEB286D85}" type="slidenum">
              <a:rPr lang="pl-PL" altLang="pl-PL" sz="1300" smtClean="0"/>
              <a:pPr>
                <a:spcBef>
                  <a:spcPct val="0"/>
                </a:spcBef>
              </a:pPr>
              <a:t>22</a:t>
            </a:fld>
            <a:endParaRPr lang="pl-PL" altLang="pl-PL" sz="1300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48540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242606-EA1C-4542-AFEC-90DDC540DD88}" type="slidenum">
              <a:rPr lang="pl-PL" altLang="pl-PL" sz="1300" smtClean="0"/>
              <a:pPr>
                <a:spcBef>
                  <a:spcPct val="0"/>
                </a:spcBef>
              </a:pPr>
              <a:t>23</a:t>
            </a:fld>
            <a:endParaRPr lang="pl-PL" altLang="pl-PL" sz="130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4162660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94C3CB-90E0-4212-BD6B-42C0CE4CD4E4}" type="slidenum">
              <a:rPr lang="pl-PL" altLang="pl-PL" sz="1300" smtClean="0"/>
              <a:pPr>
                <a:spcBef>
                  <a:spcPct val="0"/>
                </a:spcBef>
              </a:pPr>
              <a:t>24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135639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80026DF-1642-4D13-83A2-9F0E90858DE7}" type="slidenum">
              <a:rPr lang="pl-PL" altLang="pl-PL" sz="1300" smtClean="0"/>
              <a:pPr>
                <a:spcBef>
                  <a:spcPct val="0"/>
                </a:spcBef>
              </a:pPr>
              <a:t>25</a:t>
            </a:fld>
            <a:endParaRPr lang="pl-PL" altLang="pl-PL" sz="1300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198367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132302-7803-4B4C-A598-4A70B9EA3B75}" type="slidenum">
              <a:rPr lang="pl-PL" altLang="pl-PL" sz="1300" smtClean="0"/>
              <a:pPr>
                <a:spcBef>
                  <a:spcPct val="0"/>
                </a:spcBef>
              </a:pPr>
              <a:t>26</a:t>
            </a:fld>
            <a:endParaRPr lang="pl-PL" altLang="pl-PL" sz="130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6525" y="520700"/>
            <a:ext cx="4573588" cy="2571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57358"/>
            <a:ext cx="7941310" cy="308626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7391394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DFC28B-6AE5-475E-83F5-BE1BF610D186}" type="slidenum">
              <a:rPr lang="pl-PL" altLang="pl-PL" sz="1300" smtClean="0"/>
              <a:pPr>
                <a:spcBef>
                  <a:spcPct val="0"/>
                </a:spcBef>
              </a:pPr>
              <a:t>27</a:t>
            </a:fld>
            <a:endParaRPr lang="pl-PL" altLang="pl-PL" sz="1300" smtClean="0"/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51705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EF8D94-8776-4E97-87D9-C709D8421CEF}" type="slidenum">
              <a:rPr lang="pl-PL" altLang="pl-PL" sz="1300" smtClean="0"/>
              <a:pPr>
                <a:spcBef>
                  <a:spcPct val="0"/>
                </a:spcBef>
              </a:pPr>
              <a:t>28</a:t>
            </a:fld>
            <a:endParaRPr lang="pl-PL" altLang="pl-PL" sz="1300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985D85-DFDF-4E8F-9A32-C441F7C7DA18}" type="slidenum">
              <a:rPr lang="pl-PL" altLang="pl-PL" sz="1300" smtClean="0"/>
              <a:pPr>
                <a:spcBef>
                  <a:spcPct val="0"/>
                </a:spcBef>
              </a:pPr>
              <a:t>3</a:t>
            </a:fld>
            <a:endParaRPr lang="pl-PL" altLang="pl-PL" sz="13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AD69FB-7E7E-4071-959B-747D9F9AAB8C}" type="slidenum">
              <a:rPr lang="pl-PL" altLang="pl-PL" sz="1300" smtClean="0"/>
              <a:pPr>
                <a:spcBef>
                  <a:spcPct val="0"/>
                </a:spcBef>
              </a:pPr>
              <a:t>4</a:t>
            </a:fld>
            <a:endParaRPr lang="pl-PL" altLang="pl-PL" sz="1300" smtClean="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370182-B921-4595-AEEA-E7FEEB286D85}" type="slidenum">
              <a:rPr lang="pl-PL" altLang="pl-PL" sz="1300" smtClean="0"/>
              <a:pPr>
                <a:spcBef>
                  <a:spcPct val="0"/>
                </a:spcBef>
              </a:pPr>
              <a:t>5</a:t>
            </a:fld>
            <a:endParaRPr lang="pl-PL" altLang="pl-PL" sz="1300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20CA86-5875-4EA5-9CAB-C85D4FD326EC}" type="slidenum">
              <a:rPr lang="pl-PL" altLang="pl-PL" sz="1300" smtClean="0"/>
              <a:pPr>
                <a:spcBef>
                  <a:spcPct val="0"/>
                </a:spcBef>
              </a:pPr>
              <a:t>6</a:t>
            </a:fld>
            <a:endParaRPr lang="pl-PL" altLang="pl-PL" sz="1300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5476B8F-6667-4D2D-A185-9E5A001C52D7}" type="slidenum">
              <a:rPr lang="pl-PL" altLang="pl-PL" sz="1300" smtClean="0"/>
              <a:pPr>
                <a:spcBef>
                  <a:spcPct val="0"/>
                </a:spcBef>
              </a:pPr>
              <a:t>7</a:t>
            </a:fld>
            <a:endParaRPr lang="pl-PL" altLang="pl-PL" sz="1300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1988" algn="l"/>
                <a:tab pos="1325563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4517E8-ED52-4016-957E-C5050C8F3D50}" type="slidenum">
              <a:rPr lang="pl-PL" altLang="pl-PL" sz="1300" smtClean="0"/>
              <a:pPr>
                <a:spcBef>
                  <a:spcPct val="0"/>
                </a:spcBef>
              </a:pPr>
              <a:t>8</a:t>
            </a:fld>
            <a:endParaRPr lang="pl-PL" altLang="pl-PL" sz="1300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5575" y="51593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665" y="3228707"/>
            <a:ext cx="7941310" cy="305911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0400" algn="l"/>
                <a:tab pos="1323975" algn="l"/>
                <a:tab pos="1987550" algn="l"/>
                <a:tab pos="2651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BD4D8C-749F-45EE-8A50-5ADFD1E60DB9}" type="slidenum">
              <a:rPr lang="pl-PL" altLang="pl-PL" sz="1300" smtClean="0"/>
              <a:pPr>
                <a:spcBef>
                  <a:spcPct val="0"/>
                </a:spcBef>
              </a:pPr>
              <a:t>9</a:t>
            </a:fld>
            <a:endParaRPr lang="pl-PL" altLang="pl-PL" sz="130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1" y="4714875"/>
            <a:ext cx="548640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53468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3549-8C48-43C7-8486-94308E1ECE9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9310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6FD9-CA87-4C12-96ED-95C15D3327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174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1613" cy="50069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697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60680-733B-497D-BE6B-49914032094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8035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2413" cy="23860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D9FF8-8767-4643-AAFA-51225F68E82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104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CAA13-AD1C-4BCA-870D-F84DD129839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069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89138-6C5D-46CA-B60B-4EC349E1231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9324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15332-2A91-4F1C-8F65-AF0F3505E0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56128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4975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1600" cy="434975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777F-B26D-484B-BB47-54D34127A00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7399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099F7-81ED-423E-ABC2-968B9E084AD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0425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8D3B0-BD0D-4E37-AA23-FEB2F3FAB1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9373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4FD9D-8550-4FFE-8FCD-9956CAAEC5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475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2469B-9BEF-4C0A-96E1-0ECBAF41BC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1607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52CC-A45E-4848-BB3D-EFBDC873306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4591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50752-9AD2-48CD-ADA8-EEC62509ED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18572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0FBD8-00D3-470C-97BA-061DA5219E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961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7313" cy="58102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02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A3A07-FB05-4528-BB1B-45882125E9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951644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78FA9-182B-439F-819D-74C3D3F280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5615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B08D8-FD69-4F78-AE7B-EC9EF253A25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7909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2D594-1BCF-46DD-8073-6DB68E1615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843951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9E30E-BABA-4A52-BB12-DC01D9A0EA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513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A0D3A-5DD4-45C4-9D0B-FD93550B2C9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07159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92098-759A-4F8E-8D8C-D3CCF751E1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557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48B60-9BE1-40F5-9DB2-2C4F74BFB79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07146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66AB1-0B56-41BB-9183-58191E9D000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38277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B6322-4F7D-45C6-98F9-49F1202770B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0851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507BF-900D-450E-9522-8F3CAFF16E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7975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6F183-391E-494C-BCE2-2C4F16C8E84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987678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1613" cy="58562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85628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1034-20D8-4752-A32D-A599ACE73A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601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A91E4-1CCB-43BB-9C1D-E1FA1FCD89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6431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D9DC-E293-4B2D-BD3C-87B6725A32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874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53508-712D-485D-9617-2A3942E2C06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922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F869-9BDC-43E4-954D-317FA8AAEE9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0415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04DF7-621B-49F7-9A8B-D9A4DE821B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530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6678D-A0D8-4846-ACFA-42C3AA7ED9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4496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42413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tytułuKliknij, aby edytować styl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3AAB57DB-5BD6-4A1A-8EC8-D5962B84AC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tytułuKliknij, aby edytować styl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0"/>
            <a:r>
              <a:rPr lang="en-GB" altLang="pl-PL" smtClean="0"/>
              <a:t>Dziewiąty poziom konspektuEdytuj style wzorca tekstu</a:t>
            </a:r>
          </a:p>
          <a:p>
            <a:pPr lvl="1"/>
            <a:r>
              <a:rPr lang="en-GB" altLang="pl-PL" smtClean="0"/>
              <a:t>Drugi poziom</a:t>
            </a:r>
          </a:p>
          <a:p>
            <a:pPr lvl="2"/>
            <a:r>
              <a:rPr lang="en-GB" altLang="pl-PL" smtClean="0"/>
              <a:t>Trzeci poziom</a:t>
            </a:r>
          </a:p>
          <a:p>
            <a:pPr lvl="3"/>
            <a:r>
              <a:rPr lang="en-GB" altLang="pl-PL" smtClean="0"/>
              <a:t>Czwarty poziom</a:t>
            </a:r>
          </a:p>
          <a:p>
            <a:pPr lvl="4"/>
            <a:r>
              <a:rPr lang="en-GB" altLang="pl-PL" smtClean="0"/>
              <a:t>Piąty poziom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B4F95272-9F22-48D4-B206-FE56F0F47E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pl-PL" altLang="pl-PL"/>
              <a:t>20-2-5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366ACED7-B116-4679-86AD-8A66F89C287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296988" y="1704975"/>
            <a:ext cx="9717087" cy="366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endParaRPr lang="pl-PL" altLang="pl-PL" sz="3200" b="1" dirty="0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pl-PL" altLang="pl-PL" sz="3600" b="1" dirty="0"/>
              <a:t>Resortowy program rozwoju instytucji opieki nad dziećmi w wieku do lat </a:t>
            </a:r>
            <a:r>
              <a:rPr lang="pl-PL" altLang="pl-PL" sz="3600" b="1" dirty="0" smtClean="0"/>
              <a:t>3 „MALUCH+” </a:t>
            </a:r>
            <a:r>
              <a:rPr lang="pl-PL" altLang="pl-PL" sz="3600" b="1" dirty="0"/>
              <a:t>2021</a:t>
            </a:r>
            <a:br>
              <a:rPr lang="pl-PL" altLang="pl-PL" sz="3600" b="1" dirty="0"/>
            </a:br>
            <a:endParaRPr lang="pl-PL" altLang="pl-PL" sz="3600" b="1" dirty="0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pl-PL" altLang="pl-PL" sz="3600" b="1" dirty="0"/>
              <a:t>w województwie mazowieckim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endParaRPr lang="pl-PL" altLang="pl-PL" dirty="0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pl-PL" altLang="pl-PL" dirty="0"/>
              <a:t>Warszawa, 4</a:t>
            </a:r>
            <a:r>
              <a:rPr lang="pl-PL" altLang="pl-PL" dirty="0" smtClean="0"/>
              <a:t> września 2020 </a:t>
            </a:r>
            <a:r>
              <a:rPr lang="pl-PL" altLang="pl-PL" dirty="0"/>
              <a:t>r. 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467995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0063"/>
            <a:ext cx="12192000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449263"/>
            <a:ext cx="36004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259388"/>
            <a:ext cx="1260475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51385" y="1373188"/>
            <a:ext cx="10899254" cy="472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sz="2200" b="1" u="sng" dirty="0" smtClean="0">
                <a:latin typeface="+mn-lt"/>
              </a:rPr>
              <a:t>Funkcjonowanie – wysokość dofinansowania w ramach modułu 3 i 4 </a:t>
            </a:r>
          </a:p>
          <a:p>
            <a:pPr algn="just">
              <a:defRPr/>
            </a:pPr>
            <a:endParaRPr lang="pl-PL" sz="2200" u="sng" dirty="0" smtClean="0">
              <a:latin typeface="+mn-lt"/>
            </a:endParaRPr>
          </a:p>
          <a:p>
            <a:pPr algn="just">
              <a:defRPr/>
            </a:pPr>
            <a:r>
              <a:rPr lang="pl-PL" b="1" dirty="0" smtClean="0">
                <a:latin typeface="+mn-lt"/>
              </a:rPr>
              <a:t>Miesięczna kwota </a:t>
            </a:r>
            <a:r>
              <a:rPr lang="pl-PL" dirty="0" smtClean="0">
                <a:latin typeface="+mn-lt"/>
              </a:rPr>
              <a:t>otrzymanego dofinansowania na 1 miejsce opieki zostanie </a:t>
            </a:r>
            <a:r>
              <a:rPr lang="pl-PL" dirty="0">
                <a:latin typeface="+mn-lt"/>
              </a:rPr>
              <a:t>określona na etapie rozstrzygnięcia </a:t>
            </a:r>
            <a:r>
              <a:rPr lang="pl-PL" dirty="0" smtClean="0">
                <a:latin typeface="+mn-lt"/>
              </a:rPr>
              <a:t>konkursu. Będzie ona przysługiwała w pełnej wysokości, niezależnie od czasu przebywania dziecka w instytucji opieki.</a:t>
            </a:r>
          </a:p>
          <a:p>
            <a:pPr algn="just">
              <a:defRPr/>
            </a:pPr>
            <a:endParaRPr lang="pl-PL" sz="800" dirty="0" smtClean="0">
              <a:latin typeface="+mn-lt"/>
            </a:endParaRPr>
          </a:p>
          <a:p>
            <a:pPr algn="just">
              <a:defRPr/>
            </a:pPr>
            <a:r>
              <a:rPr lang="pl-PL" dirty="0" smtClean="0">
                <a:latin typeface="+mn-lt"/>
              </a:rPr>
              <a:t>W </a:t>
            </a:r>
            <a:r>
              <a:rPr lang="pl-PL" dirty="0">
                <a:latin typeface="+mn-lt"/>
              </a:rPr>
              <a:t>przypadku dzieci niepełnosprawnych lub wymagających szczególnej opieki – </a:t>
            </a:r>
            <a:r>
              <a:rPr lang="pl-PL" dirty="0" smtClean="0">
                <a:latin typeface="+mn-lt"/>
              </a:rPr>
              <a:t>kwota dofinansowania </a:t>
            </a:r>
            <a:r>
              <a:rPr lang="pl-PL" dirty="0">
                <a:latin typeface="+mn-lt"/>
              </a:rPr>
              <a:t>zostanie </a:t>
            </a:r>
            <a:r>
              <a:rPr lang="pl-PL" dirty="0" smtClean="0">
                <a:latin typeface="+mn-lt"/>
              </a:rPr>
              <a:t>zwiększona. Decyzja </a:t>
            </a:r>
            <a:r>
              <a:rPr lang="pl-PL" dirty="0">
                <a:latin typeface="+mn-lt"/>
              </a:rPr>
              <a:t>o zwiększeniu dofinansowania dla dziecka zakwalifikowanego przez podmiot prowadzący instytucję do grupy dzieci wymagających szczególnej opieki na podstawie zaświadczenia od lekarza </a:t>
            </a:r>
            <a:r>
              <a:rPr lang="pl-PL" dirty="0" smtClean="0">
                <a:latin typeface="+mn-lt"/>
              </a:rPr>
              <a:t>specjalisty (zaświadczeń określonych w pkt. 3.2.2. programu „MALUCH+”) należy </a:t>
            </a:r>
            <a:r>
              <a:rPr lang="pl-PL" dirty="0">
                <a:latin typeface="+mn-lt"/>
              </a:rPr>
              <a:t>do </a:t>
            </a:r>
            <a:r>
              <a:rPr lang="pl-PL" dirty="0" smtClean="0">
                <a:latin typeface="+mn-lt"/>
              </a:rPr>
              <a:t>wojewody. </a:t>
            </a:r>
          </a:p>
          <a:p>
            <a:pPr algn="just">
              <a:defRPr/>
            </a:pPr>
            <a:r>
              <a:rPr lang="pl-PL" dirty="0" smtClean="0">
                <a:latin typeface="+mn-lt"/>
              </a:rPr>
              <a:t>Zwiększona kwota dofinansowania jest w pełnej wysokości przeznaczona na obniżenie </a:t>
            </a:r>
            <a:r>
              <a:rPr lang="pl-PL" dirty="0">
                <a:latin typeface="+mn-lt"/>
              </a:rPr>
              <a:t>ponoszonych przez rodziców miesięcznych opłat za pobyt dziecka </a:t>
            </a:r>
            <a:r>
              <a:rPr lang="pl-PL" dirty="0">
                <a:solidFill>
                  <a:srgbClr val="FF0000"/>
                </a:solidFill>
                <a:latin typeface="+mn-lt"/>
              </a:rPr>
              <a:t>(bez </a:t>
            </a:r>
            <a:r>
              <a:rPr lang="pl-PL" dirty="0" smtClean="0">
                <a:solidFill>
                  <a:srgbClr val="FF0000"/>
                </a:solidFill>
                <a:latin typeface="+mn-lt"/>
              </a:rPr>
              <a:t>wyżywienia). </a:t>
            </a:r>
          </a:p>
          <a:p>
            <a:pPr algn="just">
              <a:defRPr/>
            </a:pPr>
            <a:endParaRPr lang="pl-PL" dirty="0" smtClean="0">
              <a:solidFill>
                <a:srgbClr val="FF0000"/>
              </a:solidFill>
              <a:latin typeface="+mn-lt"/>
            </a:endParaRPr>
          </a:p>
          <a:p>
            <a:pPr algn="just">
              <a:defRPr/>
            </a:pPr>
            <a:r>
              <a:rPr lang="pl-PL" dirty="0" smtClean="0">
                <a:solidFill>
                  <a:schemeClr val="tx1"/>
                </a:solidFill>
                <a:latin typeface="+mn-lt"/>
              </a:rPr>
              <a:t>W momencie rozliczania dofinansowania dla miejsc opieki dla dzieci niepełnosprawnych, kwota dofinansowania nie zostanie uznana za pobraną w nadmiernej wysokości i nie zostanie pomniejszona, jeśli ww</a:t>
            </a:r>
            <a:r>
              <a:rPr lang="pl-PL" dirty="0">
                <a:solidFill>
                  <a:schemeClr val="tx1"/>
                </a:solidFill>
                <a:latin typeface="+mn-lt"/>
              </a:rPr>
              <a:t>.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 miejsca będą wykorzystane (obsadzone) w okresie dofinansowania przez dzieci niepełnosprawne </a:t>
            </a:r>
            <a:r>
              <a:rPr lang="pl-PL" dirty="0">
                <a:solidFill>
                  <a:schemeClr val="tx1"/>
                </a:solidFill>
                <a:latin typeface="+mn-lt"/>
              </a:rPr>
              <a:t>lub 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wymagające </a:t>
            </a:r>
            <a:r>
              <a:rPr lang="pl-PL" dirty="0">
                <a:solidFill>
                  <a:schemeClr val="tx1"/>
                </a:solidFill>
                <a:latin typeface="+mn-lt"/>
              </a:rPr>
              <a:t>szczególnej </a:t>
            </a:r>
            <a:r>
              <a:rPr lang="pl-PL" dirty="0" smtClean="0">
                <a:solidFill>
                  <a:schemeClr val="tx1"/>
                </a:solidFill>
                <a:latin typeface="+mn-lt"/>
              </a:rPr>
              <a:t>opieki. </a:t>
            </a:r>
            <a:endParaRPr lang="pl-PL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428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41363" y="1196975"/>
            <a:ext cx="10709275" cy="482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sz="2200" b="1" u="sng" dirty="0" smtClean="0">
                <a:latin typeface="+mn-lt"/>
              </a:rPr>
              <a:t>Funkcjonowanie – kwota </a:t>
            </a:r>
            <a:r>
              <a:rPr lang="pl-PL" sz="2200" b="1" u="sng" dirty="0">
                <a:latin typeface="+mn-lt"/>
              </a:rPr>
              <a:t>dofinansowania w ramach modułu 3 i 4 </a:t>
            </a:r>
            <a:r>
              <a:rPr lang="pl-PL" sz="2200" b="1" u="sng" dirty="0" smtClean="0">
                <a:latin typeface="+mn-lt"/>
              </a:rPr>
              <a:t>– cd.</a:t>
            </a:r>
          </a:p>
          <a:p>
            <a:pPr algn="ctr">
              <a:defRPr/>
            </a:pPr>
            <a:endParaRPr lang="pl-PL" sz="800" b="1" u="sng" dirty="0">
              <a:latin typeface="+mn-lt"/>
            </a:endParaRPr>
          </a:p>
          <a:p>
            <a:pPr algn="just">
              <a:defRPr/>
            </a:pPr>
            <a:endParaRPr lang="pl-PL" sz="800" b="1" u="sng" dirty="0" smtClean="0"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pl-PL" sz="1700" dirty="0" smtClean="0">
                <a:latin typeface="+mn-lt"/>
              </a:rPr>
              <a:t>udział </a:t>
            </a:r>
            <a:r>
              <a:rPr lang="pl-PL" sz="1700" dirty="0">
                <a:latin typeface="+mn-lt"/>
              </a:rPr>
              <a:t>dofinansowania w ogólnej miesięcznej opłacie rodzica </a:t>
            </a:r>
            <a:r>
              <a:rPr lang="pl-PL" sz="1700" dirty="0">
                <a:solidFill>
                  <a:srgbClr val="FF0000"/>
                </a:solidFill>
                <a:latin typeface="+mn-lt"/>
              </a:rPr>
              <a:t>(bez wyżywienia) </a:t>
            </a:r>
            <a:r>
              <a:rPr lang="pl-PL" sz="1700" dirty="0">
                <a:latin typeface="+mn-lt"/>
              </a:rPr>
              <a:t>za pobyt dziecka w instytucji </a:t>
            </a:r>
            <a:r>
              <a:rPr lang="pl-PL" sz="1700" dirty="0" smtClean="0">
                <a:latin typeface="+mn-lt"/>
              </a:rPr>
              <a:t>opieki (tj</a:t>
            </a:r>
            <a:r>
              <a:rPr lang="pl-PL" sz="1700" dirty="0">
                <a:latin typeface="+mn-lt"/>
              </a:rPr>
              <a:t>. bez zniżek oraz bez kwoty dofinansowania </a:t>
            </a:r>
            <a:r>
              <a:rPr lang="pl-PL" sz="1700" dirty="0" smtClean="0">
                <a:latin typeface="+mn-lt"/>
              </a:rPr>
              <a:t>otrzymanego przez </a:t>
            </a:r>
            <a:r>
              <a:rPr lang="pl-PL" sz="1700" dirty="0">
                <a:latin typeface="+mn-lt"/>
              </a:rPr>
              <a:t>gminę lub innej mającej wpływ na obniżenie opłaty), nie </a:t>
            </a:r>
            <a:r>
              <a:rPr lang="pl-PL" sz="1700" dirty="0" smtClean="0">
                <a:latin typeface="+mn-lt"/>
              </a:rPr>
              <a:t>może przekroczyć 80% </a:t>
            </a:r>
            <a:r>
              <a:rPr lang="pl-PL" sz="1700" dirty="0">
                <a:latin typeface="+mn-lt"/>
              </a:rPr>
              <a:t>ww. opłaty, wskazanej w regulaminie instytucji bądź innych dokumentach wskazujących wysokość opłat za pobyt </a:t>
            </a:r>
            <a:r>
              <a:rPr lang="pl-PL" sz="1700" dirty="0" smtClean="0">
                <a:latin typeface="+mn-lt"/>
              </a:rPr>
              <a:t>dziecka w </a:t>
            </a:r>
            <a:r>
              <a:rPr lang="pl-PL" sz="1700" dirty="0">
                <a:latin typeface="+mn-lt"/>
              </a:rPr>
              <a:t>danej </a:t>
            </a:r>
            <a:r>
              <a:rPr lang="pl-PL" sz="1700" dirty="0" smtClean="0">
                <a:latin typeface="+mn-lt"/>
              </a:rPr>
              <a:t>instytucji.</a:t>
            </a:r>
          </a:p>
          <a:p>
            <a:pPr algn="just">
              <a:lnSpc>
                <a:spcPct val="150000"/>
              </a:lnSpc>
              <a:defRPr/>
            </a:pPr>
            <a:endParaRPr lang="pl-PL" sz="800" dirty="0" smtClean="0"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pl-PL" sz="1700" dirty="0">
                <a:latin typeface="+mn-lt"/>
              </a:rPr>
              <a:t>w sytuacji, gdy podmiot stosuje dodatkowe ulgi w zakresie miesięcznych opłat ponoszonych za pobyt </a:t>
            </a:r>
            <a:r>
              <a:rPr lang="pl-PL" sz="1700" dirty="0" smtClean="0">
                <a:latin typeface="+mn-lt"/>
              </a:rPr>
              <a:t>dziecka </a:t>
            </a:r>
            <a:r>
              <a:rPr lang="pl-PL" sz="1700" dirty="0">
                <a:latin typeface="+mn-lt"/>
              </a:rPr>
              <a:t>(np. zastosowanie </a:t>
            </a:r>
            <a:r>
              <a:rPr lang="pl-PL" sz="1700" dirty="0" smtClean="0">
                <a:latin typeface="+mn-lt"/>
              </a:rPr>
              <a:t>ulg w związku z pozyskaniem przez beneficjenta dofinansowania z budżetu gminy lub środków unijnych lub ulgi własnej beneficjenta), </a:t>
            </a:r>
            <a:r>
              <a:rPr lang="pl-PL" sz="1700" dirty="0">
                <a:latin typeface="+mn-lt"/>
              </a:rPr>
              <a:t>to zastosowanie </a:t>
            </a:r>
            <a:r>
              <a:rPr lang="pl-PL" sz="1700" dirty="0" smtClean="0">
                <a:latin typeface="+mn-lt"/>
              </a:rPr>
              <a:t>ich nie </a:t>
            </a:r>
            <a:r>
              <a:rPr lang="pl-PL" sz="1700" dirty="0">
                <a:latin typeface="+mn-lt"/>
              </a:rPr>
              <a:t>powinno mieć </a:t>
            </a:r>
            <a:r>
              <a:rPr lang="pl-PL" sz="1700" dirty="0" smtClean="0">
                <a:latin typeface="+mn-lt"/>
              </a:rPr>
              <a:t>wpływu (rzutować) </a:t>
            </a:r>
            <a:r>
              <a:rPr lang="pl-PL" sz="1700" dirty="0">
                <a:latin typeface="+mn-lt"/>
              </a:rPr>
              <a:t>na </a:t>
            </a:r>
            <a:r>
              <a:rPr lang="pl-PL" sz="1700" dirty="0" smtClean="0">
                <a:latin typeface="+mn-lt"/>
              </a:rPr>
              <a:t>miesięczną przyznaną kwotę </a:t>
            </a:r>
            <a:r>
              <a:rPr lang="pl-PL" sz="1700" dirty="0">
                <a:latin typeface="+mn-lt"/>
              </a:rPr>
              <a:t>dofinansowania z </a:t>
            </a:r>
            <a:r>
              <a:rPr lang="pl-PL" sz="1700" dirty="0" smtClean="0">
                <a:latin typeface="+mn-lt"/>
              </a:rPr>
              <a:t>programu „MALUCH+” 2021 przy </a:t>
            </a:r>
            <a:r>
              <a:rPr lang="pl-PL" sz="1700" dirty="0">
                <a:latin typeface="+mn-lt"/>
              </a:rPr>
              <a:t>zachowaniu poniższej zasady: </a:t>
            </a:r>
            <a:r>
              <a:rPr lang="pl-PL" sz="1700" u="sng" dirty="0">
                <a:latin typeface="+mn-lt"/>
              </a:rPr>
              <a:t>przyznane miesięczne dofinansowanie na pomniejszenie opłat rodziców nie może być wyższe od ponoszonej opłaty przez rodziców po uwzględnieniu ulg</a:t>
            </a:r>
            <a:r>
              <a:rPr lang="pl-PL" sz="1700" u="sng" dirty="0" smtClean="0">
                <a:latin typeface="+mn-lt"/>
              </a:rPr>
              <a:t>.</a:t>
            </a:r>
            <a:endParaRPr lang="pl-PL" sz="1700" u="sng" dirty="0">
              <a:latin typeface="+mn-lt"/>
            </a:endParaRPr>
          </a:p>
        </p:txBody>
      </p:sp>
      <p:pic>
        <p:nvPicPr>
          <p:cNvPr id="2867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086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58775" y="1419225"/>
            <a:ext cx="10971213" cy="510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sz="1600" b="1" u="sng" dirty="0" smtClean="0">
                <a:latin typeface="+mn-lt"/>
              </a:rPr>
              <a:t>Funkcjonowanie </a:t>
            </a:r>
            <a:r>
              <a:rPr lang="pl-PL" sz="1600" b="1" u="sng" dirty="0"/>
              <a:t>–</a:t>
            </a:r>
            <a:r>
              <a:rPr lang="pl-PL" sz="1600" b="1" u="sng" dirty="0" smtClean="0">
                <a:latin typeface="+mn-lt"/>
              </a:rPr>
              <a:t> kwota dofinansowania w </a:t>
            </a:r>
            <a:r>
              <a:rPr lang="pl-PL" sz="1600" b="1" u="sng" dirty="0">
                <a:latin typeface="+mn-lt"/>
              </a:rPr>
              <a:t>ramach modułu 3 i </a:t>
            </a:r>
            <a:r>
              <a:rPr lang="pl-PL" sz="1600" b="1" u="sng" dirty="0" smtClean="0">
                <a:latin typeface="+mn-lt"/>
              </a:rPr>
              <a:t>4 – cd.</a:t>
            </a:r>
          </a:p>
          <a:p>
            <a:pPr algn="just">
              <a:defRPr/>
            </a:pPr>
            <a:r>
              <a:rPr lang="pl-PL" sz="1600" u="sng" dirty="0" smtClean="0">
                <a:latin typeface="+mn-lt"/>
              </a:rPr>
              <a:t>Przykład:</a:t>
            </a:r>
          </a:p>
          <a:p>
            <a:pPr algn="just">
              <a:defRPr/>
            </a:pPr>
            <a:r>
              <a:rPr lang="pl-PL" sz="1400" i="1" dirty="0" smtClean="0">
                <a:latin typeface="+mn-lt"/>
              </a:rPr>
              <a:t>Dziecko z powodu choroby nie chodziło do żłobka ponad 10 dni w miesiącu. Beneficjent </a:t>
            </a:r>
            <a:r>
              <a:rPr lang="pl-PL" sz="1400" i="1" dirty="0">
                <a:latin typeface="+mn-lt"/>
              </a:rPr>
              <a:t>za ten okres nieobecności </a:t>
            </a:r>
            <a:r>
              <a:rPr lang="pl-PL" sz="1400" i="1" dirty="0" smtClean="0">
                <a:latin typeface="+mn-lt"/>
              </a:rPr>
              <a:t>stosuje ulgę </a:t>
            </a:r>
            <a:r>
              <a:rPr lang="pl-PL" sz="1400" i="1" dirty="0">
                <a:latin typeface="+mn-lt"/>
              </a:rPr>
              <a:t>własną i obniża o 40</a:t>
            </a:r>
            <a:r>
              <a:rPr lang="pl-PL" sz="1400" i="1" dirty="0" smtClean="0">
                <a:latin typeface="+mn-lt"/>
              </a:rPr>
              <a:t>% opłatę podstawową (tj. opłatę, która nie obejmuje wyżywienia i innych dodatkowych opłat), ustaloną w zawartej umowie z rodzicem (</a:t>
            </a:r>
            <a:r>
              <a:rPr lang="pl-PL" sz="1400" i="1" dirty="0">
                <a:latin typeface="+mn-lt"/>
              </a:rPr>
              <a:t>tzw. </a:t>
            </a:r>
            <a:r>
              <a:rPr lang="pl-PL" sz="1400" i="1" dirty="0" smtClean="0">
                <a:latin typeface="+mn-lt"/>
              </a:rPr>
              <a:t>czesne). </a:t>
            </a:r>
          </a:p>
          <a:p>
            <a:pPr algn="just">
              <a:defRPr/>
            </a:pPr>
            <a:r>
              <a:rPr lang="pl-PL" sz="1400" i="1" dirty="0" smtClean="0">
                <a:latin typeface="+mn-lt"/>
              </a:rPr>
              <a:t>Kwoty dofinansowania przedstawiane w poniższej tabeli wyliczono przyjmując, że </a:t>
            </a:r>
            <a:r>
              <a:rPr lang="pl-PL" sz="1400" i="1" u="sng" dirty="0" smtClean="0">
                <a:latin typeface="+mn-lt"/>
              </a:rPr>
              <a:t>kwota </a:t>
            </a:r>
            <a:r>
              <a:rPr lang="pl-PL" sz="1400" i="1" u="sng" dirty="0">
                <a:latin typeface="+mn-lt"/>
              </a:rPr>
              <a:t>dofinansowania </a:t>
            </a:r>
            <a:r>
              <a:rPr lang="pl-PL" sz="1400" i="1" u="sng" dirty="0" smtClean="0">
                <a:latin typeface="+mn-lt"/>
              </a:rPr>
              <a:t>z Programu „MALUCH+”2021, przyznana </a:t>
            </a:r>
            <a:br>
              <a:rPr lang="pl-PL" sz="1400" i="1" u="sng" dirty="0" smtClean="0">
                <a:latin typeface="+mn-lt"/>
              </a:rPr>
            </a:br>
            <a:r>
              <a:rPr lang="pl-PL" sz="1400" i="1" u="sng" dirty="0" smtClean="0">
                <a:latin typeface="+mn-lt"/>
              </a:rPr>
              <a:t>na </a:t>
            </a:r>
            <a:r>
              <a:rPr lang="pl-PL" sz="1400" i="1" u="sng" dirty="0">
                <a:latin typeface="+mn-lt"/>
              </a:rPr>
              <a:t>1 miejsce </a:t>
            </a:r>
            <a:r>
              <a:rPr lang="pl-PL" sz="1400" i="1" u="sng" dirty="0" smtClean="0">
                <a:latin typeface="+mn-lt"/>
              </a:rPr>
              <a:t>opieki wynosi </a:t>
            </a:r>
            <a:r>
              <a:rPr lang="pl-PL" sz="1400" i="1" u="sng" dirty="0">
                <a:latin typeface="+mn-lt"/>
              </a:rPr>
              <a:t>500 </a:t>
            </a:r>
            <a:r>
              <a:rPr lang="pl-PL" sz="1400" i="1" u="sng" dirty="0" smtClean="0">
                <a:latin typeface="+mn-lt"/>
              </a:rPr>
              <a:t>*zł. </a:t>
            </a: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endParaRPr lang="pl-PL" sz="1400" i="1" u="sng" dirty="0" smtClean="0">
              <a:latin typeface="+mn-lt"/>
            </a:endParaRPr>
          </a:p>
          <a:p>
            <a:pPr algn="just">
              <a:defRPr/>
            </a:pPr>
            <a:endParaRPr lang="pl-PL" sz="1400" i="1" u="sng" dirty="0">
              <a:latin typeface="+mn-lt"/>
            </a:endParaRPr>
          </a:p>
          <a:p>
            <a:pPr algn="just">
              <a:defRPr/>
            </a:pPr>
            <a:r>
              <a:rPr lang="pl-PL" sz="1200" i="1" u="sng" dirty="0" smtClean="0">
                <a:latin typeface="+mn-lt"/>
              </a:rPr>
              <a:t>* co do zasady kwota dofinansowania od 2018 r. nie przekracza kwoty 150 zł</a:t>
            </a:r>
          </a:p>
          <a:p>
            <a:pPr algn="just">
              <a:defRPr/>
            </a:pPr>
            <a:endParaRPr lang="pl-PL" sz="1200" i="1" dirty="0">
              <a:latin typeface="+mn-lt"/>
            </a:endParaRPr>
          </a:p>
        </p:txBody>
      </p:sp>
      <p:pic>
        <p:nvPicPr>
          <p:cNvPr id="3072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350" y="5907088"/>
            <a:ext cx="900113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77589"/>
              </p:ext>
            </p:extLst>
          </p:nvPr>
        </p:nvGraphicFramePr>
        <p:xfrm>
          <a:off x="550863" y="3073400"/>
          <a:ext cx="10585450" cy="2895424"/>
        </p:xfrm>
        <a:graphic>
          <a:graphicData uri="http://schemas.openxmlformats.org/drawingml/2006/table">
            <a:tbl>
              <a:tblPr/>
              <a:tblGrid>
                <a:gridCol w="1490909">
                  <a:extLst>
                    <a:ext uri="{9D8B030D-6E8A-4147-A177-3AD203B41FA5}">
                      <a16:colId xmlns:a16="http://schemas.microsoft.com/office/drawing/2014/main" val="441496915"/>
                    </a:ext>
                  </a:extLst>
                </a:gridCol>
                <a:gridCol w="1267272">
                  <a:extLst>
                    <a:ext uri="{9D8B030D-6E8A-4147-A177-3AD203B41FA5}">
                      <a16:colId xmlns:a16="http://schemas.microsoft.com/office/drawing/2014/main" val="3224743819"/>
                    </a:ext>
                  </a:extLst>
                </a:gridCol>
                <a:gridCol w="1639999">
                  <a:extLst>
                    <a:ext uri="{9D8B030D-6E8A-4147-A177-3AD203B41FA5}">
                      <a16:colId xmlns:a16="http://schemas.microsoft.com/office/drawing/2014/main" val="1827818412"/>
                    </a:ext>
                  </a:extLst>
                </a:gridCol>
                <a:gridCol w="2236363">
                  <a:extLst>
                    <a:ext uri="{9D8B030D-6E8A-4147-A177-3AD203B41FA5}">
                      <a16:colId xmlns:a16="http://schemas.microsoft.com/office/drawing/2014/main" val="2593010544"/>
                    </a:ext>
                  </a:extLst>
                </a:gridCol>
                <a:gridCol w="3950907">
                  <a:extLst>
                    <a:ext uri="{9D8B030D-6E8A-4147-A177-3AD203B41FA5}">
                      <a16:colId xmlns:a16="http://schemas.microsoft.com/office/drawing/2014/main" val="656215850"/>
                    </a:ext>
                  </a:extLst>
                </a:gridCol>
              </a:tblGrid>
              <a:tr h="93186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Kwota opłaty podstawowej 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(zł)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Kwota zastosowanych ulg własnych Beneficjenta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(zł)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Kwota 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dofinansowania – z programu „MALUCH+”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obniżająca opłatę Rodziców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(zł)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Łączna opłata Rodzica po uwzględnieniu ulg 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własnych – i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dofinansowania z </a:t>
                      </a:r>
                      <a:r>
                        <a:rPr lang="pl-P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programu „MALUCH+” 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(zł)</a:t>
                      </a: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Prawidłowa miesięczna kwota dofinansowania jaka powinna być zwrócona rodzicom nie może być większa od 80% kwoty opłaty podstawowej i nie może być większa </a:t>
                      </a:r>
                      <a:r>
                        <a:rPr lang="pl-PL" sz="1000" b="1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 ponoszonej opłaty przez rodziców po uwzględnieniu ulg</a:t>
                      </a:r>
                      <a:endParaRPr lang="pl-PL" sz="1000" b="1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800397"/>
                  </a:ext>
                </a:extLst>
              </a:tr>
              <a:tr h="9358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-20,00</a:t>
                      </a:r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480,00</a:t>
                      </a:r>
                    </a:p>
                    <a:p>
                      <a:pPr algn="ctr" fontAlgn="b"/>
                      <a:r>
                        <a:rPr lang="pl-PL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kwota dofinansowania nie może być &gt; od 80% kwoty opłaty podstawowej ( 800 *80%= 640,00 zł) i nie może być &gt; </a:t>
                      </a:r>
                      <a:r>
                        <a:rPr lang="pl-PL" sz="11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 ponoszonej opłaty przez rodziców po uwzględnieniu ulg Beneficjenta (tj. 800 – 320 = 480)</a:t>
                      </a:r>
                      <a:r>
                        <a:rPr lang="pl-PL" sz="12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607432"/>
                  </a:ext>
                </a:extLst>
              </a:tr>
              <a:tr h="102765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500,00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kwota dofinansowania nie może być &gt; od 80% kwoty opłaty podstawowej ( 1000 *80%= 800,00 zł) i nie może być &gt; </a:t>
                      </a:r>
                      <a:r>
                        <a:rPr lang="pl-PL" sz="11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 ponoszonej opłaty przez rodziców po uwzględnieniu ulg Beneficjenta (tj. 1000 – 400 = 600) oraz od kwoty przyznanego dofinansowania tj.</a:t>
                      </a:r>
                      <a:r>
                        <a:rPr lang="pl-PL" sz="11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500 zł.</a:t>
                      </a:r>
                      <a:r>
                        <a:rPr lang="pl-PL" sz="11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3696726"/>
                  </a:ext>
                </a:extLst>
              </a:tr>
            </a:tbl>
          </a:graphicData>
        </a:graphic>
      </p:graphicFrame>
      <p:cxnSp>
        <p:nvCxnSpPr>
          <p:cNvPr id="30754" name="Łącznik prosty 3"/>
          <p:cNvCxnSpPr>
            <a:cxnSpLocks noChangeShapeType="1"/>
          </p:cNvCxnSpPr>
          <p:nvPr/>
        </p:nvCxnSpPr>
        <p:spPr bwMode="auto">
          <a:xfrm flipV="1">
            <a:off x="4943872" y="4005064"/>
            <a:ext cx="2231628" cy="93610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5" name="Łącznik prosty 5"/>
          <p:cNvCxnSpPr>
            <a:cxnSpLocks noChangeShapeType="1"/>
          </p:cNvCxnSpPr>
          <p:nvPr/>
        </p:nvCxnSpPr>
        <p:spPr bwMode="auto">
          <a:xfrm>
            <a:off x="4943872" y="4005064"/>
            <a:ext cx="2231628" cy="93610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70523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773238"/>
            <a:ext cx="10707688" cy="432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defRPr/>
            </a:pPr>
            <a:r>
              <a:rPr lang="pl-PL" sz="2400" b="1" dirty="0" smtClean="0">
                <a:latin typeface="+mj-lt"/>
              </a:rPr>
              <a:t>Załączniki do </a:t>
            </a:r>
            <a:r>
              <a:rPr lang="pl-PL" sz="2400" b="1" dirty="0">
                <a:latin typeface="+mj-lt"/>
              </a:rPr>
              <a:t>oferty moduł 3 (1): </a:t>
            </a:r>
          </a:p>
          <a:p>
            <a:pPr algn="just">
              <a:defRPr/>
            </a:pPr>
            <a:endParaRPr lang="pl-PL" sz="2400" b="1" dirty="0" smtClean="0">
              <a:latin typeface="+mj-lt"/>
            </a:endParaRPr>
          </a:p>
          <a:p>
            <a:pPr algn="just">
              <a:defRPr/>
            </a:pPr>
            <a:r>
              <a:rPr lang="pl-PL" sz="2000" dirty="0" smtClean="0">
                <a:latin typeface="+mj-lt"/>
              </a:rPr>
              <a:t>Do </a:t>
            </a:r>
            <a:r>
              <a:rPr lang="pl-PL" sz="2000" dirty="0">
                <a:latin typeface="+mj-lt"/>
              </a:rPr>
              <a:t>oferty </a:t>
            </a:r>
            <a:r>
              <a:rPr lang="pl-PL" sz="2000" dirty="0" smtClean="0">
                <a:latin typeface="+mj-lt"/>
              </a:rPr>
              <a:t>konkursowej </a:t>
            </a:r>
            <a:r>
              <a:rPr lang="pl-PL" sz="2000" dirty="0">
                <a:latin typeface="+mj-lt"/>
              </a:rPr>
              <a:t>w ramach </a:t>
            </a:r>
            <a:r>
              <a:rPr lang="pl-PL" sz="2000" b="1" dirty="0">
                <a:latin typeface="+mj-lt"/>
              </a:rPr>
              <a:t>modułu 3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należy dołączyć:</a:t>
            </a: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dokument zawierający </a:t>
            </a:r>
            <a:r>
              <a:rPr lang="pl-PL" sz="2000" b="1" dirty="0">
                <a:latin typeface="+mj-lt"/>
              </a:rPr>
              <a:t>opis realizacji zadania </a:t>
            </a:r>
            <a:r>
              <a:rPr lang="pl-PL" sz="2000" dirty="0">
                <a:latin typeface="+mj-lt"/>
              </a:rPr>
              <a:t>wg wzoru zamieszczonego na stronie internetowej </a:t>
            </a:r>
            <a:r>
              <a:rPr lang="pl-PL" sz="2000" dirty="0" smtClean="0">
                <a:latin typeface="+mj-lt"/>
              </a:rPr>
              <a:t>Mazowieckiego Urzędu Wojewódzkiego w Warszawie,</a:t>
            </a:r>
            <a:endParaRPr lang="pl-PL" sz="2000" dirty="0">
              <a:latin typeface="+mj-lt"/>
            </a:endParaRP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b="1" dirty="0">
                <a:latin typeface="+mj-lt"/>
              </a:rPr>
              <a:t>kalkulację kosztów </a:t>
            </a:r>
            <a:r>
              <a:rPr lang="pl-PL" sz="2000" dirty="0">
                <a:latin typeface="+mj-lt"/>
              </a:rPr>
              <a:t>wg wzoru zamieszczonego na stronie internetowej </a:t>
            </a:r>
            <a:r>
              <a:rPr lang="pl-PL" sz="2000" dirty="0" smtClean="0">
                <a:latin typeface="+mj-lt"/>
              </a:rPr>
              <a:t>Mazowieckiego Urzędu Wojewódzkiego w Warszawie;</a:t>
            </a: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b="1" dirty="0">
                <a:latin typeface="+mj-lt"/>
              </a:rPr>
              <a:t>t</a:t>
            </a:r>
            <a:r>
              <a:rPr lang="pl-PL" sz="2000" b="1" dirty="0" smtClean="0">
                <a:latin typeface="+mj-lt"/>
              </a:rPr>
              <a:t>ytuł prawny do lokalu</a:t>
            </a:r>
            <a:r>
              <a:rPr lang="pl-PL" sz="2000" dirty="0" smtClean="0">
                <a:latin typeface="+mj-lt"/>
              </a:rPr>
              <a:t>, w </a:t>
            </a:r>
            <a:r>
              <a:rPr lang="pl-PL" sz="2000" dirty="0">
                <a:latin typeface="+mj-lt"/>
              </a:rPr>
              <a:t>którym będą tworzone miejsca opieki (na tym etapie za tytuł prawny do lokalu </a:t>
            </a:r>
            <a:r>
              <a:rPr lang="pl-PL" sz="2000" dirty="0" smtClean="0">
                <a:latin typeface="+mj-lt"/>
              </a:rPr>
              <a:t>może </a:t>
            </a:r>
            <a:r>
              <a:rPr lang="pl-PL" sz="2000" dirty="0">
                <a:latin typeface="+mj-lt"/>
              </a:rPr>
              <a:t>być również uznana umowa przedwstępna najmu) </a:t>
            </a:r>
            <a:r>
              <a:rPr lang="pl-PL" sz="2000" dirty="0" smtClean="0">
                <a:latin typeface="+mj-lt"/>
              </a:rPr>
              <a:t>– jeśli nie zostanie w nim podany numeru księgi wieczystej, Wojewoda będzie wzywał do jego nadesłania;</a:t>
            </a:r>
            <a:endParaRPr lang="pl-PL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b="1" dirty="0">
                <a:latin typeface="+mj-lt"/>
              </a:rPr>
              <a:t>oświadczenie o uczestnictwie w poprzednich edycjach </a:t>
            </a:r>
            <a:r>
              <a:rPr lang="pl-PL" sz="2000" dirty="0">
                <a:latin typeface="+mj-lt"/>
              </a:rPr>
              <a:t>programu „MALUCH+”;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w przypadku oferentów wpisanych do KRS – </a:t>
            </a:r>
            <a:r>
              <a:rPr lang="pl-PL" sz="2000" b="1" dirty="0">
                <a:latin typeface="+mj-lt"/>
              </a:rPr>
              <a:t>aktualny odpis z Krajowego Rejestru Sądowego </a:t>
            </a:r>
            <a:r>
              <a:rPr lang="pl-PL" sz="2000" dirty="0">
                <a:latin typeface="+mj-lt"/>
              </a:rPr>
              <a:t>(bądź wydruk z systemu elektronicznego</a:t>
            </a:r>
            <a:r>
              <a:rPr lang="pl-PL" sz="2000" dirty="0" smtClean="0">
                <a:latin typeface="+mj-lt"/>
              </a:rPr>
              <a:t>); </a:t>
            </a:r>
            <a:endParaRPr lang="pl-PL" sz="2000" dirty="0">
              <a:latin typeface="+mj-lt"/>
            </a:endParaRPr>
          </a:p>
          <a:p>
            <a:pPr algn="just">
              <a:defRPr/>
            </a:pPr>
            <a:endParaRPr lang="pl-PL" sz="2000" dirty="0" smtClean="0">
              <a:latin typeface="+mj-lt"/>
            </a:endParaRPr>
          </a:p>
        </p:txBody>
      </p:sp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773238"/>
            <a:ext cx="10707688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defRPr/>
            </a:pPr>
            <a:r>
              <a:rPr lang="pl-PL" sz="2400" b="1" dirty="0" smtClean="0">
                <a:latin typeface="+mj-lt"/>
              </a:rPr>
              <a:t>Załączniki do oferty moduł 3 (2): </a:t>
            </a:r>
          </a:p>
          <a:p>
            <a:pPr algn="just">
              <a:defRPr/>
            </a:pPr>
            <a:endParaRPr lang="pl-PL" sz="2400" b="1" dirty="0" smtClean="0">
              <a:latin typeface="+mj-lt"/>
            </a:endParaRPr>
          </a:p>
          <a:p>
            <a:pPr algn="just">
              <a:defRPr/>
            </a:pPr>
            <a:r>
              <a:rPr lang="pl-PL" sz="2000" dirty="0" smtClean="0">
                <a:latin typeface="+mj-lt"/>
              </a:rPr>
              <a:t>Do </a:t>
            </a:r>
            <a:r>
              <a:rPr lang="pl-PL" sz="2000" dirty="0">
                <a:latin typeface="+mj-lt"/>
              </a:rPr>
              <a:t>oferty </a:t>
            </a:r>
            <a:r>
              <a:rPr lang="pl-PL" sz="2000" dirty="0" smtClean="0">
                <a:latin typeface="+mj-lt"/>
              </a:rPr>
              <a:t>konkursowej </a:t>
            </a:r>
            <a:r>
              <a:rPr lang="pl-PL" sz="2000" dirty="0">
                <a:latin typeface="+mj-lt"/>
              </a:rPr>
              <a:t>w ramach </a:t>
            </a:r>
            <a:r>
              <a:rPr lang="pl-PL" sz="2000" b="1" dirty="0">
                <a:latin typeface="+mj-lt"/>
              </a:rPr>
              <a:t>modułu 3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należy dołączyć (c.d.):</a:t>
            </a: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załącznik „</a:t>
            </a:r>
            <a:r>
              <a:rPr lang="pl-PL" sz="2000" b="1" dirty="0">
                <a:latin typeface="+mj-lt"/>
              </a:rPr>
              <a:t>Zgoda oferenta na przetwarzanie danych osobowych </a:t>
            </a:r>
            <a:r>
              <a:rPr lang="pl-PL" sz="2000" dirty="0" smtClean="0">
                <a:latin typeface="+mj-lt"/>
              </a:rPr>
              <a:t>– „MALUCH+” </a:t>
            </a:r>
            <a:r>
              <a:rPr lang="pl-PL" sz="2000" dirty="0">
                <a:latin typeface="+mj-lt"/>
              </a:rPr>
              <a:t>2021 – moduł 3” </a:t>
            </a:r>
            <a:r>
              <a:rPr lang="pl-PL" sz="2000" dirty="0" smtClean="0">
                <a:latin typeface="+mj-lt"/>
              </a:rPr>
              <a:t/>
            </a:r>
            <a:br>
              <a:rPr lang="pl-PL" sz="2000" dirty="0" smtClean="0">
                <a:latin typeface="+mj-lt"/>
              </a:rPr>
            </a:br>
            <a:r>
              <a:rPr lang="pl-PL" sz="2000" dirty="0" smtClean="0">
                <a:latin typeface="+mj-lt"/>
              </a:rPr>
              <a:t>(</a:t>
            </a:r>
            <a:r>
              <a:rPr lang="pl-PL" sz="2000" dirty="0">
                <a:latin typeface="+mj-lt"/>
              </a:rPr>
              <a:t>w przypadku oferty złożonej przez osobę fizyczną, prowadzącą działalność gospodarczą oraz odrębnie dla osób trzecich upoważnionych do składania w imieniu Beneficjenta wyjaśnień, uzupełnień i zmian dotyczących oferty);</a:t>
            </a: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załącznik „</a:t>
            </a:r>
            <a:r>
              <a:rPr lang="pl-PL" sz="2000" b="1" dirty="0">
                <a:latin typeface="+mj-lt"/>
              </a:rPr>
              <a:t>Oświadczenie o zapoznaniu się z klauzulą informacyjną </a:t>
            </a:r>
            <a:r>
              <a:rPr lang="pl-PL" sz="2000" dirty="0">
                <a:latin typeface="+mj-lt"/>
              </a:rPr>
              <a:t>RODO 2021” (w przypadku oferty złożonej przez osobę fizyczną); </a:t>
            </a:r>
            <a:endParaRPr lang="pl-PL" sz="2000" dirty="0" smtClean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w </a:t>
            </a:r>
            <a:r>
              <a:rPr lang="pl-PL" sz="2000" dirty="0">
                <a:latin typeface="+mj-lt"/>
              </a:rPr>
              <a:t>przypadku oferty dotyczącej uczelni albo pracodawcy składanej przez podmiot współpracujący z uczelnią albo pracodawcą, do oferty należy dołączyć </a:t>
            </a:r>
            <a:r>
              <a:rPr lang="pl-PL" sz="2000" b="1" dirty="0">
                <a:latin typeface="+mj-lt"/>
              </a:rPr>
              <a:t>umowę (porozumienie) współpracy odpowiednio z uczelnią albo </a:t>
            </a:r>
            <a:r>
              <a:rPr lang="pl-PL" sz="2000" b="1" dirty="0" smtClean="0">
                <a:latin typeface="+mj-lt"/>
              </a:rPr>
              <a:t>pracodawcą</a:t>
            </a:r>
            <a:r>
              <a:rPr lang="pl-PL" sz="2000" dirty="0" smtClean="0">
                <a:latin typeface="+mj-lt"/>
              </a:rPr>
              <a:t>.</a:t>
            </a:r>
            <a:endParaRPr lang="pl-PL" sz="2000" dirty="0">
              <a:latin typeface="+mj-lt"/>
            </a:endParaRPr>
          </a:p>
        </p:txBody>
      </p:sp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240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49288" y="1522413"/>
            <a:ext cx="10707687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defRPr/>
            </a:pPr>
            <a:r>
              <a:rPr lang="pl-PL" sz="2400" b="1" dirty="0" smtClean="0">
                <a:latin typeface="+mj-lt"/>
              </a:rPr>
              <a:t>Załączniki do oferty: </a:t>
            </a:r>
          </a:p>
          <a:p>
            <a:pPr algn="just">
              <a:defRPr/>
            </a:pPr>
            <a:endParaRPr lang="pl-PL" sz="800" b="1" dirty="0" smtClean="0">
              <a:latin typeface="+mj-lt"/>
            </a:endParaRPr>
          </a:p>
          <a:p>
            <a:pPr algn="just">
              <a:defRPr/>
            </a:pPr>
            <a:r>
              <a:rPr lang="pl-PL" sz="2000" dirty="0" smtClean="0">
                <a:latin typeface="+mj-lt"/>
              </a:rPr>
              <a:t>Do </a:t>
            </a:r>
            <a:r>
              <a:rPr lang="pl-PL" sz="2000" dirty="0">
                <a:latin typeface="+mj-lt"/>
              </a:rPr>
              <a:t>oferty konkursowej, w ramach </a:t>
            </a:r>
            <a:r>
              <a:rPr lang="pl-PL" sz="2000" b="1" dirty="0">
                <a:latin typeface="+mj-lt"/>
              </a:rPr>
              <a:t>modułu </a:t>
            </a:r>
            <a:r>
              <a:rPr lang="pl-PL" sz="2000" b="1" dirty="0" smtClean="0">
                <a:latin typeface="+mj-lt"/>
              </a:rPr>
              <a:t>4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należy dołączyć: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zgody na przetwarzanie danych osobowych, wg wzorów zamieszczonych </a:t>
            </a:r>
            <a:r>
              <a:rPr lang="pl-PL" sz="2000" dirty="0">
                <a:latin typeface="+mj-lt"/>
              </a:rPr>
              <a:t>na stronie internetowej MUW</a:t>
            </a:r>
            <a:r>
              <a:rPr lang="pl-PL" sz="2000" dirty="0" smtClean="0">
                <a:latin typeface="+mj-lt"/>
              </a:rPr>
              <a:t>- ww. załączniki obowiązkowo muszą przedłożyć osoby fizyczne składające ofertę lub osoby fizyczne wymienione w ofercie jako osoby upoważnione do składania wyjaśnień w imieniu oferenta,</a:t>
            </a:r>
            <a:endParaRPr lang="pl-PL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Oświadczenie o uczestnictwie w poprzednich edycjach Programu „MALUCH+”, wg </a:t>
            </a:r>
            <a:r>
              <a:rPr lang="pl-PL" sz="2000" dirty="0">
                <a:latin typeface="+mj-lt"/>
              </a:rPr>
              <a:t>wzoru zamieszczonego na stronie internetowej MUW</a:t>
            </a:r>
          </a:p>
          <a:p>
            <a:pPr algn="just">
              <a:defRPr/>
            </a:pPr>
            <a:r>
              <a:rPr lang="pl-PL" sz="2000" dirty="0">
                <a:latin typeface="+mj-lt"/>
              </a:rPr>
              <a:t>oraz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umowę (porozumienie) o współpracy z uczelnią albo pracodawcą, w przypadku gdy ofertę składa podmiot współpracujący z uczelnią albo pracodawcą,</a:t>
            </a:r>
            <a:endParaRPr lang="pl-PL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a</a:t>
            </a:r>
            <a:r>
              <a:rPr lang="pl-PL" sz="2000" dirty="0" smtClean="0">
                <a:latin typeface="+mj-lt"/>
              </a:rPr>
              <a:t>ktualny odpis z Krajowego Rejestru </a:t>
            </a:r>
            <a:r>
              <a:rPr lang="pl-PL" sz="2000" dirty="0">
                <a:latin typeface="+mj-lt"/>
              </a:rPr>
              <a:t>S</a:t>
            </a:r>
            <a:r>
              <a:rPr lang="pl-PL" sz="2000" dirty="0" smtClean="0">
                <a:latin typeface="+mj-lt"/>
              </a:rPr>
              <a:t>ądowego bądź wydruk z systemu elektronicznego </a:t>
            </a:r>
            <a:br>
              <a:rPr lang="pl-PL" sz="2000" dirty="0" smtClean="0">
                <a:latin typeface="+mj-lt"/>
              </a:rPr>
            </a:br>
            <a:r>
              <a:rPr lang="pl-PL" sz="2000" dirty="0" smtClean="0">
                <a:latin typeface="+mj-lt"/>
              </a:rPr>
              <a:t>w </a:t>
            </a:r>
            <a:r>
              <a:rPr lang="pl-PL" sz="2000" dirty="0">
                <a:latin typeface="+mj-lt"/>
              </a:rPr>
              <a:t>przypadku </a:t>
            </a:r>
            <a:r>
              <a:rPr lang="pl-PL" sz="2000" dirty="0" smtClean="0">
                <a:latin typeface="+mj-lt"/>
              </a:rPr>
              <a:t>oferentów wpisanych do KRS.</a:t>
            </a:r>
            <a:endParaRPr lang="pl-PL" sz="2000" dirty="0">
              <a:latin typeface="+mj-lt"/>
            </a:endParaRPr>
          </a:p>
        </p:txBody>
      </p:sp>
      <p:pic>
        <p:nvPicPr>
          <p:cNvPr id="36871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5804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412875"/>
            <a:ext cx="10707688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b="1" dirty="0" smtClean="0">
                <a:latin typeface="+mn-lt"/>
              </a:rPr>
              <a:t>WAŻNE TERMINY dla modułu 3 i </a:t>
            </a:r>
            <a:r>
              <a:rPr lang="pl-PL" b="1" dirty="0" smtClean="0">
                <a:latin typeface="+mn-lt"/>
              </a:rPr>
              <a:t>4</a:t>
            </a:r>
          </a:p>
          <a:p>
            <a:pPr algn="ctr">
              <a:defRPr/>
            </a:pPr>
            <a:endParaRPr lang="pl-PL" b="1" dirty="0">
              <a:latin typeface="+mn-lt"/>
            </a:endParaRPr>
          </a:p>
          <a:p>
            <a:pPr algn="ctr">
              <a:defRPr/>
            </a:pPr>
            <a:endParaRPr lang="pl-PL" b="1" dirty="0" smtClean="0">
              <a:latin typeface="+mn-lt"/>
            </a:endParaRPr>
          </a:p>
          <a:p>
            <a:pPr algn="just">
              <a:defRPr/>
            </a:pPr>
            <a:endParaRPr lang="pl-PL" sz="1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Termin </a:t>
            </a:r>
            <a:r>
              <a:rPr lang="pl-PL" sz="2000" dirty="0">
                <a:latin typeface="+mn-lt"/>
              </a:rPr>
              <a:t>składania ofert</a:t>
            </a:r>
            <a:r>
              <a:rPr lang="pl-PL" sz="2000" dirty="0" smtClean="0">
                <a:latin typeface="+mn-lt"/>
              </a:rPr>
              <a:t>: – </a:t>
            </a:r>
            <a:r>
              <a:rPr lang="pl-PL" sz="2000" b="1" dirty="0" smtClean="0">
                <a:latin typeface="+mn-lt"/>
              </a:rPr>
              <a:t>od </a:t>
            </a:r>
            <a:r>
              <a:rPr lang="pl-PL" sz="2000" b="1" dirty="0">
                <a:latin typeface="+mn-lt"/>
              </a:rPr>
              <a:t>7 września do </a:t>
            </a:r>
            <a:r>
              <a:rPr lang="pl-PL" sz="2000" b="1" dirty="0" smtClean="0">
                <a:latin typeface="+mn-lt"/>
              </a:rPr>
              <a:t>6 listopada </a:t>
            </a:r>
            <a:r>
              <a:rPr lang="pl-PL" sz="2000" b="1" dirty="0">
                <a:latin typeface="+mn-lt"/>
              </a:rPr>
              <a:t>2020 r</a:t>
            </a:r>
            <a:r>
              <a:rPr lang="pl-PL" sz="2000" b="1" dirty="0" smtClean="0">
                <a:latin typeface="+mn-lt"/>
              </a:rPr>
              <a:t>.</a:t>
            </a:r>
            <a:r>
              <a:rPr lang="pl-PL" sz="2000" dirty="0" smtClean="0">
                <a:latin typeface="+mn-lt"/>
              </a:rPr>
              <a:t>,</a:t>
            </a:r>
          </a:p>
          <a:p>
            <a:pPr lvl="1" indent="0" algn="just">
              <a:defRPr/>
            </a:pPr>
            <a:endParaRPr lang="pl-PL" sz="1400" dirty="0" smtClean="0">
              <a:latin typeface="+mn-lt"/>
            </a:endParaRPr>
          </a:p>
          <a:p>
            <a:pPr lvl="1" indent="0" algn="just">
              <a:defRPr/>
            </a:pPr>
            <a:endParaRPr lang="pl-PL" sz="1100" dirty="0" smtClean="0">
              <a:latin typeface="+mn-lt"/>
            </a:endParaRPr>
          </a:p>
          <a:p>
            <a:pPr algn="just">
              <a:defRPr/>
            </a:pPr>
            <a:r>
              <a:rPr lang="pl-PL" dirty="0" smtClean="0">
                <a:latin typeface="+mn-lt"/>
              </a:rPr>
              <a:t>Datą </a:t>
            </a:r>
            <a:r>
              <a:rPr lang="pl-PL" dirty="0">
                <a:latin typeface="+mn-lt"/>
              </a:rPr>
              <a:t>złożenia oferty jest data wpływu </a:t>
            </a:r>
            <a:r>
              <a:rPr lang="pl-PL" dirty="0" smtClean="0">
                <a:latin typeface="+mn-lt"/>
              </a:rPr>
              <a:t>oferty do Mazowieckiego Urzędu Wojewódzkiego w Warszawie.</a:t>
            </a:r>
          </a:p>
          <a:p>
            <a:pPr algn="just">
              <a:defRPr/>
            </a:pPr>
            <a:endParaRPr lang="pl-PL" sz="2000" dirty="0">
              <a:latin typeface="+mn-lt"/>
            </a:endParaRPr>
          </a:p>
          <a:p>
            <a:pPr marL="1028700" lvl="1" algn="just">
              <a:buFont typeface="Wingdings" panose="05000000000000000000" pitchFamily="2" charset="2"/>
              <a:buChar char="Ø"/>
              <a:defRPr/>
            </a:pPr>
            <a:r>
              <a:rPr lang="pl-PL" b="1" dirty="0">
                <a:latin typeface="+mn-lt"/>
              </a:rPr>
              <a:t> </a:t>
            </a:r>
            <a:r>
              <a:rPr lang="pl-PL" sz="2000" dirty="0" smtClean="0">
                <a:latin typeface="+mn-lt"/>
              </a:rPr>
              <a:t>Wyniki </a:t>
            </a:r>
            <a:r>
              <a:rPr lang="pl-PL" sz="2000" dirty="0">
                <a:latin typeface="+mn-lt"/>
              </a:rPr>
              <a:t>konkursu</a:t>
            </a:r>
            <a:r>
              <a:rPr lang="pl-PL" sz="2000" dirty="0" smtClean="0">
                <a:latin typeface="+mn-lt"/>
              </a:rPr>
              <a:t>: – </a:t>
            </a:r>
            <a:r>
              <a:rPr lang="pl-PL" sz="2000" b="1" dirty="0" smtClean="0">
                <a:latin typeface="+mn-lt"/>
              </a:rPr>
              <a:t>do </a:t>
            </a:r>
            <a:r>
              <a:rPr lang="pl-PL" sz="2000" b="1" dirty="0">
                <a:latin typeface="+mn-lt"/>
              </a:rPr>
              <a:t>15 stycznia 2021 r.</a:t>
            </a:r>
          </a:p>
          <a:p>
            <a:pPr algn="just">
              <a:defRPr/>
            </a:pPr>
            <a:endParaRPr lang="pl-PL" sz="2000" b="1" dirty="0">
              <a:latin typeface="+mn-lt"/>
            </a:endParaRPr>
          </a:p>
          <a:p>
            <a:pPr algn="just">
              <a:defRPr/>
            </a:pPr>
            <a:r>
              <a:rPr lang="pl-PL" dirty="0">
                <a:latin typeface="+mn-lt"/>
              </a:rPr>
              <a:t> </a:t>
            </a:r>
          </a:p>
          <a:p>
            <a:pPr algn="just">
              <a:defRPr/>
            </a:pPr>
            <a:r>
              <a:rPr lang="pl-PL" b="1" dirty="0">
                <a:latin typeface="+mn-lt"/>
              </a:rPr>
              <a:t>7 dni roboczych </a:t>
            </a:r>
            <a:r>
              <a:rPr lang="pl-PL" dirty="0">
                <a:latin typeface="+mn-lt"/>
              </a:rPr>
              <a:t>od dnia ogłoszenia wyników </a:t>
            </a:r>
            <a:r>
              <a:rPr lang="pl-PL" dirty="0" smtClean="0">
                <a:latin typeface="+mn-lt"/>
              </a:rPr>
              <a:t>konkursu beneficjenci składają </a:t>
            </a:r>
            <a:r>
              <a:rPr lang="pl-PL" dirty="0">
                <a:latin typeface="+mn-lt"/>
              </a:rPr>
              <a:t>do urzędu </a:t>
            </a:r>
            <a:r>
              <a:rPr lang="pl-PL" dirty="0" smtClean="0">
                <a:latin typeface="+mn-lt"/>
              </a:rPr>
              <a:t>wojewódzkiego oświadczenie </a:t>
            </a:r>
            <a:r>
              <a:rPr lang="pl-PL" dirty="0">
                <a:latin typeface="+mn-lt"/>
              </a:rPr>
              <a:t>o przyjęciu dotacji lub środków z Funduszu </a:t>
            </a:r>
            <a:r>
              <a:rPr lang="pl-PL" dirty="0" smtClean="0">
                <a:latin typeface="+mn-lt"/>
              </a:rPr>
              <a:t>Pracy.</a:t>
            </a:r>
            <a:endParaRPr lang="pl-PL" dirty="0">
              <a:latin typeface="+mn-lt"/>
            </a:endParaRPr>
          </a:p>
          <a:p>
            <a:pPr algn="just">
              <a:defRPr/>
            </a:pPr>
            <a:endParaRPr lang="pl-PL" dirty="0">
              <a:latin typeface="+mn-lt"/>
            </a:endParaRPr>
          </a:p>
        </p:txBody>
      </p:sp>
      <p:pic>
        <p:nvPicPr>
          <p:cNvPr id="3891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726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412875"/>
            <a:ext cx="10707688" cy="487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b="1" dirty="0" smtClean="0">
                <a:latin typeface="+mn-lt"/>
              </a:rPr>
              <a:t>WAŻNE TERMINY i inne informacje dla modułu 3 i 4</a:t>
            </a:r>
          </a:p>
          <a:p>
            <a:pPr algn="just">
              <a:defRPr/>
            </a:pPr>
            <a:endParaRPr lang="pl-PL" sz="1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Zawieranie umów</a:t>
            </a: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Wojewoda </a:t>
            </a:r>
            <a:r>
              <a:rPr lang="pl-PL" sz="2000" dirty="0">
                <a:latin typeface="+mn-lt"/>
              </a:rPr>
              <a:t>oraz </a:t>
            </a:r>
            <a:r>
              <a:rPr lang="pl-PL" sz="2000" dirty="0" smtClean="0">
                <a:latin typeface="+mn-lt"/>
              </a:rPr>
              <a:t>Beneficjent programu – zawierają </a:t>
            </a:r>
            <a:r>
              <a:rPr lang="pl-PL" sz="2000" dirty="0" smtClean="0">
                <a:latin typeface="+mn-lt"/>
              </a:rPr>
              <a:t>umowy </a:t>
            </a:r>
            <a:r>
              <a:rPr lang="pl-PL" sz="2000" dirty="0">
                <a:latin typeface="+mn-lt"/>
              </a:rPr>
              <a:t>w sprawie przekazania dofinansowania niezwłocznie i nie później niż w terminie do 3 miesięcy po uzyskaniu środków na realizację </a:t>
            </a:r>
            <a:r>
              <a:rPr lang="pl-PL" sz="2000" dirty="0" smtClean="0">
                <a:latin typeface="+mn-lt"/>
              </a:rPr>
              <a:t>programu </a:t>
            </a:r>
            <a:r>
              <a:rPr lang="pl-PL" sz="2000" dirty="0">
                <a:latin typeface="+mn-lt"/>
              </a:rPr>
              <a:t>(tj. od daty wydania decyzji wojewody o zwiększeniu budżetu wojewody na realizację Programu lub od daty wpływu środków Funduszu Pracy na wyodrębniony rachunek bankowy wojewody), </a:t>
            </a:r>
            <a:r>
              <a:rPr lang="pl-PL" sz="2000" b="1" dirty="0">
                <a:latin typeface="+mn-lt"/>
              </a:rPr>
              <a:t>z zastrzeżeniem że beneficjent przedłożył komplet spójnych </a:t>
            </a:r>
            <a:r>
              <a:rPr lang="pl-PL" sz="2000" b="1" dirty="0" smtClean="0">
                <a:latin typeface="+mn-lt"/>
              </a:rPr>
              <a:t>i </a:t>
            </a:r>
            <a:r>
              <a:rPr lang="pl-PL" sz="2000" b="1" dirty="0">
                <a:latin typeface="+mn-lt"/>
              </a:rPr>
              <a:t>poprawnych dokumentów niezbędnych do jej </a:t>
            </a:r>
            <a:r>
              <a:rPr lang="pl-PL" sz="2000" b="1" dirty="0" smtClean="0">
                <a:latin typeface="+mn-lt"/>
              </a:rPr>
              <a:t>zawarcia</a:t>
            </a:r>
            <a:r>
              <a:rPr lang="pl-PL" sz="2000" dirty="0" smtClean="0">
                <a:latin typeface="+mn-lt"/>
              </a:rPr>
              <a:t>.</a:t>
            </a:r>
          </a:p>
          <a:p>
            <a:pPr lvl="1" indent="0" algn="just">
              <a:defRPr/>
            </a:pPr>
            <a:endParaRPr lang="pl-PL" sz="2000" dirty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Zabezpieczenie</a:t>
            </a: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Wojewoda wymaga obligatoryjnie wniesienia zabezpieczenia należytego wykonania umowy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z tytułu niewykonania (niepełnego wykonania) zadania, w tym w zakresie okresu trwałości dla modułu 3. Zabezpieczenie wnoszone jest w jednej z form (lub w formach) wskazanych przez wojewodę – w formie weksla, weksla in blanco, hipoteki, zastawu lub gwarancji bankowej na kwotę nie mniejszą niż wysokość przyznanego dofinansowania.</a:t>
            </a: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.</a:t>
            </a:r>
          </a:p>
          <a:p>
            <a:pPr algn="just">
              <a:defRPr/>
            </a:pPr>
            <a:endParaRPr lang="pl-PL" sz="2000" dirty="0">
              <a:latin typeface="+mn-lt"/>
            </a:endParaRPr>
          </a:p>
        </p:txBody>
      </p:sp>
      <p:pic>
        <p:nvPicPr>
          <p:cNvPr id="3891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302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412875"/>
            <a:ext cx="10707688" cy="487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b="1" dirty="0" smtClean="0">
                <a:latin typeface="+mn-lt"/>
              </a:rPr>
              <a:t>WAŻNE INFORMACJE dla modułu 3 i 4</a:t>
            </a:r>
          </a:p>
          <a:p>
            <a:pPr algn="just">
              <a:defRPr/>
            </a:pPr>
            <a:endParaRPr lang="pl-PL" sz="1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endParaRPr lang="pl-PL" sz="2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Specjalne konto bankowe</a:t>
            </a:r>
            <a:endParaRPr lang="pl-PL" sz="2000" dirty="0">
              <a:latin typeface="+mn-lt"/>
            </a:endParaRP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Beneficjent wskazuje w umowie numer konta bankowego, przeznaczonego wyłącznie do obsługi środków dofinansowania na rzecz danego zadania. Od dnia zawarcia umowy przepływ środków z dofinansowania odbywa się wyłącznie przy wykorzystaniu tego konta. Przez konto to nie powinny przepływać żadne inne środki.</a:t>
            </a:r>
          </a:p>
          <a:p>
            <a:pPr lvl="1" indent="0" algn="just">
              <a:defRPr/>
            </a:pPr>
            <a:endParaRPr lang="pl-PL" sz="2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Wykluczenia</a:t>
            </a: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Wojewoda może wykluczyć Beneficjenta z </a:t>
            </a:r>
            <a:r>
              <a:rPr lang="pl-PL" sz="2000" dirty="0">
                <a:latin typeface="+mn-lt"/>
              </a:rPr>
              <a:t>listy podmiotów zakwalifikowanych do uzyskania dofinansowania w danym </a:t>
            </a:r>
            <a:r>
              <a:rPr lang="pl-PL" sz="2000" dirty="0" smtClean="0">
                <a:latin typeface="+mn-lt"/>
              </a:rPr>
              <a:t>roku, jeżeli m.in. Beneficjent nie rozliczył się z realizacji zadań (w tym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z dochowania trwałości) w programie w latach poprzednich, niezależnie od województwa, albo prowadzone jest przeciwko niemu lub zakończyło się wyrokiem postępowanie </a:t>
            </a:r>
            <a:r>
              <a:rPr lang="pl-PL" sz="2000" dirty="0">
                <a:latin typeface="+mn-lt"/>
              </a:rPr>
              <a:t>karne z art. 270, 286 lub 297 Kodeksu Karnego </a:t>
            </a:r>
            <a:r>
              <a:rPr lang="pl-PL" sz="2000" dirty="0" smtClean="0">
                <a:latin typeface="+mn-lt"/>
              </a:rPr>
              <a:t>– również jeśli Beneficjent znajdował się w składzie innego podmiotu.</a:t>
            </a:r>
          </a:p>
          <a:p>
            <a:pPr algn="just">
              <a:defRPr/>
            </a:pPr>
            <a:endParaRPr lang="pl-PL" sz="2000" dirty="0">
              <a:latin typeface="+mn-lt"/>
            </a:endParaRPr>
          </a:p>
        </p:txBody>
      </p:sp>
      <p:pic>
        <p:nvPicPr>
          <p:cNvPr id="3891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181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1412875"/>
            <a:ext cx="10707688" cy="487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b="1" dirty="0" smtClean="0">
                <a:latin typeface="+mn-lt"/>
              </a:rPr>
              <a:t>WAŻNE INFORMACJE dla modułu 3</a:t>
            </a:r>
          </a:p>
          <a:p>
            <a:pPr algn="just">
              <a:defRPr/>
            </a:pPr>
            <a:endParaRPr lang="pl-PL" sz="1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endParaRPr lang="pl-PL" sz="2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Lokalizacja, w której będzie tworzona placówka opieki nad dziećmi do lat 3</a:t>
            </a:r>
            <a:endParaRPr lang="pl-PL" sz="2000" dirty="0">
              <a:latin typeface="+mn-lt"/>
            </a:endParaRP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W związku z </a:t>
            </a:r>
            <a:r>
              <a:rPr lang="pl-PL" sz="2000" dirty="0" err="1" smtClean="0">
                <a:latin typeface="+mn-lt"/>
              </a:rPr>
              <a:t>niekwalifikowalnością</a:t>
            </a:r>
            <a:r>
              <a:rPr lang="pl-PL" sz="2000" dirty="0" smtClean="0">
                <a:latin typeface="+mn-lt"/>
              </a:rPr>
              <a:t> </a:t>
            </a:r>
            <a:r>
              <a:rPr lang="pl-PL" sz="2000" dirty="0" smtClean="0">
                <a:latin typeface="+mn-lt"/>
              </a:rPr>
              <a:t>kosztów budowy nowego obiektu budowlanego, należy zwrócić przy wyborze lokalizacji szczególną uwagę na konieczność oddania do użytkowania w rozumieniu Prawa budowlanego obiektu, w którym tworzona jest placówka.</a:t>
            </a:r>
          </a:p>
          <a:p>
            <a:pPr lvl="1" indent="0" algn="just">
              <a:defRPr/>
            </a:pPr>
            <a:endParaRPr lang="pl-PL" sz="2000" dirty="0" smtClean="0"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n-lt"/>
              </a:rPr>
              <a:t>Ewentualne sąsiedztwo z innymi instytucjami w jednej lokalizacji</a:t>
            </a:r>
          </a:p>
          <a:p>
            <a:pPr lvl="1" indent="0" algn="just">
              <a:defRPr/>
            </a:pPr>
            <a:r>
              <a:rPr lang="pl-PL" sz="2000" dirty="0" smtClean="0">
                <a:latin typeface="+mn-lt"/>
              </a:rPr>
              <a:t>Wojewoda może przed zawarciem umowy oczekiwać nadesłania planu budynku z oznaczonymi pomieszczeniami, w których istnieje już inna instytucja opieki albo przedszkole, oraz pomieszczeniami, z których będzie korzystać nowo tworzona instytucja. Również rozliczanie realizacji takiego zadania może wymagać nadesłania dodatkowych dokumentów lub oświadczeń.</a:t>
            </a:r>
          </a:p>
          <a:p>
            <a:pPr algn="just">
              <a:defRPr/>
            </a:pPr>
            <a:endParaRPr lang="pl-PL" sz="2000" dirty="0">
              <a:latin typeface="+mn-lt"/>
            </a:endParaRPr>
          </a:p>
        </p:txBody>
      </p:sp>
      <p:pic>
        <p:nvPicPr>
          <p:cNvPr id="3891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306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838200" y="1800225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r>
              <a:rPr lang="pl-PL" altLang="pl-PL" b="1" dirty="0"/>
              <a:t>Program </a:t>
            </a:r>
            <a:r>
              <a:rPr lang="pl-PL" altLang="pl-PL" b="1" dirty="0" smtClean="0"/>
              <a:t>„MALUCH+”</a:t>
            </a:r>
            <a:endParaRPr lang="pl-PL" altLang="pl-PL" b="1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2932113"/>
            <a:ext cx="10515600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Program „Maluch+” wspomaga rozwój instytucji opieki nad dziećmi w wieku do lat 3 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 żłobków, klubów dziecięcych i dziennych opiekunów. Beneficjenci programu mogą otrzymać dofinansowanie do tworzenia i funkcjonowania miejsc opieki. </a:t>
            </a:r>
            <a:r>
              <a:rPr lang="pl-PL" altLang="pl-PL" sz="2200" dirty="0">
                <a:latin typeface="+mn-lt"/>
                <a:cs typeface="Times New Roman" panose="02020603050405020304" pitchFamily="18" charset="0"/>
              </a:rPr>
              <a:t>„Maluch+” 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pl-PL" altLang="pl-PL" sz="2200" dirty="0" smtClean="0">
                <a:latin typeface="+mn-lt"/>
                <a:cs typeface="Times New Roman" panose="02020603050405020304" pitchFamily="18" charset="0"/>
              </a:rPr>
            </a:b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jest programem rocznym.</a:t>
            </a:r>
          </a:p>
          <a:p>
            <a:pPr algn="just" eaLnBrk="1" hangingPunct="1">
              <a:lnSpc>
                <a:spcPct val="90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Celem programu </a:t>
            </a:r>
            <a:r>
              <a:rPr lang="pl-PL" altLang="pl-PL" sz="2200" dirty="0">
                <a:latin typeface="+mn-lt"/>
                <a:cs typeface="Times New Roman" panose="02020603050405020304" pitchFamily="18" charset="0"/>
              </a:rPr>
              <a:t>„Maluch+” jest 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zwiększenie dostępności terytorialnej miejsc opieki </a:t>
            </a:r>
            <a:br>
              <a:rPr lang="pl-PL" altLang="pl-PL" sz="2200" dirty="0" smtClean="0">
                <a:latin typeface="+mn-lt"/>
                <a:cs typeface="Times New Roman" panose="02020603050405020304" pitchFamily="18" charset="0"/>
              </a:rPr>
            </a:b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w żłobkach, klubach dziecięcych i u dziennych opiekunów dla wszystkich dzieci, </a:t>
            </a:r>
            <a:br>
              <a:rPr lang="pl-PL" altLang="pl-PL" sz="2200" dirty="0" smtClean="0">
                <a:latin typeface="+mn-lt"/>
                <a:cs typeface="Times New Roman" panose="02020603050405020304" pitchFamily="18" charset="0"/>
              </a:rPr>
            </a:b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w tym dzieci niepełnosprawnych lub wymagających szczególnej opieki, a także podwyższenie standardów opieki.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altLang="pl-PL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6763" y="1741488"/>
            <a:ext cx="10709275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defRPr/>
            </a:pPr>
            <a:r>
              <a:rPr lang="pl-PL" sz="2200" b="1" dirty="0" smtClean="0">
                <a:latin typeface="+mj-lt"/>
              </a:rPr>
              <a:t>Koszty kwalifikowalne:</a:t>
            </a:r>
          </a:p>
          <a:p>
            <a:pPr algn="just">
              <a:defRPr/>
            </a:pPr>
            <a:endParaRPr lang="pl-PL" sz="2200" b="1" dirty="0" smtClean="0">
              <a:latin typeface="+mj-lt"/>
            </a:endParaRPr>
          </a:p>
          <a:p>
            <a:pPr algn="just">
              <a:defRPr/>
            </a:pPr>
            <a:r>
              <a:rPr lang="pl-PL" sz="2000" dirty="0" smtClean="0">
                <a:latin typeface="+mj-lt"/>
              </a:rPr>
              <a:t>W </a:t>
            </a:r>
            <a:r>
              <a:rPr lang="pl-PL" sz="2000" dirty="0">
                <a:latin typeface="+mj-lt"/>
              </a:rPr>
              <a:t>module </a:t>
            </a:r>
            <a:r>
              <a:rPr lang="pl-PL" sz="2000" dirty="0" smtClean="0">
                <a:latin typeface="+mj-lt"/>
              </a:rPr>
              <a:t>3 koszty tworzenia miejsc (majątkowe albo </a:t>
            </a:r>
            <a:r>
              <a:rPr lang="pl-PL" sz="2000" dirty="0">
                <a:latin typeface="+mj-lt"/>
              </a:rPr>
              <a:t>bieżące) mogą dotyczyć: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robót budowlanych o charakterze inwestycji budowlanej, </a:t>
            </a:r>
            <a:r>
              <a:rPr lang="pl-PL" sz="2000" dirty="0">
                <a:latin typeface="+mj-lt"/>
              </a:rPr>
              <a:t>z wyjątkiem kosztów budowy w zakresie wykonywania nowego obiektu budowlanego lub kosztów zakupu nieruchomości,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 smtClean="0">
                <a:latin typeface="+mj-lt"/>
              </a:rPr>
              <a:t>remontu obiektu budowlanego,</a:t>
            </a:r>
            <a:endParaRPr lang="pl-PL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zakupu i montażu wyposażenia,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zakupu pomocy do prowadzenia zajęć opiekuńczo-wychowawczych i edukacyjnych,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wyposażenia i montażu placu zabaw wraz z bezpieczną </a:t>
            </a:r>
            <a:r>
              <a:rPr lang="pl-PL" sz="2000" dirty="0" smtClean="0">
                <a:latin typeface="+mj-lt"/>
              </a:rPr>
              <a:t>nawierzchnią (przy czym nie może to być jedyny koszt realizacji zadania),</a:t>
            </a:r>
            <a:endParaRPr lang="pl-PL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+mj-lt"/>
              </a:rPr>
              <a:t>kosztów </a:t>
            </a:r>
            <a:r>
              <a:rPr lang="pl-PL" sz="2000" dirty="0" smtClean="0">
                <a:latin typeface="+mj-lt"/>
              </a:rPr>
              <a:t>pośrednich tworzenia miejsc opieki (maksymalnie 15% kosztów realizacji zadania ogółem), których zasadność i efektywność ocenia Wojewoda.</a:t>
            </a:r>
            <a:endParaRPr lang="pl-PL" sz="2000" dirty="0">
              <a:latin typeface="+mj-lt"/>
            </a:endParaRPr>
          </a:p>
        </p:txBody>
      </p:sp>
      <p:pic>
        <p:nvPicPr>
          <p:cNvPr id="3072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41363" y="1773238"/>
            <a:ext cx="10709275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defRPr/>
            </a:pPr>
            <a:endParaRPr lang="pl-PL" sz="2200" b="1" dirty="0" smtClean="0">
              <a:latin typeface="+mj-lt"/>
            </a:endParaRPr>
          </a:p>
          <a:p>
            <a:pPr algn="just">
              <a:defRPr/>
            </a:pPr>
            <a:r>
              <a:rPr lang="pl-PL" sz="2200" b="1" dirty="0" smtClean="0">
                <a:latin typeface="+mj-lt"/>
              </a:rPr>
              <a:t>Koszty niekwalifikowane tworzenia miejsc to</a:t>
            </a:r>
            <a:r>
              <a:rPr lang="pl-PL" sz="2200" dirty="0" smtClean="0">
                <a:latin typeface="+mj-lt"/>
              </a:rPr>
              <a:t>: koszty poniesione lub opłacone w innym roku niż 2021, koszty </a:t>
            </a:r>
            <a:r>
              <a:rPr lang="pl-PL" sz="2200" dirty="0">
                <a:latin typeface="+mj-lt"/>
              </a:rPr>
              <a:t>budowy w zakresie wykonywania nowego obiektu </a:t>
            </a:r>
            <a:r>
              <a:rPr lang="pl-PL" sz="2200" dirty="0" smtClean="0">
                <a:latin typeface="+mj-lt"/>
              </a:rPr>
              <a:t>budowlanego, koszty </a:t>
            </a:r>
            <a:r>
              <a:rPr lang="pl-PL" sz="2200" dirty="0">
                <a:latin typeface="+mj-lt"/>
              </a:rPr>
              <a:t>zakupu </a:t>
            </a:r>
            <a:r>
              <a:rPr lang="pl-PL" sz="2200" dirty="0" smtClean="0">
                <a:latin typeface="+mj-lt"/>
              </a:rPr>
              <a:t>nieruchomości, odsetki </a:t>
            </a:r>
            <a:r>
              <a:rPr lang="pl-PL" sz="2200" dirty="0">
                <a:latin typeface="+mj-lt"/>
              </a:rPr>
              <a:t>od zadłużenia, koszty pożyczki lub kredytu, </a:t>
            </a:r>
            <a:r>
              <a:rPr lang="pl-PL" sz="2200" dirty="0" smtClean="0">
                <a:latin typeface="+mj-lt"/>
              </a:rPr>
              <a:t>kary i </a:t>
            </a:r>
            <a:r>
              <a:rPr lang="pl-PL" sz="2200" dirty="0">
                <a:latin typeface="+mj-lt"/>
              </a:rPr>
              <a:t>grzywny, wpłaty na PFRON, wydatek poniesiony na zakup używanego środka trwałego, który był współfinansowany ze środków unijnych lub z dotacji krajowych, podatek VAT możliwy </a:t>
            </a:r>
            <a:r>
              <a:rPr lang="pl-PL" sz="2200" dirty="0" smtClean="0">
                <a:latin typeface="+mj-lt"/>
              </a:rPr>
              <a:t>do </a:t>
            </a:r>
            <a:r>
              <a:rPr lang="pl-PL" sz="2200" dirty="0">
                <a:latin typeface="+mj-lt"/>
              </a:rPr>
              <a:t>odzyskania, </a:t>
            </a:r>
            <a:r>
              <a:rPr lang="pl-PL" sz="2200" dirty="0" smtClean="0">
                <a:latin typeface="+mj-lt"/>
              </a:rPr>
              <a:t>inne niż część kapitałowa raty leasingowej koszty związane z </a:t>
            </a:r>
            <a:r>
              <a:rPr lang="pl-PL" sz="2200" dirty="0">
                <a:latin typeface="+mj-lt"/>
              </a:rPr>
              <a:t>umową leasingu, odsetki od zaległości, koszty amortyzacji, zakup i utrzymanie samochodu oraz zakup paliwa</a:t>
            </a:r>
            <a:r>
              <a:rPr lang="pl-PL" sz="2200" dirty="0" smtClean="0">
                <a:latin typeface="+mj-lt"/>
              </a:rPr>
              <a:t>.</a:t>
            </a:r>
          </a:p>
        </p:txBody>
      </p:sp>
      <p:pic>
        <p:nvPicPr>
          <p:cNvPr id="3482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9425" y="1720850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2622550"/>
            <a:ext cx="10515600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 smtClean="0">
              <a:latin typeface="+mn-lt"/>
            </a:endParaRPr>
          </a:p>
        </p:txBody>
      </p:sp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82663" y="1628775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Planowanie kosztów tworzenia miejsc, w tym w podziale na majątkowe i bieżące</a:t>
            </a:r>
            <a:endParaRPr lang="pl-PL" sz="2800" dirty="0">
              <a:latin typeface="+mj-lt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82663" y="2697163"/>
            <a:ext cx="10298112" cy="37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>
                <a:latin typeface="+mn-lt"/>
              </a:rPr>
              <a:t>k</a:t>
            </a:r>
            <a:r>
              <a:rPr lang="pl-PL" sz="2200" dirty="0" smtClean="0">
                <a:latin typeface="+mn-lt"/>
              </a:rPr>
              <a:t>oszty tworzenia miejsc winny być planowane na podstawie rzetelnego rozeznania zakresu i rodzaju prac niezbędnych do utworzenia nowych miejsc opieki nad dziećmi do lat 3 w konkretnej lokalizacji</a:t>
            </a:r>
          </a:p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pl-PL" sz="2200" dirty="0" smtClean="0">
              <a:latin typeface="+mn-lt"/>
            </a:endParaRPr>
          </a:p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>
                <a:latin typeface="+mn-lt"/>
              </a:rPr>
              <a:t>p</a:t>
            </a:r>
            <a:r>
              <a:rPr lang="pl-PL" sz="2200" dirty="0" smtClean="0">
                <a:latin typeface="+mn-lt"/>
              </a:rPr>
              <a:t>odział kosztów tworzenia miejsc na majątkowe i bieżące powinien być w przemyślany sposób dokonany zgodnie z fachową wiedzą księgową. Na późniejszym etapie (zwłaszcza po złożeniu oświadczenia o przyjęciu dotacji/środków z Funduszu Pracy) konieczność korygowania tego podziału może spowodować opóźnienie przy zawarciu umowy lub nawet konieczność zwrotu środków</a:t>
            </a: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6987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741363" y="1665288"/>
            <a:ext cx="10709275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b="1" dirty="0">
                <a:solidFill>
                  <a:srgbClr val="000000"/>
                </a:solidFill>
              </a:rPr>
              <a:t>Zmiany opłat ponoszonych przez rodziców za pobyt dziecka </a:t>
            </a:r>
          </a:p>
          <a:p>
            <a:pPr algn="ctr"/>
            <a:r>
              <a:rPr lang="pl-PL" altLang="pl-PL" sz="2400" b="1" dirty="0">
                <a:solidFill>
                  <a:srgbClr val="000000"/>
                </a:solidFill>
              </a:rPr>
              <a:t>w instytucji opieki (pkt. 10.2.3 programu)</a:t>
            </a:r>
          </a:p>
          <a:p>
            <a:pPr algn="just"/>
            <a:endParaRPr lang="pl-PL" altLang="pl-PL" dirty="0">
              <a:solidFill>
                <a:srgbClr val="000000"/>
              </a:solidFill>
            </a:endParaRPr>
          </a:p>
          <a:p>
            <a:pPr algn="just"/>
            <a:r>
              <a:rPr lang="pl-PL" altLang="pl-PL" dirty="0">
                <a:solidFill>
                  <a:srgbClr val="000000"/>
                </a:solidFill>
              </a:rPr>
              <a:t>W przypadku przyznania dofinansowania na funkcjonowanie miejsc opieki, możliwe jest podniesienie miesięcznych opłat za pobyt ponoszonych przez rodziców na 1 dziecko wskazanych w ofercie konkursowej, tylko i wyłącznie pod warunkiem </a:t>
            </a:r>
            <a:r>
              <a:rPr lang="pl-PL" altLang="pl-PL" u="sng" dirty="0">
                <a:solidFill>
                  <a:srgbClr val="000000"/>
                </a:solidFill>
              </a:rPr>
              <a:t>udokumentowania przyczyn </a:t>
            </a:r>
            <a:r>
              <a:rPr lang="pl-PL" altLang="pl-PL" dirty="0">
                <a:solidFill>
                  <a:srgbClr val="000000"/>
                </a:solidFill>
              </a:rPr>
              <a:t>wzrostu kosztów funkcjonowania instytucji opieki nad dziećmi w wieku do lat 3 </a:t>
            </a:r>
            <a:r>
              <a:rPr lang="pl-PL" altLang="pl-PL" u="sng" dirty="0">
                <a:solidFill>
                  <a:srgbClr val="000000"/>
                </a:solidFill>
              </a:rPr>
              <a:t>i uzyskania zgody wojewody</a:t>
            </a:r>
            <a:r>
              <a:rPr lang="pl-PL" altLang="pl-PL" dirty="0">
                <a:solidFill>
                  <a:srgbClr val="000000"/>
                </a:solidFill>
              </a:rPr>
              <a:t>. </a:t>
            </a:r>
            <a:br>
              <a:rPr lang="pl-PL" altLang="pl-PL" dirty="0">
                <a:solidFill>
                  <a:srgbClr val="000000"/>
                </a:solidFill>
              </a:rPr>
            </a:br>
            <a:endParaRPr lang="pl-PL" altLang="pl-PL" dirty="0">
              <a:solidFill>
                <a:srgbClr val="000000"/>
              </a:solidFill>
            </a:endParaRPr>
          </a:p>
          <a:p>
            <a:pPr algn="just"/>
            <a:r>
              <a:rPr lang="pl-PL" altLang="pl-PL" dirty="0">
                <a:solidFill>
                  <a:srgbClr val="000000"/>
                </a:solidFill>
              </a:rPr>
              <a:t>W przypadku podniesienia ww. opłat </a:t>
            </a:r>
            <a:r>
              <a:rPr lang="pl-PL" altLang="pl-PL" dirty="0">
                <a:solidFill>
                  <a:srgbClr val="FF0000"/>
                </a:solidFill>
              </a:rPr>
              <a:t>bez zgody wojewody</a:t>
            </a:r>
            <a:r>
              <a:rPr lang="pl-PL" altLang="pl-PL" dirty="0">
                <a:solidFill>
                  <a:srgbClr val="000000"/>
                </a:solidFill>
              </a:rPr>
              <a:t>, Beneficjent będzie zobowiązany do zwrotu dofinansowania proporcjonalnie do wzrostu opłat i maksymalnie do wysokości kwoty przyznanego dofinansowania.</a:t>
            </a:r>
            <a:endParaRPr lang="pl-PL" altLang="pl-PL" sz="2200" b="1" u="sng" dirty="0">
              <a:solidFill>
                <a:srgbClr val="000000"/>
              </a:solidFill>
            </a:endParaRPr>
          </a:p>
        </p:txBody>
      </p:sp>
      <p:pic>
        <p:nvPicPr>
          <p:cNvPr id="3482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803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741363" y="1665288"/>
            <a:ext cx="10709275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b="1" dirty="0">
                <a:solidFill>
                  <a:srgbClr val="000000"/>
                </a:solidFill>
              </a:rPr>
              <a:t>Zmiany opłat ponoszonych przez rodziców za pobyt dziecka </a:t>
            </a:r>
          </a:p>
          <a:p>
            <a:pPr algn="ctr"/>
            <a:r>
              <a:rPr lang="pl-PL" altLang="pl-PL" sz="2400" b="1" dirty="0">
                <a:solidFill>
                  <a:srgbClr val="000000"/>
                </a:solidFill>
              </a:rPr>
              <a:t>w instytucji opieki (pkt. 10.2.3 programu) – cd.</a:t>
            </a:r>
          </a:p>
          <a:p>
            <a:pPr algn="just"/>
            <a:endParaRPr lang="pl-PL" altLang="pl-PL" dirty="0">
              <a:solidFill>
                <a:srgbClr val="000000"/>
              </a:solidFill>
            </a:endParaRPr>
          </a:p>
          <a:p>
            <a:pPr algn="just"/>
            <a:r>
              <a:rPr lang="pl-PL" altLang="pl-PL" u="sng" dirty="0">
                <a:solidFill>
                  <a:srgbClr val="000000"/>
                </a:solidFill>
              </a:rPr>
              <a:t>Przykład: </a:t>
            </a:r>
            <a:endParaRPr lang="pl-PL" altLang="pl-PL" u="sng" dirty="0" smtClean="0">
              <a:solidFill>
                <a:srgbClr val="000000"/>
              </a:solidFill>
            </a:endParaRPr>
          </a:p>
          <a:p>
            <a:pPr algn="just"/>
            <a:endParaRPr lang="pl-PL" altLang="pl-PL" sz="800" u="sng" dirty="0">
              <a:solidFill>
                <a:srgbClr val="000000"/>
              </a:solidFill>
            </a:endParaRPr>
          </a:p>
          <a:p>
            <a:pPr algn="just"/>
            <a:r>
              <a:rPr lang="pl-PL" altLang="pl-PL" sz="1700" i="1" dirty="0">
                <a:solidFill>
                  <a:srgbClr val="000000"/>
                </a:solidFill>
              </a:rPr>
              <a:t>W ofercie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beneficjent podał </a:t>
            </a:r>
            <a:r>
              <a:rPr lang="pl-PL" altLang="pl-PL" sz="1700" i="1" dirty="0">
                <a:solidFill>
                  <a:srgbClr val="000000"/>
                </a:solidFill>
              </a:rPr>
              <a:t>wysokość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miesięcznej opłaty ponoszonej przez rodziców na </a:t>
            </a:r>
            <a:r>
              <a:rPr lang="pl-PL" altLang="pl-PL" sz="1700" i="1" dirty="0">
                <a:solidFill>
                  <a:srgbClr val="000000"/>
                </a:solidFill>
              </a:rPr>
              <a:t>1 dziecko w kwocie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1</a:t>
            </a:r>
            <a:r>
              <a:rPr lang="pl-PL" sz="1600" dirty="0"/>
              <a:t> 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200 </a:t>
            </a:r>
            <a:r>
              <a:rPr lang="pl-PL" altLang="pl-PL" sz="1700" i="1" dirty="0">
                <a:solidFill>
                  <a:srgbClr val="000000"/>
                </a:solidFill>
              </a:rPr>
              <a:t>zł. Na etapie rozliczenia dofinansowania z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programu „MALUCH+” 2021, </a:t>
            </a:r>
            <a:r>
              <a:rPr lang="pl-PL" altLang="pl-PL" sz="1700" i="1" dirty="0">
                <a:solidFill>
                  <a:srgbClr val="000000"/>
                </a:solidFill>
              </a:rPr>
              <a:t>ze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złożonego przez Beneficjenta sprawozdania wynika</a:t>
            </a:r>
            <a:r>
              <a:rPr lang="pl-PL" altLang="pl-PL" sz="1700" i="1" dirty="0">
                <a:solidFill>
                  <a:srgbClr val="000000"/>
                </a:solidFill>
              </a:rPr>
              <a:t>, że średnia miesięczna kwota opłaty podstawowej ponoszonej przez rodziców poszczególnych dzieci wynosi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1</a:t>
            </a:r>
            <a:r>
              <a:rPr lang="pl-PL" sz="1600" dirty="0"/>
              <a:t> 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400 zł, </a:t>
            </a:r>
            <a:r>
              <a:rPr lang="pl-PL" altLang="pl-PL" sz="1700" i="1" dirty="0">
                <a:solidFill>
                  <a:srgbClr val="000000"/>
                </a:solidFill>
              </a:rPr>
              <a:t>a więc zwiększyła się o około 17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% w stosunku do </a:t>
            </a:r>
            <a:r>
              <a:rPr lang="pl-PL" altLang="pl-PL" sz="1700" i="1" dirty="0">
                <a:solidFill>
                  <a:srgbClr val="000000"/>
                </a:solidFill>
              </a:rPr>
              <a:t>kwoty podanej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w </a:t>
            </a:r>
            <a:r>
              <a:rPr lang="pl-PL" altLang="pl-PL" sz="1700" i="1" dirty="0">
                <a:solidFill>
                  <a:srgbClr val="000000"/>
                </a:solidFill>
              </a:rPr>
              <a:t>ofercie. Beneficjent nie wystąpił do wojewody o zgodę na podniesienie wysokości opłaty ponoszonej przez rodziców, co powoduje, że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jest </a:t>
            </a:r>
            <a:r>
              <a:rPr lang="pl-PL" altLang="pl-PL" sz="1700" i="1" dirty="0">
                <a:solidFill>
                  <a:srgbClr val="000000"/>
                </a:solidFill>
              </a:rPr>
              <a:t>zobowiązany do zwrotu dofinansowania proporcjonalnie do wzrostu opłat. Kwota przyznanego i rozliczonego dofinansowania w ramach programu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„MALUCH+” </a:t>
            </a:r>
            <a:r>
              <a:rPr lang="pl-PL" altLang="pl-PL" sz="1700" i="1" dirty="0">
                <a:solidFill>
                  <a:srgbClr val="000000"/>
                </a:solidFill>
              </a:rPr>
              <a:t>wyniosła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50</a:t>
            </a:r>
            <a:r>
              <a:rPr lang="pl-PL" dirty="0" smtClean="0"/>
              <a:t> 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000,00 zł, co </a:t>
            </a:r>
            <a:r>
              <a:rPr lang="pl-PL" altLang="pl-PL" sz="1700" i="1" dirty="0">
                <a:solidFill>
                  <a:srgbClr val="000000"/>
                </a:solidFill>
              </a:rPr>
              <a:t>daje kwotę do zwrotu – 8 500,00 </a:t>
            </a:r>
            <a:r>
              <a:rPr lang="pl-PL" altLang="pl-PL" sz="1700" i="1" dirty="0" smtClean="0">
                <a:solidFill>
                  <a:srgbClr val="000000"/>
                </a:solidFill>
              </a:rPr>
              <a:t>zł (czyli 17</a:t>
            </a:r>
            <a:r>
              <a:rPr lang="pl-PL" altLang="pl-PL" sz="1700" i="1" dirty="0">
                <a:solidFill>
                  <a:srgbClr val="000000"/>
                </a:solidFill>
              </a:rPr>
              <a:t>% * 50 000,00 zł).</a:t>
            </a:r>
            <a:endParaRPr lang="pl-PL" altLang="pl-PL" sz="1700" b="1" i="1" u="sng" dirty="0">
              <a:solidFill>
                <a:srgbClr val="000000"/>
              </a:solidFill>
            </a:endParaRPr>
          </a:p>
        </p:txBody>
      </p:sp>
      <p:pic>
        <p:nvPicPr>
          <p:cNvPr id="3891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5271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73100" y="1412875"/>
            <a:ext cx="1070927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b="1" u="sng" dirty="0"/>
              <a:t>Rozliczenie dofinansowania otrzymanego na funkcjonowanie miejsc opieki </a:t>
            </a:r>
          </a:p>
          <a:p>
            <a:pPr algn="ctr">
              <a:defRPr/>
            </a:pPr>
            <a:r>
              <a:rPr lang="pl-PL" b="1" u="sng" dirty="0"/>
              <a:t>w ramach modułu 3 i </a:t>
            </a:r>
            <a:r>
              <a:rPr lang="pl-PL" b="1" u="sng" dirty="0" smtClean="0"/>
              <a:t>4 – </a:t>
            </a:r>
            <a:r>
              <a:rPr lang="pl-PL" b="1" u="sng" dirty="0" smtClean="0">
                <a:solidFill>
                  <a:schemeClr val="tx1"/>
                </a:solidFill>
              </a:rPr>
              <a:t>metoda zalecana</a:t>
            </a:r>
          </a:p>
          <a:p>
            <a:pPr algn="just">
              <a:defRPr/>
            </a:pPr>
            <a:endParaRPr lang="pl-PL" dirty="0" smtClean="0">
              <a:latin typeface="+mn-lt"/>
            </a:endParaRPr>
          </a:p>
          <a:p>
            <a:pPr algn="just">
              <a:defRPr/>
            </a:pPr>
            <a:endParaRPr lang="pl-PL" dirty="0" smtClean="0">
              <a:latin typeface="+mn-lt"/>
            </a:endParaRPr>
          </a:p>
          <a:p>
            <a:pPr algn="just">
              <a:defRPr/>
            </a:pPr>
            <a:r>
              <a:rPr lang="pl-PL" sz="1600" dirty="0" smtClean="0">
                <a:latin typeface="+mn-lt"/>
              </a:rPr>
              <a:t>Beneficjent, rozliczając dofinansowanie, musi udokumentować faktyczne obniżenie </a:t>
            </a:r>
            <a:r>
              <a:rPr lang="pl-PL" sz="1600" dirty="0">
                <a:latin typeface="+mn-lt"/>
              </a:rPr>
              <a:t>miesięcznych opłat ponoszonych przez rodziców za pobyt </a:t>
            </a:r>
            <a:r>
              <a:rPr lang="pl-PL" sz="1600" dirty="0" smtClean="0">
                <a:latin typeface="+mn-lt"/>
              </a:rPr>
              <a:t>dziecka </a:t>
            </a:r>
            <a:r>
              <a:rPr lang="pl-PL" sz="1600" dirty="0">
                <a:latin typeface="+mn-lt"/>
              </a:rPr>
              <a:t>w sposób uzgodniony z </a:t>
            </a:r>
            <a:r>
              <a:rPr lang="pl-PL" sz="1600" dirty="0" smtClean="0">
                <a:latin typeface="+mn-lt"/>
              </a:rPr>
              <a:t>wojewodą w umowie o dofinansowanie i </a:t>
            </a:r>
            <a:r>
              <a:rPr lang="pl-PL" sz="1600" dirty="0">
                <a:latin typeface="+mn-lt"/>
              </a:rPr>
              <a:t>ma dwie możliwości przeprowadzenia i rozliczenia obniżenia opłat </a:t>
            </a:r>
            <a:r>
              <a:rPr lang="pl-PL" sz="1600" dirty="0" smtClean="0">
                <a:latin typeface="+mn-lt"/>
              </a:rPr>
              <a:t>rodziców tj.: </a:t>
            </a:r>
          </a:p>
          <a:p>
            <a:pPr algn="just">
              <a:defRPr/>
            </a:pPr>
            <a:endParaRPr lang="pl-PL" sz="1600" dirty="0" smtClean="0">
              <a:latin typeface="+mn-lt"/>
            </a:endParaRPr>
          </a:p>
          <a:p>
            <a:pPr marL="857250" lvl="1" indent="-400050">
              <a:buFont typeface="+mj-lt"/>
              <a:buAutoNum type="arabicPeriod"/>
            </a:pPr>
            <a:r>
              <a:rPr lang="pl-PL" sz="1600" dirty="0">
                <a:latin typeface="+mn-lt"/>
              </a:rPr>
              <a:t>poprzez </a:t>
            </a:r>
            <a:r>
              <a:rPr lang="pl-PL" sz="1600" b="1" dirty="0">
                <a:latin typeface="+mn-lt"/>
              </a:rPr>
              <a:t>zwrócenie części opłaty </a:t>
            </a:r>
            <a:r>
              <a:rPr lang="pl-PL" sz="1600" dirty="0">
                <a:latin typeface="+mn-lt"/>
              </a:rPr>
              <a:t>rodzicom po otrzymaniu dofinansowania z Mazowieckiego </a:t>
            </a:r>
            <a:r>
              <a:rPr lang="pl-PL" sz="1600" dirty="0" smtClean="0">
                <a:latin typeface="+mn-lt"/>
              </a:rPr>
              <a:t>Urzędu Wojewódzkiego </a:t>
            </a:r>
            <a:r>
              <a:rPr lang="pl-PL" sz="1600" dirty="0">
                <a:latin typeface="+mn-lt"/>
              </a:rPr>
              <a:t>w Warszawie – wówczas dokumentuje dokonany zwrot</a:t>
            </a:r>
            <a:r>
              <a:rPr lang="pl-PL" sz="1600" dirty="0" smtClean="0">
                <a:latin typeface="+mn-lt"/>
              </a:rPr>
              <a:t>:</a:t>
            </a:r>
          </a:p>
          <a:p>
            <a:pPr marL="457200" lvl="1" indent="0"/>
            <a:endParaRPr lang="pl-PL" sz="1600" dirty="0">
              <a:latin typeface="+mn-lt"/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zestawieniem operacji ze specjalnego rachunku bankowego, przeznaczonego wyłącznie do dofinansowania otrzymanego w ramach programu, przy czym opisy operacji muszą uwzględniać dane dzieci, których dotyczy zwrot, dane dotyczące kwot zwrotu i miesiąca, którego dotyczą; </a:t>
            </a:r>
            <a:endParaRPr lang="pl-PL" sz="1600" dirty="0" smtClean="0">
              <a:latin typeface="+mn-lt"/>
            </a:endParaRPr>
          </a:p>
          <a:p>
            <a:pPr marL="971550" lvl="2" indent="0"/>
            <a:endParaRPr lang="pl-PL" sz="1600" dirty="0" smtClean="0">
              <a:latin typeface="+mn-lt"/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+mn-lt"/>
              </a:rPr>
              <a:t>zestawieniem </a:t>
            </a:r>
            <a:r>
              <a:rPr lang="pl-PL" sz="1600" dirty="0">
                <a:latin typeface="+mn-lt"/>
              </a:rPr>
              <a:t>tabelarycznym według wzoru określonego przez Wojewodę w umowie o dofinansowanie</a:t>
            </a:r>
            <a:r>
              <a:rPr lang="pl-PL" sz="1400" dirty="0"/>
              <a:t>;</a:t>
            </a:r>
            <a:endParaRPr lang="pl-PL" sz="1400" b="1" u="sng" dirty="0">
              <a:latin typeface="+mn-lt"/>
            </a:endParaRPr>
          </a:p>
        </p:txBody>
      </p:sp>
      <p:pic>
        <p:nvPicPr>
          <p:cNvPr id="32775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744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60363" y="1274744"/>
            <a:ext cx="11447462" cy="481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defRPr/>
            </a:pPr>
            <a:r>
              <a:rPr lang="pl-PL" sz="2200" b="1" u="sng" dirty="0" smtClean="0">
                <a:latin typeface="+mn-lt"/>
              </a:rPr>
              <a:t>Rozliczenie dofinansowania otrzymanego na funkcjonowanie miejsc opieki </a:t>
            </a:r>
          </a:p>
          <a:p>
            <a:pPr algn="ctr">
              <a:defRPr/>
            </a:pPr>
            <a:r>
              <a:rPr lang="pl-PL" sz="2200" b="1" u="sng" dirty="0" smtClean="0">
                <a:latin typeface="+mn-lt"/>
              </a:rPr>
              <a:t>w </a:t>
            </a:r>
            <a:r>
              <a:rPr lang="pl-PL" sz="2200" b="1" u="sng" dirty="0">
                <a:latin typeface="+mn-lt"/>
              </a:rPr>
              <a:t>ramach modułu 3 i </a:t>
            </a:r>
            <a:r>
              <a:rPr lang="pl-PL" sz="2200" b="1" u="sng" dirty="0" smtClean="0">
                <a:latin typeface="+mn-lt"/>
              </a:rPr>
              <a:t>4 – </a:t>
            </a:r>
            <a:r>
              <a:rPr lang="pl-PL" sz="2200" b="1" u="sng" dirty="0" smtClean="0">
                <a:latin typeface="+mn-lt"/>
              </a:rPr>
              <a:t> </a:t>
            </a:r>
            <a:r>
              <a:rPr lang="pl-PL" sz="2200" b="1" u="sng" dirty="0" smtClean="0">
                <a:latin typeface="+mn-lt"/>
              </a:rPr>
              <a:t>cd.</a:t>
            </a:r>
            <a:endParaRPr lang="pl-PL" sz="2200" b="1" u="sng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sz="1600" dirty="0" smtClean="0"/>
          </a:p>
          <a:p>
            <a:pPr marL="800100" lvl="1" indent="-342900">
              <a:buFont typeface="+mj-lt"/>
              <a:buAutoNum type="arabicPeriod" startAt="2"/>
            </a:pPr>
            <a:r>
              <a:rPr lang="pl-PL" sz="1600" dirty="0">
                <a:latin typeface="+mn-lt"/>
              </a:rPr>
              <a:t>poprzez </a:t>
            </a:r>
            <a:r>
              <a:rPr lang="pl-PL" sz="1600" b="1" dirty="0">
                <a:latin typeface="+mn-lt"/>
              </a:rPr>
              <a:t>obniżenie opłaty </a:t>
            </a:r>
            <a:r>
              <a:rPr lang="pl-PL" sz="1600" dirty="0">
                <a:latin typeface="+mn-lt"/>
              </a:rPr>
              <a:t>wpłacanej przez rodziców za pobyt dziecka (bez wyżywienia i dodatkowych opłat) – wówczas dokumentuje dokonany zwrot pakietem dokumentów, w tym</a:t>
            </a:r>
            <a:r>
              <a:rPr lang="pl-PL" sz="1600" dirty="0" smtClean="0">
                <a:latin typeface="+mn-lt"/>
              </a:rPr>
              <a:t>:</a:t>
            </a:r>
          </a:p>
          <a:p>
            <a:pPr marL="1200150" lvl="2" indent="-285750"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+mn-lt"/>
              </a:rPr>
              <a:t>regulaminem </a:t>
            </a:r>
            <a:r>
              <a:rPr lang="pl-PL" sz="1600" dirty="0">
                <a:latin typeface="+mn-lt"/>
              </a:rPr>
              <a:t>instytucji opieki z jasno i czytelnie określonymi kwoty opłat ponoszonych przez rodziców za pobyt dziecka;</a:t>
            </a:r>
          </a:p>
          <a:p>
            <a:pPr marL="1200150" lvl="2" indent="-285750"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kopiami umów zawartych z rodzicami, uwzgledniającymi postanowienia, które jednoznacznie umożliwią ustalenie wysokości opłat ponoszonych za sam pobyt dziecka (bez wyżywienia i dodatkowych opłat) – przed obniżeniem oraz wysokości obniżenia opłat, wynikającego z realizacji programu „MALUCH+”;</a:t>
            </a:r>
          </a:p>
          <a:p>
            <a:pPr marL="1200150" lvl="2" indent="-285750"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wszystkimi wyciągami z rachunku bankowego, dokumentującymi przelewy opłat, otrzymane od rodziców, opatrzone przez rodziców jednoznacznym opisem, dokumentujące kwoty, które na konto beneficjenta zostały wpłacone przez rodzica; w tytule przelewu powinien się znaleźć opis, czego dotyczy wpłacana kwota, dane dziecka, okres, za jaki jest przelewana kwota i powinny być możliwe do jednoznacznego i niepodważalnego powiązania z wysokością opłat za sam pobyt dziecka (bez wyżywienia i dodatkowych opłat) określonych w pozostałych dokumentach (pod rygorem niemożności rozliczenia danego zwrotu przed Wojewodą; sytuacje wątpliwe nie będą rozpatrywane na korzyść Beneficjenta);</a:t>
            </a:r>
          </a:p>
          <a:p>
            <a:pPr marL="1200150" lvl="2" indent="-285750">
              <a:spcBef>
                <a:spcPts val="4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latin typeface="+mn-lt"/>
              </a:rPr>
              <a:t>oświadczeniem beneficjenta, że były to jedyne i wyłączne opłaty ponoszone przez rodziców za pobyt </a:t>
            </a:r>
            <a:r>
              <a:rPr lang="pl-PL" sz="1600" dirty="0" smtClean="0">
                <a:latin typeface="+mn-lt"/>
              </a:rPr>
              <a:t>dzieci;</a:t>
            </a:r>
          </a:p>
          <a:p>
            <a:pPr marL="1200150" lvl="2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+mn-lt"/>
              </a:rPr>
              <a:t>zestawieniem </a:t>
            </a:r>
            <a:r>
              <a:rPr lang="pl-PL" sz="1600" dirty="0">
                <a:latin typeface="+mn-lt"/>
              </a:rPr>
              <a:t>tabelarycznym według wzoru określonego przez Wojewodę w umowie o dofinansowanie</a:t>
            </a:r>
            <a:r>
              <a:rPr lang="pl-PL" dirty="0" smtClean="0"/>
              <a:t>.</a:t>
            </a:r>
          </a:p>
          <a:p>
            <a:pPr marL="1200150" lvl="2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pl-PL" sz="2400" b="1" u="sng" dirty="0" smtClean="0">
              <a:latin typeface="+mn-lt"/>
            </a:endParaRPr>
          </a:p>
        </p:txBody>
      </p:sp>
      <p:pic>
        <p:nvPicPr>
          <p:cNvPr id="3482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87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539875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Odpowiedzi na pytania dotyczące programu udzielają pracownicy Biura Rozwoju i Inwestycji: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b="1" dirty="0" smtClean="0">
              <a:latin typeface="+mj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b="1" dirty="0" smtClean="0">
              <a:latin typeface="+mj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b="1" dirty="0" smtClean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2511425"/>
            <a:ext cx="12192000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pl-PL" sz="2200" dirty="0" smtClean="0">
              <a:latin typeface="+mn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pl-PL" sz="2200" dirty="0">
              <a:latin typeface="+mn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pl-PL" sz="2200" dirty="0" smtClean="0">
              <a:latin typeface="+mn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400" b="1" i="1" dirty="0" smtClean="0">
                <a:latin typeface="+mn-lt"/>
              </a:rPr>
              <a:t>Moduł 3 </a:t>
            </a:r>
            <a:r>
              <a:rPr lang="pl-PL" sz="2400" b="1" i="1" dirty="0"/>
              <a:t>–</a:t>
            </a:r>
            <a:r>
              <a:rPr lang="pl-PL" sz="2400" b="1" i="1" dirty="0" smtClean="0">
                <a:latin typeface="+mn-lt"/>
              </a:rPr>
              <a:t> Joanna Szrajner </a:t>
            </a:r>
            <a:r>
              <a:rPr lang="pl-PL" sz="2400" b="1" i="1" dirty="0" smtClean="0">
                <a:latin typeface="+mn-lt"/>
              </a:rPr>
              <a:t> </a:t>
            </a: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tel. 22 695 64 09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200" dirty="0" smtClean="0">
                <a:latin typeface="+mn-lt"/>
              </a:rPr>
              <a:t>jszrajner@mazowieckie.pl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endParaRPr lang="pl-PL" sz="2200" dirty="0">
              <a:latin typeface="+mn-lt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400" b="1" i="1" dirty="0" smtClean="0">
                <a:latin typeface="+mn-lt"/>
              </a:rPr>
              <a:t>Moduł 4 – Klaudia Janicka</a:t>
            </a:r>
            <a:r>
              <a:rPr lang="pl-PL" sz="2200" b="1" i="1" dirty="0" smtClean="0">
                <a:latin typeface="+mn-lt"/>
              </a:rPr>
              <a:t/>
            </a:r>
            <a:br>
              <a:rPr lang="pl-PL" sz="2200" b="1" i="1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tel. 22 695 64 03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200" dirty="0" smtClean="0">
                <a:latin typeface="+mn-lt"/>
              </a:rPr>
              <a:t>kjanicka@mazowieckie.pl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pl-PL" sz="2200" dirty="0" smtClean="0">
              <a:latin typeface="+mn-lt"/>
            </a:endParaRPr>
          </a:p>
        </p:txBody>
      </p:sp>
      <p:pic>
        <p:nvPicPr>
          <p:cNvPr id="4096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4975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1296988" y="1704975"/>
            <a:ext cx="9717087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endParaRPr lang="pl-PL" altLang="pl-PL" sz="3200" b="1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pl-PL" altLang="pl-PL" sz="3600" b="1" u="sng"/>
              <a:t>Dziękuję za uwagę.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endParaRPr lang="pl-PL" altLang="pl-PL" sz="3200" b="1"/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pl-PL" altLang="pl-PL" sz="3200" b="1" i="1"/>
              <a:t>Katarzyna Harmata</a:t>
            </a:r>
            <a:r>
              <a:rPr lang="pl-PL" altLang="pl-PL"/>
              <a:t/>
            </a:r>
            <a:br>
              <a:rPr lang="pl-PL" altLang="pl-PL"/>
            </a:br>
            <a:r>
              <a:rPr lang="pl-PL" altLang="pl-PL" sz="2400"/>
              <a:t>Dyrektor Biura Rozwoju i Inwestycji</a:t>
            </a:r>
            <a:br>
              <a:rPr lang="pl-PL" altLang="pl-PL" sz="2400"/>
            </a:br>
            <a:r>
              <a:rPr lang="pl-PL" altLang="pl-PL" sz="2400"/>
              <a:t>Mazowieckiego Urzędu Wojewódzkiego w Warszawie</a:t>
            </a:r>
            <a:br>
              <a:rPr lang="pl-PL" altLang="pl-PL" sz="2400"/>
            </a:br>
            <a:r>
              <a:rPr lang="pl-PL" altLang="pl-PL" sz="2400"/>
              <a:t/>
            </a:r>
            <a:br>
              <a:rPr lang="pl-PL" altLang="pl-PL" sz="2400"/>
            </a:br>
            <a:r>
              <a:rPr lang="pl-PL" altLang="pl-PL" sz="2000">
                <a:solidFill>
                  <a:srgbClr val="333333"/>
                </a:solidFill>
              </a:rPr>
              <a:t>kharmata@mazowieckie.pl</a:t>
            </a:r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467995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0063"/>
            <a:ext cx="12192000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449263"/>
            <a:ext cx="36004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259388"/>
            <a:ext cx="1260475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Zadania realizowane w ramach programu „Maluch+”</a:t>
            </a: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2622550"/>
            <a:ext cx="10515600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200" b="1" dirty="0" smtClean="0">
                <a:latin typeface="+mn-lt"/>
              </a:rPr>
              <a:t>Cel</a:t>
            </a:r>
            <a:r>
              <a:rPr lang="pl-PL" sz="2200" dirty="0" smtClean="0">
                <a:latin typeface="+mn-lt"/>
              </a:rPr>
              <a:t> – tworzenie i funkcjonowanie miejsc opieki dla dzieci w wieku do lat 3</a:t>
            </a:r>
            <a:br>
              <a:rPr lang="pl-PL" sz="2200" dirty="0" smtClean="0">
                <a:latin typeface="+mn-lt"/>
              </a:rPr>
            </a:br>
            <a:endParaRPr lang="pl-PL" sz="2200" dirty="0" smtClean="0">
              <a:latin typeface="+mn-lt"/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200" b="1" dirty="0" smtClean="0">
                <a:latin typeface="+mn-lt"/>
              </a:rPr>
              <a:t>Efekt</a:t>
            </a:r>
            <a:r>
              <a:rPr lang="pl-PL" sz="2200" dirty="0" smtClean="0">
                <a:latin typeface="+mn-lt"/>
              </a:rPr>
              <a:t> – dokonanie wpisu (ew. zmiany wpisu) do rejestru żłobków i klubów dziecięcych lub wykazu dziennych opiekunów (w wyniku realizacji zadania następuje utworzenie nowych miejsc opieki w danej instytucji)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200" dirty="0" smtClean="0">
                <a:latin typeface="+mn-lt"/>
              </a:rPr>
              <a:t> 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200" dirty="0" smtClean="0">
                <a:latin typeface="+mn-lt"/>
              </a:rPr>
              <a:t>Dofinansowanie w formie </a:t>
            </a:r>
            <a:r>
              <a:rPr lang="pl-PL" sz="2200" b="1" u="sng" dirty="0" smtClean="0">
                <a:latin typeface="+mn-lt"/>
              </a:rPr>
              <a:t>dotacji celowej</a:t>
            </a:r>
            <a:r>
              <a:rPr lang="pl-PL" sz="2200" dirty="0" smtClean="0">
                <a:latin typeface="+mn-lt"/>
              </a:rPr>
              <a:t> lub </a:t>
            </a:r>
            <a:r>
              <a:rPr lang="pl-PL" sz="2200" b="1" u="sng" dirty="0" smtClean="0">
                <a:latin typeface="+mn-lt"/>
              </a:rPr>
              <a:t>dofinansowania ze środków Funduszu Pracy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 smtClean="0">
              <a:latin typeface="+mn-lt"/>
            </a:endParaRPr>
          </a:p>
        </p:txBody>
      </p:sp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1225" y="1539875"/>
            <a:ext cx="10442575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>
                <a:latin typeface="+mj-lt"/>
              </a:rPr>
              <a:t>Rozliczenie zadań realizowanych w ramach </a:t>
            </a:r>
            <a:r>
              <a:rPr lang="pl-PL" sz="2800" b="1" dirty="0" smtClean="0">
                <a:latin typeface="+mj-lt"/>
              </a:rPr>
              <a:t>programu „Maluch+”</a:t>
            </a:r>
            <a:endParaRPr lang="pl-PL" sz="2800" b="1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1225" y="2133600"/>
            <a:ext cx="10515600" cy="415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pl-PL" sz="2200" b="1" dirty="0" smtClean="0">
                <a:latin typeface="+mj-lt"/>
              </a:rPr>
              <a:t>wg </a:t>
            </a:r>
            <a:r>
              <a:rPr lang="pl-PL" sz="2200" b="1" dirty="0">
                <a:latin typeface="+mj-lt"/>
              </a:rPr>
              <a:t>liczby utworzonych miejsc opieki </a:t>
            </a:r>
            <a:r>
              <a:rPr lang="pl-PL" sz="2200" dirty="0">
                <a:latin typeface="+mj-lt"/>
              </a:rPr>
              <a:t>(kwota dofinansowania na 1 miejsce </a:t>
            </a:r>
            <a:r>
              <a:rPr lang="pl-PL" sz="2000" baseline="20000" dirty="0">
                <a:latin typeface="+mj-lt"/>
              </a:rPr>
              <a:t>x</a:t>
            </a:r>
            <a:r>
              <a:rPr lang="pl-PL" sz="2200" dirty="0">
                <a:latin typeface="+mj-lt"/>
              </a:rPr>
              <a:t> liczba utworzonych miejsc)</a:t>
            </a:r>
          </a:p>
          <a:p>
            <a:pPr marL="1085850" lvl="1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>
                <a:latin typeface="+mj-lt"/>
              </a:rPr>
              <a:t>zmniejszenie liczby tworzonych miejsc oznacza automatycznie pomniejszenie kwoty dofinansowania</a:t>
            </a:r>
            <a:br>
              <a:rPr lang="pl-PL" sz="2200" dirty="0">
                <a:latin typeface="+mj-lt"/>
              </a:rPr>
            </a:br>
            <a:endParaRPr lang="pl-PL" sz="2200" dirty="0">
              <a:latin typeface="+mj-lt"/>
            </a:endParaRP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pl-PL" sz="2200" b="1" dirty="0" smtClean="0">
                <a:latin typeface="+mj-lt"/>
              </a:rPr>
              <a:t>wg </a:t>
            </a:r>
            <a:r>
              <a:rPr lang="pl-PL" sz="2200" b="1" dirty="0">
                <a:latin typeface="+mj-lt"/>
              </a:rPr>
              <a:t>kosztów realizacji zadania </a:t>
            </a:r>
            <a:r>
              <a:rPr lang="pl-PL" sz="2200" dirty="0">
                <a:latin typeface="+mj-lt"/>
              </a:rPr>
              <a:t>(dofinansowanie wynosi do 80% kosztów kwalifikowanych zadania)</a:t>
            </a:r>
          </a:p>
          <a:p>
            <a:pPr marL="1085850" lvl="1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 smtClean="0">
                <a:latin typeface="+mj-lt"/>
              </a:rPr>
              <a:t>przy </a:t>
            </a:r>
            <a:r>
              <a:rPr lang="pl-PL" sz="2200" dirty="0">
                <a:latin typeface="+mj-lt"/>
              </a:rPr>
              <a:t>rozliczaniu</a:t>
            </a:r>
            <a:r>
              <a:rPr lang="pl-PL" sz="2200" dirty="0" smtClean="0">
                <a:latin typeface="+mj-lt"/>
              </a:rPr>
              <a:t> zadania </a:t>
            </a:r>
            <a:r>
              <a:rPr lang="pl-PL" sz="2200" dirty="0">
                <a:latin typeface="+mj-lt"/>
              </a:rPr>
              <a:t>weryfikowana jest zasadność, racjonalność i efektywność </a:t>
            </a:r>
            <a:r>
              <a:rPr lang="pl-PL" sz="2200" dirty="0" smtClean="0">
                <a:latin typeface="+mj-lt"/>
              </a:rPr>
              <a:t>kosztów </a:t>
            </a:r>
            <a:endParaRPr lang="pl-PL" sz="2200" dirty="0">
              <a:latin typeface="+mj-lt"/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>
              <a:latin typeface="+mj-lt"/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200" dirty="0" smtClean="0">
                <a:latin typeface="+mj-lt"/>
              </a:rPr>
              <a:t>koszty </a:t>
            </a:r>
            <a:r>
              <a:rPr lang="pl-PL" sz="2200" dirty="0">
                <a:latin typeface="+mj-lt"/>
              </a:rPr>
              <a:t>są badane pod kątem kwalifikowalności oraz ich zgodności z przepisami prawa </a:t>
            </a:r>
            <a:r>
              <a:rPr lang="pl-PL" sz="2200" dirty="0" smtClean="0">
                <a:latin typeface="+mj-lt"/>
              </a:rPr>
              <a:t/>
            </a:r>
            <a:br>
              <a:rPr lang="pl-PL" sz="2200" dirty="0" smtClean="0">
                <a:latin typeface="+mj-lt"/>
              </a:rPr>
            </a:br>
            <a:r>
              <a:rPr lang="pl-PL" sz="2200" dirty="0" smtClean="0">
                <a:latin typeface="+mj-lt"/>
              </a:rPr>
              <a:t>oraz umową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>
              <a:latin typeface="+mj-lt"/>
            </a:endParaRP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/>
          </a:p>
        </p:txBody>
      </p:sp>
      <p:pic>
        <p:nvPicPr>
          <p:cNvPr id="12295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9425" y="1720850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2622550"/>
            <a:ext cx="10515600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 smtClean="0">
              <a:latin typeface="+mn-lt"/>
            </a:endParaRPr>
          </a:p>
        </p:txBody>
      </p:sp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82663" y="1628775"/>
            <a:ext cx="10515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Zmniejszenie kosztów realizacji zadania</a:t>
            </a:r>
            <a:endParaRPr lang="pl-PL" sz="2800" dirty="0">
              <a:latin typeface="+mj-lt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82663" y="2697163"/>
            <a:ext cx="10298112" cy="37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>
                <a:latin typeface="+mn-lt"/>
              </a:rPr>
              <a:t>z</a:t>
            </a:r>
            <a:r>
              <a:rPr lang="pl-PL" sz="2200" dirty="0" smtClean="0">
                <a:latin typeface="+mn-lt"/>
              </a:rPr>
              <a:t>mniejszenie wartości kosztorysowej inwestycji w trakcie jej realizacji skutkuje pomniejszeniem kwoty dofinansowania o taki sam procent, o jaki obniżona została wartość kosztorysowa inwestycji, </a:t>
            </a:r>
            <a:r>
              <a:rPr lang="pl-PL" sz="2200" b="1" u="sng" dirty="0" smtClean="0">
                <a:latin typeface="+mn-lt"/>
              </a:rPr>
              <a:t>niezależnie od liczby tworzonych miejsc</a:t>
            </a: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endParaRPr lang="pl-PL" sz="2200" dirty="0" smtClean="0">
              <a:latin typeface="+mn-lt"/>
            </a:endParaRPr>
          </a:p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dirty="0">
                <a:latin typeface="+mn-lt"/>
              </a:rPr>
              <a:t>z</a:t>
            </a:r>
            <a:r>
              <a:rPr lang="pl-PL" sz="2200" dirty="0" smtClean="0">
                <a:latin typeface="+mn-lt"/>
              </a:rPr>
              <a:t>mniejszenie wydatków kwalifikowanych na tworzenie miejsc skutkuje proporcjonalnym zmniejszeniem dofinansowania</a:t>
            </a:r>
          </a:p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pl-PL" sz="2200" dirty="0">
              <a:latin typeface="+mn-lt"/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2200" b="1" dirty="0"/>
              <a:t>UWAGA: rozliczanie odbywa się </a:t>
            </a:r>
            <a:r>
              <a:rPr lang="pl-PL" sz="2200" b="1" dirty="0" smtClean="0"/>
              <a:t>dwutorowo</a:t>
            </a:r>
            <a:endParaRPr lang="pl-PL" sz="2200" dirty="0" smtClean="0">
              <a:latin typeface="+mn-lt"/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200" dirty="0" smtClean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6413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8200" y="2060575"/>
            <a:ext cx="10515600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2900" indent="-342900" algn="just" eaLnBrk="1">
              <a:lnSpc>
                <a:spcPct val="93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b="1" dirty="0">
                <a:latin typeface="+mj-lt"/>
              </a:rPr>
              <a:t>Okres realizacji zadania </a:t>
            </a:r>
            <a:r>
              <a:rPr lang="pl-PL" sz="2200" dirty="0">
                <a:latin typeface="+mj-lt"/>
              </a:rPr>
              <a:t>trwa</a:t>
            </a:r>
            <a:r>
              <a:rPr lang="pl-PL" sz="2200" b="1" dirty="0">
                <a:latin typeface="+mj-lt"/>
              </a:rPr>
              <a:t> od 1 stycznia do 31 grudnia </a:t>
            </a:r>
            <a:r>
              <a:rPr lang="pl-PL" sz="2200" dirty="0">
                <a:latin typeface="+mj-lt"/>
              </a:rPr>
              <a:t>danego roku </a:t>
            </a:r>
            <a:r>
              <a:rPr lang="pl-PL" sz="2200" dirty="0" smtClean="0">
                <a:latin typeface="+mj-lt"/>
              </a:rPr>
              <a:t>budżetowego;</a:t>
            </a:r>
          </a:p>
          <a:p>
            <a:pPr marL="342900" indent="-342900" algn="just" eaLnBrk="1">
              <a:lnSpc>
                <a:spcPct val="93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b="1" dirty="0">
                <a:latin typeface="+mj-lt"/>
              </a:rPr>
              <a:t>z</a:t>
            </a:r>
            <a:r>
              <a:rPr lang="pl-PL" sz="2200" b="1" dirty="0" smtClean="0">
                <a:latin typeface="+mj-lt"/>
              </a:rPr>
              <a:t>akończenie </a:t>
            </a:r>
            <a:r>
              <a:rPr lang="pl-PL" sz="2200" b="1" dirty="0">
                <a:latin typeface="+mj-lt"/>
              </a:rPr>
              <a:t>realizacji </a:t>
            </a:r>
            <a:r>
              <a:rPr lang="pl-PL" sz="2200" dirty="0">
                <a:latin typeface="+mj-lt"/>
              </a:rPr>
              <a:t>zadania </a:t>
            </a:r>
            <a:r>
              <a:rPr lang="pl-PL" sz="2200" dirty="0" smtClean="0">
                <a:latin typeface="+mj-lt"/>
              </a:rPr>
              <a:t>tworzenia miejsc rozumiane </a:t>
            </a:r>
            <a:r>
              <a:rPr lang="pl-PL" sz="2200" dirty="0">
                <a:latin typeface="+mj-lt"/>
              </a:rPr>
              <a:t>jako </a:t>
            </a:r>
            <a:r>
              <a:rPr lang="pl-PL" sz="2200" u="sng" dirty="0">
                <a:latin typeface="+mj-lt"/>
              </a:rPr>
              <a:t>dzień dokonania wpisu</a:t>
            </a:r>
            <a:r>
              <a:rPr lang="pl-PL" sz="2200" dirty="0">
                <a:latin typeface="+mj-lt"/>
              </a:rPr>
              <a:t> do rejestru żłobków i </a:t>
            </a:r>
            <a:r>
              <a:rPr lang="pl-PL" sz="2200" dirty="0" smtClean="0">
                <a:latin typeface="+mj-lt"/>
              </a:rPr>
              <a:t>klubów </a:t>
            </a:r>
            <a:r>
              <a:rPr lang="pl-PL" sz="2200" dirty="0">
                <a:latin typeface="+mj-lt"/>
              </a:rPr>
              <a:t>dziecięcych lub wykazu dziennych </a:t>
            </a:r>
            <a:r>
              <a:rPr lang="pl-PL" sz="2200" dirty="0" smtClean="0">
                <a:latin typeface="+mj-lt"/>
              </a:rPr>
              <a:t>opiekunów; </a:t>
            </a:r>
            <a:r>
              <a:rPr lang="pl-PL" sz="2200" dirty="0">
                <a:latin typeface="+mj-lt"/>
              </a:rPr>
              <a:t>może nastąpić </a:t>
            </a:r>
            <a:r>
              <a:rPr lang="pl-PL" sz="2200" b="1" dirty="0" smtClean="0">
                <a:latin typeface="+mj-lt"/>
              </a:rPr>
              <a:t>do </a:t>
            </a:r>
            <a:r>
              <a:rPr lang="pl-PL" sz="2200" b="1" dirty="0">
                <a:latin typeface="+mj-lt"/>
              </a:rPr>
              <a:t>31 stycznia</a:t>
            </a:r>
            <a:r>
              <a:rPr lang="pl-PL" sz="2200" dirty="0">
                <a:latin typeface="+mj-lt"/>
              </a:rPr>
              <a:t> roku następującego po roku udzielenia dofinansowania, przy </a:t>
            </a:r>
            <a:r>
              <a:rPr lang="pl-PL" sz="2200" dirty="0" smtClean="0">
                <a:latin typeface="+mj-lt"/>
              </a:rPr>
              <a:t>czym:</a:t>
            </a:r>
            <a:endParaRPr lang="pl-PL" sz="2200" dirty="0">
              <a:latin typeface="+mj-lt"/>
            </a:endParaRPr>
          </a:p>
          <a:p>
            <a:pPr marL="342900" indent="-342900"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sz="2200" b="1" dirty="0" smtClean="0">
                <a:latin typeface="+mj-lt"/>
              </a:rPr>
              <a:t>rzeczowe i finansowe zakończenie zadania </a:t>
            </a:r>
            <a:r>
              <a:rPr lang="pl-PL" sz="2200" dirty="0">
                <a:solidFill>
                  <a:srgbClr val="FF0000"/>
                </a:solidFill>
                <a:latin typeface="+mj-lt"/>
              </a:rPr>
              <a:t>musi nastąpić </a:t>
            </a:r>
            <a:r>
              <a:rPr lang="pl-PL" sz="2200" b="1" dirty="0">
                <a:latin typeface="+mj-lt"/>
              </a:rPr>
              <a:t>do 31 grudnia </a:t>
            </a:r>
            <a:r>
              <a:rPr lang="pl-PL" sz="2200" dirty="0">
                <a:latin typeface="+mj-lt"/>
              </a:rPr>
              <a:t>danego roku </a:t>
            </a:r>
            <a:r>
              <a:rPr lang="pl-PL" sz="2200" dirty="0" smtClean="0">
                <a:latin typeface="+mj-lt"/>
              </a:rPr>
              <a:t>budżetowego. </a:t>
            </a:r>
            <a:r>
              <a:rPr lang="pl-PL" sz="2200" i="1" dirty="0" smtClean="0">
                <a:latin typeface="+mj-lt"/>
              </a:rPr>
              <a:t>Przez </a:t>
            </a:r>
            <a:r>
              <a:rPr lang="pl-PL" sz="2200" i="1" dirty="0">
                <a:latin typeface="+mj-lt"/>
              </a:rPr>
              <a:t>rzeczową realizację zadania rozumie się wykonanie i odbiór końcowy wszystkich robót, dostaw i usług rozliczanych w ramach realizacji zadania jako finansowanych </a:t>
            </a:r>
            <a:r>
              <a:rPr lang="pl-PL" sz="2200" i="1" dirty="0" smtClean="0">
                <a:latin typeface="+mj-lt"/>
              </a:rPr>
              <a:t>z dofinansowania lub </a:t>
            </a:r>
            <a:r>
              <a:rPr lang="pl-PL" sz="2200" i="1" dirty="0">
                <a:latin typeface="+mj-lt"/>
              </a:rPr>
              <a:t>ze środków własnych, a przez finansową realizację zadania </a:t>
            </a:r>
            <a:r>
              <a:rPr lang="pl-PL" sz="2200" i="1" dirty="0" smtClean="0">
                <a:latin typeface="+mj-lt"/>
              </a:rPr>
              <a:t>– dokonanie </a:t>
            </a:r>
            <a:r>
              <a:rPr lang="pl-PL" sz="2200" i="1" dirty="0">
                <a:latin typeface="+mj-lt"/>
              </a:rPr>
              <a:t>zapłaty </a:t>
            </a:r>
            <a:r>
              <a:rPr lang="pl-PL" sz="2200" i="1" dirty="0" smtClean="0">
                <a:latin typeface="+mj-lt"/>
              </a:rPr>
              <a:t>za </a:t>
            </a:r>
            <a:r>
              <a:rPr lang="pl-PL" sz="2200" i="1" dirty="0">
                <a:latin typeface="+mj-lt"/>
              </a:rPr>
              <a:t>zrealizowane roboty, dostawy i usługi rozliczane </a:t>
            </a:r>
            <a:r>
              <a:rPr lang="pl-PL" sz="2200" i="1" dirty="0" smtClean="0">
                <a:latin typeface="+mj-lt"/>
              </a:rPr>
              <a:t/>
            </a:r>
            <a:br>
              <a:rPr lang="pl-PL" sz="2200" i="1" dirty="0" smtClean="0">
                <a:latin typeface="+mj-lt"/>
              </a:rPr>
            </a:br>
            <a:r>
              <a:rPr lang="pl-PL" sz="2200" i="1" dirty="0" smtClean="0">
                <a:latin typeface="+mj-lt"/>
              </a:rPr>
              <a:t>w </a:t>
            </a:r>
            <a:r>
              <a:rPr lang="pl-PL" sz="2200" i="1" dirty="0">
                <a:latin typeface="+mj-lt"/>
              </a:rPr>
              <a:t>ramach realizacji zadania</a:t>
            </a: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pl-PL" sz="2200" i="1" dirty="0">
              <a:latin typeface="+mj-lt"/>
            </a:endParaRPr>
          </a:p>
        </p:txBody>
      </p:sp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38200" y="1398588"/>
            <a:ext cx="105156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Okres realizacji zadania tworzenia miejsc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6413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838200" y="2278063"/>
            <a:ext cx="10360025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altLang="pl-PL" sz="2200" dirty="0" smtClean="0">
                <a:solidFill>
                  <a:srgbClr val="000000"/>
                </a:solidFill>
              </a:rPr>
              <a:t>utrzymanie trwałości zadania, rozumiane jako zapewnienie funkcjonowania miejsc utworzonych z udziałem środków programu przez okres 5 lat [różne wymogi odnoszące się do poziomu wykorzystania („obsadzenia”) miejsc </a:t>
            </a:r>
            <a:br>
              <a:rPr lang="pl-PL" altLang="pl-PL" sz="2200" dirty="0" smtClean="0">
                <a:solidFill>
                  <a:srgbClr val="000000"/>
                </a:solidFill>
              </a:rPr>
            </a:br>
            <a:r>
              <a:rPr lang="pl-PL" altLang="pl-PL" sz="2200" dirty="0" smtClean="0">
                <a:solidFill>
                  <a:srgbClr val="000000"/>
                </a:solidFill>
              </a:rPr>
              <a:t>w zależności od brzmienia programu na dany rok]</a:t>
            </a:r>
          </a:p>
          <a:p>
            <a:pPr marL="0" indent="0" algn="just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altLang="pl-PL" sz="2200" dirty="0" smtClean="0">
                <a:solidFill>
                  <a:srgbClr val="000000"/>
                </a:solidFill>
              </a:rPr>
              <a:t/>
            </a:r>
            <a:br>
              <a:rPr lang="pl-PL" altLang="pl-PL" sz="2200" dirty="0" smtClean="0">
                <a:solidFill>
                  <a:srgbClr val="000000"/>
                </a:solidFill>
              </a:rPr>
            </a:br>
            <a:endParaRPr lang="pl-PL" altLang="pl-PL" sz="2200" dirty="0" smtClean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l-PL" altLang="pl-PL" sz="2200" dirty="0" smtClean="0">
                <a:solidFill>
                  <a:srgbClr val="000000"/>
                </a:solidFill>
              </a:rPr>
              <a:t>zapewnienie kompletności, poprawności i aktualności danych zawartych </a:t>
            </a:r>
            <a:br>
              <a:rPr lang="pl-PL" altLang="pl-PL" sz="2200" dirty="0" smtClean="0">
                <a:solidFill>
                  <a:srgbClr val="000000"/>
                </a:solidFill>
              </a:rPr>
            </a:br>
            <a:r>
              <a:rPr lang="pl-PL" altLang="pl-PL" sz="2200" dirty="0" smtClean="0">
                <a:solidFill>
                  <a:srgbClr val="000000"/>
                </a:solidFill>
              </a:rPr>
              <a:t>w rejestrze żłobków i klubów dziecięcych oraz w wykazie dziennych opiekunów.</a:t>
            </a:r>
          </a:p>
        </p:txBody>
      </p:sp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23888" y="1106488"/>
            <a:ext cx="105156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b="1" dirty="0" smtClean="0">
              <a:latin typeface="+mj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66800" y="143668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800" b="1" dirty="0" smtClean="0">
                <a:latin typeface="+mj-lt"/>
              </a:rPr>
              <a:t>Inne istotne zobowiązania Beneficjenta: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0263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l-PL" sz="2400" b="1" dirty="0" smtClean="0">
                <a:latin typeface="+mj-lt"/>
              </a:rPr>
              <a:t>Dwa moduły programu przeznaczone dla podmiotów innych niż jednostki samorządu terytorialnego</a:t>
            </a:r>
            <a:r>
              <a:rPr lang="pl-PL" sz="2400" dirty="0" smtClean="0">
                <a:latin typeface="+mj-lt"/>
              </a:rPr>
              <a:t>:</a:t>
            </a:r>
            <a:endParaRPr lang="pl-PL" sz="2400" dirty="0">
              <a:latin typeface="+mj-lt"/>
            </a:endParaRPr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23888" y="2492375"/>
            <a:ext cx="10721975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pl-PL" u="sng" dirty="0"/>
              <a:t>Tworzenie i funkcjonowanie </a:t>
            </a:r>
          </a:p>
          <a:p>
            <a:pPr algn="just">
              <a:defRPr/>
            </a:pPr>
            <a:endParaRPr lang="pl-PL" dirty="0"/>
          </a:p>
          <a:p>
            <a:pPr algn="just">
              <a:defRPr/>
            </a:pPr>
            <a:r>
              <a:rPr lang="pl-PL" dirty="0">
                <a:latin typeface="+mj-lt"/>
              </a:rPr>
              <a:t>W ramach </a:t>
            </a:r>
            <a:r>
              <a:rPr lang="pl-PL" b="1" dirty="0">
                <a:latin typeface="+mj-lt"/>
              </a:rPr>
              <a:t>modułu </a:t>
            </a:r>
            <a:r>
              <a:rPr lang="pl-PL" b="1" dirty="0" smtClean="0">
                <a:latin typeface="+mj-lt"/>
              </a:rPr>
              <a:t>3</a:t>
            </a:r>
            <a:r>
              <a:rPr lang="pl-PL" dirty="0" smtClean="0">
                <a:latin typeface="+mj-lt"/>
              </a:rPr>
              <a:t> beneficjent </a:t>
            </a:r>
            <a:r>
              <a:rPr lang="pl-PL" dirty="0">
                <a:latin typeface="+mj-lt"/>
              </a:rPr>
              <a:t>może otrzymać dofinansowanie na utworzenie nowych miejsc opieki oraz zapewnienie ich funkcjonowania, przy czym dofinansowanie może obejmować samo utworzenie miejsc. </a:t>
            </a:r>
            <a:endParaRPr lang="pl-PL" dirty="0" smtClean="0">
              <a:latin typeface="+mj-lt"/>
            </a:endParaRPr>
          </a:p>
          <a:p>
            <a:pPr algn="just">
              <a:defRPr/>
            </a:pPr>
            <a:endParaRPr lang="pl-PL" dirty="0">
              <a:latin typeface="+mj-lt"/>
            </a:endParaRPr>
          </a:p>
          <a:p>
            <a:pPr algn="just">
              <a:defRPr/>
            </a:pPr>
            <a:r>
              <a:rPr lang="pl-PL" dirty="0" smtClean="0">
                <a:latin typeface="+mj-lt"/>
              </a:rPr>
              <a:t>Zapewnienie </a:t>
            </a:r>
            <a:r>
              <a:rPr lang="pl-PL" dirty="0">
                <a:latin typeface="+mj-lt"/>
              </a:rPr>
              <a:t>funkcjonowania miejsc </a:t>
            </a:r>
            <a:r>
              <a:rPr lang="pl-PL" dirty="0" smtClean="0">
                <a:latin typeface="+mj-lt"/>
              </a:rPr>
              <a:t>utworzonych w ramach zadania polega </a:t>
            </a:r>
            <a:r>
              <a:rPr lang="pl-PL" dirty="0">
                <a:latin typeface="+mj-lt"/>
              </a:rPr>
              <a:t>na dofinansowaniu </a:t>
            </a:r>
            <a:r>
              <a:rPr lang="pl-PL" dirty="0" smtClean="0">
                <a:latin typeface="+mj-lt"/>
              </a:rPr>
              <a:t>obniżenia </a:t>
            </a:r>
            <a:r>
              <a:rPr lang="pl-PL" dirty="0">
                <a:latin typeface="+mj-lt"/>
              </a:rPr>
              <a:t>ponoszonych przez rodziców miesięcznych opłat za pobyt dziecka (bez wyżywienia) w danej instytucji opieki. </a:t>
            </a:r>
            <a:endParaRPr lang="pl-PL" dirty="0" smtClean="0">
              <a:latin typeface="+mj-lt"/>
            </a:endParaRPr>
          </a:p>
          <a:p>
            <a:pPr algn="just">
              <a:defRPr/>
            </a:pPr>
            <a:endParaRPr lang="pl-PL" dirty="0">
              <a:latin typeface="+mj-lt"/>
            </a:endParaRPr>
          </a:p>
          <a:p>
            <a:pPr algn="just">
              <a:defRPr/>
            </a:pPr>
            <a:r>
              <a:rPr lang="pl-PL" dirty="0" smtClean="0">
                <a:latin typeface="+mj-lt"/>
              </a:rPr>
              <a:t>Dofinansowanie </a:t>
            </a:r>
            <a:r>
              <a:rPr lang="pl-PL" dirty="0">
                <a:latin typeface="+mj-lt"/>
              </a:rPr>
              <a:t>przeznaczone jest dla wszystkich </a:t>
            </a:r>
            <a:r>
              <a:rPr lang="pl-PL" dirty="0" smtClean="0">
                <a:latin typeface="+mj-lt"/>
              </a:rPr>
              <a:t>utworzonych w ramach zadania miejsc </a:t>
            </a:r>
            <a:r>
              <a:rPr lang="pl-PL" dirty="0">
                <a:latin typeface="+mj-lt"/>
              </a:rPr>
              <a:t>opieki</a:t>
            </a:r>
            <a:r>
              <a:rPr lang="pl-PL" altLang="pl-PL" dirty="0">
                <a:latin typeface="+mj-lt"/>
              </a:rPr>
              <a:t>, w tym dla dzieci niepełnosprawnych lub wymagających szczególnej </a:t>
            </a:r>
            <a:r>
              <a:rPr lang="pl-PL" altLang="pl-PL" dirty="0" smtClean="0">
                <a:latin typeface="+mj-lt"/>
              </a:rPr>
              <a:t>opieki.</a:t>
            </a:r>
            <a:endParaRPr lang="pl-PL" dirty="0">
              <a:latin typeface="+mj-lt"/>
            </a:endParaRPr>
          </a:p>
          <a:p>
            <a:pPr algn="just">
              <a:defRPr/>
            </a:pPr>
            <a:endParaRPr lang="pl-PL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63525"/>
            <a:ext cx="3959225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12192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49263"/>
            <a:ext cx="2879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1773238"/>
            <a:ext cx="105156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sz="2800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18642" y="1181979"/>
            <a:ext cx="10035158" cy="412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457200" indent="-457200" algn="just">
              <a:buFont typeface="+mj-lt"/>
              <a:buAutoNum type="arabicPeriod"/>
              <a:defRPr/>
            </a:pPr>
            <a:endParaRPr lang="pl-PL" sz="2200" dirty="0" smtClean="0">
              <a:latin typeface="+mj-lt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endParaRPr lang="pl-PL" sz="2200" dirty="0">
              <a:latin typeface="+mj-lt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endParaRPr lang="pl-PL" sz="2200" dirty="0" smtClean="0">
              <a:latin typeface="+mj-lt"/>
            </a:endParaRPr>
          </a:p>
          <a:p>
            <a:pPr algn="just">
              <a:defRPr/>
            </a:pPr>
            <a:r>
              <a:rPr lang="pl-PL" sz="2200" dirty="0" smtClean="0">
                <a:latin typeface="+mn-lt"/>
              </a:rPr>
              <a:t>2. </a:t>
            </a:r>
            <a:r>
              <a:rPr lang="pl-PL" sz="2200" u="sng" dirty="0" smtClean="0">
                <a:latin typeface="+mn-lt"/>
              </a:rPr>
              <a:t>Funkcjonowanie</a:t>
            </a:r>
          </a:p>
          <a:p>
            <a:pPr algn="just">
              <a:defRPr/>
            </a:pPr>
            <a:endParaRPr lang="pl-PL" sz="2200" u="sng" dirty="0" smtClean="0">
              <a:latin typeface="+mn-lt"/>
            </a:endParaRPr>
          </a:p>
          <a:p>
            <a:pPr algn="just">
              <a:defRPr/>
            </a:pPr>
            <a:r>
              <a:rPr lang="pl-PL" sz="2200" dirty="0" smtClean="0">
                <a:latin typeface="+mn-lt"/>
              </a:rPr>
              <a:t>W ramach </a:t>
            </a:r>
            <a:r>
              <a:rPr lang="pl-PL" sz="2200" b="1" dirty="0" smtClean="0">
                <a:latin typeface="+mn-lt"/>
              </a:rPr>
              <a:t>modułu 4 </a:t>
            </a:r>
            <a:r>
              <a:rPr lang="pl-PL" sz="2200" dirty="0" smtClean="0">
                <a:latin typeface="+mn-lt"/>
              </a:rPr>
              <a:t>można otrzymać dofinansowanie na obniżenie ponoszonych przez rodziców miesięcznych opłat za pobyt dziecka </a:t>
            </a:r>
            <a:r>
              <a:rPr lang="pl-PL" sz="2200" dirty="0" smtClean="0">
                <a:solidFill>
                  <a:srgbClr val="FF0000"/>
                </a:solidFill>
                <a:latin typeface="+mn-lt"/>
              </a:rPr>
              <a:t>(bez wyżywienia) </a:t>
            </a:r>
            <a:r>
              <a:rPr lang="pl-PL" sz="2200" dirty="0" smtClean="0">
                <a:latin typeface="+mn-lt"/>
              </a:rPr>
              <a:t>w danej instytucji opieki. Dofinansowanie przeznaczone jest dla wszystkich miejsc opieki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, w </a:t>
            </a:r>
            <a:r>
              <a:rPr lang="pl-PL" altLang="pl-PL" sz="2200" dirty="0">
                <a:latin typeface="+mn-lt"/>
                <a:cs typeface="Times New Roman" panose="02020603050405020304" pitchFamily="18" charset="0"/>
              </a:rPr>
              <a:t>tym 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dla dzieci </a:t>
            </a:r>
            <a:r>
              <a:rPr lang="pl-PL" altLang="pl-PL" sz="2200" dirty="0">
                <a:latin typeface="+mn-lt"/>
                <a:cs typeface="Times New Roman" panose="02020603050405020304" pitchFamily="18" charset="0"/>
              </a:rPr>
              <a:t>niepełnosprawnych lub wymagających szczególnej </a:t>
            </a:r>
            <a:r>
              <a:rPr lang="pl-PL" altLang="pl-PL" sz="2200" dirty="0" smtClean="0">
                <a:latin typeface="+mn-lt"/>
                <a:cs typeface="Times New Roman" panose="02020603050405020304" pitchFamily="18" charset="0"/>
              </a:rPr>
              <a:t>opieki</a:t>
            </a:r>
            <a:r>
              <a:rPr lang="pl-PL" sz="2200" dirty="0" smtClean="0">
                <a:latin typeface="+mn-lt"/>
              </a:rPr>
              <a:t>.</a:t>
            </a:r>
            <a:endParaRPr lang="pl-PL" sz="2200" dirty="0">
              <a:latin typeface="+mn-lt"/>
            </a:endParaRPr>
          </a:p>
        </p:txBody>
      </p:sp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713" y="5867400"/>
            <a:ext cx="900112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846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3505</Words>
  <Application>Microsoft Office PowerPoint</Application>
  <PresentationFormat>Panoramiczny</PresentationFormat>
  <Paragraphs>251</Paragraphs>
  <Slides>28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28</vt:i4>
      </vt:variant>
    </vt:vector>
  </HeadingPairs>
  <TitlesOfParts>
    <vt:vector size="39" baseType="lpstr">
      <vt:lpstr>Microsoft YaHei</vt:lpstr>
      <vt:lpstr>Arial</vt:lpstr>
      <vt:lpstr>Arial Unicode MS</vt:lpstr>
      <vt:lpstr>Calibri</vt:lpstr>
      <vt:lpstr>Courier New</vt:lpstr>
      <vt:lpstr>Symbol</vt:lpstr>
      <vt:lpstr>Times New Roman</vt:lpstr>
      <vt:lpstr>Wingdings</vt:lpstr>
      <vt:lpstr>Motyw pakietu Office</vt:lpstr>
      <vt:lpstr>Motyw pakietu Office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Harmata</dc:creator>
  <cp:lastModifiedBy>Anna Zelga</cp:lastModifiedBy>
  <cp:revision>116</cp:revision>
  <cp:lastPrinted>2020-09-04T07:23:58Z</cp:lastPrinted>
  <dcterms:created xsi:type="dcterms:W3CDTF">1601-01-01T00:00:00Z</dcterms:created>
  <dcterms:modified xsi:type="dcterms:W3CDTF">2020-09-04T09:46:32Z</dcterms:modified>
</cp:coreProperties>
</file>