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1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337" r:id="rId17"/>
    <p:sldId id="281" r:id="rId18"/>
    <p:sldId id="282" r:id="rId19"/>
    <p:sldId id="283" r:id="rId20"/>
    <p:sldId id="338" r:id="rId21"/>
    <p:sldId id="329" r:id="rId22"/>
    <p:sldId id="330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47" autoAdjust="0"/>
  </p:normalViewPr>
  <p:slideViewPr>
    <p:cSldViewPr snapToGrid="0">
      <p:cViewPr varScale="1">
        <p:scale>
          <a:sx n="88" d="100"/>
          <a:sy n="88" d="100"/>
        </p:scale>
        <p:origin x="-1434" y="-10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1E9-64BE-4381-8DE4-1EAD57472F53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0F663-F819-40BB-8916-EB9ACE2883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42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Szelki muszą spełniać wszystkie wymogi norm PN-EN 361, PN-EN 358, PN-EN 813.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896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Worek do przechowywania i transportowania sprzętu. Pojemność 40 l lub 60 l.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19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Przed każdym użyciem dokonuje się sprawdzenia organoleptycznego sprzętu wysokościowego.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Raz do roku sprzęt należy poddać kontroli przez osobę uprawnioną (dopuszczenie producenta), chyba że instrukcja producenta stanowi inaczej (potwierdzenie na indywidualnej karcie każdego sprzętu).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Po każdym użytkowaniu ww. sprzętu należy </a:t>
            </a:r>
            <a:r>
              <a:rPr lang="pl-PL" b="1" dirty="0" smtClean="0"/>
              <a:t>poddać go kontroli</a:t>
            </a:r>
            <a:r>
              <a:rPr lang="pl-PL" dirty="0" smtClean="0"/>
              <a:t>. Zanieczyszczone elementy czyścimy wodą, ewentualnie z dodatkiem łagodnych środków myjących (np.: szare mydło). Liny i taśmy przeglądamy pod względem przetarć, przegrzań. Dodatkowo liny sprawdzamy pod kątem przesunięcia się rdzenia w stosunku do oplotu. Każde nasze podejrzenie powinno doprowadzić do wycofania urządzenia z użytku i poddania go ocenie przez osoby uprawnione. Elementy stalowe i aluminiowe można czyścić za pomocą sprężonego powietrza. Mokry sprzęt ratowniczy suszymy bez używania dodatkowych źródeł ciepła w przewiewnym pomieszczeniu, bez narażenia na bezpośrednie działanie promieni słonecznych </a:t>
            </a:r>
            <a:br>
              <a:rPr lang="pl-PL" dirty="0" smtClean="0"/>
            </a:br>
            <a:r>
              <a:rPr lang="pl-PL" dirty="0" smtClean="0"/>
              <a:t>(np.: garaż, wiata).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Sprzęt wysokościowy z zakresu podstawowego powinien znajdować się na jednym z pojazdów pożarniczych PSP w jednostce. Nie dopuszcza się dzielenia sprzętu po różnych samochodach.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34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Wykorzystanie drabin przystawnych i mechanicznych podnośników w celu dotarcia na wysokość lub poniżej poziomu gruntu (np.: wykop, szeroka studnia).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Wykorzystanie pasa strażackiego do ograniczenia pola pracy – na dachu (np. przy odśnieżaniu) oraz działania na drabinie, jako stanowisko robocze np. gaśnicze. Należy pamiętać, że pas strażacki nie jest środkiem ochrony indywidualnej, a stanowi jedynie wyposażenie osobiste strażaka. Może być wykorzystywany tylko w sytuacji, gdy nie dysponujemy innym sprzętem i za każdym razem po przeprowadzeniu analizy ryzyka podejmowanych działań.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670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Wykorzystanie samochodu strażackiego jako BPPM (Bezwzględnie Pewny Punkt Mocowania) w przypadku braku innych możliwości.</a:t>
            </a:r>
          </a:p>
          <a:p>
            <a:r>
              <a:rPr lang="pl-P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Uwaga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Podpinamy się tylko i wyłącznie do elementów konstrukcyjnych nadwozia lub podwozia,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do wyposażenia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stosujemy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gorącej feldze.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Uwaga na zabrudzenia i ostre krawędzie – zabezpieczyć taśmę przed uszkodzeniami.</a:t>
            </a:r>
          </a:p>
          <a:p>
            <a:endParaRPr lang="pl-PL" dirty="0" smtClean="0"/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ostateczności można wykorzystać do budowy stanowiska zaczepy i haki holownicze, pod warunkiem zapoznania się z możliwościami technicznymi i zapewniania ich czystości.  </a:t>
            </a:r>
            <a:r>
              <a:rPr lang="pl-P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UWAGA na smary!!!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61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kierującego działaniami ratowniczymi (KDR) należy ostateczna decyzja z jakiego ubioru specjalnego będą korzystali ratownicy podczas działań wysokościowych.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33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Korpus główny</a:t>
            </a:r>
            <a:r>
              <a:rPr lang="pl-PL" baseline="0" dirty="0" smtClean="0"/>
              <a:t>, zamek, zabezpieczenie zamka. </a:t>
            </a:r>
            <a:r>
              <a:rPr lang="pl-PL" dirty="0" smtClean="0"/>
              <a:t>Stalowy, asymetryczny, zakręcany, o dużym prześwicie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umożliwiający właściwą współpracę z węzłem „półwyblinka”, zalecany prześwit &gt; 24 mm. Na każdym karabinku widoczne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są dopuszczalne wartości obciążenia wzdłużnego, poprzecznego oraz wzdłużnego przy otwartym zamku. Zalecane karabinki o zwiększonej wytrzymałości.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67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Możliwość pracy na pojedynczym,</a:t>
            </a:r>
            <a:r>
              <a:rPr lang="pl-PL" baseline="0" dirty="0" smtClean="0"/>
              <a:t> jak i podwójnym bloczku (układy 1:2 i 1:4).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45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 smtClean="0"/>
              <a:t>W</a:t>
            </a:r>
            <a:r>
              <a:rPr lang="pl-PL" dirty="0" smtClean="0"/>
              <a:t>ykonana jest z liny statycznej (Ø 12,5 mm), po której przesuwa się przyrząd zaciskowy (wyposażony</a:t>
            </a:r>
            <a:r>
              <a:rPr lang="pl-PL" baseline="0" dirty="0" smtClean="0"/>
              <a:t> w karabinek), </a:t>
            </a:r>
            <a:r>
              <a:rPr lang="pl-PL" dirty="0" smtClean="0"/>
              <a:t>pozwalający na regulację długości lonży. Zakończona z jednej strony karabinkiem z auto-blokadą. Wyposażona w </a:t>
            </a:r>
            <a:r>
              <a:rPr lang="pl-PL" baseline="0" dirty="0" smtClean="0"/>
              <a:t>osłonę na linę. Z obu stron zabezpieczona (przed wysunięciem) zszyciem liny.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8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Prezentując ten slajd należy: omówić sposób wpięcia w karabinek, przełożenia liny przez przyrząd, wyjaśnić</a:t>
            </a:r>
            <a:r>
              <a:rPr lang="pl-PL" baseline="0" dirty="0" smtClean="0"/>
              <a:t> znaczenie zabezpieczenia wyposażonego w kolce, pracę na krzywce pod obciążeniem, sposób luzowania liny bez obciążenia, pracę rączką i jej pozycje, przycisk anty-paniczny.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4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Spięcie dwóch górnych stalowych koluch (1) karabinkiem stanowi podstawowy punkt zabezpieczenia poszkodowanego podczas ewakuacji.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Środkowe punkty (2) wykorzystujemy w przypadku ewakuacji dzieci lub drobnych, dorosłych osób.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Dolne stalowe kolucha (3) dopinamy do koluch górnych (1) i tworzymy coś na kształt „siedziska” poprawiającego komfort ewakuowanej osoby. Nie jest to punkt obligatoryjny, ale wykorzystujemy go, gdy jest taka możliwość.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98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Aluminiowa konstrukcja, lekka (transport ręczny w trudnym terenie), ale stabilna.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Minimalne dopuszczalne obciążenie – 2 osoby.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64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Pętla min. 120 cm, taśma poliamidowa o wytrzymałości min. 25 kN, szyta, spełniająca wymogi normy PN-EN795 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875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Zaleca się stosowanie lin o średnicy 10-11 mm. Preferowane są liny o średnicy 10,5 i 10,2 mm. Lina statyczna typ A według normy PN-EN 1891.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ytrzymałość liny 22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Lina zbudowana jest z oplotu i rdzenia. Między rdzeniem znajduje się taśma (czerwona na zdjęciu) z danymi umieszczonymi przez producenta.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Niezbędne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długości liny to 50 i 25 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3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82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8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7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6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9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8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75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1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89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08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50000"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5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brunecki@kgpsp.gov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345">
            <a:off x="1664700" y="3191257"/>
            <a:ext cx="2236375" cy="314553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3984" y="541666"/>
            <a:ext cx="10924032" cy="234321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Szkolenie z ratownictwa wysokościowego realizowanego przez ksrg w zakresie podstawowym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0" y="5907024"/>
            <a:ext cx="5458968" cy="457200"/>
          </a:xfrm>
        </p:spPr>
        <p:txBody>
          <a:bodyPr>
            <a:normAutofit/>
          </a:bodyPr>
          <a:lstStyle/>
          <a:p>
            <a:pPr algn="r"/>
            <a:r>
              <a:rPr lang="pl-PL" sz="1800" dirty="0" smtClean="0"/>
              <a:t>Opracował: mł. bryg. mgr inż. Paweł Brunecki</a:t>
            </a:r>
            <a:endParaRPr lang="pl-PL" sz="1800" dirty="0"/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5231295" y="6453676"/>
            <a:ext cx="1729409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 smtClean="0"/>
              <a:t>Warszawa 2019 r.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3715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0" y="2339834"/>
            <a:ext cx="5257800" cy="1325563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Trójnóg ratowniczy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46311" y="3665397"/>
            <a:ext cx="2512089" cy="188129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4" y="177989"/>
            <a:ext cx="4456832" cy="650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Taśma</a:t>
            </a:r>
            <a:endParaRPr lang="pl-PL" sz="28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9712" y="1807824"/>
            <a:ext cx="7122648" cy="421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0539" y="2963632"/>
            <a:ext cx="4099534" cy="30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Lina alpinistyczna statyczna</a:t>
            </a: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05" y="1487156"/>
            <a:ext cx="3612342" cy="504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72" y="3519435"/>
            <a:ext cx="5257800" cy="3162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5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Worek typu „jaskiniowego”</a:t>
            </a: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98" y="2115166"/>
            <a:ext cx="5586883" cy="403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1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455" y="422031"/>
            <a:ext cx="10921722" cy="1607735"/>
          </a:xfrm>
        </p:spPr>
        <p:txBody>
          <a:bodyPr>
            <a:noAutofit/>
          </a:bodyPr>
          <a:lstStyle/>
          <a:p>
            <a:r>
              <a:rPr lang="pl-PL" b="1" dirty="0"/>
              <a:t>Zasady użytkowania, kontroli i magazynowania środków technicznych ratownictwa wysokościowego – zakres podstawowy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2411603"/>
            <a:ext cx="10940143" cy="40109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dirty="0"/>
              <a:t>Korzystanie</a:t>
            </a:r>
            <a:r>
              <a:rPr lang="pl-PL" dirty="0"/>
              <a:t> ze sprzętu tylko i wyłącznie zgodnie z instrukcją użytkowania. </a:t>
            </a:r>
            <a:endParaRPr lang="pl-PL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b="1" dirty="0" smtClean="0"/>
              <a:t>Kontrola</a:t>
            </a:r>
            <a:r>
              <a:rPr lang="pl-PL" dirty="0" smtClean="0"/>
              <a:t> przed i po użyciu (dokonywana przez użytkującego).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 smtClean="0"/>
              <a:t>Raz do roku sprzęt należy poddać </a:t>
            </a:r>
            <a:r>
              <a:rPr lang="pl-PL" b="1" dirty="0" smtClean="0"/>
              <a:t>kontroli</a:t>
            </a:r>
            <a:r>
              <a:rPr lang="pl-PL" dirty="0" smtClean="0"/>
              <a:t> przez osobę uprawnioną.</a:t>
            </a:r>
          </a:p>
          <a:p>
            <a:pPr marL="0" indent="0" algn="just">
              <a:buNone/>
            </a:pPr>
            <a:r>
              <a:rPr lang="pl-PL" dirty="0" smtClean="0"/>
              <a:t>Sprzęt </a:t>
            </a:r>
            <a:r>
              <a:rPr lang="pl-PL" dirty="0"/>
              <a:t>wysokościowy należy </a:t>
            </a:r>
            <a:r>
              <a:rPr lang="pl-PL" b="1" dirty="0"/>
              <a:t>magazynować</a:t>
            </a:r>
            <a:r>
              <a:rPr lang="pl-PL" dirty="0"/>
              <a:t> w suchym i przewiewnym </a:t>
            </a:r>
            <a:r>
              <a:rPr lang="pl-PL" dirty="0" smtClean="0"/>
              <a:t>pomieszczeniu, </a:t>
            </a:r>
            <a:r>
              <a:rPr lang="pl-PL" dirty="0"/>
              <a:t>bez narażenia go na bezpośredni kontakt na promienie słoneczne oraz na inne źródła ciepła </a:t>
            </a:r>
            <a:r>
              <a:rPr lang="pl-PL" dirty="0" smtClean="0"/>
              <a:t>np</a:t>
            </a:r>
            <a:r>
              <a:rPr lang="pl-PL" dirty="0"/>
              <a:t>.: kaloryfer, nagrzewnica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13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7571" y="365125"/>
            <a:ext cx="11169689" cy="1325563"/>
          </a:xfrm>
        </p:spPr>
        <p:txBody>
          <a:bodyPr>
            <a:normAutofit/>
          </a:bodyPr>
          <a:lstStyle/>
          <a:p>
            <a:r>
              <a:rPr lang="pl-PL" b="1" dirty="0" smtClean="0"/>
              <a:t>Wycofywanie sprzętu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7576" y="1749424"/>
            <a:ext cx="10863943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Najczęstsze przyczyny </a:t>
            </a:r>
            <a:r>
              <a:rPr lang="pl-PL" u="sng" dirty="0"/>
              <a:t>wycofania</a:t>
            </a:r>
            <a:r>
              <a:rPr lang="pl-PL" dirty="0"/>
              <a:t> sprzętu wysokościowego z </a:t>
            </a:r>
            <a:r>
              <a:rPr lang="pl-PL" dirty="0" smtClean="0"/>
              <a:t>użytkowania:</a:t>
            </a:r>
          </a:p>
          <a:p>
            <a:pPr lvl="0"/>
            <a:r>
              <a:rPr lang="pl-PL" dirty="0" smtClean="0"/>
              <a:t>uszkodzenia termiczne i chemiczne,</a:t>
            </a:r>
          </a:p>
          <a:p>
            <a:pPr lvl="0"/>
            <a:r>
              <a:rPr lang="pl-PL" dirty="0" smtClean="0"/>
              <a:t>kontakt z materiałem biologicznym,</a:t>
            </a:r>
          </a:p>
          <a:p>
            <a:pPr lvl="0"/>
            <a:r>
              <a:rPr lang="pl-PL" dirty="0" smtClean="0"/>
              <a:t>przecięte szwy i splotka,</a:t>
            </a:r>
          </a:p>
          <a:p>
            <a:pPr lvl="0"/>
            <a:r>
              <a:rPr lang="pl-PL" dirty="0" smtClean="0"/>
              <a:t>odkształcenia części metalowych bądź aluminiowych,</a:t>
            </a:r>
          </a:p>
          <a:p>
            <a:pPr lvl="0"/>
            <a:r>
              <a:rPr lang="pl-PL" dirty="0" smtClean="0"/>
              <a:t>upadek z dużej wysokości,</a:t>
            </a:r>
          </a:p>
          <a:p>
            <a:pPr lvl="0"/>
            <a:r>
              <a:rPr lang="pl-PL" dirty="0" smtClean="0"/>
              <a:t>dysfunkcja elementu,</a:t>
            </a:r>
          </a:p>
          <a:p>
            <a:pPr lvl="0"/>
            <a:r>
              <a:rPr lang="pl-PL" dirty="0" smtClean="0"/>
              <a:t>pęknięcie części stalowych bądź aluminiowych.</a:t>
            </a:r>
          </a:p>
          <a:p>
            <a:pPr marL="0" indent="0">
              <a:buNone/>
            </a:pPr>
            <a:endParaRPr lang="pl-PL" sz="26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79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Wycofywanie sprzętu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314" y="2620282"/>
            <a:ext cx="10515600" cy="182108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/>
              <a:t>Jeśli masz </a:t>
            </a:r>
            <a:r>
              <a:rPr lang="pl-PL" u="sng" dirty="0"/>
              <a:t>wątpliwość</a:t>
            </a:r>
            <a:r>
              <a:rPr lang="pl-PL" dirty="0"/>
              <a:t> czy sprzęt nadaje się nadal do użytkowania, lepiej </a:t>
            </a:r>
            <a:r>
              <a:rPr lang="pl-PL" u="sng" dirty="0"/>
              <a:t>wycofaj go</a:t>
            </a:r>
            <a:r>
              <a:rPr lang="pl-PL" dirty="0"/>
              <a:t> z użytku i poddaj kontroli przez osobę uprawnioną.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72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843" y="365125"/>
            <a:ext cx="11718235" cy="1325563"/>
          </a:xfrm>
        </p:spPr>
        <p:txBody>
          <a:bodyPr>
            <a:noAutofit/>
          </a:bodyPr>
          <a:lstStyle/>
          <a:p>
            <a:r>
              <a:rPr lang="pl-PL" b="1" dirty="0"/>
              <a:t>Inny sprzęt pożarniczy wykorzystywany podczas działań w ratownictwie wysokościowym z zakresu podstawowego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532457" y="3186229"/>
            <a:ext cx="4144645" cy="274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25883" y="2714908"/>
            <a:ext cx="414464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654628"/>
            <a:ext cx="5122564" cy="323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8" y="3728244"/>
            <a:ext cx="4354286" cy="277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3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642" y="365125"/>
            <a:ext cx="10479157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Wykorzystanie samochodu strażackiego jako BPPM</a:t>
            </a: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2" y="1968558"/>
            <a:ext cx="5232400" cy="3573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62" y="2517400"/>
            <a:ext cx="5752465" cy="374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9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26" y="3570514"/>
            <a:ext cx="1309581" cy="306977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4379" y="365125"/>
            <a:ext cx="10684746" cy="1746704"/>
          </a:xfrm>
        </p:spPr>
        <p:txBody>
          <a:bodyPr>
            <a:noAutofit/>
          </a:bodyPr>
          <a:lstStyle/>
          <a:p>
            <a:r>
              <a:rPr lang="pl-PL" b="1" dirty="0"/>
              <a:t>Zalety </a:t>
            </a:r>
            <a:r>
              <a:rPr lang="pl-PL" b="1" dirty="0" smtClean="0"/>
              <a:t>ubrania </a:t>
            </a:r>
            <a:r>
              <a:rPr lang="pl-PL" b="1" dirty="0"/>
              <a:t>specjalnego podczas działań ratownictwa wysokościowego </a:t>
            </a:r>
            <a:r>
              <a:rPr lang="pl-PL" b="1" dirty="0" smtClean="0"/>
              <a:t>w </a:t>
            </a:r>
            <a:r>
              <a:rPr lang="pl-PL" b="1" dirty="0"/>
              <a:t>zakresie podstawowym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235" y="2133596"/>
            <a:ext cx="10880508" cy="4071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u="sng" dirty="0" smtClean="0"/>
          </a:p>
          <a:p>
            <a:pPr lvl="0"/>
            <a:r>
              <a:rPr lang="pl-PL" dirty="0" smtClean="0"/>
              <a:t>izolacyjność termiczna – niskie temperatury,</a:t>
            </a:r>
          </a:p>
          <a:p>
            <a:pPr lvl="0"/>
            <a:endParaRPr lang="pl-PL" sz="1100" dirty="0" smtClean="0"/>
          </a:p>
          <a:p>
            <a:pPr lvl="0"/>
            <a:r>
              <a:rPr lang="pl-PL" dirty="0" smtClean="0"/>
              <a:t>możliwość </a:t>
            </a:r>
            <a:r>
              <a:rPr lang="pl-PL" dirty="0"/>
              <a:t>wykorzystania do osłony liny, taśmy na ostrych krawędziach</a:t>
            </a:r>
            <a:r>
              <a:rPr lang="pl-PL" dirty="0" smtClean="0"/>
              <a:t>,</a:t>
            </a:r>
          </a:p>
          <a:p>
            <a:pPr lvl="0"/>
            <a:endParaRPr lang="pl-PL" sz="1200" dirty="0"/>
          </a:p>
          <a:p>
            <a:pPr lvl="0"/>
            <a:r>
              <a:rPr lang="pl-PL" dirty="0"/>
              <a:t>możliwość prowadzenia asekuracji przez ciało</a:t>
            </a:r>
            <a:r>
              <a:rPr lang="pl-PL" dirty="0" smtClean="0"/>
              <a:t>,</a:t>
            </a:r>
          </a:p>
          <a:p>
            <a:pPr lvl="0"/>
            <a:endParaRPr lang="pl-PL" sz="1300" dirty="0"/>
          </a:p>
          <a:p>
            <a:pPr lvl="0"/>
            <a:r>
              <a:rPr lang="pl-PL" dirty="0"/>
              <a:t>zejście w kluczu francuskim.</a:t>
            </a:r>
          </a:p>
          <a:p>
            <a:endParaRPr lang="pl-PL" sz="1300" dirty="0"/>
          </a:p>
          <a:p>
            <a:pPr marL="0" indent="0">
              <a:buNone/>
            </a:pPr>
            <a:r>
              <a:rPr lang="pl-PL" dirty="0" smtClean="0"/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67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 autora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64360"/>
            <a:ext cx="10515600" cy="48152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i="1" dirty="0" smtClean="0"/>
              <a:t>Poniższa prezentacja, jest odpowiedzią na potrzebę ujednolicenia przekazywanych treści na szkoleniu RWZP. Materiał w niej zawarty </a:t>
            </a:r>
            <a:br>
              <a:rPr lang="pl-PL" i="1" dirty="0" smtClean="0"/>
            </a:br>
            <a:r>
              <a:rPr lang="pl-PL" i="1" dirty="0" smtClean="0"/>
              <a:t>nieznacznie różni się od obecnych Zasad, Programu szkolenia </a:t>
            </a:r>
            <a:br>
              <a:rPr lang="pl-PL" i="1" dirty="0" smtClean="0"/>
            </a:br>
            <a:r>
              <a:rPr lang="pl-PL" i="1" dirty="0" smtClean="0"/>
              <a:t>i </a:t>
            </a:r>
            <a:r>
              <a:rPr lang="pl-PL" i="1" dirty="0" err="1" smtClean="0"/>
              <a:t>I</a:t>
            </a:r>
            <a:r>
              <a:rPr lang="pl-PL" i="1" dirty="0" smtClean="0"/>
              <a:t> wydania skryptu. Jednakże te różnice to zapowiedź, kierunek zmian </a:t>
            </a:r>
            <a:br>
              <a:rPr lang="pl-PL" i="1" dirty="0" smtClean="0"/>
            </a:br>
            <a:r>
              <a:rPr lang="pl-PL" i="1" dirty="0" smtClean="0"/>
              <a:t>w jakim ma podążać ta dziedzina ratownictwa. Prezentacja powstała na podstawie II wydania skryptu do RWZP (w trakcie podpisywania) – materiału zweryfikowanego przez środowisko „wysokościowe” </a:t>
            </a:r>
            <a:br>
              <a:rPr lang="pl-PL" i="1" dirty="0" smtClean="0"/>
            </a:br>
            <a:r>
              <a:rPr lang="pl-PL" i="1" dirty="0" smtClean="0"/>
              <a:t>i zaakceptowanego. </a:t>
            </a:r>
          </a:p>
          <a:p>
            <a:pPr marL="0" indent="0" algn="just">
              <a:buNone/>
            </a:pPr>
            <a:endParaRPr lang="pl-PL" sz="1600" i="1" dirty="0"/>
          </a:p>
          <a:p>
            <a:pPr marL="0" indent="0" algn="just">
              <a:buNone/>
            </a:pPr>
            <a:r>
              <a:rPr lang="pl-PL" i="1" dirty="0" smtClean="0"/>
              <a:t>Liczę, że choć trochę odciąży Was ten materiał podczas trudnej roli, jaką jest szkolenie/doskonalenie środowiska strażackiego.</a:t>
            </a:r>
          </a:p>
          <a:p>
            <a:pPr marL="0" indent="0" algn="r">
              <a:buNone/>
            </a:pPr>
            <a:r>
              <a:rPr lang="pl-PL" sz="2000" i="1" dirty="0" smtClean="0"/>
              <a:t>mł. bryg. Paweł Brunecki</a:t>
            </a: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17401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5542" y="452213"/>
            <a:ext cx="10515600" cy="1692275"/>
          </a:xfrm>
        </p:spPr>
        <p:txBody>
          <a:bodyPr>
            <a:noAutofit/>
          </a:bodyPr>
          <a:lstStyle/>
          <a:p>
            <a:r>
              <a:rPr lang="pl-PL" b="1" dirty="0" smtClean="0"/>
              <a:t>Wady ubrania </a:t>
            </a:r>
            <a:r>
              <a:rPr lang="pl-PL" b="1" dirty="0"/>
              <a:t>specjalnego podczas działań ratownictwa wysokościowego w zakresie podstawowym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460171"/>
            <a:ext cx="10515600" cy="2329543"/>
          </a:xfrm>
        </p:spPr>
        <p:txBody>
          <a:bodyPr/>
          <a:lstStyle/>
          <a:p>
            <a:pPr marL="0" indent="0">
              <a:buNone/>
            </a:pPr>
            <a:endParaRPr lang="pl-PL" u="sng" dirty="0"/>
          </a:p>
          <a:p>
            <a:pPr lvl="0"/>
            <a:r>
              <a:rPr lang="pl-PL" dirty="0"/>
              <a:t>mały komfort pracy przez gabaryty ubrania</a:t>
            </a:r>
            <a:r>
              <a:rPr lang="pl-PL" dirty="0" smtClean="0"/>
              <a:t>,</a:t>
            </a:r>
          </a:p>
          <a:p>
            <a:pPr marL="0" lvl="0" indent="0">
              <a:buNone/>
            </a:pPr>
            <a:endParaRPr lang="pl-PL" sz="1000" dirty="0"/>
          </a:p>
          <a:p>
            <a:pPr lvl="0"/>
            <a:r>
              <a:rPr lang="pl-PL" dirty="0"/>
              <a:t>brak komfortu termicznego – wysokie temperatury.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26" y="3570514"/>
            <a:ext cx="1309581" cy="30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Metryka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91678" y="2802835"/>
            <a:ext cx="8362122" cy="3374128"/>
          </a:xfrm>
        </p:spPr>
        <p:txBody>
          <a:bodyPr/>
          <a:lstStyle/>
          <a:p>
            <a:r>
              <a:rPr lang="pl-PL" b="1" dirty="0"/>
              <a:t>Data powstania pierwowzoru</a:t>
            </a:r>
            <a:r>
              <a:rPr lang="pl-PL" dirty="0"/>
              <a:t>: </a:t>
            </a:r>
            <a:r>
              <a:rPr lang="pl-PL" dirty="0" smtClean="0"/>
              <a:t>11.05.2019 r.</a:t>
            </a:r>
            <a:endParaRPr lang="pl-PL" dirty="0"/>
          </a:p>
          <a:p>
            <a:r>
              <a:rPr lang="pl-PL" b="1" dirty="0"/>
              <a:t>Data ostatniej aktualizacji</a:t>
            </a:r>
            <a:r>
              <a:rPr lang="pl-PL" dirty="0"/>
              <a:t>: </a:t>
            </a:r>
            <a:r>
              <a:rPr lang="pl-PL" dirty="0" smtClean="0"/>
              <a:t>27.06.2019 r.</a:t>
            </a:r>
            <a:endParaRPr lang="pl-PL" dirty="0"/>
          </a:p>
          <a:p>
            <a:r>
              <a:rPr lang="pl-PL" b="1" dirty="0"/>
              <a:t>Bieżący numer wersji</a:t>
            </a:r>
            <a:r>
              <a:rPr lang="pl-PL" dirty="0"/>
              <a:t>: 1</a:t>
            </a:r>
          </a:p>
          <a:p>
            <a:r>
              <a:rPr lang="pl-PL" b="1" dirty="0"/>
              <a:t>Autor: </a:t>
            </a:r>
            <a:r>
              <a:rPr lang="pl-PL" dirty="0" smtClean="0"/>
              <a:t>mł. bryg. Paweł Brunecki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9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 autora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51113"/>
            <a:ext cx="10515600" cy="510208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dirty="0" smtClean="0"/>
              <a:t>	</a:t>
            </a:r>
            <a:r>
              <a:rPr lang="pl-PL" sz="4400" i="1" dirty="0" smtClean="0"/>
              <a:t>Niniejszym zezwalam każdemu z użytkowników na dokonywanie zmian w treściach prezentacji. Jednocześnie mam ogromną prośbę o przesyłanie do mnie Waszych pomysłów dotyczących ulepszeń przedmiotowego materiału na adres </a:t>
            </a:r>
            <a:r>
              <a:rPr lang="pl-PL" sz="4400" i="1" dirty="0" smtClean="0">
                <a:hlinkClick r:id="rId2"/>
              </a:rPr>
              <a:t>pbrunecki@kgpsp.gov.pl</a:t>
            </a:r>
            <a:r>
              <a:rPr lang="pl-PL" sz="4400" i="1" dirty="0" smtClean="0"/>
              <a:t>. Może proponowane zmiany będą na tyle istotne, iż zostanie przygotowana kolejna wersja prezentacji.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l-PL" sz="4400" i="1" dirty="0"/>
              <a:t>	</a:t>
            </a:r>
            <a:r>
              <a:rPr lang="pl-PL" sz="4400" i="1" dirty="0" smtClean="0"/>
              <a:t>W przypadku przesyłania fotografii, rysunków czy szkiców proszę ich </a:t>
            </a:r>
            <a:r>
              <a:rPr lang="pl-PL" sz="4400" i="1" dirty="0"/>
              <a:t>autorów </a:t>
            </a:r>
            <a:r>
              <a:rPr lang="pl-PL" sz="4400" i="1" dirty="0" smtClean="0"/>
              <a:t/>
            </a:r>
            <a:br>
              <a:rPr lang="pl-PL" sz="4400" i="1" dirty="0" smtClean="0"/>
            </a:br>
            <a:r>
              <a:rPr lang="pl-PL" sz="4400" i="1" dirty="0" smtClean="0"/>
              <a:t>o równoczesne </a:t>
            </a:r>
            <a:r>
              <a:rPr lang="pl-PL" sz="4400" i="1" dirty="0"/>
              <a:t>wyrażenie </a:t>
            </a:r>
            <a:r>
              <a:rPr lang="pl-PL" sz="4400" i="1" dirty="0" smtClean="0"/>
              <a:t>zgody na wykorzystanie ich materiałów do kolejnej publikacji.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pl-PL" sz="4400" i="1" u="sng" dirty="0" smtClean="0"/>
              <a:t>Razem możemy więcej.</a:t>
            </a:r>
          </a:p>
          <a:p>
            <a:pPr marL="0" indent="0" algn="ctr">
              <a:buNone/>
            </a:pPr>
            <a:endParaRPr lang="pl-PL" sz="4400" i="1" dirty="0" smtClean="0"/>
          </a:p>
          <a:p>
            <a:pPr marL="0" indent="0" algn="r">
              <a:buNone/>
            </a:pPr>
            <a:endParaRPr lang="pl-PL" sz="3600" i="1" dirty="0" smtClean="0"/>
          </a:p>
          <a:p>
            <a:pPr marL="0" indent="0" algn="r">
              <a:buNone/>
            </a:pPr>
            <a:r>
              <a:rPr lang="pl-PL" sz="3600" i="1" dirty="0" smtClean="0"/>
              <a:t>mł. bryg. Paweł Brunecki</a:t>
            </a:r>
            <a:endParaRPr lang="pl-PL" sz="3600" i="1" dirty="0"/>
          </a:p>
        </p:txBody>
      </p:sp>
    </p:spTree>
    <p:extLst>
      <p:ext uri="{BB962C8B-B14F-4D97-AF65-F5344CB8AC3E}">
        <p14:creationId xmlns:p14="http://schemas.microsoft.com/office/powerpoint/2010/main" val="32549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904352"/>
            <a:ext cx="10515600" cy="5164852"/>
          </a:xfrm>
        </p:spPr>
        <p:txBody>
          <a:bodyPr>
            <a:noAutofit/>
          </a:bodyPr>
          <a:lstStyle/>
          <a:p>
            <a:pPr marL="715962">
              <a:lnSpc>
                <a:spcPct val="150000"/>
              </a:lnSpc>
            </a:pPr>
            <a:r>
              <a:rPr lang="pl-PL" b="1" dirty="0"/>
              <a:t>Sprzęt pożarniczy i środki techniczne do ratownictwa wysokościowego w zakresie </a:t>
            </a:r>
            <a:r>
              <a:rPr lang="pl-PL" b="1" dirty="0" smtClean="0"/>
              <a:t>podstawowym.</a:t>
            </a:r>
            <a:endParaRPr lang="pl-PL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38200" y="365125"/>
            <a:ext cx="5045765" cy="107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Temat 2.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323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724" y="351693"/>
            <a:ext cx="5485563" cy="28579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 smtClean="0"/>
              <a:t>Szelki bezpieczeństwa </a:t>
            </a:r>
            <a:br>
              <a:rPr lang="pl-PL" sz="2800" b="1" dirty="0" smtClean="0"/>
            </a:br>
            <a:r>
              <a:rPr lang="pl-PL" sz="2800" b="1" dirty="0" smtClean="0"/>
              <a:t>z pasem biodrowym/uprząż asekuracyjna</a:t>
            </a:r>
            <a:endParaRPr lang="pl-PL" sz="2800" b="1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17" y="0"/>
            <a:ext cx="3587261" cy="6858000"/>
          </a:xfrm>
          <a:prstGeom prst="rect">
            <a:avLst/>
          </a:prstGeom>
          <a:effectLst/>
        </p:spPr>
      </p:pic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8830303" y="1899924"/>
            <a:ext cx="2114550" cy="4857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 – EN 361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(„A” – punkty asekuracyjne)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8684708" y="2723889"/>
            <a:ext cx="1866900" cy="4857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 – EN 813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(„B” – punkt centralny)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9219757" y="5109588"/>
            <a:ext cx="2663702" cy="138546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 – EN 358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(„C” – punkty do pracy </a:t>
            </a:r>
            <a:r>
              <a:rPr lang="pl-PL" sz="1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podparciu</a:t>
            </a:r>
            <a:r>
              <a:rPr lang="pl-PL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Zawsze </a:t>
            </a:r>
            <a:r>
              <a:rPr lang="pl-PL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wykorzystujemy </a:t>
            </a:r>
            <a:r>
              <a:rPr lang="pl-PL" sz="1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tylko </a:t>
            </a:r>
            <a:r>
              <a:rPr lang="pl-PL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wyłącznie obydwa punkty </a:t>
            </a:r>
            <a:r>
              <a:rPr lang="pl-PL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„C” naraz.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Karabinek</a:t>
            </a:r>
            <a:endParaRPr lang="pl-PL" sz="2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3145" y="1592079"/>
            <a:ext cx="6988625" cy="4581650"/>
          </a:xfrm>
        </p:spPr>
      </p:pic>
    </p:spTree>
    <p:extLst>
      <p:ext uri="{BB962C8B-B14F-4D97-AF65-F5344CB8AC3E}">
        <p14:creationId xmlns:p14="http://schemas.microsoft.com/office/powerpoint/2010/main" val="1023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Bloczek ratowniczy podwójny</a:t>
            </a:r>
            <a:endParaRPr lang="pl-PL" sz="2800" b="1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04" y="1534206"/>
            <a:ext cx="3150996" cy="4961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0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Lonża regulowana</a:t>
            </a:r>
            <a:endParaRPr lang="pl-PL" sz="2800" b="1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2" y="1815577"/>
            <a:ext cx="653839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2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Przyrząd zjazdowy z automatyczną blokadą</a:t>
            </a:r>
            <a:endParaRPr lang="pl-PL" sz="2800" b="1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6" y="1690688"/>
            <a:ext cx="1795133" cy="4207694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03" y="1690688"/>
            <a:ext cx="2552065" cy="42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Uprząż ewakuacyjna/ratownicza/trójkąt ewakuacyjny</a:t>
            </a:r>
            <a:endParaRPr lang="pl-PL" sz="2800" b="1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9" y="1808703"/>
            <a:ext cx="3647553" cy="49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1002</Words>
  <Application>Microsoft Office PowerPoint</Application>
  <PresentationFormat>Niestandardowy</PresentationFormat>
  <Paragraphs>127</Paragraphs>
  <Slides>22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Szkolenie z ratownictwa wysokościowego realizowanego przez ksrg w zakresie podstawowym</vt:lpstr>
      <vt:lpstr>Od autora</vt:lpstr>
      <vt:lpstr>Sprzęt pożarniczy i środki techniczne do ratownictwa wysokościowego w zakresie podstawowym.</vt:lpstr>
      <vt:lpstr>Szelki bezpieczeństwa  z pasem biodrowym/uprząż asekuracyjna</vt:lpstr>
      <vt:lpstr>Karabinek</vt:lpstr>
      <vt:lpstr>Bloczek ratowniczy podwójny</vt:lpstr>
      <vt:lpstr>Lonża regulowana</vt:lpstr>
      <vt:lpstr>Przyrząd zjazdowy z automatyczną blokadą</vt:lpstr>
      <vt:lpstr>Uprząż ewakuacyjna/ratownicza/trójkąt ewakuacyjny</vt:lpstr>
      <vt:lpstr>Trójnóg ratowniczy</vt:lpstr>
      <vt:lpstr>Taśma</vt:lpstr>
      <vt:lpstr>Lina alpinistyczna statyczna</vt:lpstr>
      <vt:lpstr>Worek typu „jaskiniowego”</vt:lpstr>
      <vt:lpstr>Zasady użytkowania, kontroli i magazynowania środków technicznych ratownictwa wysokościowego – zakres podstawowy</vt:lpstr>
      <vt:lpstr>Wycofywanie sprzętu</vt:lpstr>
      <vt:lpstr>Wycofywanie sprzętu c.d.</vt:lpstr>
      <vt:lpstr>Inny sprzęt pożarniczy wykorzystywany podczas działań w ratownictwie wysokościowym z zakresu podstawowego</vt:lpstr>
      <vt:lpstr>Wykorzystanie samochodu strażackiego jako BPPM</vt:lpstr>
      <vt:lpstr>Zalety ubrania specjalnego podczas działań ratownictwa wysokościowego w zakresie podstawowym</vt:lpstr>
      <vt:lpstr>Wady ubrania specjalnego podczas działań ratownictwa wysokościowego w zakresie podstawowym</vt:lpstr>
      <vt:lpstr>Metryka prezentacji</vt:lpstr>
      <vt:lpstr>Od autora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z ratownictwa wysokościowego realizowanego przez ksrg w zakresie podstawowym</dc:title>
  <dc:creator>Brunecki Paweł</dc:creator>
  <cp:lastModifiedBy>Stajszczak Magdalena</cp:lastModifiedBy>
  <cp:revision>132</cp:revision>
  <dcterms:created xsi:type="dcterms:W3CDTF">2019-05-07T09:56:03Z</dcterms:created>
  <dcterms:modified xsi:type="dcterms:W3CDTF">2019-06-28T09:53:38Z</dcterms:modified>
</cp:coreProperties>
</file>