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6" r:id="rId4"/>
    <p:sldId id="269" r:id="rId5"/>
    <p:sldId id="271" r:id="rId6"/>
    <p:sldId id="272" r:id="rId7"/>
    <p:sldId id="274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0" autoAdjust="0"/>
    <p:restoredTop sz="92379" autoAdjust="0"/>
  </p:normalViewPr>
  <p:slideViewPr>
    <p:cSldViewPr snapToGrid="0">
      <p:cViewPr>
        <p:scale>
          <a:sx n="90" d="100"/>
          <a:sy n="90" d="100"/>
        </p:scale>
        <p:origin x="252" y="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21A86-C977-494F-805B-561AAB9731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7130EBD-A760-40D2-A1BC-D42892A42224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1100" b="1" dirty="0" smtClean="0">
              <a:solidFill>
                <a:schemeClr val="bg1"/>
              </a:solidFill>
              <a:effectLst/>
            </a:rPr>
            <a:t>Wyższe uczelnie</a:t>
          </a:r>
        </a:p>
        <a:p>
          <a:r>
            <a:rPr lang="pl-PL" sz="1100" b="1" dirty="0" smtClean="0">
              <a:solidFill>
                <a:schemeClr val="bg1"/>
              </a:solidFill>
              <a:effectLst/>
            </a:rPr>
            <a:t>i Instytuty badawcze</a:t>
          </a:r>
        </a:p>
        <a:p>
          <a:r>
            <a:rPr lang="pl-PL" sz="1100" b="1" dirty="0" smtClean="0">
              <a:solidFill>
                <a:schemeClr val="bg1"/>
              </a:solidFill>
              <a:effectLst/>
            </a:rPr>
            <a:t>B+R</a:t>
          </a:r>
          <a:endParaRPr lang="pl-PL" sz="1100" b="1" dirty="0">
            <a:solidFill>
              <a:schemeClr val="bg1"/>
            </a:solidFill>
            <a:effectLst/>
          </a:endParaRPr>
        </a:p>
      </dgm:t>
    </dgm:pt>
    <dgm:pt modelId="{4FA2626C-F524-42EA-B6B1-C9468E072769}" type="parTrans" cxnId="{64BB6473-724C-415D-AB50-0239B393FDBE}">
      <dgm:prSet/>
      <dgm:spPr/>
      <dgm:t>
        <a:bodyPr/>
        <a:lstStyle/>
        <a:p>
          <a:endParaRPr lang="pl-PL"/>
        </a:p>
      </dgm:t>
    </dgm:pt>
    <dgm:pt modelId="{75691E3A-8C6A-401F-AACB-5C4A5448D883}" type="sibTrans" cxnId="{64BB6473-724C-415D-AB50-0239B393FDBE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F87F897D-5C47-4B9F-960F-8935C5881534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1100" b="1" dirty="0" smtClean="0">
              <a:solidFill>
                <a:schemeClr val="bg1"/>
              </a:solidFill>
            </a:rPr>
            <a:t>Eksperci</a:t>
          </a:r>
          <a:endParaRPr lang="pl-PL" sz="1100" b="1" dirty="0">
            <a:solidFill>
              <a:schemeClr val="bg1"/>
            </a:solidFill>
          </a:endParaRPr>
        </a:p>
      </dgm:t>
    </dgm:pt>
    <dgm:pt modelId="{52289878-F6BB-46F8-A43A-E4950EB018D1}" type="parTrans" cxnId="{764990E6-E11A-4DDA-BAD4-8C80647F1C6C}">
      <dgm:prSet/>
      <dgm:spPr/>
      <dgm:t>
        <a:bodyPr/>
        <a:lstStyle/>
        <a:p>
          <a:endParaRPr lang="pl-PL"/>
        </a:p>
      </dgm:t>
    </dgm:pt>
    <dgm:pt modelId="{3D066F88-A32C-48EC-935E-96C1B2978676}" type="sibTrans" cxnId="{764990E6-E11A-4DDA-BAD4-8C80647F1C6C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C16CD2E8-29A4-4AFB-87CC-C5BC22F8580E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1100" b="1" dirty="0" smtClean="0">
              <a:solidFill>
                <a:schemeClr val="bg1"/>
              </a:solidFill>
            </a:rPr>
            <a:t>Firmy Consultingowe</a:t>
          </a:r>
          <a:endParaRPr lang="pl-PL" sz="1100" b="1" dirty="0">
            <a:solidFill>
              <a:schemeClr val="bg1"/>
            </a:solidFill>
          </a:endParaRPr>
        </a:p>
      </dgm:t>
    </dgm:pt>
    <dgm:pt modelId="{500A035C-AA48-40E5-8D62-A20124EB30C2}" type="parTrans" cxnId="{F03F5066-EEC3-4F53-9B5D-119506750AC7}">
      <dgm:prSet/>
      <dgm:spPr/>
      <dgm:t>
        <a:bodyPr/>
        <a:lstStyle/>
        <a:p>
          <a:endParaRPr lang="pl-PL"/>
        </a:p>
      </dgm:t>
    </dgm:pt>
    <dgm:pt modelId="{9185F97F-AD36-48A1-8A2B-7E76D09384D5}" type="sibTrans" cxnId="{F03F5066-EEC3-4F53-9B5D-119506750AC7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6EAD5CD4-C32C-4DBE-B446-AEF57207B7E2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1100" b="1" dirty="0" smtClean="0">
              <a:solidFill>
                <a:schemeClr val="bg1"/>
              </a:solidFill>
            </a:rPr>
            <a:t>Placówki medyczne</a:t>
          </a:r>
        </a:p>
        <a:p>
          <a:r>
            <a:rPr lang="pl-PL" sz="1100" b="1" dirty="0" smtClean="0">
              <a:solidFill>
                <a:schemeClr val="bg1"/>
              </a:solidFill>
            </a:rPr>
            <a:t>(szpitale, przychodnie</a:t>
          </a:r>
          <a:r>
            <a:rPr lang="pl-PL" sz="1100" b="1" dirty="0" smtClean="0">
              <a:solidFill>
                <a:schemeClr val="bg1">
                  <a:lumMod val="25000"/>
                </a:schemeClr>
              </a:solidFill>
            </a:rPr>
            <a:t>)</a:t>
          </a:r>
          <a:endParaRPr lang="pl-PL" sz="1100" b="1" dirty="0">
            <a:solidFill>
              <a:schemeClr val="bg1">
                <a:lumMod val="25000"/>
              </a:schemeClr>
            </a:solidFill>
          </a:endParaRPr>
        </a:p>
      </dgm:t>
    </dgm:pt>
    <dgm:pt modelId="{DDD6890E-FB38-43FD-9758-362EEBE52287}" type="parTrans" cxnId="{520AAE2A-F54C-482F-9BE5-945C80B81F7A}">
      <dgm:prSet/>
      <dgm:spPr/>
      <dgm:t>
        <a:bodyPr/>
        <a:lstStyle/>
        <a:p>
          <a:endParaRPr lang="pl-PL"/>
        </a:p>
      </dgm:t>
    </dgm:pt>
    <dgm:pt modelId="{F6B46529-7A59-4807-A0B9-41D79C2762CE}" type="sibTrans" cxnId="{520AAE2A-F54C-482F-9BE5-945C80B81F7A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839AFDBE-BEEA-4EDE-B160-BC6EDCE1CE14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1100" b="1" dirty="0" smtClean="0">
              <a:solidFill>
                <a:schemeClr val="bg1"/>
              </a:solidFill>
            </a:rPr>
            <a:t>Przedsiębiorcy</a:t>
          </a:r>
        </a:p>
      </dgm:t>
    </dgm:pt>
    <dgm:pt modelId="{9499E74F-3DB7-4979-BD4D-E6CFC4D5D9E0}" type="parTrans" cxnId="{7D37643C-A116-437A-ACDE-7AFD1AD6604E}">
      <dgm:prSet/>
      <dgm:spPr/>
      <dgm:t>
        <a:bodyPr/>
        <a:lstStyle/>
        <a:p>
          <a:endParaRPr lang="pl-PL"/>
        </a:p>
      </dgm:t>
    </dgm:pt>
    <dgm:pt modelId="{34DDDA06-6A6F-4315-AB59-E74AAB71D7FD}" type="sibTrans" cxnId="{7D37643C-A116-437A-ACDE-7AFD1AD6604E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37C0C9C3-96B1-4616-B2D1-659F4DE4722C}" type="pres">
      <dgm:prSet presAssocID="{CDD21A86-C977-494F-805B-561AAB9731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248259-790E-4A8D-A948-2DEC31999EBF}" type="pres">
      <dgm:prSet presAssocID="{F7130EBD-A760-40D2-A1BC-D42892A42224}" presName="node" presStyleLbl="node1" presStyleIdx="0" presStyleCnt="5" custScaleX="106900" custScaleY="1028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8DB066-8A50-4079-BF34-61FA1F9B49F5}" type="pres">
      <dgm:prSet presAssocID="{75691E3A-8C6A-401F-AACB-5C4A5448D883}" presName="sibTrans" presStyleLbl="sibTrans2D1" presStyleIdx="0" presStyleCnt="5"/>
      <dgm:spPr/>
      <dgm:t>
        <a:bodyPr/>
        <a:lstStyle/>
        <a:p>
          <a:endParaRPr lang="pl-PL"/>
        </a:p>
      </dgm:t>
    </dgm:pt>
    <dgm:pt modelId="{061EACBF-6259-40B4-94F2-1A98BA47DB92}" type="pres">
      <dgm:prSet presAssocID="{75691E3A-8C6A-401F-AACB-5C4A5448D883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21277FD1-4017-4836-B367-89F2DABEAC09}" type="pres">
      <dgm:prSet presAssocID="{839AFDBE-BEEA-4EDE-B160-BC6EDCE1CE14}" presName="node" presStyleLbl="node1" presStyleIdx="1" presStyleCnt="5" custScaleX="108096" custScaleY="105542" custRadScaleRad="99323" custRadScaleInc="-34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FED0BC-0FF0-4958-BEA5-6F7EA15A1F4B}" type="pres">
      <dgm:prSet presAssocID="{34DDDA06-6A6F-4315-AB59-E74AAB71D7FD}" presName="sibTrans" presStyleLbl="sibTrans2D1" presStyleIdx="1" presStyleCnt="5"/>
      <dgm:spPr/>
      <dgm:t>
        <a:bodyPr/>
        <a:lstStyle/>
        <a:p>
          <a:endParaRPr lang="pl-PL"/>
        </a:p>
      </dgm:t>
    </dgm:pt>
    <dgm:pt modelId="{50E00249-332C-4F3C-B078-C514AAEE5A6E}" type="pres">
      <dgm:prSet presAssocID="{34DDDA06-6A6F-4315-AB59-E74AAB71D7FD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F4EE66A9-0D2C-4948-98CF-C8308D22EC5E}" type="pres">
      <dgm:prSet presAssocID="{6EAD5CD4-C32C-4DBE-B446-AEF57207B7E2}" presName="node" presStyleLbl="node1" presStyleIdx="2" presStyleCnt="5" custScaleX="118233" custScaleY="1149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82AD57-D313-412F-9DD9-27FFB51798B0}" type="pres">
      <dgm:prSet presAssocID="{F6B46529-7A59-4807-A0B9-41D79C2762CE}" presName="sibTrans" presStyleLbl="sibTrans2D1" presStyleIdx="2" presStyleCnt="5"/>
      <dgm:spPr/>
      <dgm:t>
        <a:bodyPr/>
        <a:lstStyle/>
        <a:p>
          <a:endParaRPr lang="pl-PL"/>
        </a:p>
      </dgm:t>
    </dgm:pt>
    <dgm:pt modelId="{3418C053-FF90-4970-B008-592500B6D9CD}" type="pres">
      <dgm:prSet presAssocID="{F6B46529-7A59-4807-A0B9-41D79C2762CE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93173EFE-778C-4A2C-A905-B5812524E53B}" type="pres">
      <dgm:prSet presAssocID="{F87F897D-5C47-4B9F-960F-8935C5881534}" presName="node" presStyleLbl="node1" presStyleIdx="3" presStyleCnt="5" custScaleX="111255" custScaleY="109143" custRadScaleRad="101843" custRadScaleInc="-20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EACC50-F864-4D45-8A16-9758D1BB3524}" type="pres">
      <dgm:prSet presAssocID="{3D066F88-A32C-48EC-935E-96C1B2978676}" presName="sibTrans" presStyleLbl="sibTrans2D1" presStyleIdx="3" presStyleCnt="5"/>
      <dgm:spPr/>
      <dgm:t>
        <a:bodyPr/>
        <a:lstStyle/>
        <a:p>
          <a:endParaRPr lang="pl-PL"/>
        </a:p>
      </dgm:t>
    </dgm:pt>
    <dgm:pt modelId="{D0ADDBE5-16CA-4AB7-9C5C-03D7FE344602}" type="pres">
      <dgm:prSet presAssocID="{3D066F88-A32C-48EC-935E-96C1B2978676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315BF2DB-8CF5-4821-83DE-C26565B1216F}" type="pres">
      <dgm:prSet presAssocID="{C16CD2E8-29A4-4AFB-87CC-C5BC22F8580E}" presName="node" presStyleLbl="node1" presStyleIdx="4" presStyleCnt="5" custScaleX="111506" custScaleY="111278" custRadScaleRad="99323" custRadScaleInc="-34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94A7D0-D5AD-4C55-A989-88C5CDFDE53A}" type="pres">
      <dgm:prSet presAssocID="{9185F97F-AD36-48A1-8A2B-7E76D09384D5}" presName="sibTrans" presStyleLbl="sibTrans2D1" presStyleIdx="4" presStyleCnt="5"/>
      <dgm:spPr/>
      <dgm:t>
        <a:bodyPr/>
        <a:lstStyle/>
        <a:p>
          <a:endParaRPr lang="pl-PL"/>
        </a:p>
      </dgm:t>
    </dgm:pt>
    <dgm:pt modelId="{473FDD8B-F2BA-4733-95E3-039242DF6DED}" type="pres">
      <dgm:prSet presAssocID="{9185F97F-AD36-48A1-8A2B-7E76D09384D5}" presName="connectorText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A0A0BE4A-8E56-4B35-9A3E-8F45512CE442}" type="presOf" srcId="{75691E3A-8C6A-401F-AACB-5C4A5448D883}" destId="{348DB066-8A50-4079-BF34-61FA1F9B49F5}" srcOrd="0" destOrd="0" presId="urn:microsoft.com/office/officeart/2005/8/layout/cycle2"/>
    <dgm:cxn modelId="{9344F18C-F32F-44CD-953F-4BC0EF3F380E}" type="presOf" srcId="{6EAD5CD4-C32C-4DBE-B446-AEF57207B7E2}" destId="{F4EE66A9-0D2C-4948-98CF-C8308D22EC5E}" srcOrd="0" destOrd="0" presId="urn:microsoft.com/office/officeart/2005/8/layout/cycle2"/>
    <dgm:cxn modelId="{1378A5DA-6A71-4882-A318-B5BAE116630A}" type="presOf" srcId="{9185F97F-AD36-48A1-8A2B-7E76D09384D5}" destId="{F794A7D0-D5AD-4C55-A989-88C5CDFDE53A}" srcOrd="0" destOrd="0" presId="urn:microsoft.com/office/officeart/2005/8/layout/cycle2"/>
    <dgm:cxn modelId="{83925E08-3E0D-41B2-A809-138DF67C7DD7}" type="presOf" srcId="{C16CD2E8-29A4-4AFB-87CC-C5BC22F8580E}" destId="{315BF2DB-8CF5-4821-83DE-C26565B1216F}" srcOrd="0" destOrd="0" presId="urn:microsoft.com/office/officeart/2005/8/layout/cycle2"/>
    <dgm:cxn modelId="{5C6D799E-89B4-4858-BA75-ADD2BE4CD55D}" type="presOf" srcId="{3D066F88-A32C-48EC-935E-96C1B2978676}" destId="{D0ADDBE5-16CA-4AB7-9C5C-03D7FE344602}" srcOrd="1" destOrd="0" presId="urn:microsoft.com/office/officeart/2005/8/layout/cycle2"/>
    <dgm:cxn modelId="{EBBC6125-03D2-4B4D-97DB-DFF72DA5A29D}" type="presOf" srcId="{839AFDBE-BEEA-4EDE-B160-BC6EDCE1CE14}" destId="{21277FD1-4017-4836-B367-89F2DABEAC09}" srcOrd="0" destOrd="0" presId="urn:microsoft.com/office/officeart/2005/8/layout/cycle2"/>
    <dgm:cxn modelId="{DCF010EF-5C1E-4087-A075-0B72F320DA4A}" type="presOf" srcId="{CDD21A86-C977-494F-805B-561AAB973138}" destId="{37C0C9C3-96B1-4616-B2D1-659F4DE4722C}" srcOrd="0" destOrd="0" presId="urn:microsoft.com/office/officeart/2005/8/layout/cycle2"/>
    <dgm:cxn modelId="{6573D60C-14D6-4705-837E-2551523DABE4}" type="presOf" srcId="{34DDDA06-6A6F-4315-AB59-E74AAB71D7FD}" destId="{50E00249-332C-4F3C-B078-C514AAEE5A6E}" srcOrd="1" destOrd="0" presId="urn:microsoft.com/office/officeart/2005/8/layout/cycle2"/>
    <dgm:cxn modelId="{F9E4EF95-BD71-49D3-A840-6CA4AA44C68C}" type="presOf" srcId="{3D066F88-A32C-48EC-935E-96C1B2978676}" destId="{7CEACC50-F864-4D45-8A16-9758D1BB3524}" srcOrd="0" destOrd="0" presId="urn:microsoft.com/office/officeart/2005/8/layout/cycle2"/>
    <dgm:cxn modelId="{E96DED15-9D2F-45CF-AE1E-FCF159C6F2F7}" type="presOf" srcId="{F6B46529-7A59-4807-A0B9-41D79C2762CE}" destId="{2482AD57-D313-412F-9DD9-27FFB51798B0}" srcOrd="0" destOrd="0" presId="urn:microsoft.com/office/officeart/2005/8/layout/cycle2"/>
    <dgm:cxn modelId="{488338DC-B613-4C2F-BED0-4A2B8C661BA5}" type="presOf" srcId="{F6B46529-7A59-4807-A0B9-41D79C2762CE}" destId="{3418C053-FF90-4970-B008-592500B6D9CD}" srcOrd="1" destOrd="0" presId="urn:microsoft.com/office/officeart/2005/8/layout/cycle2"/>
    <dgm:cxn modelId="{0CF6A1B9-BD5D-4EE0-BD4A-E59DCA64BE08}" type="presOf" srcId="{34DDDA06-6A6F-4315-AB59-E74AAB71D7FD}" destId="{CAFED0BC-0FF0-4958-BEA5-6F7EA15A1F4B}" srcOrd="0" destOrd="0" presId="urn:microsoft.com/office/officeart/2005/8/layout/cycle2"/>
    <dgm:cxn modelId="{764990E6-E11A-4DDA-BAD4-8C80647F1C6C}" srcId="{CDD21A86-C977-494F-805B-561AAB973138}" destId="{F87F897D-5C47-4B9F-960F-8935C5881534}" srcOrd="3" destOrd="0" parTransId="{52289878-F6BB-46F8-A43A-E4950EB018D1}" sibTransId="{3D066F88-A32C-48EC-935E-96C1B2978676}"/>
    <dgm:cxn modelId="{520AAE2A-F54C-482F-9BE5-945C80B81F7A}" srcId="{CDD21A86-C977-494F-805B-561AAB973138}" destId="{6EAD5CD4-C32C-4DBE-B446-AEF57207B7E2}" srcOrd="2" destOrd="0" parTransId="{DDD6890E-FB38-43FD-9758-362EEBE52287}" sibTransId="{F6B46529-7A59-4807-A0B9-41D79C2762CE}"/>
    <dgm:cxn modelId="{90857C76-A9F5-42A2-B00D-CA6D62C6CC42}" type="presOf" srcId="{F7130EBD-A760-40D2-A1BC-D42892A42224}" destId="{C3248259-790E-4A8D-A948-2DEC31999EBF}" srcOrd="0" destOrd="0" presId="urn:microsoft.com/office/officeart/2005/8/layout/cycle2"/>
    <dgm:cxn modelId="{7D37643C-A116-437A-ACDE-7AFD1AD6604E}" srcId="{CDD21A86-C977-494F-805B-561AAB973138}" destId="{839AFDBE-BEEA-4EDE-B160-BC6EDCE1CE14}" srcOrd="1" destOrd="0" parTransId="{9499E74F-3DB7-4979-BD4D-E6CFC4D5D9E0}" sibTransId="{34DDDA06-6A6F-4315-AB59-E74AAB71D7FD}"/>
    <dgm:cxn modelId="{6B7DFF77-C7B5-40D8-B4DD-85D431C1D745}" type="presOf" srcId="{75691E3A-8C6A-401F-AACB-5C4A5448D883}" destId="{061EACBF-6259-40B4-94F2-1A98BA47DB92}" srcOrd="1" destOrd="0" presId="urn:microsoft.com/office/officeart/2005/8/layout/cycle2"/>
    <dgm:cxn modelId="{E191E094-AF19-4FB0-9D1B-F6C4260D10BE}" type="presOf" srcId="{9185F97F-AD36-48A1-8A2B-7E76D09384D5}" destId="{473FDD8B-F2BA-4733-95E3-039242DF6DED}" srcOrd="1" destOrd="0" presId="urn:microsoft.com/office/officeart/2005/8/layout/cycle2"/>
    <dgm:cxn modelId="{64BB6473-724C-415D-AB50-0239B393FDBE}" srcId="{CDD21A86-C977-494F-805B-561AAB973138}" destId="{F7130EBD-A760-40D2-A1BC-D42892A42224}" srcOrd="0" destOrd="0" parTransId="{4FA2626C-F524-42EA-B6B1-C9468E072769}" sibTransId="{75691E3A-8C6A-401F-AACB-5C4A5448D883}"/>
    <dgm:cxn modelId="{F03F5066-EEC3-4F53-9B5D-119506750AC7}" srcId="{CDD21A86-C977-494F-805B-561AAB973138}" destId="{C16CD2E8-29A4-4AFB-87CC-C5BC22F8580E}" srcOrd="4" destOrd="0" parTransId="{500A035C-AA48-40E5-8D62-A20124EB30C2}" sibTransId="{9185F97F-AD36-48A1-8A2B-7E76D09384D5}"/>
    <dgm:cxn modelId="{9CE388DD-5F02-45D6-B837-47D917A10273}" type="presOf" srcId="{F87F897D-5C47-4B9F-960F-8935C5881534}" destId="{93173EFE-778C-4A2C-A905-B5812524E53B}" srcOrd="0" destOrd="0" presId="urn:microsoft.com/office/officeart/2005/8/layout/cycle2"/>
    <dgm:cxn modelId="{D90FD850-1745-449F-A077-98136A8B207F}" type="presParOf" srcId="{37C0C9C3-96B1-4616-B2D1-659F4DE4722C}" destId="{C3248259-790E-4A8D-A948-2DEC31999EBF}" srcOrd="0" destOrd="0" presId="urn:microsoft.com/office/officeart/2005/8/layout/cycle2"/>
    <dgm:cxn modelId="{72E7746F-FAF1-46BE-BBBF-7A917B483285}" type="presParOf" srcId="{37C0C9C3-96B1-4616-B2D1-659F4DE4722C}" destId="{348DB066-8A50-4079-BF34-61FA1F9B49F5}" srcOrd="1" destOrd="0" presId="urn:microsoft.com/office/officeart/2005/8/layout/cycle2"/>
    <dgm:cxn modelId="{7276D22F-AA71-499D-BD15-1EA4FD22B1EB}" type="presParOf" srcId="{348DB066-8A50-4079-BF34-61FA1F9B49F5}" destId="{061EACBF-6259-40B4-94F2-1A98BA47DB92}" srcOrd="0" destOrd="0" presId="urn:microsoft.com/office/officeart/2005/8/layout/cycle2"/>
    <dgm:cxn modelId="{A6B45B12-176A-4CE3-8113-A543CAE05795}" type="presParOf" srcId="{37C0C9C3-96B1-4616-B2D1-659F4DE4722C}" destId="{21277FD1-4017-4836-B367-89F2DABEAC09}" srcOrd="2" destOrd="0" presId="urn:microsoft.com/office/officeart/2005/8/layout/cycle2"/>
    <dgm:cxn modelId="{E5D7FFAE-582F-48B2-9938-F1B5959C6227}" type="presParOf" srcId="{37C0C9C3-96B1-4616-B2D1-659F4DE4722C}" destId="{CAFED0BC-0FF0-4958-BEA5-6F7EA15A1F4B}" srcOrd="3" destOrd="0" presId="urn:microsoft.com/office/officeart/2005/8/layout/cycle2"/>
    <dgm:cxn modelId="{43F645DB-DD9C-4D9E-916C-65728F826050}" type="presParOf" srcId="{CAFED0BC-0FF0-4958-BEA5-6F7EA15A1F4B}" destId="{50E00249-332C-4F3C-B078-C514AAEE5A6E}" srcOrd="0" destOrd="0" presId="urn:microsoft.com/office/officeart/2005/8/layout/cycle2"/>
    <dgm:cxn modelId="{2F333C38-AC80-4C07-8149-6D66C3A01853}" type="presParOf" srcId="{37C0C9C3-96B1-4616-B2D1-659F4DE4722C}" destId="{F4EE66A9-0D2C-4948-98CF-C8308D22EC5E}" srcOrd="4" destOrd="0" presId="urn:microsoft.com/office/officeart/2005/8/layout/cycle2"/>
    <dgm:cxn modelId="{E9DAF5EB-B41C-4E95-8FDB-DD0A970BE0EC}" type="presParOf" srcId="{37C0C9C3-96B1-4616-B2D1-659F4DE4722C}" destId="{2482AD57-D313-412F-9DD9-27FFB51798B0}" srcOrd="5" destOrd="0" presId="urn:microsoft.com/office/officeart/2005/8/layout/cycle2"/>
    <dgm:cxn modelId="{4D49703C-C918-43CC-9B92-13FDA0C2F869}" type="presParOf" srcId="{2482AD57-D313-412F-9DD9-27FFB51798B0}" destId="{3418C053-FF90-4970-B008-592500B6D9CD}" srcOrd="0" destOrd="0" presId="urn:microsoft.com/office/officeart/2005/8/layout/cycle2"/>
    <dgm:cxn modelId="{F514FD71-9408-4020-8B5A-070A1232D8B3}" type="presParOf" srcId="{37C0C9C3-96B1-4616-B2D1-659F4DE4722C}" destId="{93173EFE-778C-4A2C-A905-B5812524E53B}" srcOrd="6" destOrd="0" presId="urn:microsoft.com/office/officeart/2005/8/layout/cycle2"/>
    <dgm:cxn modelId="{60A2D6D9-C065-4021-8A58-1B9959BA689D}" type="presParOf" srcId="{37C0C9C3-96B1-4616-B2D1-659F4DE4722C}" destId="{7CEACC50-F864-4D45-8A16-9758D1BB3524}" srcOrd="7" destOrd="0" presId="urn:microsoft.com/office/officeart/2005/8/layout/cycle2"/>
    <dgm:cxn modelId="{70C0AFD8-CE12-4EBA-ACAF-D2FF3E9EF70A}" type="presParOf" srcId="{7CEACC50-F864-4D45-8A16-9758D1BB3524}" destId="{D0ADDBE5-16CA-4AB7-9C5C-03D7FE344602}" srcOrd="0" destOrd="0" presId="urn:microsoft.com/office/officeart/2005/8/layout/cycle2"/>
    <dgm:cxn modelId="{D5C46567-2F6A-491D-AA2F-E078A6924173}" type="presParOf" srcId="{37C0C9C3-96B1-4616-B2D1-659F4DE4722C}" destId="{315BF2DB-8CF5-4821-83DE-C26565B1216F}" srcOrd="8" destOrd="0" presId="urn:microsoft.com/office/officeart/2005/8/layout/cycle2"/>
    <dgm:cxn modelId="{16243470-F813-4A74-8433-2A795712E847}" type="presParOf" srcId="{37C0C9C3-96B1-4616-B2D1-659F4DE4722C}" destId="{F794A7D0-D5AD-4C55-A989-88C5CDFDE53A}" srcOrd="9" destOrd="0" presId="urn:microsoft.com/office/officeart/2005/8/layout/cycle2"/>
    <dgm:cxn modelId="{CBF8D053-5287-42BF-8586-74B82AA43AC0}" type="presParOf" srcId="{F794A7D0-D5AD-4C55-A989-88C5CDFDE53A}" destId="{473FDD8B-F2BA-4733-95E3-039242DF6D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48259-790E-4A8D-A948-2DEC31999EBF}">
      <dsp:nvSpPr>
        <dsp:cNvPr id="0" name=""/>
        <dsp:cNvSpPr/>
      </dsp:nvSpPr>
      <dsp:spPr>
        <a:xfrm>
          <a:off x="4757927" y="-60329"/>
          <a:ext cx="1480559" cy="1424092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  <a:effectLst/>
            </a:rPr>
            <a:t>Wyższe uczelnie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  <a:effectLst/>
            </a:rPr>
            <a:t>i Instytuty badawcze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  <a:effectLst/>
            </a:rPr>
            <a:t>B+R</a:t>
          </a:r>
          <a:endParaRPr lang="pl-PL" sz="1100" b="1" kern="1200" dirty="0">
            <a:solidFill>
              <a:schemeClr val="bg1"/>
            </a:solidFill>
            <a:effectLst/>
          </a:endParaRPr>
        </a:p>
      </dsp:txBody>
      <dsp:txXfrm>
        <a:off x="4974750" y="148224"/>
        <a:ext cx="1046913" cy="1006986"/>
      </dsp:txXfrm>
    </dsp:sp>
    <dsp:sp modelId="{348DB066-8A50-4079-BF34-61FA1F9B49F5}">
      <dsp:nvSpPr>
        <dsp:cNvPr id="0" name=""/>
        <dsp:cNvSpPr/>
      </dsp:nvSpPr>
      <dsp:spPr>
        <a:xfrm rot="2139129">
          <a:off x="6165274" y="1004914"/>
          <a:ext cx="302306" cy="46743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6173773" y="1071971"/>
        <a:ext cx="211614" cy="280461"/>
      </dsp:txXfrm>
    </dsp:sp>
    <dsp:sp modelId="{21277FD1-4017-4836-B367-89F2DABEAC09}">
      <dsp:nvSpPr>
        <dsp:cNvPr id="0" name=""/>
        <dsp:cNvSpPr/>
      </dsp:nvSpPr>
      <dsp:spPr>
        <a:xfrm>
          <a:off x="6409819" y="1111696"/>
          <a:ext cx="1497123" cy="1461750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</a:rPr>
            <a:t>Przedsiębiorcy</a:t>
          </a:r>
        </a:p>
      </dsp:txBody>
      <dsp:txXfrm>
        <a:off x="6629068" y="1325764"/>
        <a:ext cx="1058625" cy="1033614"/>
      </dsp:txXfrm>
    </dsp:sp>
    <dsp:sp modelId="{CAFED0BC-0FF0-4958-BEA5-6F7EA15A1F4B}">
      <dsp:nvSpPr>
        <dsp:cNvPr id="0" name=""/>
        <dsp:cNvSpPr/>
      </dsp:nvSpPr>
      <dsp:spPr>
        <a:xfrm rot="6426977">
          <a:off x="6708490" y="2575183"/>
          <a:ext cx="304617" cy="46743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10800000">
        <a:off x="6767630" y="2625001"/>
        <a:ext cx="213232" cy="280461"/>
      </dsp:txXfrm>
    </dsp:sp>
    <dsp:sp modelId="{F4EE66A9-0D2C-4948-98CF-C8308D22EC5E}">
      <dsp:nvSpPr>
        <dsp:cNvPr id="0" name=""/>
        <dsp:cNvSpPr/>
      </dsp:nvSpPr>
      <dsp:spPr>
        <a:xfrm>
          <a:off x="5720069" y="3058335"/>
          <a:ext cx="1637520" cy="1592175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</a:rPr>
            <a:t>Placówki medyczne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</a:rPr>
            <a:t>(szpitale, przychodnie</a:t>
          </a:r>
          <a:r>
            <a:rPr lang="pl-PL" sz="1100" b="1" kern="1200" dirty="0" smtClean="0">
              <a:solidFill>
                <a:schemeClr val="bg1">
                  <a:lumMod val="25000"/>
                </a:schemeClr>
              </a:solidFill>
            </a:rPr>
            <a:t>)</a:t>
          </a:r>
          <a:endParaRPr lang="pl-PL" sz="1100" b="1" kern="1200" dirty="0">
            <a:solidFill>
              <a:schemeClr val="bg1">
                <a:lumMod val="25000"/>
              </a:schemeClr>
            </a:solidFill>
          </a:endParaRPr>
        </a:p>
      </dsp:txBody>
      <dsp:txXfrm>
        <a:off x="5959878" y="3291504"/>
        <a:ext cx="1157902" cy="1125837"/>
      </dsp:txXfrm>
    </dsp:sp>
    <dsp:sp modelId="{2482AD57-D313-412F-9DD9-27FFB51798B0}">
      <dsp:nvSpPr>
        <dsp:cNvPr id="0" name=""/>
        <dsp:cNvSpPr/>
      </dsp:nvSpPr>
      <dsp:spPr>
        <a:xfrm rot="10800000">
          <a:off x="5351036" y="3620705"/>
          <a:ext cx="260783" cy="46743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10800000">
        <a:off x="5429271" y="3714192"/>
        <a:ext cx="182548" cy="280461"/>
      </dsp:txXfrm>
    </dsp:sp>
    <dsp:sp modelId="{93173EFE-778C-4A2C-A905-B5812524E53B}">
      <dsp:nvSpPr>
        <dsp:cNvPr id="0" name=""/>
        <dsp:cNvSpPr/>
      </dsp:nvSpPr>
      <dsp:spPr>
        <a:xfrm>
          <a:off x="3687149" y="3098610"/>
          <a:ext cx="1540875" cy="1511624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</a:rPr>
            <a:t>Eksperci</a:t>
          </a:r>
          <a:endParaRPr lang="pl-PL" sz="1100" b="1" kern="1200" dirty="0">
            <a:solidFill>
              <a:schemeClr val="bg1"/>
            </a:solidFill>
          </a:endParaRPr>
        </a:p>
      </dsp:txBody>
      <dsp:txXfrm>
        <a:off x="3912805" y="3319982"/>
        <a:ext cx="1089563" cy="1068880"/>
      </dsp:txXfrm>
    </dsp:sp>
    <dsp:sp modelId="{7CEACC50-F864-4D45-8A16-9758D1BB3524}">
      <dsp:nvSpPr>
        <dsp:cNvPr id="0" name=""/>
        <dsp:cNvSpPr/>
      </dsp:nvSpPr>
      <dsp:spPr>
        <a:xfrm rot="15099125">
          <a:off x="4004065" y="2664835"/>
          <a:ext cx="273022" cy="46743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10800000">
        <a:off x="4057910" y="2797194"/>
        <a:ext cx="191115" cy="280461"/>
      </dsp:txXfrm>
    </dsp:sp>
    <dsp:sp modelId="{315BF2DB-8CF5-4821-83DE-C26565B1216F}">
      <dsp:nvSpPr>
        <dsp:cNvPr id="0" name=""/>
        <dsp:cNvSpPr/>
      </dsp:nvSpPr>
      <dsp:spPr>
        <a:xfrm>
          <a:off x="3042266" y="1144577"/>
          <a:ext cx="1544352" cy="1541194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</a:rPr>
            <a:t>Firmy Consultingowe</a:t>
          </a:r>
          <a:endParaRPr lang="pl-PL" sz="1100" b="1" kern="1200" dirty="0">
            <a:solidFill>
              <a:schemeClr val="bg1"/>
            </a:solidFill>
          </a:endParaRPr>
        </a:p>
      </dsp:txBody>
      <dsp:txXfrm>
        <a:off x="3268431" y="1370280"/>
        <a:ext cx="1092022" cy="1089788"/>
      </dsp:txXfrm>
    </dsp:sp>
    <dsp:sp modelId="{F794A7D0-D5AD-4C55-A989-88C5CDFDE53A}">
      <dsp:nvSpPr>
        <dsp:cNvPr id="0" name=""/>
        <dsp:cNvSpPr/>
      </dsp:nvSpPr>
      <dsp:spPr>
        <a:xfrm rot="19386977">
          <a:off x="4505835" y="1042595"/>
          <a:ext cx="319989" cy="46743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4515442" y="1164890"/>
        <a:ext cx="223992" cy="280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.jpeg"/><Relationship Id="rId5" Type="http://schemas.openxmlformats.org/officeDocument/2006/relationships/hyperlink" Target="https://www.netzwerk-ebd.de/mitglieder/dguv/" TargetMode="External"/><Relationship Id="rId10" Type="http://schemas.openxmlformats.org/officeDocument/2006/relationships/image" Target="../media/image11.jpeg"/><Relationship Id="rId4" Type="http://schemas.openxmlformats.org/officeDocument/2006/relationships/image" Target="cid:image003.png@01D363A5.947D9C50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ikmed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b="1" dirty="0" smtClean="0"/>
              <a:t>Warszawa 29.11.2018 r</a:t>
            </a:r>
            <a:endParaRPr lang="pl-PL" b="1" dirty="0"/>
          </a:p>
        </p:txBody>
      </p:sp>
      <p:pic>
        <p:nvPicPr>
          <p:cNvPr id="5" name="Obraz 4" descr="C:\Users\Tomasz\AppData\Local\Temp\Temp1_09.2018 Logo Rekonstrukcja Zdrowia.zip\RZ+nap_uzupełniający-logo_v4-final\RZ+nap_uzupełniający-logo_v4-final v9 (RGB 72dpi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9" y="2628810"/>
            <a:ext cx="7315200" cy="250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00-logo_PIKMED-800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0960" y="661182"/>
            <a:ext cx="3660062" cy="12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PIKMED, sieć współpracy Partnerów ,</a:t>
            </a:r>
            <a:br>
              <a:rPr lang="pl-PL" dirty="0" smtClean="0"/>
            </a:br>
            <a:r>
              <a:rPr lang="pl-PL" dirty="0" smtClean="0"/>
              <a:t>tworzących wspólne produkty</a:t>
            </a:r>
            <a:endParaRPr lang="pl-P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961" y="3372467"/>
            <a:ext cx="2267744" cy="70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00-MedPolinnovation_logo-Final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961" y="4501662"/>
            <a:ext cx="2292939" cy="2152356"/>
          </a:xfrm>
          <a:prstGeom prst="rect">
            <a:avLst/>
          </a:prstGeom>
        </p:spPr>
      </p:pic>
      <p:pic>
        <p:nvPicPr>
          <p:cNvPr id="6" name="Symbol zastępczy zawartości 5" descr="C:\Users\Tomasz\AppData\Local\Temp\Temp1_09.2018 Logo Rekonstrukcja Zdrowia.zip\RZ+nap_uzupełniający-logo_v4-final\RZ+nap_uzupełniający-logo_v4-final v9 (RGB 72dpi)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55" y="1984784"/>
            <a:ext cx="3096774" cy="1121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5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00811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25000"/>
                  </a:schemeClr>
                </a:solidFill>
              </a:rPr>
              <a:t>Klaster PIKMED </a:t>
            </a: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22571"/>
              </p:ext>
            </p:extLst>
          </p:nvPr>
        </p:nvGraphicFramePr>
        <p:xfrm>
          <a:off x="609600" y="1935164"/>
          <a:ext cx="10972800" cy="4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ymbol zastępczy zawartości 5" descr="C:\Users\Tomasz\AppData\Local\Temp\Temp1_09.2018 Logo Rekonstrukcja Zdrowia.zip\RZ+nap_uzupełniający-logo_v4-final\RZ+nap_uzupełniający-logo_v4-final v9 (RGB 72dpi)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3" y="5264012"/>
            <a:ext cx="3581617" cy="123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00-logo_PIKMED-800p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01002" y="5264012"/>
            <a:ext cx="3660062" cy="12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248259-790E-4A8D-A948-2DEC31999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3248259-790E-4A8D-A948-2DEC31999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8DB066-8A50-4079-BF34-61FA1F9B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48DB066-8A50-4079-BF34-61FA1F9B4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77FD1-4017-4836-B367-89F2DABEA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21277FD1-4017-4836-B367-89F2DABEA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FED0BC-0FF0-4958-BEA5-6F7EA15A1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CAFED0BC-0FF0-4958-BEA5-6F7EA15A1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EE66A9-0D2C-4948-98CF-C8308D22E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4EE66A9-0D2C-4948-98CF-C8308D22E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82AD57-D313-412F-9DD9-27FFB5179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482AD57-D313-412F-9DD9-27FFB5179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173EFE-778C-4A2C-A905-B5812524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93173EFE-778C-4A2C-A905-B5812524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EACC50-F864-4D45-8A16-9758D1BB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7CEACC50-F864-4D45-8A16-9758D1BB3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BF2DB-8CF5-4821-83DE-C26565B12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315BF2DB-8CF5-4821-83DE-C26565B12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4A7D0-D5AD-4C55-A989-88C5CDFDE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F794A7D0-D5AD-4C55-A989-88C5CDFDE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Rekonstrukcja Zdrowia wraz z Powrotem do Samodzielności – czym jest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narzędziem do realizacji celów</a:t>
            </a:r>
          </a:p>
          <a:p>
            <a:r>
              <a:rPr lang="pl-PL" dirty="0"/>
              <a:t>produktem Klastra  </a:t>
            </a:r>
            <a:r>
              <a:rPr lang="pl-PL" dirty="0" smtClean="0"/>
              <a:t>PIKMED</a:t>
            </a:r>
          </a:p>
          <a:p>
            <a:r>
              <a:rPr lang="pl-PL" dirty="0" smtClean="0"/>
              <a:t>wyzwaniem w ramach sieci współpracy </a:t>
            </a:r>
          </a:p>
          <a:p>
            <a:r>
              <a:rPr lang="pl-PL" dirty="0"/>
              <a:t>w</a:t>
            </a:r>
            <a:r>
              <a:rPr lang="pl-PL" dirty="0" smtClean="0"/>
              <a:t>zajemnym zaufaniem</a:t>
            </a:r>
          </a:p>
          <a:p>
            <a:r>
              <a:rPr lang="pl-PL" dirty="0" smtClean="0"/>
              <a:t>obszarem do badań i pozyskiwania nowoczesnych rozwiązań </a:t>
            </a:r>
          </a:p>
          <a:p>
            <a:r>
              <a:rPr lang="pl-PL" dirty="0" smtClean="0"/>
              <a:t>skoordynowanym działaniem</a:t>
            </a:r>
          </a:p>
          <a:p>
            <a:r>
              <a:rPr lang="pl-PL" dirty="0" smtClean="0"/>
              <a:t>standardem  i  procedurą </a:t>
            </a:r>
          </a:p>
          <a:p>
            <a:r>
              <a:rPr lang="pl-PL" dirty="0" smtClean="0"/>
              <a:t>ciągłą nauką na własnych błędach  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5" name="Symbol zastępczy zawartości 5" descr="C:\Users\Tomasz\AppData\Local\Temp\Temp1_09.2018 Logo Rekonstrukcja Zdrowia.zip\RZ+nap_uzupełniający-logo_v4-final\RZ+nap_uzupełniający-logo_v4-final v9 (RGB 72dpi)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23" y="5264012"/>
            <a:ext cx="3581617" cy="123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00-logo_PIKMED-800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9333" y="5264012"/>
            <a:ext cx="3660062" cy="12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Rekonstrukcja Zdrowia wraz z Powrotem do Samodzielności – </a:t>
            </a:r>
            <a:r>
              <a:rPr lang="pl-PL" dirty="0" smtClean="0"/>
              <a:t>to obsługa osób poszkodowanych   wskutek :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wypadków  komunikacyjnych  </a:t>
            </a:r>
            <a:r>
              <a:rPr lang="pl-PL" dirty="0"/>
              <a:t>- 65%</a:t>
            </a:r>
          </a:p>
          <a:p>
            <a:r>
              <a:rPr lang="pl-PL" dirty="0" smtClean="0"/>
              <a:t>wypadków </a:t>
            </a:r>
            <a:r>
              <a:rPr lang="pl-PL" dirty="0"/>
              <a:t>przy pracy – 25% </a:t>
            </a:r>
          </a:p>
          <a:p>
            <a:r>
              <a:rPr lang="pl-PL" dirty="0" smtClean="0"/>
              <a:t>szkód medycznych </a:t>
            </a:r>
            <a:r>
              <a:rPr lang="pl-PL" dirty="0"/>
              <a:t>– 5 %</a:t>
            </a:r>
          </a:p>
          <a:p>
            <a:r>
              <a:rPr lang="pl-PL" dirty="0" smtClean="0"/>
              <a:t>Innych zdarzeń losowych- </a:t>
            </a:r>
            <a:r>
              <a:rPr lang="pl-PL" dirty="0"/>
              <a:t>5 %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Symbol zastępczy zawartości 5" descr="C:\Users\Tomasz\AppData\Local\Temp\Temp1_09.2018 Logo Rekonstrukcja Zdrowia.zip\RZ+nap_uzupełniający-logo_v4-final\RZ+nap_uzupełniający-logo_v4-final v9 (RGB 72dpi)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23" y="5264012"/>
            <a:ext cx="3581617" cy="123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0-logo_PIKMED-800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9333" y="5264012"/>
            <a:ext cx="3660062" cy="12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Rekonstrukcja Zdrowia była prezentowana dla :</a:t>
            </a:r>
            <a:br>
              <a:rPr lang="pl-PL" b="1" dirty="0" smtClean="0"/>
            </a:br>
            <a:endParaRPr lang="pl-PL" b="1" dirty="0"/>
          </a:p>
        </p:txBody>
      </p:sp>
      <p:grpSp>
        <p:nvGrpSpPr>
          <p:cNvPr id="4" name="Grupa 3"/>
          <p:cNvGrpSpPr>
            <a:grpSpLocks noChangeAspect="1"/>
          </p:cNvGrpSpPr>
          <p:nvPr/>
        </p:nvGrpSpPr>
        <p:grpSpPr>
          <a:xfrm>
            <a:off x="2156524" y="2221873"/>
            <a:ext cx="8418449" cy="3414768"/>
            <a:chOff x="6838" y="87782"/>
            <a:chExt cx="6582123" cy="1780925"/>
          </a:xfrm>
        </p:grpSpPr>
        <p:pic>
          <p:nvPicPr>
            <p:cNvPr id="5" name="Obraz 4" descr="PFRON_wersja podstawowa_RGB-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" y="621792"/>
              <a:ext cx="1133856" cy="599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 descr="logoZUSnoweRozwiniecie"/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" y="160291"/>
              <a:ext cx="1280160" cy="292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 descr="Znalezione obrazy dla zapytania dguv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359" y="684395"/>
              <a:ext cx="1228953" cy="534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az 7" descr="http://promocja.uw.edu.pl/logo/PL_uproszczony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713" y="87782"/>
              <a:ext cx="1658302" cy="570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az 8" descr="logo_umlub_granatow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569" y="146728"/>
              <a:ext cx="1102392" cy="804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Obraz 9" descr="logo-podstawowe-rgb-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654" y="113385"/>
              <a:ext cx="1382572" cy="519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Obraz 10" descr="Logo_kolor_PL (2)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154" y="683645"/>
              <a:ext cx="1546609" cy="11850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Obraz 11" descr="00-logo_PIKMED-800px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80793" y="5476867"/>
            <a:ext cx="3280834" cy="1237956"/>
          </a:xfrm>
          <a:prstGeom prst="rect">
            <a:avLst/>
          </a:prstGeom>
        </p:spPr>
      </p:pic>
      <p:pic>
        <p:nvPicPr>
          <p:cNvPr id="13" name="Symbol zastępczy zawartości 5" descr="C:\Users\Tomasz\AppData\Local\Temp\Temp1_09.2018 Logo Rekonstrukcja Zdrowia.zip\RZ+nap_uzupełniający-logo_v4-final\RZ+nap_uzupełniający-logo_v4-final v9 (RGB 72dpi).jpg"/>
          <p:cNvPicPr>
            <a:picLocks noGrp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05" y="5476867"/>
            <a:ext cx="3292145" cy="1237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9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 </a:t>
            </a:r>
            <a:endParaRPr lang="pl-PL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06" y="-381284"/>
            <a:ext cx="9313035" cy="74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ymbol zastępczy zawartości 5" descr="C:\Users\Tomasz\AppData\Local\Temp\Temp1_09.2018 Logo Rekonstrukcja Zdrowia.zip\RZ+nap_uzupełniający-logo_v4-final\RZ+nap_uzupełniający-logo_v4-final v9 (RGB 72dpi)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70" y="6079115"/>
            <a:ext cx="2138069" cy="61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0-logo_PIKMED-80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0793" y="6079115"/>
            <a:ext cx="1640417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048000" y="26903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Dziękuję za uwagę.</a:t>
            </a: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Tomasz Leśniak – Wiceprezes Klastra PIKMED </a:t>
            </a: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Tel + 48 506 163 042 </a:t>
            </a: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Zapraszam </a:t>
            </a:r>
            <a:r>
              <a:rPr lang="pl-PL" b="1" dirty="0">
                <a:solidFill>
                  <a:srgbClr val="0070C0"/>
                </a:solidFill>
              </a:rPr>
              <a:t>do współpracy </a:t>
            </a:r>
            <a:r>
              <a:rPr lang="pl-PL" b="1" dirty="0" smtClean="0">
                <a:solidFill>
                  <a:srgbClr val="0070C0"/>
                </a:solidFill>
              </a:rPr>
              <a:t>osoby reprezentujące podmioty</a:t>
            </a:r>
            <a:r>
              <a:rPr lang="pl-PL" b="1" dirty="0">
                <a:solidFill>
                  <a:srgbClr val="0070C0"/>
                </a:solidFill>
              </a:rPr>
              <a:t>, które chciałyby uczestniczyć we wspólnej realizacji projektów.</a:t>
            </a:r>
            <a:r>
              <a:rPr lang="pl-PL" dirty="0">
                <a:solidFill>
                  <a:srgbClr val="0070C0"/>
                </a:solidFill>
              </a:rPr>
              <a:t/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www.pikmed.pl</a:t>
            </a:r>
            <a:endParaRPr lang="pl-PL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5" descr="C:\Users\Tomasz\AppData\Local\Temp\Temp1_09.2018 Logo Rekonstrukcja Zdrowia.zip\RZ+nap_uzupełniający-logo_v4-final\RZ+nap_uzupełniający-logo_v4-final v9 (RGB 72dpi)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33" y="5131203"/>
            <a:ext cx="3096774" cy="112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00-logo_PIKMED-80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0793" y="5115360"/>
            <a:ext cx="3280834" cy="11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389</TotalTime>
  <Words>144</Words>
  <Application>Microsoft Office PowerPoint</Application>
  <PresentationFormat>Niestandardowy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Smuga</vt:lpstr>
      <vt:lpstr>Prezentacja programu PowerPoint</vt:lpstr>
      <vt:lpstr>PIKMED, sieć współpracy Partnerów , tworzących wspólne produkty</vt:lpstr>
      <vt:lpstr>Klaster PIKMED </vt:lpstr>
      <vt:lpstr>Rekonstrukcja Zdrowia wraz z Powrotem do Samodzielności – czym jest ?</vt:lpstr>
      <vt:lpstr>Rekonstrukcja Zdrowia wraz z Powrotem do Samodzielności – to obsługa osób poszkodowanych   wskutek :  </vt:lpstr>
      <vt:lpstr>Rekonstrukcja Zdrowia była prezentowana dla : </vt:lpstr>
      <vt:lpstr>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Rekonstrukcja zdrowia</dc:title>
  <dc:creator>PIKMED</dc:creator>
  <cp:lastModifiedBy>Tomasz</cp:lastModifiedBy>
  <cp:revision>29</cp:revision>
  <dcterms:created xsi:type="dcterms:W3CDTF">2017-12-07T06:44:13Z</dcterms:created>
  <dcterms:modified xsi:type="dcterms:W3CDTF">2018-11-29T09:32:00Z</dcterms:modified>
</cp:coreProperties>
</file>