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4"/>
  </p:sldMasterIdLst>
  <p:handoutMasterIdLst>
    <p:handoutMasterId r:id="rId22"/>
  </p:handoutMasterIdLst>
  <p:sldIdLst>
    <p:sldId id="385" r:id="rId5"/>
    <p:sldId id="359" r:id="rId6"/>
    <p:sldId id="387" r:id="rId7"/>
    <p:sldId id="283" r:id="rId8"/>
    <p:sldId id="391" r:id="rId9"/>
    <p:sldId id="402" r:id="rId10"/>
    <p:sldId id="389" r:id="rId11"/>
    <p:sldId id="403" r:id="rId12"/>
    <p:sldId id="392" r:id="rId13"/>
    <p:sldId id="394" r:id="rId14"/>
    <p:sldId id="404" r:id="rId15"/>
    <p:sldId id="393" r:id="rId16"/>
    <p:sldId id="395" r:id="rId17"/>
    <p:sldId id="397" r:id="rId18"/>
    <p:sldId id="396" r:id="rId19"/>
    <p:sldId id="400" r:id="rId20"/>
    <p:sldId id="401" r:id="rId21"/>
  </p:sldIdLst>
  <p:sldSz cx="9144000" cy="6858000" type="screen4x3"/>
  <p:notesSz cx="666908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41A2D-ACA2-4801-9F8E-639531E07769}" type="datetimeFigureOut">
              <a:rPr lang="pl-PL" smtClean="0"/>
              <a:pPr/>
              <a:t>2023-02-07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0A2EB-D0EC-4695-949E-DFA5319B09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4244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8C08F51-4B91-485E-9A4D-E4DDCC1F4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43A5FA62-2DCD-4387-87DD-8BCF069F0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9776062-A263-44B5-BF6E-ECCADBE1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2023-02-07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9CB9EC1-22BE-495B-B865-81BF0D1C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1B35693-8BE6-4F5D-AB49-DCC7994D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5993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2B15484-B0FC-45DB-AAA6-15E0E3A9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0A7D5C0-CEDB-450E-8DEB-1AC73E92E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88B4A30-51F8-4CCD-A785-0C29F92B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2023-02-07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2A35C35-A0C3-4E41-8817-6C621B93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4EA3EA3-AF90-4680-AB89-9C9A8FF3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804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0DC38979-CF63-4E7A-A4BF-EE82C2AD8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57C2051-7FDA-4DD5-A4E5-BEEAB6032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E1DA7A6-B1BA-4A9F-BE2C-211B3DACC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2023-02-07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D8A0F79-9E71-4D07-AE87-44053E27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8A1ACB4-827D-4F9A-A002-EADE6F3F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0035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90CCFC-5E6B-4BC3-A96A-35085B93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F59AE0A-F3B7-469C-A50C-9D953E446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4510CA4-C4D9-493D-A5F2-42056E3B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2023-02-07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B2BF41B-4395-479F-8083-D419C12D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66BE276-C362-43A4-9BD7-BDC25C88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5740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26E99D-B6BA-4CE2-899D-151E47A8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9478450-0C0E-41A4-8164-86F220B2B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52E0ACB-FA4C-4109-8175-10BFFC354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2023-02-07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33EC3FF-417D-4C09-9163-956D49B1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D0F0A57-8A74-4554-86B9-084BD6E4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0519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3EF279B-2395-4D3B-A98C-70408492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200F213-49BA-4695-B9E7-1A5791AA7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75255D2-4232-44FC-A856-9DB64D426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F040130-C82D-45D3-BB3E-4E70E2EE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2023-02-07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F7FEC41-C762-497A-9F56-5333C361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17DBF0E-0DE0-4285-8E8C-C11430E5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1101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F3F4182-CB7F-473B-A0CD-F52F1300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29FE49D-75EE-4D06-9F69-6660BEC88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412D6CA-5112-4DF3-89C6-364C30CA3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AD11006E-150C-4703-94D8-B799F18FD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336863A-74F7-4714-ADB7-FA1F5657F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C1891D0E-8C39-40D3-9CC9-A3A8263A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2023-02-07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F96F1B8A-9445-421A-BB13-1A8023B53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55310D8B-31A1-4058-91CA-5E63AF4A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1449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63301C-4665-4896-A26B-9EEF1EC6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329F2078-18B7-48C1-AAAC-BC2A0A75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2023-02-07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0A7B4F5-3FE2-44C5-A4FE-04BBB0A3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8B14619D-8E9D-48F7-B50D-5E75C5824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8963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FD1B9E56-BAA4-4400-BD3E-F0A18D12D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2023-02-07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4E354248-7493-4241-A993-A62FE05D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06CCF5F8-8C00-4F52-B026-794FF150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7608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3F47D2A-A756-4DD2-9A9A-BA2295DA9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1E6EE56-5993-4EC6-BCC1-FEF164BCC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3084BA7-34D9-40EC-8805-6FAA74779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2DB52F9-B82D-4392-83C9-4706CA42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2023-02-07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C3269FB-C48B-49C0-A2B4-A38903DA3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B5CBC71-A0F0-4905-A2B4-DA5501F7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7536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223C8BA-91DC-4C6D-BA4A-D346E14C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F0BDD9E7-2AD8-40EC-8562-69AB9696D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CFAFE76-F2A3-48D1-9F74-293FD7F65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2A8751B-3293-4761-B4D6-AEB070E0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2023-02-07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5454C43-FBD6-4063-A607-224DFD54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2053D46-3A14-431E-B7D7-C7E288F9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5427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9CE51CFC-0A16-408B-9F1F-B1A94F17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502BAC8-4A71-4E07-9A1C-1010B8275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44D7F22-82C1-4693-B8F4-C31EE991B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2023-02-07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C0C0005-A8A7-4E34-BC8B-F22F4A06A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75CDD1E-89AD-47D0-95D2-3913E3FEC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9525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EF40F27C-ABBC-4F03-9811-DE9B7802E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0856" y="2313971"/>
            <a:ext cx="4882287" cy="29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B8A19441-FF00-45B0-911E-225FF88A1E76}"/>
              </a:ext>
            </a:extLst>
          </p:cNvPr>
          <p:cNvSpPr/>
          <p:nvPr/>
        </p:nvSpPr>
        <p:spPr>
          <a:xfrm>
            <a:off x="291182" y="6397504"/>
            <a:ext cx="8424936" cy="457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ECDD2B89-925D-4883-B2E7-CB0213B6175A}"/>
              </a:ext>
            </a:extLst>
          </p:cNvPr>
          <p:cNvSpPr txBox="1"/>
          <p:nvPr/>
        </p:nvSpPr>
        <p:spPr>
          <a:xfrm>
            <a:off x="517442" y="6519321"/>
            <a:ext cx="8850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</a:t>
            </a:r>
            <a:endParaRPr lang="pl-PL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4495800" y="5334000"/>
            <a:ext cx="3986186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Rafał</a:t>
            </a:r>
            <a:r>
              <a:rPr kumimoji="0" lang="pl-PL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Krupa</a:t>
            </a: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Podtytuł 2"/>
          <p:cNvSpPr txBox="1">
            <a:spLocks/>
          </p:cNvSpPr>
          <p:nvPr/>
        </p:nvSpPr>
        <p:spPr>
          <a:xfrm>
            <a:off x="228600" y="533400"/>
            <a:ext cx="8763000" cy="1199704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PARADOKSY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STOSOWANIA RZECZOWO-OPISOWYCH PRZEPISÓW TECHNICZNO-BUDOWLANYCH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92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85C7792D-3C9C-4CC9-9045-6F61A8EF1B4D}"/>
              </a:ext>
            </a:extLst>
          </p:cNvPr>
          <p:cNvSpPr/>
          <p:nvPr/>
        </p:nvSpPr>
        <p:spPr>
          <a:xfrm>
            <a:off x="291182" y="6397504"/>
            <a:ext cx="8424936" cy="457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BB28D965-ECDD-4BEF-8B79-3955D3F0E56A}"/>
              </a:ext>
            </a:extLst>
          </p:cNvPr>
          <p:cNvSpPr txBox="1"/>
          <p:nvPr/>
        </p:nvSpPr>
        <p:spPr>
          <a:xfrm>
            <a:off x="685800" y="6519321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				10</a:t>
            </a:r>
            <a:endParaRPr lang="pl-PL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 b="25363"/>
          <a:stretch>
            <a:fillRect/>
          </a:stretch>
        </p:blipFill>
        <p:spPr bwMode="auto">
          <a:xfrm>
            <a:off x="533400" y="0"/>
            <a:ext cx="8020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ole tekstowe 14"/>
          <p:cNvSpPr txBox="1"/>
          <p:nvPr/>
        </p:nvSpPr>
        <p:spPr>
          <a:xfrm>
            <a:off x="5410200" y="1905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§ 249.</a:t>
            </a:r>
            <a:r>
              <a:rPr lang="pl-PL" dirty="0" smtClean="0"/>
              <a:t> 6. [wymagania dla ściany </a:t>
            </a:r>
          </a:p>
          <a:p>
            <a:pPr algn="just"/>
            <a:r>
              <a:rPr lang="pl-PL" dirty="0" smtClean="0"/>
              <a:t>zewnętrznej klatki schodowej]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52400" y="2057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§ 245</a:t>
            </a:r>
            <a:r>
              <a:rPr lang="pl-PL" dirty="0" smtClean="0"/>
              <a:t> [wymóg obudowy klatki]</a:t>
            </a:r>
            <a:endParaRPr lang="pl-PL" dirty="0"/>
          </a:p>
        </p:txBody>
      </p:sp>
      <p:sp>
        <p:nvSpPr>
          <p:cNvPr id="18" name="Strzałka w prawo 17"/>
          <p:cNvSpPr/>
          <p:nvPr/>
        </p:nvSpPr>
        <p:spPr>
          <a:xfrm>
            <a:off x="3505200" y="1905000"/>
            <a:ext cx="1371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533400" y="2743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ZL II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Niski (3 </a:t>
            </a:r>
            <a:r>
              <a:rPr lang="pl-PL" b="1" dirty="0" err="1" smtClean="0">
                <a:solidFill>
                  <a:srgbClr val="FF0000"/>
                </a:solidFill>
              </a:rPr>
              <a:t>kond</a:t>
            </a:r>
            <a:r>
              <a:rPr lang="pl-PL" b="1" dirty="0" smtClean="0">
                <a:solidFill>
                  <a:srgbClr val="FF0000"/>
                </a:solidFill>
              </a:rPr>
              <a:t>.)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KOP B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2514600" cy="25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895600"/>
            <a:ext cx="626789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538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85C7792D-3C9C-4CC9-9045-6F61A8EF1B4D}"/>
              </a:ext>
            </a:extLst>
          </p:cNvPr>
          <p:cNvSpPr/>
          <p:nvPr/>
        </p:nvSpPr>
        <p:spPr>
          <a:xfrm>
            <a:off x="291182" y="6397504"/>
            <a:ext cx="8424936" cy="457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BB28D965-ECDD-4BEF-8B79-3955D3F0E56A}"/>
              </a:ext>
            </a:extLst>
          </p:cNvPr>
          <p:cNvSpPr txBox="1"/>
          <p:nvPr/>
        </p:nvSpPr>
        <p:spPr>
          <a:xfrm>
            <a:off x="685800" y="6519321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				11</a:t>
            </a:r>
            <a:endParaRPr lang="pl-PL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 b="25363"/>
          <a:stretch>
            <a:fillRect/>
          </a:stretch>
        </p:blipFill>
        <p:spPr bwMode="auto">
          <a:xfrm>
            <a:off x="533400" y="0"/>
            <a:ext cx="8020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ole tekstowe 14"/>
          <p:cNvSpPr txBox="1"/>
          <p:nvPr/>
        </p:nvSpPr>
        <p:spPr>
          <a:xfrm>
            <a:off x="5410200" y="1905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§ 249.</a:t>
            </a:r>
            <a:r>
              <a:rPr lang="pl-PL" dirty="0" smtClean="0"/>
              <a:t> 6. [wymagania dla ściany </a:t>
            </a:r>
          </a:p>
          <a:p>
            <a:pPr algn="just"/>
            <a:r>
              <a:rPr lang="pl-PL" dirty="0" smtClean="0"/>
              <a:t>zewnętrznej klatki schodowej]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52400" y="2057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§ 245</a:t>
            </a:r>
            <a:r>
              <a:rPr lang="pl-PL" dirty="0" smtClean="0"/>
              <a:t> [wymóg obudowy klatki]</a:t>
            </a:r>
            <a:endParaRPr lang="pl-PL" dirty="0"/>
          </a:p>
        </p:txBody>
      </p:sp>
      <p:sp>
        <p:nvSpPr>
          <p:cNvPr id="18" name="Strzałka w prawo 17"/>
          <p:cNvSpPr/>
          <p:nvPr/>
        </p:nvSpPr>
        <p:spPr>
          <a:xfrm>
            <a:off x="3505200" y="1905000"/>
            <a:ext cx="1371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533400" y="2743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ZL II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Niski (3 </a:t>
            </a:r>
            <a:r>
              <a:rPr lang="pl-PL" b="1" dirty="0" err="1" smtClean="0">
                <a:solidFill>
                  <a:srgbClr val="FF0000"/>
                </a:solidFill>
              </a:rPr>
              <a:t>kond</a:t>
            </a:r>
            <a:r>
              <a:rPr lang="pl-PL" b="1" dirty="0" smtClean="0">
                <a:solidFill>
                  <a:srgbClr val="FF0000"/>
                </a:solidFill>
              </a:rPr>
              <a:t>.)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KOP B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2514600" cy="25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971800"/>
            <a:ext cx="6096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Prostokąt 19"/>
          <p:cNvSpPr/>
          <p:nvPr/>
        </p:nvSpPr>
        <p:spPr>
          <a:xfrm rot="2877491">
            <a:off x="4134578" y="3907213"/>
            <a:ext cx="3340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PARADOKS</a:t>
            </a:r>
            <a:endParaRPr lang="pl-P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5410200"/>
            <a:ext cx="381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429000"/>
            <a:ext cx="2667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amka 22"/>
          <p:cNvSpPr/>
          <p:nvPr/>
        </p:nvSpPr>
        <p:spPr>
          <a:xfrm>
            <a:off x="4038600" y="4343400"/>
            <a:ext cx="914400" cy="4572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8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85C7792D-3C9C-4CC9-9045-6F61A8EF1B4D}"/>
              </a:ext>
            </a:extLst>
          </p:cNvPr>
          <p:cNvSpPr/>
          <p:nvPr/>
        </p:nvSpPr>
        <p:spPr>
          <a:xfrm>
            <a:off x="291182" y="6397504"/>
            <a:ext cx="8424936" cy="457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BB28D965-ECDD-4BEF-8B79-3955D3F0E56A}"/>
              </a:ext>
            </a:extLst>
          </p:cNvPr>
          <p:cNvSpPr txBox="1"/>
          <p:nvPr/>
        </p:nvSpPr>
        <p:spPr>
          <a:xfrm>
            <a:off x="685800" y="6519321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				12</a:t>
            </a:r>
            <a:endParaRPr lang="pl-PL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33400" y="1752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dirty="0" smtClean="0"/>
              <a:t>§ 271.</a:t>
            </a:r>
            <a:r>
              <a:rPr lang="pl-PL" sz="1400" dirty="0" smtClean="0"/>
              <a:t> 1. Odległość między zewnętrznymi ścianami budynków niebędącymi ścianami oddzielenia przeciwpożarowego, a mającymi na powierzchni większej niż 65% klasę odporności ogniowej (E), określoną </a:t>
            </a:r>
            <a:br>
              <a:rPr lang="pl-PL" sz="1400" dirty="0" smtClean="0"/>
            </a:br>
            <a:r>
              <a:rPr lang="pl-PL" sz="1400" dirty="0" smtClean="0"/>
              <a:t>w § 216 ust. 1 w 5 kolumnie tabeli, nie powinna, z zastrzeżeniem ust. 2 i 3, być mniejsza niż odległość w metrach określona w poniższej tabeli:</a:t>
            </a:r>
            <a:endParaRPr lang="pl-PL" sz="1400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 b="25363"/>
          <a:stretch>
            <a:fillRect/>
          </a:stretch>
        </p:blipFill>
        <p:spPr bwMode="auto">
          <a:xfrm>
            <a:off x="609600" y="0"/>
            <a:ext cx="8020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438400"/>
            <a:ext cx="5029200" cy="241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ole tekstowe 10"/>
          <p:cNvSpPr txBox="1"/>
          <p:nvPr/>
        </p:nvSpPr>
        <p:spPr>
          <a:xfrm>
            <a:off x="381000" y="4800600"/>
            <a:ext cx="845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dirty="0" smtClean="0"/>
              <a:t>§ 271.</a:t>
            </a:r>
            <a:r>
              <a:rPr lang="pl-PL" sz="1400" dirty="0" smtClean="0"/>
              <a:t> 4. Jeżeli ściana zewnętrzna budynku ma na powierzchni </a:t>
            </a:r>
            <a:r>
              <a:rPr lang="pl-PL" sz="1400" dirty="0" smtClean="0">
                <a:solidFill>
                  <a:srgbClr val="FF0000"/>
                </a:solidFill>
              </a:rPr>
              <a:t>nie większej niż 65%, lecz nie mniejszej niż 30%, klasę odporności ogniowej (E),</a:t>
            </a:r>
            <a:r>
              <a:rPr lang="pl-PL" sz="1400" dirty="0" smtClean="0"/>
              <a:t> określoną w § 216 ust. 1 w 5 kolumnie tabeli, wówczas odległość między tą ścianą lub jej częścią a ścianą zewnętrzną drugiego budynku należy zwiększyć w stosunku do określonej w ust. 1 i 2 o </a:t>
            </a:r>
            <a:r>
              <a:rPr lang="pl-PL" sz="1400" dirty="0" smtClean="0">
                <a:solidFill>
                  <a:srgbClr val="FF0000"/>
                </a:solidFill>
              </a:rPr>
              <a:t>50%.</a:t>
            </a:r>
          </a:p>
          <a:p>
            <a:pPr algn="just"/>
            <a:endParaRPr lang="pl-PL" sz="1400" dirty="0" smtClean="0"/>
          </a:p>
          <a:p>
            <a:pPr algn="just"/>
            <a:r>
              <a:rPr lang="pl-PL" sz="1400" b="1" dirty="0" smtClean="0"/>
              <a:t>§ 271.</a:t>
            </a:r>
            <a:r>
              <a:rPr lang="pl-PL" sz="1400" dirty="0" smtClean="0"/>
              <a:t> 5. Jeżeli ściana zewnętrzna budynku ma na powierzchni </a:t>
            </a:r>
            <a:r>
              <a:rPr lang="pl-PL" sz="1400" dirty="0" smtClean="0">
                <a:solidFill>
                  <a:srgbClr val="FF0000"/>
                </a:solidFill>
              </a:rPr>
              <a:t>mniejszej niż 30% klasę odporności ogniowej (E),</a:t>
            </a:r>
            <a:r>
              <a:rPr lang="pl-PL" sz="1400" dirty="0" smtClean="0"/>
              <a:t> określoną w § 216 ust. 1 w 5 kolumnie tabeli, wówczas odległość między tą ścianą lub jej częścią a ścianą zewnętrzną drugiego budynku należy zwiększyć w stosunku do określonej w ust. 1 i 2 o </a:t>
            </a:r>
            <a:r>
              <a:rPr lang="pl-PL" sz="1400" dirty="0" smtClean="0">
                <a:solidFill>
                  <a:srgbClr val="FF0000"/>
                </a:solidFill>
              </a:rPr>
              <a:t>100%.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8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85C7792D-3C9C-4CC9-9045-6F61A8EF1B4D}"/>
              </a:ext>
            </a:extLst>
          </p:cNvPr>
          <p:cNvSpPr/>
          <p:nvPr/>
        </p:nvSpPr>
        <p:spPr>
          <a:xfrm>
            <a:off x="291182" y="6397504"/>
            <a:ext cx="8424936" cy="457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BB28D965-ECDD-4BEF-8B79-3955D3F0E56A}"/>
              </a:ext>
            </a:extLst>
          </p:cNvPr>
          <p:cNvSpPr txBox="1"/>
          <p:nvPr/>
        </p:nvSpPr>
        <p:spPr>
          <a:xfrm>
            <a:off x="685800" y="6519321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				13</a:t>
            </a:r>
            <a:endParaRPr lang="pl-PL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 b="25363"/>
          <a:stretch>
            <a:fillRect/>
          </a:stretch>
        </p:blipFill>
        <p:spPr bwMode="auto">
          <a:xfrm>
            <a:off x="609600" y="0"/>
            <a:ext cx="8020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4444"/>
          <a:stretch>
            <a:fillRect/>
          </a:stretch>
        </p:blipFill>
        <p:spPr bwMode="auto">
          <a:xfrm>
            <a:off x="1066800" y="2743200"/>
            <a:ext cx="2590800" cy="241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152400" y="6477000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b="1" dirty="0" smtClean="0"/>
              <a:t>ŹRÓŁO: Poznańskie Inwestycje Miejskie, OSIR Strzegom, </a:t>
            </a:r>
            <a:r>
              <a:rPr lang="pl-PL" sz="1200" b="1" dirty="0" err="1" smtClean="0"/>
              <a:t>kbprojekt.pl</a:t>
            </a:r>
            <a:endParaRPr lang="pl-PL" sz="1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743200"/>
            <a:ext cx="3955932" cy="256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ole tekstowe 12"/>
          <p:cNvSpPr txBox="1"/>
          <p:nvPr/>
        </p:nvSpPr>
        <p:spPr>
          <a:xfrm>
            <a:off x="990600" y="5257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ZL I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KOP D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Przeszklenie &gt; 70%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28600" y="1905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§ 271.</a:t>
            </a:r>
            <a:r>
              <a:rPr lang="pl-PL" dirty="0" smtClean="0"/>
              <a:t> 1. [podstawowe odległości – 8 m]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791200" y="2057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WYMAGANA ODLEGŁOŚĆ: 16 m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228600" y="2209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§ 271. </a:t>
            </a:r>
            <a:r>
              <a:rPr lang="pl-PL" dirty="0" smtClean="0"/>
              <a:t>5. [zwiększenie o 100%]</a:t>
            </a:r>
            <a:endParaRPr lang="pl-PL" dirty="0"/>
          </a:p>
        </p:txBody>
      </p:sp>
      <p:sp>
        <p:nvSpPr>
          <p:cNvPr id="17" name="Strzałka w prawo 16"/>
          <p:cNvSpPr/>
          <p:nvPr/>
        </p:nvSpPr>
        <p:spPr>
          <a:xfrm>
            <a:off x="4191000" y="1905000"/>
            <a:ext cx="1371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lewo i prawo 17"/>
          <p:cNvSpPr/>
          <p:nvPr/>
        </p:nvSpPr>
        <p:spPr>
          <a:xfrm>
            <a:off x="3810000" y="3886200"/>
            <a:ext cx="10668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4038600" y="3505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16 m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5410200" y="5257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ZL III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KOP D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Przeszklenie &lt; 35%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5181600" y="2819400"/>
            <a:ext cx="34755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PROJEKTOWANY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762000" y="2819400"/>
            <a:ext cx="34755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ISTNIEJĄCY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8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85C7792D-3C9C-4CC9-9045-6F61A8EF1B4D}"/>
              </a:ext>
            </a:extLst>
          </p:cNvPr>
          <p:cNvSpPr/>
          <p:nvPr/>
        </p:nvSpPr>
        <p:spPr>
          <a:xfrm>
            <a:off x="291182" y="6397504"/>
            <a:ext cx="8424936" cy="457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BB28D965-ECDD-4BEF-8B79-3955D3F0E56A}"/>
              </a:ext>
            </a:extLst>
          </p:cNvPr>
          <p:cNvSpPr txBox="1"/>
          <p:nvPr/>
        </p:nvSpPr>
        <p:spPr>
          <a:xfrm>
            <a:off x="685800" y="6519321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				14</a:t>
            </a:r>
            <a:endParaRPr lang="pl-PL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 b="25363"/>
          <a:stretch>
            <a:fillRect/>
          </a:stretch>
        </p:blipFill>
        <p:spPr bwMode="auto">
          <a:xfrm>
            <a:off x="609600" y="0"/>
            <a:ext cx="8020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228600" y="6477000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b="1" dirty="0" smtClean="0"/>
              <a:t>ŹRÓŁO: </a:t>
            </a:r>
            <a:r>
              <a:rPr lang="pl-PL" sz="1200" b="1" dirty="0" err="1" smtClean="0"/>
              <a:t>mcmproject.com.pl</a:t>
            </a:r>
            <a:r>
              <a:rPr lang="pl-PL" sz="1200" b="1" dirty="0" smtClean="0"/>
              <a:t>, </a:t>
            </a:r>
            <a:r>
              <a:rPr lang="pl-PL" sz="1200" b="1" dirty="0" err="1" smtClean="0"/>
              <a:t>kbprojekt.pl</a:t>
            </a:r>
            <a:endParaRPr lang="pl-PL" sz="1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743200"/>
            <a:ext cx="3955932" cy="256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ole tekstowe 12"/>
          <p:cNvSpPr txBox="1"/>
          <p:nvPr/>
        </p:nvSpPr>
        <p:spPr>
          <a:xfrm>
            <a:off x="304800" y="5257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PM&lt;1000 MJ/m2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Pow.&lt;1000 </a:t>
            </a:r>
            <a:r>
              <a:rPr lang="pl-PL" b="1" dirty="0" smtClean="0">
                <a:solidFill>
                  <a:srgbClr val="FF0000"/>
                </a:solidFill>
              </a:rPr>
              <a:t>m2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KOP E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Przeszklenie (bez wpływu na odległość)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28600" y="2057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§ 271.</a:t>
            </a:r>
            <a:r>
              <a:rPr lang="pl-PL" dirty="0" smtClean="0"/>
              <a:t> 1. [podstawowe odległości – 8 m]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791200" y="2057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WYMAGANA ODLEGŁOŚĆ: 8 m</a:t>
            </a:r>
            <a:endParaRPr lang="pl-PL" dirty="0"/>
          </a:p>
        </p:txBody>
      </p:sp>
      <p:sp>
        <p:nvSpPr>
          <p:cNvPr id="17" name="Strzałka w prawo 16"/>
          <p:cNvSpPr/>
          <p:nvPr/>
        </p:nvSpPr>
        <p:spPr>
          <a:xfrm>
            <a:off x="4191000" y="1905000"/>
            <a:ext cx="1371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lewo i prawo 17"/>
          <p:cNvSpPr/>
          <p:nvPr/>
        </p:nvSpPr>
        <p:spPr>
          <a:xfrm>
            <a:off x="3810000" y="3886200"/>
            <a:ext cx="10668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4038600" y="3505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8 m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5410200" y="5257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ZL III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KOP D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Przeszklenie &lt; 35%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667000"/>
            <a:ext cx="3200400" cy="261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Prostokąt 15"/>
          <p:cNvSpPr/>
          <p:nvPr/>
        </p:nvSpPr>
        <p:spPr>
          <a:xfrm>
            <a:off x="304800" y="2743200"/>
            <a:ext cx="34755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ISTNIEJĄCY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5181600" y="2819400"/>
            <a:ext cx="34755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PROJEKTOWANY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8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85C7792D-3C9C-4CC9-9045-6F61A8EF1B4D}"/>
              </a:ext>
            </a:extLst>
          </p:cNvPr>
          <p:cNvSpPr/>
          <p:nvPr/>
        </p:nvSpPr>
        <p:spPr>
          <a:xfrm>
            <a:off x="291182" y="6397504"/>
            <a:ext cx="8424936" cy="457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BB28D965-ECDD-4BEF-8B79-3955D3F0E56A}"/>
              </a:ext>
            </a:extLst>
          </p:cNvPr>
          <p:cNvSpPr txBox="1"/>
          <p:nvPr/>
        </p:nvSpPr>
        <p:spPr>
          <a:xfrm>
            <a:off x="685800" y="6519321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				15</a:t>
            </a:r>
            <a:endParaRPr lang="pl-PL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7723"/>
          <a:stretch>
            <a:fillRect/>
          </a:stretch>
        </p:blipFill>
        <p:spPr bwMode="auto">
          <a:xfrm>
            <a:off x="1524000" y="2209800"/>
            <a:ext cx="2781300" cy="241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228600" y="6477000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b="1" dirty="0" smtClean="0"/>
              <a:t>ŹRÓŁO: Poznańskie Inwestycje Miejskie, </a:t>
            </a:r>
            <a:r>
              <a:rPr lang="pl-PL" sz="1200" b="1" dirty="0" err="1" smtClean="0"/>
              <a:t>mcmproject.com.pl</a:t>
            </a:r>
            <a:endParaRPr lang="pl-PL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133600"/>
            <a:ext cx="3200400" cy="261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ole tekstowe 12"/>
          <p:cNvSpPr txBox="1"/>
          <p:nvPr/>
        </p:nvSpPr>
        <p:spPr>
          <a:xfrm>
            <a:off x="762000" y="1219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smtClean="0">
                <a:solidFill>
                  <a:srgbClr val="FF0000"/>
                </a:solidFill>
              </a:rPr>
              <a:t>Gdzie większe promieniowanie termiczne w czasie pożaru?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524000" y="4953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16 m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172200" y="5029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8 m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 rot="2877491">
            <a:off x="2915377" y="3831013"/>
            <a:ext cx="3340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PARADOKS</a:t>
            </a:r>
            <a:endParaRPr lang="pl-P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029200"/>
            <a:ext cx="1957388" cy="112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953000"/>
            <a:ext cx="1600200" cy="13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538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ED543E83-70E8-4C61-8100-DE74BB9575C5}"/>
              </a:ext>
            </a:extLst>
          </p:cNvPr>
          <p:cNvSpPr/>
          <p:nvPr/>
        </p:nvSpPr>
        <p:spPr>
          <a:xfrm>
            <a:off x="291182" y="6397504"/>
            <a:ext cx="8424936" cy="457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BB28D965-ECDD-4BEF-8B79-3955D3F0E56A}"/>
              </a:ext>
            </a:extLst>
          </p:cNvPr>
          <p:cNvSpPr txBox="1"/>
          <p:nvPr/>
        </p:nvSpPr>
        <p:spPr>
          <a:xfrm>
            <a:off x="685800" y="6519321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l-PL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</a:t>
            </a:r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16</a:t>
            </a:r>
            <a:endParaRPr lang="pl-PL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1143000" y="1828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/>
              <a:t>WIELKOŚĆ FIZYCZNA: </a:t>
            </a:r>
            <a:endParaRPr lang="pl-PL" sz="2400" b="1" i="1" dirty="0" smtClean="0"/>
          </a:p>
          <a:p>
            <a:pPr algn="ctr"/>
            <a:r>
              <a:rPr lang="pl-PL" sz="2400" b="1" i="1" dirty="0" smtClean="0"/>
              <a:t>dopuszczalna wartość promieniowania termicznego, </a:t>
            </a:r>
            <a:br>
              <a:rPr lang="pl-PL" sz="2400" b="1" i="1" dirty="0" smtClean="0"/>
            </a:br>
            <a:r>
              <a:rPr lang="pl-PL" sz="2400" b="1" i="1" dirty="0" smtClean="0"/>
              <a:t>np. 12 </a:t>
            </a:r>
            <a:r>
              <a:rPr lang="pl-PL" sz="2400" b="1" i="1" dirty="0" err="1" smtClean="0"/>
              <a:t>kW</a:t>
            </a:r>
            <a:r>
              <a:rPr lang="pl-PL" sz="2400" b="1" i="1" dirty="0" smtClean="0"/>
              <a:t>/m2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600200" y="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/>
              <a:t>CEL: </a:t>
            </a:r>
          </a:p>
          <a:p>
            <a:pPr algn="ctr"/>
            <a:r>
              <a:rPr lang="pl-PL" sz="2400" b="1" i="1" dirty="0" smtClean="0"/>
              <a:t>ograniczenie rozprzestrzeniania się pożaru na obiekty sąsiednie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57200" y="3657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/>
              <a:t>PRZEPIS RZECZOWO-OPISOWY: </a:t>
            </a:r>
          </a:p>
          <a:p>
            <a:pPr algn="ctr"/>
            <a:r>
              <a:rPr lang="pl-PL" sz="2400" b="1" i="1" dirty="0" smtClean="0"/>
              <a:t>dopuszczalne odległości pomiędzy budynkami </a:t>
            </a:r>
            <a:br>
              <a:rPr lang="pl-PL" sz="2400" b="1" i="1" dirty="0" smtClean="0"/>
            </a:br>
            <a:r>
              <a:rPr lang="pl-PL" sz="2400" b="1" i="1" dirty="0" smtClean="0"/>
              <a:t>(w różnych konfiguracjach)</a:t>
            </a:r>
          </a:p>
        </p:txBody>
      </p:sp>
      <p:sp>
        <p:nvSpPr>
          <p:cNvPr id="14" name="Strzałka w dół 13"/>
          <p:cNvSpPr/>
          <p:nvPr/>
        </p:nvSpPr>
        <p:spPr>
          <a:xfrm>
            <a:off x="4267200" y="1219200"/>
            <a:ext cx="609600" cy="533398"/>
          </a:xfrm>
          <a:prstGeom prst="downArrow">
            <a:avLst>
              <a:gd name="adj1" fmla="val 5231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4267200" y="3048000"/>
            <a:ext cx="685800" cy="609600"/>
          </a:xfrm>
          <a:prstGeom prst="downArrow">
            <a:avLst>
              <a:gd name="adj1" fmla="val 5231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304800" y="5105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Czy wykonalne jest uwzględnienie/ opisanie wszystkich możliwych konfiguracji/ przypadków 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(1 strona A4)?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724400" y="5410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Uproszczenia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9" name="Strzałka w prawo 18"/>
          <p:cNvSpPr/>
          <p:nvPr/>
        </p:nvSpPr>
        <p:spPr>
          <a:xfrm>
            <a:off x="3886200" y="52578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/>
          <p:cNvSpPr/>
          <p:nvPr/>
        </p:nvSpPr>
        <p:spPr>
          <a:xfrm>
            <a:off x="6400800" y="52578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7315200" y="5410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Paradoksy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419600" y="5943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FFC000"/>
                </a:solidFill>
              </a:rPr>
              <a:t>Jakie zmiany </a:t>
            </a:r>
            <a:r>
              <a:rPr lang="pl-PL" b="1" dirty="0" smtClean="0">
                <a:solidFill>
                  <a:srgbClr val="FFC000"/>
                </a:solidFill>
              </a:rPr>
              <a:t>w ramach </a:t>
            </a:r>
            <a:r>
              <a:rPr lang="pl-PL" b="1" dirty="0" smtClean="0">
                <a:solidFill>
                  <a:srgbClr val="FFC000"/>
                </a:solidFill>
              </a:rPr>
              <a:t>nowelizacji przepisów?</a:t>
            </a:r>
            <a:endParaRPr lang="pl-P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09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ED543E83-70E8-4C61-8100-DE74BB9575C5}"/>
              </a:ext>
            </a:extLst>
          </p:cNvPr>
          <p:cNvSpPr/>
          <p:nvPr/>
        </p:nvSpPr>
        <p:spPr>
          <a:xfrm>
            <a:off x="291182" y="6397504"/>
            <a:ext cx="8424936" cy="457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BB28D965-ECDD-4BEF-8B79-3955D3F0E56A}"/>
              </a:ext>
            </a:extLst>
          </p:cNvPr>
          <p:cNvSpPr txBox="1"/>
          <p:nvPr/>
        </p:nvSpPr>
        <p:spPr>
          <a:xfrm>
            <a:off x="685800" y="6519321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l-PL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</a:t>
            </a:r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17</a:t>
            </a:r>
            <a:endParaRPr lang="pl-PL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762000" y="31242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srgbClr val="00B050"/>
                </a:solidFill>
              </a:rPr>
              <a:t>zasady </a:t>
            </a:r>
          </a:p>
          <a:p>
            <a:pPr algn="ctr"/>
            <a:r>
              <a:rPr lang="pl-PL" sz="2800" b="1" i="1" dirty="0" smtClean="0">
                <a:solidFill>
                  <a:srgbClr val="00B050"/>
                </a:solidFill>
              </a:rPr>
              <a:t>inżynierii</a:t>
            </a:r>
          </a:p>
        </p:txBody>
      </p:sp>
      <p:sp>
        <p:nvSpPr>
          <p:cNvPr id="48" name="pole tekstowe 47"/>
          <p:cNvSpPr txBox="1"/>
          <p:nvPr/>
        </p:nvSpPr>
        <p:spPr>
          <a:xfrm>
            <a:off x="4419600" y="32766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srgbClr val="00B050"/>
                </a:solidFill>
              </a:rPr>
              <a:t>funkcjonalność </a:t>
            </a:r>
          </a:p>
          <a:p>
            <a:pPr algn="ctr"/>
            <a:r>
              <a:rPr lang="pl-PL" sz="2800" b="1" i="1" dirty="0" smtClean="0">
                <a:solidFill>
                  <a:srgbClr val="00B050"/>
                </a:solidFill>
              </a:rPr>
              <a:t>rozwiązań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2819400" y="1752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srgbClr val="00B050"/>
                </a:solidFill>
              </a:rPr>
              <a:t>przepisy</a:t>
            </a:r>
          </a:p>
        </p:txBody>
      </p:sp>
      <p:sp>
        <p:nvSpPr>
          <p:cNvPr id="29" name="Strzałka zakrzywiona w lewo 28"/>
          <p:cNvSpPr/>
          <p:nvPr/>
        </p:nvSpPr>
        <p:spPr>
          <a:xfrm rot="18776178">
            <a:off x="5486014" y="1889091"/>
            <a:ext cx="762000" cy="1371600"/>
          </a:xfrm>
          <a:prstGeom prst="curvedLeftArrow">
            <a:avLst>
              <a:gd name="adj1" fmla="val 25000"/>
              <a:gd name="adj2" fmla="val 5252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0" name="Strzałka zakrzywiona w lewo 29"/>
          <p:cNvSpPr/>
          <p:nvPr/>
        </p:nvSpPr>
        <p:spPr>
          <a:xfrm rot="5740857">
            <a:off x="3809613" y="3717891"/>
            <a:ext cx="762000" cy="1371600"/>
          </a:xfrm>
          <a:prstGeom prst="curvedLeftArrow">
            <a:avLst>
              <a:gd name="adj1" fmla="val 25000"/>
              <a:gd name="adj2" fmla="val 5252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1" name="Strzałka zakrzywiona w lewo 30"/>
          <p:cNvSpPr/>
          <p:nvPr/>
        </p:nvSpPr>
        <p:spPr>
          <a:xfrm rot="13361877">
            <a:off x="2269076" y="1524390"/>
            <a:ext cx="762000" cy="1371600"/>
          </a:xfrm>
          <a:prstGeom prst="curvedLeftArrow">
            <a:avLst>
              <a:gd name="adj1" fmla="val 25000"/>
              <a:gd name="adj2" fmla="val 5252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09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ED543E83-70E8-4C61-8100-DE74BB9575C5}"/>
              </a:ext>
            </a:extLst>
          </p:cNvPr>
          <p:cNvSpPr/>
          <p:nvPr/>
        </p:nvSpPr>
        <p:spPr>
          <a:xfrm>
            <a:off x="291182" y="6397504"/>
            <a:ext cx="8424936" cy="457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BB28D965-ECDD-4BEF-8B79-3955D3F0E56A}"/>
              </a:ext>
            </a:extLst>
          </p:cNvPr>
          <p:cNvSpPr txBox="1"/>
          <p:nvPr/>
        </p:nvSpPr>
        <p:spPr>
          <a:xfrm>
            <a:off x="685800" y="6519321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l-PL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</a:t>
            </a:r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2</a:t>
            </a:r>
            <a:endParaRPr lang="pl-PL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57200" y="533400"/>
            <a:ext cx="7086600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4008" lvl="0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dirty="0" smtClean="0">
                <a:solidFill>
                  <a:schemeClr val="tx2"/>
                </a:solidFill>
              </a:rPr>
              <a:t>ANALIZA </a:t>
            </a:r>
            <a:r>
              <a:rPr lang="pl-PL" dirty="0" smtClean="0">
                <a:solidFill>
                  <a:schemeClr val="tx2"/>
                </a:solidFill>
              </a:rPr>
              <a:t>WYMAGAŃ OCHRONY PRZECIWPOŻAROWEJ –</a:t>
            </a:r>
          </a:p>
          <a:p>
            <a:pPr marR="64008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dirty="0" smtClean="0">
                <a:solidFill>
                  <a:schemeClr val="tx2"/>
                </a:solidFill>
              </a:rPr>
              <a:t>DWA PUNKTY WIDZENIA (PERSPEKTYWY)</a:t>
            </a:r>
          </a:p>
          <a:p>
            <a:pPr marR="64008" lvl="0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pl-PL" dirty="0" smtClean="0">
              <a:solidFill>
                <a:schemeClr val="tx2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304800" y="34290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i="1" dirty="0" smtClean="0"/>
              <a:t>PERSPEKTYWA NAUKOWA</a:t>
            </a:r>
          </a:p>
        </p:txBody>
      </p:sp>
      <p:sp>
        <p:nvSpPr>
          <p:cNvPr id="23" name="Strzałka w dół 22"/>
          <p:cNvSpPr/>
          <p:nvPr/>
        </p:nvSpPr>
        <p:spPr>
          <a:xfrm rot="2235926">
            <a:off x="1511319" y="1812437"/>
            <a:ext cx="685800" cy="1447800"/>
          </a:xfrm>
          <a:prstGeom prst="downArrow">
            <a:avLst>
              <a:gd name="adj1" fmla="val 5231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 w dół 25"/>
          <p:cNvSpPr/>
          <p:nvPr/>
        </p:nvSpPr>
        <p:spPr>
          <a:xfrm rot="19457599">
            <a:off x="4549034" y="1816646"/>
            <a:ext cx="685800" cy="1447800"/>
          </a:xfrm>
          <a:prstGeom prst="downArrow">
            <a:avLst>
              <a:gd name="adj1" fmla="val 5231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3505200" y="3429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 smtClean="0"/>
              <a:t>PERSPEKTYWA PRAGMATYCZNA</a:t>
            </a:r>
          </a:p>
          <a:p>
            <a:pPr algn="ctr"/>
            <a:r>
              <a:rPr lang="pl-PL" sz="1600" b="1" i="1" dirty="0" smtClean="0"/>
              <a:t>(EKONOMICZNA)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0" y="5029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>
                <a:solidFill>
                  <a:srgbClr val="00B050"/>
                </a:solidFill>
              </a:rPr>
              <a:t>zasady inżynierii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0" y="5486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 smtClean="0">
                <a:solidFill>
                  <a:srgbClr val="FFC000"/>
                </a:solidFill>
              </a:rPr>
              <a:t>przepisy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3505200" y="5486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 smtClean="0">
                <a:solidFill>
                  <a:srgbClr val="FFC000"/>
                </a:solidFill>
              </a:rPr>
              <a:t>zasady inżynierii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9374" y="1981200"/>
            <a:ext cx="2664626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pole tekstowe 50"/>
          <p:cNvSpPr txBox="1"/>
          <p:nvPr/>
        </p:nvSpPr>
        <p:spPr>
          <a:xfrm>
            <a:off x="0" y="3810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 smtClean="0"/>
              <a:t>konferencje, </a:t>
            </a:r>
          </a:p>
          <a:p>
            <a:pPr algn="ctr"/>
            <a:r>
              <a:rPr lang="pl-PL" sz="1600" b="1" i="1" dirty="0" smtClean="0"/>
              <a:t>seminaria, </a:t>
            </a:r>
          </a:p>
          <a:p>
            <a:pPr algn="ctr"/>
            <a:r>
              <a:rPr lang="pl-PL" sz="1600" b="1" i="1" dirty="0" smtClean="0"/>
              <a:t>uczelnie</a:t>
            </a:r>
          </a:p>
        </p:txBody>
      </p:sp>
      <p:sp>
        <p:nvSpPr>
          <p:cNvPr id="52" name="pole tekstowe 51"/>
          <p:cNvSpPr txBox="1"/>
          <p:nvPr/>
        </p:nvSpPr>
        <p:spPr>
          <a:xfrm>
            <a:off x="4114800" y="4038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 smtClean="0"/>
              <a:t>projektowanie, budowa, odbiory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3581400" y="4953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srgbClr val="00B050"/>
                </a:solidFill>
              </a:rPr>
              <a:t>przepisy</a:t>
            </a:r>
          </a:p>
        </p:txBody>
      </p:sp>
    </p:spTree>
    <p:extLst>
      <p:ext uri="{BB962C8B-B14F-4D97-AF65-F5344CB8AC3E}">
        <p14:creationId xmlns="" xmlns:p14="http://schemas.microsoft.com/office/powerpoint/2010/main" val="25709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ED543E83-70E8-4C61-8100-DE74BB9575C5}"/>
              </a:ext>
            </a:extLst>
          </p:cNvPr>
          <p:cNvSpPr/>
          <p:nvPr/>
        </p:nvSpPr>
        <p:spPr>
          <a:xfrm>
            <a:off x="291182" y="6397504"/>
            <a:ext cx="8424936" cy="457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BB28D965-ECDD-4BEF-8B79-3955D3F0E56A}"/>
              </a:ext>
            </a:extLst>
          </p:cNvPr>
          <p:cNvSpPr txBox="1"/>
          <p:nvPr/>
        </p:nvSpPr>
        <p:spPr>
          <a:xfrm>
            <a:off x="685800" y="6519321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l-PL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</a:t>
            </a:r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3</a:t>
            </a:r>
            <a:endParaRPr lang="pl-PL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152400" y="34290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i="1" dirty="0" smtClean="0"/>
              <a:t>PODEJŚCIE NAUKOWE</a:t>
            </a:r>
          </a:p>
        </p:txBody>
      </p:sp>
      <p:sp>
        <p:nvSpPr>
          <p:cNvPr id="23" name="Strzałka w dół 22"/>
          <p:cNvSpPr/>
          <p:nvPr/>
        </p:nvSpPr>
        <p:spPr>
          <a:xfrm rot="2235926">
            <a:off x="1130321" y="1964836"/>
            <a:ext cx="685800" cy="1447800"/>
          </a:xfrm>
          <a:prstGeom prst="downArrow">
            <a:avLst>
              <a:gd name="adj1" fmla="val 5231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 w dół 25"/>
          <p:cNvSpPr/>
          <p:nvPr/>
        </p:nvSpPr>
        <p:spPr>
          <a:xfrm rot="19481889">
            <a:off x="3784277" y="2046245"/>
            <a:ext cx="685800" cy="1447800"/>
          </a:xfrm>
          <a:prstGeom prst="downArrow">
            <a:avLst>
              <a:gd name="adj1" fmla="val 5231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3352800" y="3657602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i="1" dirty="0" smtClean="0"/>
              <a:t>PODEJŚCIE PRAGMATYCZNE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9374" y="1600200"/>
            <a:ext cx="2664626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ole tekstowe 14"/>
          <p:cNvSpPr txBox="1"/>
          <p:nvPr/>
        </p:nvSpPr>
        <p:spPr>
          <a:xfrm>
            <a:off x="3200400" y="5181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 smtClean="0">
                <a:solidFill>
                  <a:srgbClr val="FFC000"/>
                </a:solidFill>
              </a:rPr>
              <a:t>rzeczowo-opisowe </a:t>
            </a:r>
          </a:p>
          <a:p>
            <a:pPr algn="ctr"/>
            <a:r>
              <a:rPr lang="pl-PL" sz="1600" b="1" i="1" dirty="0" smtClean="0">
                <a:solidFill>
                  <a:srgbClr val="FFC000"/>
                </a:solidFill>
              </a:rPr>
              <a:t>przepisy techniczno-budowlane</a:t>
            </a:r>
          </a:p>
        </p:txBody>
      </p:sp>
      <p:sp>
        <p:nvSpPr>
          <p:cNvPr id="16" name="Ramka 15"/>
          <p:cNvSpPr/>
          <p:nvPr/>
        </p:nvSpPr>
        <p:spPr>
          <a:xfrm>
            <a:off x="3124200" y="3581400"/>
            <a:ext cx="3124200" cy="2362200"/>
          </a:xfrm>
          <a:prstGeom prst="frame">
            <a:avLst>
              <a:gd name="adj1" fmla="val 4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124200" y="4648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 smtClean="0">
                <a:solidFill>
                  <a:srgbClr val="FF0000"/>
                </a:solidFill>
              </a:rPr>
              <a:t>jak spełnić wymagania przepisów?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-304800" y="3962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>
                <a:solidFill>
                  <a:srgbClr val="00B050"/>
                </a:solidFill>
              </a:rPr>
              <a:t>zasady inżynierii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276600" y="4038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srgbClr val="00B050"/>
                </a:solidFill>
              </a:rPr>
              <a:t>przepisy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57200" y="533400"/>
            <a:ext cx="7086600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4008" lvl="0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dirty="0" smtClean="0">
                <a:solidFill>
                  <a:schemeClr val="tx2"/>
                </a:solidFill>
              </a:rPr>
              <a:t>ANALIZA </a:t>
            </a:r>
            <a:r>
              <a:rPr lang="pl-PL" dirty="0" smtClean="0">
                <a:solidFill>
                  <a:schemeClr val="tx2"/>
                </a:solidFill>
              </a:rPr>
              <a:t>WYMAGAŃ OCHRONY PRZECIWPOŻAROWEJ –</a:t>
            </a:r>
          </a:p>
          <a:p>
            <a:pPr marR="64008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dirty="0" smtClean="0">
                <a:solidFill>
                  <a:schemeClr val="tx2"/>
                </a:solidFill>
              </a:rPr>
              <a:t>DWA PUNKTY WIDZENIA (PERSPEKTYWY)</a:t>
            </a:r>
          </a:p>
          <a:p>
            <a:pPr marR="64008" lvl="0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pl-PL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09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85C7792D-3C9C-4CC9-9045-6F61A8EF1B4D}"/>
              </a:ext>
            </a:extLst>
          </p:cNvPr>
          <p:cNvSpPr/>
          <p:nvPr/>
        </p:nvSpPr>
        <p:spPr>
          <a:xfrm>
            <a:off x="291182" y="6397504"/>
            <a:ext cx="8424936" cy="457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BB28D965-ECDD-4BEF-8B79-3955D3F0E56A}"/>
              </a:ext>
            </a:extLst>
          </p:cNvPr>
          <p:cNvSpPr txBox="1"/>
          <p:nvPr/>
        </p:nvSpPr>
        <p:spPr>
          <a:xfrm>
            <a:off x="685800" y="6519321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				4</a:t>
            </a:r>
            <a:endParaRPr lang="pl-PL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57200" y="17526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§ 241.</a:t>
            </a:r>
            <a:r>
              <a:rPr lang="pl-PL" dirty="0" smtClean="0"/>
              <a:t> 1. Obudowa poziomych dróg ewakuacyjnych powinna mieć klasę odporności ogniowej wymaganą dla ścian wewnętrznych, nie mniejszą jednak niż EI 15 […].</a:t>
            </a:r>
          </a:p>
          <a:p>
            <a:pPr algn="just"/>
            <a:r>
              <a:rPr lang="pl-PL" dirty="0" smtClean="0"/>
              <a:t>2. W ścianach wewnętrznych, stanowiących obudowę dróg ewakuacyjnych </a:t>
            </a:r>
            <a:br>
              <a:rPr lang="pl-PL" dirty="0" smtClean="0"/>
            </a:br>
            <a:r>
              <a:rPr lang="pl-PL" dirty="0" smtClean="0"/>
              <a:t>w strefach pożarowych ZL III i PM, dopuszcza się umieszczenie nieotwieranych naświetli powyżej 2 m od poziomu posadzki […]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0</a:t>
            </a:r>
            <a:endParaRPr lang="pl-PL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 b="25363"/>
          <a:stretch>
            <a:fillRect/>
          </a:stretch>
        </p:blipFill>
        <p:spPr bwMode="auto">
          <a:xfrm>
            <a:off x="533400" y="-76200"/>
            <a:ext cx="8020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429000"/>
            <a:ext cx="6496050" cy="28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538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85C7792D-3C9C-4CC9-9045-6F61A8EF1B4D}"/>
              </a:ext>
            </a:extLst>
          </p:cNvPr>
          <p:cNvSpPr/>
          <p:nvPr/>
        </p:nvSpPr>
        <p:spPr>
          <a:xfrm>
            <a:off x="291182" y="6397504"/>
            <a:ext cx="8424936" cy="457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BB28D965-ECDD-4BEF-8B79-3955D3F0E56A}"/>
              </a:ext>
            </a:extLst>
          </p:cNvPr>
          <p:cNvSpPr txBox="1"/>
          <p:nvPr/>
        </p:nvSpPr>
        <p:spPr>
          <a:xfrm>
            <a:off x="685800" y="6519321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				5</a:t>
            </a:r>
            <a:endParaRPr lang="pl-PL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6581001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b="1" dirty="0" smtClean="0"/>
              <a:t>ŹRÓŁO: </a:t>
            </a:r>
            <a:r>
              <a:rPr lang="pl-PL" sz="1200" b="1" dirty="0" err="1" smtClean="0"/>
              <a:t>megal.pl</a:t>
            </a:r>
            <a:r>
              <a:rPr lang="pl-PL" sz="1200" b="1" dirty="0" smtClean="0"/>
              <a:t>, </a:t>
            </a:r>
            <a:r>
              <a:rPr lang="pl-PL" sz="1200" b="1" dirty="0" err="1" smtClean="0"/>
              <a:t>drzwi-globus.pl</a:t>
            </a:r>
            <a:endParaRPr lang="pl-PL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6781800" cy="3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/>
          <a:srcRect l="21345"/>
          <a:stretch>
            <a:fillRect/>
          </a:stretch>
        </p:blipFill>
        <p:spPr bwMode="auto">
          <a:xfrm>
            <a:off x="3124200" y="3657600"/>
            <a:ext cx="168525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Łącznik prosty ze strzałką 19"/>
          <p:cNvCxnSpPr>
            <a:stCxn id="15" idx="0"/>
          </p:cNvCxnSpPr>
          <p:nvPr/>
        </p:nvCxnSpPr>
        <p:spPr>
          <a:xfrm rot="16200000" flipV="1">
            <a:off x="3240715" y="2931485"/>
            <a:ext cx="914400" cy="537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4038600" y="4572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 smtClean="0">
                <a:solidFill>
                  <a:srgbClr val="FF0000"/>
                </a:solidFill>
              </a:rPr>
              <a:t>brak odporności </a:t>
            </a:r>
          </a:p>
          <a:p>
            <a:pPr algn="ctr"/>
            <a:r>
              <a:rPr lang="pl-PL" sz="1600" b="1" i="1" dirty="0" smtClean="0">
                <a:solidFill>
                  <a:srgbClr val="FF0000"/>
                </a:solidFill>
              </a:rPr>
              <a:t>ogniowej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248400" y="37338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§ 241.</a:t>
            </a:r>
            <a:r>
              <a:rPr lang="pl-PL" dirty="0" smtClean="0"/>
              <a:t> 1. Obudowa poziomych dróg ewakuacyjnych powinna mieć klasę odporności ogniowej wymaganą dla ścian wewnętrznych, nie mniejszą jednak niż EI 15 […]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8538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85C7792D-3C9C-4CC9-9045-6F61A8EF1B4D}"/>
              </a:ext>
            </a:extLst>
          </p:cNvPr>
          <p:cNvSpPr/>
          <p:nvPr/>
        </p:nvSpPr>
        <p:spPr>
          <a:xfrm>
            <a:off x="291182" y="6397504"/>
            <a:ext cx="8424936" cy="457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BB28D965-ECDD-4BEF-8B79-3955D3F0E56A}"/>
              </a:ext>
            </a:extLst>
          </p:cNvPr>
          <p:cNvSpPr txBox="1"/>
          <p:nvPr/>
        </p:nvSpPr>
        <p:spPr>
          <a:xfrm>
            <a:off x="685800" y="6519321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				6</a:t>
            </a:r>
            <a:endParaRPr lang="pl-PL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6581001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b="1" dirty="0" smtClean="0"/>
              <a:t>ŹRÓŁO: </a:t>
            </a:r>
            <a:r>
              <a:rPr lang="pl-PL" sz="1200" b="1" dirty="0" err="1" smtClean="0"/>
              <a:t>megal.pl</a:t>
            </a:r>
            <a:r>
              <a:rPr lang="pl-PL" sz="1200" b="1" dirty="0" smtClean="0"/>
              <a:t>, </a:t>
            </a:r>
            <a:r>
              <a:rPr lang="pl-PL" sz="1200" b="1" dirty="0" err="1" smtClean="0"/>
              <a:t>drzwi-globus.pl</a:t>
            </a:r>
            <a:endParaRPr lang="pl-PL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6781800" cy="3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2676" y="4191000"/>
            <a:ext cx="166093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/>
          <a:srcRect l="21345"/>
          <a:stretch>
            <a:fillRect/>
          </a:stretch>
        </p:blipFill>
        <p:spPr bwMode="auto">
          <a:xfrm>
            <a:off x="3124200" y="3657600"/>
            <a:ext cx="168525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Łącznik prosty ze strzałką 16"/>
          <p:cNvCxnSpPr>
            <a:stCxn id="14" idx="0"/>
          </p:cNvCxnSpPr>
          <p:nvPr/>
        </p:nvCxnSpPr>
        <p:spPr>
          <a:xfrm rot="5400000" flipH="1" flipV="1">
            <a:off x="1718072" y="3394472"/>
            <a:ext cx="1371600" cy="221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15" idx="0"/>
          </p:cNvCxnSpPr>
          <p:nvPr/>
        </p:nvCxnSpPr>
        <p:spPr>
          <a:xfrm rot="16200000" flipV="1">
            <a:off x="3240715" y="2931485"/>
            <a:ext cx="914400" cy="537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-304800" y="44958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 smtClean="0">
                <a:solidFill>
                  <a:srgbClr val="FF0000"/>
                </a:solidFill>
              </a:rPr>
              <a:t>EI15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4038600" y="4572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 smtClean="0">
                <a:solidFill>
                  <a:srgbClr val="FF0000"/>
                </a:solidFill>
              </a:rPr>
              <a:t>brak odporności </a:t>
            </a:r>
          </a:p>
          <a:p>
            <a:pPr algn="ctr"/>
            <a:r>
              <a:rPr lang="pl-PL" sz="1600" b="1" i="1" dirty="0" smtClean="0">
                <a:solidFill>
                  <a:srgbClr val="FF0000"/>
                </a:solidFill>
              </a:rPr>
              <a:t>ogniowej</a:t>
            </a:r>
          </a:p>
        </p:txBody>
      </p:sp>
      <p:sp>
        <p:nvSpPr>
          <p:cNvPr id="23" name="Prostokąt 22"/>
          <p:cNvSpPr/>
          <p:nvPr/>
        </p:nvSpPr>
        <p:spPr>
          <a:xfrm rot="2877491">
            <a:off x="2323525" y="1657504"/>
            <a:ext cx="3340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PARADOKS</a:t>
            </a:r>
            <a:endParaRPr lang="pl-P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248400" y="37338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§ 241.</a:t>
            </a:r>
            <a:r>
              <a:rPr lang="pl-PL" dirty="0" smtClean="0"/>
              <a:t> 1. Obudowa poziomych dróg ewakuacyjnych powinna mieć klasę odporności ogniowej wymaganą dla ścian wewnętrznych, nie mniejszą jednak niż EI 15 […]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838200" y="60198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 smtClean="0">
                <a:solidFill>
                  <a:srgbClr val="FF0000"/>
                </a:solidFill>
              </a:rPr>
              <a:t>szuflada?</a:t>
            </a:r>
          </a:p>
        </p:txBody>
      </p:sp>
    </p:spTree>
    <p:extLst>
      <p:ext uri="{BB962C8B-B14F-4D97-AF65-F5344CB8AC3E}">
        <p14:creationId xmlns="" xmlns:p14="http://schemas.microsoft.com/office/powerpoint/2010/main" val="18538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85C7792D-3C9C-4CC9-9045-6F61A8EF1B4D}"/>
              </a:ext>
            </a:extLst>
          </p:cNvPr>
          <p:cNvSpPr/>
          <p:nvPr/>
        </p:nvSpPr>
        <p:spPr>
          <a:xfrm>
            <a:off x="291182" y="6397504"/>
            <a:ext cx="8424936" cy="457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BB28D965-ECDD-4BEF-8B79-3955D3F0E56A}"/>
              </a:ext>
            </a:extLst>
          </p:cNvPr>
          <p:cNvSpPr txBox="1"/>
          <p:nvPr/>
        </p:nvSpPr>
        <p:spPr>
          <a:xfrm>
            <a:off x="685800" y="6519321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				7</a:t>
            </a:r>
            <a:endParaRPr lang="pl-PL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57200" y="19050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dirty="0" smtClean="0"/>
              <a:t>§ 245. </a:t>
            </a:r>
            <a:r>
              <a:rPr lang="pl-PL" sz="1400" dirty="0" smtClean="0"/>
              <a:t>Klatki schodowe przeznaczone do ewakuacji ze strefy pożarowej:</a:t>
            </a:r>
          </a:p>
          <a:p>
            <a:r>
              <a:rPr lang="pl-PL" sz="1400" dirty="0" smtClean="0"/>
              <a:t>1) ZL II w budynku niskim (N),</a:t>
            </a:r>
          </a:p>
          <a:p>
            <a:r>
              <a:rPr lang="pl-PL" sz="1400" dirty="0" smtClean="0"/>
              <a:t>2) ZL I, ZL II, ZL III lub ZL V w budynku średniowysokim (SW) […]</a:t>
            </a:r>
          </a:p>
          <a:p>
            <a:pPr algn="just"/>
            <a:r>
              <a:rPr lang="pl-PL" sz="1400" dirty="0" smtClean="0"/>
              <a:t>- powinny być obudowane i zamykane drzwiami dymoszczelnymi oraz wyposażone w urządzenia zapobiegające zadymieniu lub służące do usuwania dymu, uruchamiane samoczynnie za pomocą systemu wykrywania dymu.</a:t>
            </a:r>
            <a:endParaRPr lang="pl-PL" sz="1400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 b="25363"/>
          <a:stretch>
            <a:fillRect/>
          </a:stretch>
        </p:blipFill>
        <p:spPr bwMode="auto">
          <a:xfrm>
            <a:off x="533400" y="0"/>
            <a:ext cx="8020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343400"/>
            <a:ext cx="2618058" cy="187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ole tekstowe 10"/>
          <p:cNvSpPr txBox="1"/>
          <p:nvPr/>
        </p:nvSpPr>
        <p:spPr>
          <a:xfrm>
            <a:off x="457200" y="4343400"/>
            <a:ext cx="5257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dirty="0" smtClean="0"/>
              <a:t>§ 249. 6. </a:t>
            </a:r>
            <a:r>
              <a:rPr lang="pl-PL" sz="1400" dirty="0" smtClean="0"/>
              <a:t>Odległość między ścianą zewnętrzną, stanowiącą obudowę klatki schodowej przeznaczonej do ewakuacji, o której mowa w </a:t>
            </a:r>
            <a:r>
              <a:rPr lang="pl-PL" sz="1400" dirty="0" smtClean="0">
                <a:solidFill>
                  <a:srgbClr val="FF0000"/>
                </a:solidFill>
              </a:rPr>
              <a:t>§ 245</a:t>
            </a:r>
            <a:r>
              <a:rPr lang="pl-PL" sz="1400" dirty="0" smtClean="0"/>
              <a:t>, 246 i </a:t>
            </a:r>
            <a:r>
              <a:rPr lang="pl-PL" sz="1400" dirty="0" smtClean="0">
                <a:solidFill>
                  <a:srgbClr val="FF0000"/>
                </a:solidFill>
              </a:rPr>
              <a:t>256 ust. 2</a:t>
            </a:r>
            <a:r>
              <a:rPr lang="pl-PL" sz="1400" dirty="0" smtClean="0"/>
              <a:t>, a inną ścianą zewnętrzną tego samego lub innego budynku powinna być ustalona zgodnie z § 271. Przepisu nie stosuje się, jeżeli co najmniej jedna z tych </a:t>
            </a:r>
            <a:r>
              <a:rPr lang="pl-PL" sz="1400" dirty="0" smtClean="0"/>
              <a:t>ścian posiada </a:t>
            </a:r>
            <a:r>
              <a:rPr lang="pl-PL" sz="1400" dirty="0" smtClean="0"/>
              <a:t>co najmniej klasę odporności ogniowej zgodnie z § 216, jak dla stropu budynku z tą klatką schodową, w pasie terenu określonym zgodnie z § 271.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57200" y="3352800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dirty="0" smtClean="0"/>
              <a:t>§ 256</a:t>
            </a:r>
            <a:r>
              <a:rPr lang="pl-PL" sz="1400" dirty="0" smtClean="0"/>
              <a:t> 2. Za równorzędne wyjściu do innej strefy </a:t>
            </a:r>
            <a:r>
              <a:rPr lang="pl-PL" sz="1400" dirty="0" smtClean="0"/>
              <a:t>pożarowej […] uważa </a:t>
            </a:r>
            <a:r>
              <a:rPr lang="pl-PL" sz="1400" dirty="0" smtClean="0"/>
              <a:t>się wyjście do obudowanej klatki schodowej, zamykanej drzwiami o klasie odporności ogniowej co najmniej E I 30, wyposażonej w urządzenia zapobiegające zadymieniu lub służące do usuwania dymu […]</a:t>
            </a:r>
            <a:endParaRPr lang="pl-PL" sz="1400" dirty="0"/>
          </a:p>
        </p:txBody>
      </p:sp>
    </p:spTree>
    <p:extLst>
      <p:ext uri="{BB962C8B-B14F-4D97-AF65-F5344CB8AC3E}">
        <p14:creationId xmlns="" xmlns:p14="http://schemas.microsoft.com/office/powerpoint/2010/main" val="18538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85C7792D-3C9C-4CC9-9045-6F61A8EF1B4D}"/>
              </a:ext>
            </a:extLst>
          </p:cNvPr>
          <p:cNvSpPr/>
          <p:nvPr/>
        </p:nvSpPr>
        <p:spPr>
          <a:xfrm>
            <a:off x="291182" y="6397504"/>
            <a:ext cx="8424936" cy="457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BB28D965-ECDD-4BEF-8B79-3955D3F0E56A}"/>
              </a:ext>
            </a:extLst>
          </p:cNvPr>
          <p:cNvSpPr txBox="1"/>
          <p:nvPr/>
        </p:nvSpPr>
        <p:spPr>
          <a:xfrm>
            <a:off x="685800" y="6519321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				8</a:t>
            </a:r>
            <a:endParaRPr lang="pl-PL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28600" y="1905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§ 256.</a:t>
            </a:r>
            <a:r>
              <a:rPr lang="pl-PL" dirty="0" smtClean="0"/>
              <a:t> 2. [długość dojścia ewakuacyjnego]</a:t>
            </a:r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 b="25363"/>
          <a:stretch>
            <a:fillRect/>
          </a:stretch>
        </p:blipFill>
        <p:spPr bwMode="auto">
          <a:xfrm>
            <a:off x="533400" y="0"/>
            <a:ext cx="8020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ole tekstowe 14"/>
          <p:cNvSpPr txBox="1"/>
          <p:nvPr/>
        </p:nvSpPr>
        <p:spPr>
          <a:xfrm>
            <a:off x="5867400" y="2057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§ 249.</a:t>
            </a:r>
            <a:r>
              <a:rPr lang="pl-PL" dirty="0" smtClean="0"/>
              <a:t> 6. [wymagania dla ściany </a:t>
            </a:r>
          </a:p>
          <a:p>
            <a:pPr algn="just"/>
            <a:r>
              <a:rPr lang="pl-PL" dirty="0" smtClean="0"/>
              <a:t>zewnętrznej klatki schodowej]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228600" y="2209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§ 245</a:t>
            </a:r>
            <a:r>
              <a:rPr lang="pl-PL" dirty="0" smtClean="0"/>
              <a:t> [wymóg obudowy klatki]</a:t>
            </a:r>
            <a:endParaRPr lang="pl-PL" dirty="0"/>
          </a:p>
        </p:txBody>
      </p:sp>
      <p:sp>
        <p:nvSpPr>
          <p:cNvPr id="18" name="Strzałka w prawo 17"/>
          <p:cNvSpPr/>
          <p:nvPr/>
        </p:nvSpPr>
        <p:spPr>
          <a:xfrm>
            <a:off x="4419600" y="1981200"/>
            <a:ext cx="1371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533400" y="2743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ZL II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Niski (3 </a:t>
            </a:r>
            <a:r>
              <a:rPr lang="pl-PL" b="1" dirty="0" err="1" smtClean="0">
                <a:solidFill>
                  <a:srgbClr val="FF0000"/>
                </a:solidFill>
              </a:rPr>
              <a:t>kond</a:t>
            </a:r>
            <a:r>
              <a:rPr lang="pl-PL" b="1" dirty="0" smtClean="0">
                <a:solidFill>
                  <a:srgbClr val="FF0000"/>
                </a:solidFill>
              </a:rPr>
              <a:t>.)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KOP B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657600"/>
            <a:ext cx="2298610" cy="26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895600"/>
            <a:ext cx="6477000" cy="317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538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85C7792D-3C9C-4CC9-9045-6F61A8EF1B4D}"/>
              </a:ext>
            </a:extLst>
          </p:cNvPr>
          <p:cNvSpPr/>
          <p:nvPr/>
        </p:nvSpPr>
        <p:spPr>
          <a:xfrm>
            <a:off x="291182" y="6397504"/>
            <a:ext cx="8424936" cy="45719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BB28D965-ECDD-4BEF-8B79-3955D3F0E56A}"/>
              </a:ext>
            </a:extLst>
          </p:cNvPr>
          <p:cNvSpPr txBox="1"/>
          <p:nvPr/>
        </p:nvSpPr>
        <p:spPr>
          <a:xfrm>
            <a:off x="685800" y="6519321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					9</a:t>
            </a:r>
            <a:endParaRPr lang="pl-PL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28600" y="1905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§ 256.</a:t>
            </a:r>
            <a:r>
              <a:rPr lang="pl-PL" dirty="0" smtClean="0"/>
              <a:t> 2. [długość dojścia ewakuacyjnego]</a:t>
            </a:r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 b="25363"/>
          <a:stretch>
            <a:fillRect/>
          </a:stretch>
        </p:blipFill>
        <p:spPr bwMode="auto">
          <a:xfrm>
            <a:off x="533400" y="0"/>
            <a:ext cx="8020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ole tekstowe 14"/>
          <p:cNvSpPr txBox="1"/>
          <p:nvPr/>
        </p:nvSpPr>
        <p:spPr>
          <a:xfrm>
            <a:off x="5867400" y="2057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§ 249.</a:t>
            </a:r>
            <a:r>
              <a:rPr lang="pl-PL" dirty="0" smtClean="0"/>
              <a:t> 6. [wymagania dla ściany </a:t>
            </a:r>
          </a:p>
          <a:p>
            <a:pPr algn="just"/>
            <a:r>
              <a:rPr lang="pl-PL" dirty="0" smtClean="0"/>
              <a:t>zewnętrznej klatki schodowej]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228600" y="2209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§ 245</a:t>
            </a:r>
            <a:r>
              <a:rPr lang="pl-PL" dirty="0" smtClean="0"/>
              <a:t> [wymóg obudowy klatki]</a:t>
            </a:r>
            <a:endParaRPr lang="pl-PL" dirty="0"/>
          </a:p>
        </p:txBody>
      </p:sp>
      <p:sp>
        <p:nvSpPr>
          <p:cNvPr id="18" name="Strzałka w prawo 17"/>
          <p:cNvSpPr/>
          <p:nvPr/>
        </p:nvSpPr>
        <p:spPr>
          <a:xfrm>
            <a:off x="4419600" y="1981200"/>
            <a:ext cx="1371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533400" y="2743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ZL II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Niski (3 </a:t>
            </a:r>
            <a:r>
              <a:rPr lang="pl-PL" b="1" dirty="0" err="1" smtClean="0">
                <a:solidFill>
                  <a:srgbClr val="FF0000"/>
                </a:solidFill>
              </a:rPr>
              <a:t>kond</a:t>
            </a:r>
            <a:r>
              <a:rPr lang="pl-PL" b="1" dirty="0" smtClean="0">
                <a:solidFill>
                  <a:srgbClr val="FF0000"/>
                </a:solidFill>
              </a:rPr>
              <a:t>.)</a:t>
            </a:r>
          </a:p>
          <a:p>
            <a:pPr algn="just"/>
            <a:r>
              <a:rPr lang="pl-PL" b="1" dirty="0" smtClean="0">
                <a:solidFill>
                  <a:srgbClr val="FF0000"/>
                </a:solidFill>
              </a:rPr>
              <a:t>KOP B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657600"/>
            <a:ext cx="2298610" cy="26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895600"/>
            <a:ext cx="644238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Prostokąt 19"/>
          <p:cNvSpPr/>
          <p:nvPr/>
        </p:nvSpPr>
        <p:spPr>
          <a:xfrm rot="2877491">
            <a:off x="4210777" y="4059614"/>
            <a:ext cx="3340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PARADOKS</a:t>
            </a:r>
            <a:endParaRPr lang="pl-P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352800"/>
            <a:ext cx="2667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5486400"/>
            <a:ext cx="381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amka 22"/>
          <p:cNvSpPr/>
          <p:nvPr/>
        </p:nvSpPr>
        <p:spPr>
          <a:xfrm>
            <a:off x="3810000" y="4343400"/>
            <a:ext cx="914400" cy="4572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8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92C748C0C4B2846B6EFA208065CFDBA" ma:contentTypeVersion="8" ma:contentTypeDescription="Utwórz nowy dokument." ma:contentTypeScope="" ma:versionID="10f23ae495710dc40c6f8fa692007460">
  <xsd:schema xmlns:xsd="http://www.w3.org/2001/XMLSchema" xmlns:xs="http://www.w3.org/2001/XMLSchema" xmlns:p="http://schemas.microsoft.com/office/2006/metadata/properties" xmlns:ns2="878b67f9-1558-4553-b001-d828f0cd002a" xmlns:ns3="9a7b7b5c-181d-4111-b521-9f1f02814f3d" targetNamespace="http://schemas.microsoft.com/office/2006/metadata/properties" ma:root="true" ma:fieldsID="e17d914036b4306a29df9e8e03955850" ns2:_="" ns3:_="">
    <xsd:import namespace="878b67f9-1558-4553-b001-d828f0cd002a"/>
    <xsd:import namespace="9a7b7b5c-181d-4111-b521-9f1f02814f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b67f9-1558-4553-b001-d828f0cd00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b7b5c-181d-4111-b521-9f1f02814f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5DAA2-93D2-439A-B8CC-9030148706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A84581-AFB2-4D1A-B7CF-38ED05B9F4D1}">
  <ds:schemaRefs>
    <ds:schemaRef ds:uri="878b67f9-1558-4553-b001-d828f0cd002a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9a7b7b5c-181d-4111-b521-9f1f02814f3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932E42-436A-43FF-B690-E8D3F8BABD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8b67f9-1558-4553-b001-d828f0cd002a"/>
    <ds:schemaRef ds:uri="9a7b7b5c-181d-4111-b521-9f1f02814f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5902</TotalTime>
  <Words>858</Words>
  <Application>Microsoft Office PowerPoint</Application>
  <PresentationFormat>Pokaz na ekranie (4:3)</PresentationFormat>
  <Paragraphs>141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Slajd 2</vt:lpstr>
      <vt:lpstr>Slajd 3</vt:lpstr>
      <vt:lpstr>0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Kiedy istniejący budynek „zagraża życiu ludzi”?</dc:title>
  <dc:creator>RAFIK</dc:creator>
  <cp:lastModifiedBy>DELL</cp:lastModifiedBy>
  <cp:revision>374</cp:revision>
  <cp:lastPrinted>2021-10-13T12:17:50Z</cp:lastPrinted>
  <dcterms:created xsi:type="dcterms:W3CDTF">2017-11-07T20:22:23Z</dcterms:created>
  <dcterms:modified xsi:type="dcterms:W3CDTF">2023-02-07T16:52:28Z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0x010100B92C748C0C4B2846B6EFA208065CFDBA</vt:lpwstr>
  </property>
</Properties>
</file>