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6" r:id="rId3"/>
    <p:sldId id="295" r:id="rId4"/>
    <p:sldId id="288" r:id="rId5"/>
    <p:sldId id="291" r:id="rId6"/>
    <p:sldId id="290" r:id="rId7"/>
    <p:sldId id="296" r:id="rId8"/>
    <p:sldId id="287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A0ED25F-D3E7-4342-95FD-CF51C52915F6}" name="Ryciak Igor" initials="RI" userId="S::igor.ryciak@mrit.gov.pl::7cc93304-87ad-4339-bb97-bd3e227aa56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B5F"/>
    <a:srgbClr val="99D4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F514F9-3EDC-74D4-0A74-A3EA313E6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35EAE01-AE73-2F6B-FDD8-2668BF5E9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5727DDE-A16A-3420-45CE-E5FE3BA0F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2022-11-17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02B2C6C-74B0-96A2-C763-873B8B73C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287D4CE-992D-22B0-9B1A-F30395F9C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009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BB3F26-FB32-10AA-4378-19893D823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6DBD45C-B0A4-6809-D8C4-9BF7761BC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4450C-619A-D505-5E51-0E5F50BC5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2022-11-17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F6BB57-78B3-35F2-CE3C-EB10907EB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E7016DF-EF1C-30D1-826D-77901E281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4907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6E9E5D2-C538-8FFD-0687-7B0AB9735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50F51D3-2096-588B-C14F-C4055AA61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C84491-0E4B-93B1-A1F4-0EFAA15B4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2022-11-17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5D7E7D8-4731-7A0A-1CD8-3A58BAD92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A1E036A-10E5-224A-F22F-1B29FB193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778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949457-CBBF-0807-72DD-D88907ECA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622139-3A51-4549-B188-D2BC8BF5E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32DCC21-185F-3B3F-90B3-DAF515782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2022-11-17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837E989-C5F1-55D7-7E50-A24DB82FC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293FBE-EA74-222D-4F1D-B79682803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3197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698F4F-993B-DCF0-B247-152CCDEB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CE4E0CE-23BD-E8A4-5D43-ED61532E6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A986E97-1EA8-76E2-7D4E-F2C7D46FA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2022-11-17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C750F54-168F-B581-1BC2-B2CE4AF62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60AEBF7-2713-5F7E-3655-8D7C9AB0E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940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537FD0-EE43-2134-F6D1-AB60B94EF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CE3945-8471-5A9A-D048-34630FBE7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E7779C0-5DD8-8745-C1D3-9B6FC0A8E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A7DD3A3-4729-4A56-BD74-D01C6A71A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2022-11-17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E0BE666-3297-A2E1-9717-ECA73EB95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B154C10-071D-C436-21FA-4CB191754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577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A3EDD1-28B2-D27C-09AF-3B1CFCB89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D834B31-13EE-0EDD-8132-7E2C610A2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0ED2E64-22F4-3D5C-4B72-77EB1FF3A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75DA817-7B96-8880-2AE3-5C2A660AE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0A9FEA9-D02D-0855-E19F-A632367D0A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EAC7D70-A80C-522E-B7EF-FEC6EB82D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2022-11-17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D4F0AD6-B3CC-F2AD-2D64-D6866D6BB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1171284-AD4A-183D-D166-B263D192E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758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94D09E-85CC-F4F8-D6F9-31A120F0E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5E2671E-2525-76A4-707C-4081701C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2022-11-17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7EB97C2-732E-9FFB-B460-C9383374F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7A9A391-D153-6ADB-9B46-69201127D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6026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3ECD30F-BFCA-F464-5C55-3C40F6BE0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2022-11-17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522EA6B-9929-13C7-CD6B-793ADEAD4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E1444BD-C3ED-F7CE-7001-C9C8C54C4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916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8742A3-AB5D-5466-1666-3ACD1E05D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1421C3-D036-BE6D-EA62-D28CE0892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A27EBF7-38E9-9152-3853-6F39DF0FB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D64D203-54B4-4AB1-EE87-FE27B75C2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2022-11-17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6CF1C1B-FDE0-934B-0452-D8A35C111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D4E53FB-A73F-3C1A-04BE-668B05AB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389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548EE8-3CAD-235A-1ED2-BF7212A04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A64B1B6-32A1-534C-7C79-EB582E57E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0A481C7-97E6-400F-7D54-F7CC53D172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D2BEAD6-5223-89EF-BDC3-99D614636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585B-6FDB-4018-829A-1B7DACE71186}" type="datetimeFigureOut">
              <a:rPr lang="pl-PL" smtClean="0"/>
              <a:t>2022-11-17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ACDE300-0487-023E-8485-32B57EA2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295127D-E2F3-70C6-1FB9-DE8947520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180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02B4933-7758-9AD0-1592-B3A5A9A71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D797A8A-C2FF-86AE-3286-F1EBAF32C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72E51C3-776A-8C1A-2DD5-A0D2706EED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A585B-6FDB-4018-829A-1B7DACE71186}" type="datetimeFigureOut">
              <a:rPr lang="pl-PL" smtClean="0"/>
              <a:t>2022-11-17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3DBF1C0-8694-B352-0A78-6AE75BD9C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DD3E13-ED5B-C0EA-9B7F-A3475C599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0FDBE-4033-4E41-B681-76F3557E3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4721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F07B3D1A-2553-52BF-0652-9FDB506E2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CC7C0FD3-6463-2BB8-5B79-8CD637A9F417}"/>
              </a:ext>
            </a:extLst>
          </p:cNvPr>
          <p:cNvSpPr txBox="1"/>
          <p:nvPr/>
        </p:nvSpPr>
        <p:spPr>
          <a:xfrm>
            <a:off x="4581329" y="2335220"/>
            <a:ext cx="76106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Reformujemy</a:t>
            </a:r>
            <a:b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</a:br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użytkowanie wieczyste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4AE456B-17C7-AAAC-4D29-F50A0337A5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896" y="2424094"/>
            <a:ext cx="109537" cy="30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174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582C4DF7-E616-4B66-99C0-320382C14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DD3B8FC7-0C0A-379C-B93C-BE219FD829C5}"/>
              </a:ext>
            </a:extLst>
          </p:cNvPr>
          <p:cNvSpPr txBox="1"/>
          <p:nvPr/>
        </p:nvSpPr>
        <p:spPr>
          <a:xfrm>
            <a:off x="5261295" y="1739512"/>
            <a:ext cx="5933254" cy="865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chemeClr val="bg1"/>
                </a:solidFill>
                <a:effectLst/>
                <a:latin typeface="Montserrat Black" panose="00000A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1 stycznia 2019 r. </a:t>
            </a:r>
            <a:r>
              <a:rPr lang="pl-PL" sz="1600" dirty="0">
                <a:solidFill>
                  <a:schemeClr val="bg1"/>
                </a:solidFill>
                <a:effectLst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– użytkowanie wieczyste gruntów zabudowanych na cele mieszkaniowe przekształcone w prawo własności</a:t>
            </a: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2AFE30D9-A675-226A-37C1-353263ED5F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161" y="3018505"/>
            <a:ext cx="513137" cy="584398"/>
          </a:xfrm>
          <a:prstGeom prst="rect">
            <a:avLst/>
          </a:prstGeom>
        </p:spPr>
      </p:pic>
      <p:pic>
        <p:nvPicPr>
          <p:cNvPr id="15" name="Obraz 14" descr="Obraz zawierający tekst&#10;&#10;Opis wygenerowany automatycznie">
            <a:extLst>
              <a:ext uri="{FF2B5EF4-FFF2-40B4-BE49-F238E27FC236}">
                <a16:creationId xmlns:a16="http://schemas.microsoft.com/office/drawing/2014/main" id="{85F31DB6-75DA-B715-39F7-D8B050A911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161" y="4159574"/>
            <a:ext cx="522725" cy="522725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AF094DF6-13B9-F46D-4CC8-790AC11534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572" y="1910704"/>
            <a:ext cx="522726" cy="522726"/>
          </a:xfrm>
          <a:prstGeom prst="rect">
            <a:avLst/>
          </a:prstGeom>
        </p:spPr>
      </p:pic>
      <p:sp>
        <p:nvSpPr>
          <p:cNvPr id="18" name="pole tekstowe 17">
            <a:extLst>
              <a:ext uri="{FF2B5EF4-FFF2-40B4-BE49-F238E27FC236}">
                <a16:creationId xmlns:a16="http://schemas.microsoft.com/office/drawing/2014/main" id="{1285BFB2-6A15-591F-B58C-FBB3AB62B934}"/>
              </a:ext>
            </a:extLst>
          </p:cNvPr>
          <p:cNvSpPr txBox="1"/>
          <p:nvPr/>
        </p:nvSpPr>
        <p:spPr>
          <a:xfrm>
            <a:off x="5261295" y="3141619"/>
            <a:ext cx="5933254" cy="60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chemeClr val="bg1"/>
                </a:solidFill>
                <a:effectLst/>
                <a:latin typeface="Montserrat Black" panose="00000A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Czas na kolejny krok </a:t>
            </a:r>
            <a:r>
              <a:rPr lang="pl-PL" sz="1600" dirty="0">
                <a:solidFill>
                  <a:schemeClr val="bg1"/>
                </a:solidFill>
                <a:effectLst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– nabywanie własności gruntów przez przedsiębiorców, organizacje</a:t>
            </a:r>
            <a:endParaRPr lang="pl-PL" sz="1600" dirty="0">
              <a:solidFill>
                <a:schemeClr val="bg1"/>
              </a:solidFill>
              <a:effectLst/>
              <a:latin typeface="Montserrat Black" panose="00000A00000000000000" pitchFamily="50" charset="-18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063717B0-9771-A73A-723B-C6EBF89A1C01}"/>
              </a:ext>
            </a:extLst>
          </p:cNvPr>
          <p:cNvSpPr txBox="1"/>
          <p:nvPr/>
        </p:nvSpPr>
        <p:spPr>
          <a:xfrm>
            <a:off x="5261295" y="4251851"/>
            <a:ext cx="5933254" cy="867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chemeClr val="bg1"/>
                </a:solidFill>
                <a:effectLst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Mamy </a:t>
            </a:r>
            <a:r>
              <a:rPr lang="pl-PL" sz="1600" b="1" dirty="0">
                <a:solidFill>
                  <a:schemeClr val="bg1"/>
                </a:solidFill>
                <a:effectLst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zgodę </a:t>
            </a:r>
            <a:r>
              <a:rPr lang="pl-PL" sz="1600" dirty="0">
                <a:solidFill>
                  <a:schemeClr val="bg1"/>
                </a:solidFill>
                <a:effectLst/>
                <a:latin typeface="Montserrat Black" panose="00000A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Komisji Europejskiej </a:t>
            </a:r>
            <a:r>
              <a:rPr lang="pl-PL" sz="1600" dirty="0">
                <a:solidFill>
                  <a:schemeClr val="bg1"/>
                </a:solidFill>
                <a:effectLst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na preferencyjny model odpłatności za grunty,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czyli na </a:t>
            </a: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cenę opartą na co najmniej 20-krotności opłaty za użytkowanie wieczyste</a:t>
            </a:r>
            <a:endParaRPr lang="pl-PL" sz="1600" b="1" dirty="0">
              <a:solidFill>
                <a:schemeClr val="bg1"/>
              </a:solidFill>
              <a:effectLst/>
              <a:latin typeface="Montserrat Medium" panose="00000600000000000000" pitchFamily="50" charset="-18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15ADF034-2F2D-50B1-FF39-6DF1C5031E8C}"/>
              </a:ext>
            </a:extLst>
          </p:cNvPr>
          <p:cNvSpPr txBox="1"/>
          <p:nvPr/>
        </p:nvSpPr>
        <p:spPr>
          <a:xfrm>
            <a:off x="4546599" y="968375"/>
            <a:ext cx="7491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Reformujemy użytkowanie wieczyste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7CDC85E-5B87-E4DE-10ED-5319B2BF2E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555" y="1057275"/>
            <a:ext cx="109537" cy="30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948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582C4DF7-E616-4B66-99C0-320382C14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DD3B8FC7-0C0A-379C-B93C-BE219FD829C5}"/>
              </a:ext>
            </a:extLst>
          </p:cNvPr>
          <p:cNvSpPr txBox="1"/>
          <p:nvPr/>
        </p:nvSpPr>
        <p:spPr>
          <a:xfrm>
            <a:off x="5261295" y="3355859"/>
            <a:ext cx="5933254" cy="3050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Państwo</a:t>
            </a:r>
            <a:r>
              <a:rPr lang="pl-PL" dirty="0">
                <a:solidFill>
                  <a:schemeClr val="bg1"/>
                </a:solidFill>
                <a:latin typeface="Montserrat Black" panose="00000A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i tak </a:t>
            </a:r>
            <a:r>
              <a:rPr lang="pl-PL" dirty="0">
                <a:solidFill>
                  <a:schemeClr val="bg1"/>
                </a:solidFill>
                <a:effectLst/>
                <a:latin typeface="Montserrat Black" panose="00000A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nie może </a:t>
            </a:r>
            <a:r>
              <a:rPr lang="pl-PL" dirty="0">
                <a:solidFill>
                  <a:schemeClr val="bg1"/>
                </a:solidFill>
                <a:effectLst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użytkować tych gruntów.</a:t>
            </a:r>
          </a:p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Obecnie państwo i samorządy będące właścicielami gruntów przekazanych w użytkowanie wieczyste, nie mają żadnego wpływu na te nieruchomości na okres do 99 lat. W związku z tym ich własność ma charakter </a:t>
            </a:r>
            <a:r>
              <a:rPr lang="pl-PL" b="1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całkowicie</a:t>
            </a:r>
            <a:r>
              <a:rPr lang="pl-PL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b="1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iluzoryczny</a:t>
            </a:r>
            <a:r>
              <a:rPr lang="pl-PL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dirty="0">
              <a:solidFill>
                <a:schemeClr val="bg1"/>
              </a:solidFill>
              <a:effectLst/>
              <a:latin typeface="Montserrat Medium" panose="00000600000000000000" pitchFamily="50" charset="-18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pl-PL" dirty="0">
              <a:solidFill>
                <a:schemeClr val="bg1"/>
              </a:solidFill>
              <a:effectLst/>
              <a:latin typeface="Montserrat Medium" panose="00000600000000000000" pitchFamily="50" charset="-18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1285BFB2-6A15-591F-B58C-FBB3AB62B934}"/>
              </a:ext>
            </a:extLst>
          </p:cNvPr>
          <p:cNvSpPr txBox="1"/>
          <p:nvPr/>
        </p:nvSpPr>
        <p:spPr>
          <a:xfrm>
            <a:off x="5261295" y="2279260"/>
            <a:ext cx="5933254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>
                <a:solidFill>
                  <a:schemeClr val="bg1"/>
                </a:solidFill>
                <a:effectLst/>
                <a:latin typeface="Montserrat Black" panose="00000A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Dlaczego likwidujemy relikt PRL?</a:t>
            </a:r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8D58F775-25FD-6196-2F2B-C2E8514948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30598" y="2149830"/>
            <a:ext cx="630566" cy="630566"/>
          </a:xfrm>
          <a:prstGeom prst="rect">
            <a:avLst/>
          </a:prstGeom>
        </p:spPr>
      </p:pic>
      <p:pic>
        <p:nvPicPr>
          <p:cNvPr id="12" name="Grafika 11">
            <a:extLst>
              <a:ext uri="{FF2B5EF4-FFF2-40B4-BE49-F238E27FC236}">
                <a16:creationId xmlns:a16="http://schemas.microsoft.com/office/drawing/2014/main" id="{D4965991-BBF0-6DD7-146E-5A2DB87BFA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61076" y="3327400"/>
            <a:ext cx="700088" cy="428625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20FABFE0-DDEF-8153-6D7E-277507CCE539}"/>
              </a:ext>
            </a:extLst>
          </p:cNvPr>
          <p:cNvSpPr txBox="1"/>
          <p:nvPr/>
        </p:nvSpPr>
        <p:spPr>
          <a:xfrm>
            <a:off x="4546599" y="968375"/>
            <a:ext cx="8095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Reformujemy użytkowanie wieczyste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B442C03-87DA-932E-59EA-27F60ED136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555" y="1057275"/>
            <a:ext cx="109537" cy="30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86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6AE78702-0B94-EB83-292B-4E5AC868D1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AD910735-F688-4F8D-1AE3-4A03CB34A3EB}"/>
              </a:ext>
            </a:extLst>
          </p:cNvPr>
          <p:cNvSpPr txBox="1"/>
          <p:nvPr/>
        </p:nvSpPr>
        <p:spPr>
          <a:xfrm>
            <a:off x="4546599" y="968375"/>
            <a:ext cx="7843939" cy="848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Reformujemy użytkowanie wieczyste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</a:rPr>
              <a:t>Pewność ceny, jasne zasady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0DA607B2-0A70-B92A-3459-0CD8A9EF159C}"/>
              </a:ext>
            </a:extLst>
          </p:cNvPr>
          <p:cNvSpPr txBox="1"/>
          <p:nvPr/>
        </p:nvSpPr>
        <p:spPr>
          <a:xfrm>
            <a:off x="4268665" y="1977689"/>
            <a:ext cx="7385201" cy="389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Grunty Skarbu Państwa</a:t>
            </a: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– cena wykupu przy jednorazowej wpłacie </a:t>
            </a: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równowartość jedynie 20 dotychczasowych opłat za użytkowanie wieczyste (do 60% wartości gruntu).  Do 25 opłat przy płatności ratalnej.</a:t>
            </a:r>
            <a:endParaRPr lang="pl-PL" sz="1600" dirty="0">
              <a:solidFill>
                <a:schemeClr val="bg1"/>
              </a:solidFill>
              <a:effectLst/>
              <a:latin typeface="Montserrat Medium" panose="00000600000000000000" pitchFamily="50" charset="-18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pl-PL" sz="1600" b="1" dirty="0">
                <a:solidFill>
                  <a:schemeClr val="bg1"/>
                </a:solidFill>
                <a:effectLst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Grunty JST</a:t>
            </a:r>
            <a:r>
              <a:rPr lang="pl-PL" sz="1600" b="1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cena wykupu to co najmniej 20-krotność opłaty rocznej, jednak nie więcej niż wartość gruntu</a:t>
            </a:r>
            <a:endParaRPr lang="pl-PL" sz="1600" dirty="0">
              <a:solidFill>
                <a:schemeClr val="bg1"/>
              </a:solidFill>
              <a:latin typeface="Montserrat Medium" panose="00000600000000000000" pitchFamily="50" charset="-18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pl-PL" sz="1600" dirty="0">
                <a:solidFill>
                  <a:schemeClr val="bg1"/>
                </a:solidFill>
                <a:effectLst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Samorządy powinny przyznać preferencje </a:t>
            </a:r>
            <a:endParaRPr lang="pl-PL" sz="1600" dirty="0">
              <a:solidFill>
                <a:schemeClr val="bg1"/>
              </a:solidFill>
              <a:latin typeface="Montserrat Medium" panose="00000600000000000000" pitchFamily="50" charset="-18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AutoNum type="alphaLcPeriod"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Decyzja w rękach JST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AutoNum type="alphaLcPeriod"/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Min. 20-krotność opłaty rocznej (60% wartości gruntu)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AutoNum type="alphaLcPeriod"/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Jeżeli grunt ma być przeznaczony </a:t>
            </a:r>
            <a:r>
              <a:rPr lang="pl-PL" sz="1600" b="1" u="sng" dirty="0">
                <a:solidFill>
                  <a:schemeClr val="bg1"/>
                </a:solidFill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na cele mieszkaniowe</a:t>
            </a:r>
            <a:endParaRPr kumimoji="0" lang="pl-PL" sz="1600" b="1" i="0" u="sng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ontserrat Medium" panose="00000600000000000000" pitchFamily="50" charset="-18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AutoNum type="alphaLcPeriod"/>
            </a:pP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ontserrat Medium" panose="00000600000000000000" pitchFamily="50" charset="-18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0A3770D5-6CE5-32D3-A8B4-B1E22D2404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555" y="1057275"/>
            <a:ext cx="109537" cy="307897"/>
          </a:xfrm>
          <a:prstGeom prst="rect">
            <a:avLst/>
          </a:prstGeom>
        </p:spPr>
      </p:pic>
      <p:pic>
        <p:nvPicPr>
          <p:cNvPr id="15" name="Grafika 14">
            <a:extLst>
              <a:ext uri="{FF2B5EF4-FFF2-40B4-BE49-F238E27FC236}">
                <a16:creationId xmlns:a16="http://schemas.microsoft.com/office/drawing/2014/main" id="{6DC8DAF7-D5F3-50B0-12BA-62B8F62107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504449" y="5223690"/>
            <a:ext cx="1361684" cy="139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45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5D376824-D39E-A87B-89CF-7903E8937B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104D3487-B12D-A937-B2AA-65F7ADF294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68169" y="2011746"/>
            <a:ext cx="2629640" cy="1997038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654ADA40-E932-54B7-D584-07965A2395FF}"/>
              </a:ext>
            </a:extLst>
          </p:cNvPr>
          <p:cNvSpPr txBox="1"/>
          <p:nvPr/>
        </p:nvSpPr>
        <p:spPr>
          <a:xfrm>
            <a:off x="4180735" y="4278454"/>
            <a:ext cx="66123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</a:rPr>
              <a:t>Roszczenie o nabycie gruntu na własność - możliwość zgłoszenia </a:t>
            </a:r>
            <a:r>
              <a:rPr lang="pl-PL" sz="1600" dirty="0">
                <a:solidFill>
                  <a:schemeClr val="bg1"/>
                </a:solidFill>
                <a:latin typeface="Montserrat Black" panose="00000A00000000000000" pitchFamily="50" charset="-18"/>
              </a:rPr>
              <a:t>w ciągu roku </a:t>
            </a: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</a:rPr>
              <a:t>od wejścia ustawy w życie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D765581-8AF2-141C-172C-1B75D6399F93}"/>
              </a:ext>
            </a:extLst>
          </p:cNvPr>
          <p:cNvSpPr txBox="1"/>
          <p:nvPr/>
        </p:nvSpPr>
        <p:spPr>
          <a:xfrm>
            <a:off x="4546600" y="968375"/>
            <a:ext cx="7919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Reformujemy użytkowanie wieczyste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D0069DA-42F2-C4A4-9AD8-A29130B664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555" y="1057275"/>
            <a:ext cx="109537" cy="30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082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E6486C1-A381-D945-DD61-EDB8F16EFE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656"/>
            <a:ext cx="12192000" cy="6858000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AD910735-F688-4F8D-1AE3-4A03CB34A3EB}"/>
              </a:ext>
            </a:extLst>
          </p:cNvPr>
          <p:cNvSpPr txBox="1"/>
          <p:nvPr/>
        </p:nvSpPr>
        <p:spPr>
          <a:xfrm>
            <a:off x="4464050" y="980041"/>
            <a:ext cx="7727950" cy="85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Reformujemy użytkowanie wieczyste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99D4A8"/>
                </a:solidFill>
                <a:latin typeface="Montserrat Black" panose="00000A00000000000000" pitchFamily="50" charset="-18"/>
              </a:rPr>
              <a:t>405 796 </a:t>
            </a:r>
            <a:r>
              <a:rPr lang="pl-PL" sz="1600" dirty="0">
                <a:solidFill>
                  <a:schemeClr val="bg1"/>
                </a:solidFill>
                <a:latin typeface="Montserrat Black" panose="00000A00000000000000" pitchFamily="50" charset="-18"/>
              </a:rPr>
              <a:t>–</a:t>
            </a:r>
            <a:r>
              <a:rPr lang="pl-PL" sz="1600" dirty="0">
                <a:solidFill>
                  <a:srgbClr val="99D4A8"/>
                </a:solidFill>
                <a:latin typeface="Montserrat Black" panose="00000A00000000000000" pitchFamily="50" charset="-18"/>
              </a:rPr>
              <a:t> </a:t>
            </a: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  <a:cs typeface="Calibri" panose="020F0502020204030204" pitchFamily="34" charset="0"/>
              </a:rPr>
              <a:t>ł</a:t>
            </a:r>
            <a:r>
              <a:rPr lang="pl-PL" sz="1600" dirty="0">
                <a:solidFill>
                  <a:schemeClr val="bg1"/>
                </a:solidFill>
                <a:effectLst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ączna liczba gruntów w użytkowaniu wieczystym </a:t>
            </a:r>
            <a:endParaRPr lang="pl-PL" sz="1600" dirty="0">
              <a:solidFill>
                <a:schemeClr val="bg1"/>
              </a:solidFill>
              <a:latin typeface="Montserrat Medium" panose="00000600000000000000" pitchFamily="50" charset="-18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0A3770D5-6CE5-32D3-A8B4-B1E22D2404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555" y="1057275"/>
            <a:ext cx="109537" cy="307897"/>
          </a:xfrm>
          <a:prstGeom prst="rect">
            <a:avLst/>
          </a:prstGeom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F6181D7-BC6C-DA67-6479-918ED95E03C2}"/>
              </a:ext>
            </a:extLst>
          </p:cNvPr>
          <p:cNvSpPr txBox="1"/>
          <p:nvPr/>
        </p:nvSpPr>
        <p:spPr>
          <a:xfrm>
            <a:off x="4266830" y="3437206"/>
            <a:ext cx="30974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000" dirty="0">
                <a:solidFill>
                  <a:srgbClr val="99D4A8"/>
                </a:solidFill>
                <a:latin typeface="Montserrat Black" panose="00000A00000000000000" pitchFamily="50" charset="-18"/>
              </a:rPr>
              <a:t>od 1,42 mld zł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251C7C85-89B6-CFDA-E32B-9932A1A2A86F}"/>
              </a:ext>
            </a:extLst>
          </p:cNvPr>
          <p:cNvSpPr txBox="1"/>
          <p:nvPr/>
        </p:nvSpPr>
        <p:spPr>
          <a:xfrm>
            <a:off x="8251260" y="3442879"/>
            <a:ext cx="33798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000" dirty="0">
                <a:solidFill>
                  <a:srgbClr val="99D4A8"/>
                </a:solidFill>
                <a:latin typeface="Montserrat Black" panose="00000A00000000000000" pitchFamily="50" charset="-18"/>
              </a:rPr>
              <a:t>do 2,85 mld zł </a:t>
            </a:r>
          </a:p>
        </p:txBody>
      </p:sp>
      <p:sp>
        <p:nvSpPr>
          <p:cNvPr id="15" name="Strzałka: w prawo 14">
            <a:extLst>
              <a:ext uri="{FF2B5EF4-FFF2-40B4-BE49-F238E27FC236}">
                <a16:creationId xmlns:a16="http://schemas.microsoft.com/office/drawing/2014/main" id="{F6683AEF-7F37-6514-36AC-1759FBA7777C}"/>
              </a:ext>
            </a:extLst>
          </p:cNvPr>
          <p:cNvSpPr/>
          <p:nvPr/>
        </p:nvSpPr>
        <p:spPr>
          <a:xfrm>
            <a:off x="7370954" y="3510433"/>
            <a:ext cx="825191" cy="438150"/>
          </a:xfrm>
          <a:prstGeom prst="rightArrow">
            <a:avLst/>
          </a:prstGeom>
          <a:solidFill>
            <a:srgbClr val="292B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DB0A988E-8BCD-7262-0A37-C5510378B401}"/>
              </a:ext>
            </a:extLst>
          </p:cNvPr>
          <p:cNvSpPr txBox="1"/>
          <p:nvPr/>
        </p:nvSpPr>
        <p:spPr>
          <a:xfrm>
            <a:off x="4462092" y="2161466"/>
            <a:ext cx="7032840" cy="340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chemeClr val="bg1"/>
                </a:solidFill>
                <a:effectLst/>
                <a:latin typeface="Montserrat Medium" panose="00000600000000000000" pitchFamily="50" charset="-18"/>
                <a:ea typeface="Calibri" panose="020F0502020204030204" pitchFamily="34" charset="0"/>
                <a:cs typeface="Calibri" panose="020F0502020204030204" pitchFamily="34" charset="0"/>
              </a:rPr>
              <a:t>Płatność jednorazowa przez 50% zainteresowanych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BA74E71C-5E59-BB83-2006-9D0D08E7195E}"/>
              </a:ext>
            </a:extLst>
          </p:cNvPr>
          <p:cNvSpPr txBox="1"/>
          <p:nvPr/>
        </p:nvSpPr>
        <p:spPr>
          <a:xfrm>
            <a:off x="8251260" y="4848208"/>
            <a:ext cx="34263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000" dirty="0">
                <a:solidFill>
                  <a:srgbClr val="99D4A8"/>
                </a:solidFill>
                <a:latin typeface="Montserrat Black" panose="00000A00000000000000" pitchFamily="50" charset="-18"/>
              </a:rPr>
              <a:t>do 2,37 mld zł</a:t>
            </a:r>
          </a:p>
        </p:txBody>
      </p:sp>
      <p:sp>
        <p:nvSpPr>
          <p:cNvPr id="16" name="Strzałka: w prawo 15">
            <a:extLst>
              <a:ext uri="{FF2B5EF4-FFF2-40B4-BE49-F238E27FC236}">
                <a16:creationId xmlns:a16="http://schemas.microsoft.com/office/drawing/2014/main" id="{461CA211-B6AD-6A28-0307-C89C50C2DB34}"/>
              </a:ext>
            </a:extLst>
          </p:cNvPr>
          <p:cNvSpPr/>
          <p:nvPr/>
        </p:nvSpPr>
        <p:spPr>
          <a:xfrm>
            <a:off x="7370954" y="4915762"/>
            <a:ext cx="825191" cy="438150"/>
          </a:xfrm>
          <a:prstGeom prst="rightArrow">
            <a:avLst/>
          </a:prstGeom>
          <a:solidFill>
            <a:srgbClr val="292B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1735DE11-A41A-296F-8E7F-4DC0EC0BEF9C}"/>
              </a:ext>
            </a:extLst>
          </p:cNvPr>
          <p:cNvSpPr txBox="1"/>
          <p:nvPr/>
        </p:nvSpPr>
        <p:spPr>
          <a:xfrm>
            <a:off x="4263116" y="4837057"/>
            <a:ext cx="3097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>
                <a:solidFill>
                  <a:srgbClr val="99D4A8"/>
                </a:solidFill>
                <a:latin typeface="Montserrat Black" panose="00000A00000000000000" pitchFamily="50" charset="-18"/>
              </a:rPr>
              <a:t>od 1,18 </a:t>
            </a:r>
            <a:r>
              <a:rPr lang="pl-PL" sz="3000" dirty="0">
                <a:solidFill>
                  <a:srgbClr val="99D4A8"/>
                </a:solidFill>
                <a:latin typeface="Montserrat Black" panose="00000A00000000000000" pitchFamily="50" charset="-18"/>
              </a:rPr>
              <a:t>mld</a:t>
            </a:r>
            <a:r>
              <a:rPr lang="pl-PL" sz="3200" dirty="0">
                <a:solidFill>
                  <a:srgbClr val="99D4A8"/>
                </a:solidFill>
                <a:latin typeface="Montserrat Black" panose="00000A00000000000000" pitchFamily="50" charset="-18"/>
              </a:rPr>
              <a:t> zł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52276CDB-1749-D2C0-42D3-1D8C6BF1C216}"/>
              </a:ext>
            </a:extLst>
          </p:cNvPr>
          <p:cNvSpPr txBox="1"/>
          <p:nvPr/>
        </p:nvSpPr>
        <p:spPr>
          <a:xfrm>
            <a:off x="4464050" y="4325156"/>
            <a:ext cx="7727950" cy="419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</a:rPr>
              <a:t>Prognozowany dochód dla </a:t>
            </a:r>
            <a:r>
              <a:rPr lang="pl-PL" sz="1600" b="1" dirty="0">
                <a:solidFill>
                  <a:schemeClr val="bg1"/>
                </a:solidFill>
                <a:latin typeface="Montserrat Medium" panose="00000600000000000000" pitchFamily="50" charset="-18"/>
              </a:rPr>
              <a:t>JST</a:t>
            </a: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</a:rPr>
              <a:t> w 2023 r.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0416A12F-E5AD-E809-2C92-8E951DFE7611}"/>
              </a:ext>
            </a:extLst>
          </p:cNvPr>
          <p:cNvSpPr txBox="1"/>
          <p:nvPr/>
        </p:nvSpPr>
        <p:spPr>
          <a:xfrm>
            <a:off x="4462092" y="2918583"/>
            <a:ext cx="7727950" cy="419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</a:rPr>
              <a:t>Prognozowany dochód dla </a:t>
            </a:r>
            <a:r>
              <a:rPr lang="pl-PL" sz="1600" b="1" dirty="0">
                <a:solidFill>
                  <a:schemeClr val="bg1"/>
                </a:solidFill>
                <a:latin typeface="Montserrat Medium" panose="00000600000000000000" pitchFamily="50" charset="-18"/>
              </a:rPr>
              <a:t>Skarbu Państwa </a:t>
            </a: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</a:rPr>
              <a:t>w 2023 r.</a:t>
            </a:r>
          </a:p>
        </p:txBody>
      </p:sp>
    </p:spTree>
    <p:extLst>
      <p:ext uri="{BB962C8B-B14F-4D97-AF65-F5344CB8AC3E}">
        <p14:creationId xmlns:p14="http://schemas.microsoft.com/office/powerpoint/2010/main" val="319869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E6486C1-A381-D945-DD61-EDB8F16EFE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4F73632D-59C9-0D7C-6DF4-DCEBCA0DD0C4}"/>
              </a:ext>
            </a:extLst>
          </p:cNvPr>
          <p:cNvSpPr txBox="1"/>
          <p:nvPr/>
        </p:nvSpPr>
        <p:spPr>
          <a:xfrm>
            <a:off x="4546600" y="968375"/>
            <a:ext cx="7645400" cy="848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Reformujemy użytkowanie wieczyste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</a:rPr>
              <a:t>Korzyści dla JST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CBF7680-47DF-2946-CA0A-F6B17BFF90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555" y="1057275"/>
            <a:ext cx="109537" cy="307897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C05ACB3B-8F8A-DD65-9DE7-007CBABBC34F}"/>
              </a:ext>
            </a:extLst>
          </p:cNvPr>
          <p:cNvSpPr txBox="1"/>
          <p:nvPr/>
        </p:nvSpPr>
        <p:spPr>
          <a:xfrm>
            <a:off x="4352556" y="2267813"/>
            <a:ext cx="67959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Blip>
                <a:blip r:embed="rId4"/>
              </a:buBlip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</a:rPr>
              <a:t>Większy dochód dla JST w 2023 roku z </a:t>
            </a:r>
            <a:r>
              <a:rPr lang="pl-PL" sz="1600" dirty="0">
                <a:solidFill>
                  <a:srgbClr val="99D4A8"/>
                </a:solidFill>
                <a:latin typeface="Montserrat Black" panose="00000A00000000000000" pitchFamily="50" charset="-18"/>
              </a:rPr>
              <a:t>1,187 mld zł do 2,375 mld zł</a:t>
            </a:r>
            <a:br>
              <a:rPr lang="pl-PL" sz="1600" dirty="0">
                <a:solidFill>
                  <a:srgbClr val="99D4A8"/>
                </a:solidFill>
                <a:latin typeface="Montserrat Black" panose="00000A00000000000000" pitchFamily="50" charset="-18"/>
              </a:rPr>
            </a:br>
            <a:endParaRPr lang="pl-PL" sz="1600" dirty="0">
              <a:solidFill>
                <a:srgbClr val="99D4A8"/>
              </a:solidFill>
              <a:latin typeface="Montserrat Black" panose="00000A00000000000000" pitchFamily="50" charset="-18"/>
            </a:endParaRPr>
          </a:p>
          <a:p>
            <a:pPr marL="342900" indent="-342900">
              <a:buBlip>
                <a:blip r:embed="rId4"/>
              </a:buBlip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</a:rPr>
              <a:t>Impuls  inwestycyjny – większe wpływy podatkowe, w tym podatek od nieruchomości </a:t>
            </a:r>
            <a:b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</a:rPr>
            </a:br>
            <a:endParaRPr lang="pl-PL" sz="1600" dirty="0">
              <a:solidFill>
                <a:schemeClr val="bg1"/>
              </a:solidFill>
              <a:latin typeface="Montserrat Medium" panose="00000600000000000000" pitchFamily="50" charset="-18"/>
            </a:endParaRPr>
          </a:p>
          <a:p>
            <a:pPr marL="342900" indent="-342900">
              <a:buBlip>
                <a:blip r:embed="rId4"/>
              </a:buBlip>
            </a:pP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</a:rPr>
              <a:t>Znaczące zwiększenie wpływów dla samorządów powiatowych z </a:t>
            </a:r>
            <a:r>
              <a:rPr lang="pl-PL" sz="1600" dirty="0">
                <a:solidFill>
                  <a:srgbClr val="99D4A8"/>
                </a:solidFill>
                <a:latin typeface="Montserrat Black" panose="00000A00000000000000" pitchFamily="50" charset="-18"/>
              </a:rPr>
              <a:t>475 mln zł do 950 mln zł </a:t>
            </a: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</a:rPr>
              <a:t>(udział w opłacie </a:t>
            </a:r>
            <a:r>
              <a:rPr lang="pl-PL" sz="1600" dirty="0" err="1">
                <a:solidFill>
                  <a:schemeClr val="bg1"/>
                </a:solidFill>
                <a:latin typeface="Montserrat Medium" panose="00000600000000000000" pitchFamily="50" charset="-18"/>
              </a:rPr>
              <a:t>przekształceniowej</a:t>
            </a:r>
            <a:r>
              <a:rPr lang="pl-PL" sz="1600" dirty="0">
                <a:solidFill>
                  <a:schemeClr val="bg1"/>
                </a:solidFill>
                <a:latin typeface="Montserrat Medium" panose="00000600000000000000" pitchFamily="50" charset="-18"/>
              </a:rPr>
              <a:t> na gruntach SP)</a:t>
            </a:r>
          </a:p>
        </p:txBody>
      </p:sp>
    </p:spTree>
    <p:extLst>
      <p:ext uri="{BB962C8B-B14F-4D97-AF65-F5344CB8AC3E}">
        <p14:creationId xmlns:p14="http://schemas.microsoft.com/office/powerpoint/2010/main" val="784428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724C68A2-D048-3549-930B-58103072E0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CC7C0FD3-6463-2BB8-5B79-8CD637A9F417}"/>
              </a:ext>
            </a:extLst>
          </p:cNvPr>
          <p:cNvSpPr txBox="1"/>
          <p:nvPr/>
        </p:nvSpPr>
        <p:spPr>
          <a:xfrm>
            <a:off x="4581329" y="2335220"/>
            <a:ext cx="76106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Reformujemy </a:t>
            </a:r>
            <a:b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</a:br>
            <a:r>
              <a:rPr lang="pl-PL" sz="2800" dirty="0">
                <a:solidFill>
                  <a:schemeClr val="bg1"/>
                </a:solidFill>
                <a:latin typeface="Montserrat Black" panose="00000A00000000000000" pitchFamily="50" charset="-18"/>
              </a:rPr>
              <a:t>użytkowanie wieczyste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4AE456B-17C7-AAAC-4D29-F50A0337A5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896" y="2424094"/>
            <a:ext cx="109537" cy="30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94141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330</Words>
  <Application>Microsoft Office PowerPoint</Application>
  <PresentationFormat>Panoramiczny</PresentationFormat>
  <Paragraphs>34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Montserrat Black</vt:lpstr>
      <vt:lpstr>Montserrat Medium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Macioszek Tymoteusz</dc:creator>
  <cp:lastModifiedBy>Ryciak Igor</cp:lastModifiedBy>
  <cp:revision>101</cp:revision>
  <dcterms:created xsi:type="dcterms:W3CDTF">2022-09-15T08:14:18Z</dcterms:created>
  <dcterms:modified xsi:type="dcterms:W3CDTF">2022-11-17T11:30:45Z</dcterms:modified>
</cp:coreProperties>
</file>