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70" r:id="rId7"/>
    <p:sldId id="272" r:id="rId8"/>
    <p:sldId id="273" r:id="rId9"/>
    <p:sldId id="278" r:id="rId10"/>
    <p:sldId id="279" r:id="rId11"/>
    <p:sldId id="280" r:id="rId12"/>
    <p:sldId id="266" r:id="rId13"/>
    <p:sldId id="275" r:id="rId14"/>
    <p:sldId id="276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 Jakubowska-Smagieł" initials="EJ" lastIdx="1" clrIdx="0">
    <p:extLst>
      <p:ext uri="{19B8F6BF-5375-455C-9EA6-DF929625EA0E}">
        <p15:presenceInfo xmlns:p15="http://schemas.microsoft.com/office/powerpoint/2012/main" userId="Ewa Jakubowska-Smagieł" providerId="None"/>
      </p:ext>
    </p:extLst>
  </p:cmAuthor>
  <p:cmAuthor id="2" name="Anna Gałązka" initials="AG" lastIdx="5" clrIdx="1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30971421-0768-5612-BE9B-149691254CAF}" v="167" dt="2022-07-18T08:10:49.160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czmarczyk Sylwia" userId="S::sylwia.karczmarczyk@mc.gov.pl::80164791-25d4-4c4e-bd33-214832295c61" providerId="AD" clId="Web-{30971421-0768-5612-BE9B-149691254CAF}"/>
    <pc:docChg chg="modSld">
      <pc:chgData name="Karczmarczyk Sylwia" userId="S::sylwia.karczmarczyk@mc.gov.pl::80164791-25d4-4c4e-bd33-214832295c61" providerId="AD" clId="Web-{30971421-0768-5612-BE9B-149691254CAF}" dt="2022-07-18T08:10:46.238" v="157"/>
      <pc:docMkLst>
        <pc:docMk/>
      </pc:docMkLst>
      <pc:sldChg chg="modSp">
        <pc:chgData name="Karczmarczyk Sylwia" userId="S::sylwia.karczmarczyk@mc.gov.pl::80164791-25d4-4c4e-bd33-214832295c61" providerId="AD" clId="Web-{30971421-0768-5612-BE9B-149691254CAF}" dt="2022-07-18T08:00:35.987" v="57" actId="14100"/>
        <pc:sldMkLst>
          <pc:docMk/>
          <pc:sldMk cId="816926108" sldId="270"/>
        </pc:sldMkLst>
        <pc:spChg chg="mod">
          <ac:chgData name="Karczmarczyk Sylwia" userId="S::sylwia.karczmarczyk@mc.gov.pl::80164791-25d4-4c4e-bd33-214832295c61" providerId="AD" clId="Web-{30971421-0768-5612-BE9B-149691254CAF}" dt="2022-07-18T08:00:29.784" v="56" actId="20577"/>
          <ac:spMkLst>
            <pc:docMk/>
            <pc:sldMk cId="816926108" sldId="270"/>
            <ac:spMk id="14" creationId="{00000000-0000-0000-0000-000000000000}"/>
          </ac:spMkLst>
        </pc:spChg>
        <pc:spChg chg="mod">
          <ac:chgData name="Karczmarczyk Sylwia" userId="S::sylwia.karczmarczyk@mc.gov.pl::80164791-25d4-4c4e-bd33-214832295c61" providerId="AD" clId="Web-{30971421-0768-5612-BE9B-149691254CAF}" dt="2022-07-18T08:00:35.987" v="57" actId="14100"/>
          <ac:spMkLst>
            <pc:docMk/>
            <pc:sldMk cId="816926108" sldId="270"/>
            <ac:spMk id="15" creationId="{00000000-0000-0000-0000-000000000000}"/>
          </ac:spMkLst>
        </pc:spChg>
        <pc:graphicFrameChg chg="mod">
          <ac:chgData name="Karczmarczyk Sylwia" userId="S::sylwia.karczmarczyk@mc.gov.pl::80164791-25d4-4c4e-bd33-214832295c61" providerId="AD" clId="Web-{30971421-0768-5612-BE9B-149691254CAF}" dt="2022-07-18T07:59:29.923" v="49" actId="14100"/>
          <ac:graphicFrameMkLst>
            <pc:docMk/>
            <pc:sldMk cId="816926108" sldId="270"/>
            <ac:graphicFrameMk id="8" creationId="{00000000-0000-0000-0000-000000000000}"/>
          </ac:graphicFrameMkLst>
        </pc:graphicFrameChg>
      </pc:sldChg>
      <pc:sldChg chg="modSp">
        <pc:chgData name="Karczmarczyk Sylwia" userId="S::sylwia.karczmarczyk@mc.gov.pl::80164791-25d4-4c4e-bd33-214832295c61" providerId="AD" clId="Web-{30971421-0768-5612-BE9B-149691254CAF}" dt="2022-07-18T08:10:09.627" v="111"/>
        <pc:sldMkLst>
          <pc:docMk/>
          <pc:sldMk cId="549592112" sldId="279"/>
        </pc:sldMkLst>
        <pc:graphicFrameChg chg="mod modGraphic">
          <ac:chgData name="Karczmarczyk Sylwia" userId="S::sylwia.karczmarczyk@mc.gov.pl::80164791-25d4-4c4e-bd33-214832295c61" providerId="AD" clId="Web-{30971421-0768-5612-BE9B-149691254CAF}" dt="2022-07-18T08:10:09.627" v="111"/>
          <ac:graphicFrameMkLst>
            <pc:docMk/>
            <pc:sldMk cId="549592112" sldId="279"/>
            <ac:graphicFrameMk id="11" creationId="{00000000-0000-0000-0000-000000000000}"/>
          </ac:graphicFrameMkLst>
        </pc:graphicFrameChg>
      </pc:sldChg>
      <pc:sldChg chg="modSp">
        <pc:chgData name="Karczmarczyk Sylwia" userId="S::sylwia.karczmarczyk@mc.gov.pl::80164791-25d4-4c4e-bd33-214832295c61" providerId="AD" clId="Web-{30971421-0768-5612-BE9B-149691254CAF}" dt="2022-07-18T08:10:46.238" v="157"/>
        <pc:sldMkLst>
          <pc:docMk/>
          <pc:sldMk cId="2855555337" sldId="280"/>
        </pc:sldMkLst>
        <pc:graphicFrameChg chg="mod modGraphic">
          <ac:chgData name="Karczmarczyk Sylwia" userId="S::sylwia.karczmarczyk@mc.gov.pl::80164791-25d4-4c4e-bd33-214832295c61" providerId="AD" clId="Web-{30971421-0768-5612-BE9B-149691254CAF}" dt="2022-07-18T08:10:46.238" v="157"/>
          <ac:graphicFrameMkLst>
            <pc:docMk/>
            <pc:sldMk cId="2855555337" sldId="280"/>
            <ac:graphicFrameMk id="11" creationId="{00000000-0000-0000-0000-000000000000}"/>
          </ac:graphicFrameMkLst>
        </pc:graphicFrameChg>
      </pc:sldChg>
    </pc:docChg>
  </pc:docChgLst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10E_30B14D9C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71879531040722"/>
          <c:y val="3.549993361029511E-2"/>
          <c:w val="0.89728120468959283"/>
          <c:h val="0.77508736846898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B7D4-4913-A2E4-2110E47298B1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D4-4913-A2E4-2110E47298B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0" i="0" u="none" strike="noStrike" baseline="0">
                        <a:effectLst/>
                      </a:rPr>
                      <a:t>10 980 688,81 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D4-4913-A2E4-2110E47298B1}"/>
                </c:ext>
              </c:extLst>
            </c:dLbl>
            <c:dLbl>
              <c:idx val="1"/>
              <c:layout>
                <c:manualLayout>
                  <c:x val="-1.3003403205636296E-3"/>
                  <c:y val="1.4578949603900243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baseline="0">
                        <a:effectLst/>
                      </a:rPr>
                      <a:t>10 686 736,21 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D4-4913-A2E4-2110E47298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10980688.810000001</c:v>
                </c:pt>
                <c:pt idx="1">
                  <c:v>10686736.210000001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D4-4913-A2E4-2110E47298B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003403205635842E-2"/>
                  <c:y val="-4.8596498679667572E-3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baseline="0">
                        <a:effectLst/>
                      </a:rPr>
                      <a:t>9 247 929,94 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26F-478F-B63B-D2CCB15B604D}"/>
                </c:ext>
              </c:extLst>
            </c:dLbl>
            <c:dLbl>
              <c:idx val="1"/>
              <c:layout>
                <c:manualLayout>
                  <c:x val="1.3003403205635818E-2"/>
                  <c:y val="-4.8596498679667789E-3"/>
                </c:manualLayout>
              </c:layout>
              <c:tx>
                <c:rich>
                  <a:bodyPr/>
                  <a:lstStyle/>
                  <a:p>
                    <a:r>
                      <a:rPr lang="en-US" sz="1197" b="0" i="0" u="none" strike="noStrike" baseline="0">
                        <a:effectLst/>
                      </a:rPr>
                      <a:t>9 002 646,81 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26F-478F-B63B-D2CCB15B6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 formatCode="#,##0.00">
                  <c:v>9247929.9399999995</c:v>
                </c:pt>
                <c:pt idx="1">
                  <c:v>9002646.8100000005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D4-4913-A2E4-2110E4729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353600544"/>
        <c:axId val="353605248"/>
      </c:barChart>
      <c:catAx>
        <c:axId val="35360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605248"/>
        <c:crosses val="autoZero"/>
        <c:auto val="1"/>
        <c:lblAlgn val="ctr"/>
        <c:lblOffset val="100"/>
        <c:noMultiLvlLbl val="0"/>
      </c:catAx>
      <c:valAx>
        <c:axId val="3536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60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284128825217448"/>
          <c:y val="0.36271748670595338"/>
          <c:w val="0.15051487630100954"/>
          <c:h val="0.461937790528994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www.muzeach</a:t>
            </a:r>
            <a:endParaRPr lang="pl-PL" sz="48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1431758" y="5896071"/>
            <a:ext cx="10760242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l-PL" sz="1600" b="1">
                <a:solidFill>
                  <a:schemeClr val="bg1"/>
                </a:solidFill>
              </a:rPr>
              <a:t>Ewa Jakubowska-Smagieł</a:t>
            </a:r>
          </a:p>
          <a:p>
            <a:pPr algn="r"/>
            <a:r>
              <a:rPr lang="pl-PL" sz="1600" b="1">
                <a:solidFill>
                  <a:schemeClr val="bg1"/>
                </a:solidFill>
              </a:rPr>
              <a:t>Kierownik Projektu: www.muzeach</a:t>
            </a:r>
          </a:p>
          <a:p>
            <a:pPr algn="r"/>
            <a:r>
              <a:rPr lang="pl-PL" sz="1600" b="1">
                <a:solidFill>
                  <a:schemeClr val="bg1"/>
                </a:solidFill>
                <a:cs typeface="Calibri"/>
              </a:rPr>
              <a:t>Muzeum Pałacu Króla Jana III w Wilanowie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994173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Okres trwałości: 5 lat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Źródło finansowania utrzymania produktów projektu: środki własne beneficjenta i partnerów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ryzyka:</a:t>
            </a: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145770"/>
              </p:ext>
            </p:extLst>
          </p:nvPr>
        </p:nvGraphicFramePr>
        <p:xfrm>
          <a:off x="695400" y="3684962"/>
          <a:ext cx="10729194" cy="172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7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Niskie zainteresowanie odwiedzaniem zasobów muzeów w konsorcjum projektowym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Udostępnienie zasobów na zewnętrznych portalach internetowych, promocja multiwyszukiwarki oraz włączanie do projektu kolejnych instytucji kultury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Grupa 6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8" name="Obraz 7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834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 c.d.</a:t>
            </a:r>
            <a:endParaRPr kumimoji="0" lang="pl-PL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748854"/>
              </p:ext>
            </p:extLst>
          </p:nvPr>
        </p:nvGraphicFramePr>
        <p:xfrm>
          <a:off x="665763" y="2235380"/>
          <a:ext cx="10729194" cy="3760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7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Problemy z finansowaniem efektów projektu w okresie trwałości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Pozyskiwanie dofinansowania ze środków </a:t>
                      </a:r>
                      <a:r>
                        <a:rPr lang="pl-PL" sz="1400" b="1" i="1" kern="120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MKiDN</a:t>
                      </a: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/od sponsorów na dalszą digitalizację i udostępnianie zasobów w formie cyfrowej. Odpowiednie planowanie budżetów muzeów w kolejnych latach.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9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Problemy z utrzymaniem udostępnionych zasobów cyfrowych przez pojedyncze muzea w konsorcjum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Dobrze skonstruowana umowa partnerska, wzajemne wsparcie i współpraca muzeów, wykorzystanie systemów ewidencyjnych do publikacji wybranych danych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Niekompetentna kadra sprawująca opiekę nad efektami projektu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i kursy dla personelu, monitoring wykonywanych obowiązków przez pracowników, powołanie zespołów zadaniowych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" name="Grupa 6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8" name="Obraz 7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9260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1431758" y="5535123"/>
            <a:ext cx="10760242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l-PL" sz="1600" b="1">
                <a:solidFill>
                  <a:schemeClr val="bg1"/>
                </a:solidFill>
              </a:rPr>
              <a:t>Ewa Jakubowska-Smagieł</a:t>
            </a:r>
          </a:p>
          <a:p>
            <a:pPr algn="r"/>
            <a:r>
              <a:rPr lang="pl-PL" sz="1600" b="1">
                <a:solidFill>
                  <a:schemeClr val="bg1"/>
                </a:solidFill>
              </a:rPr>
              <a:t>Kierownik projektu: www.muzeach</a:t>
            </a:r>
          </a:p>
          <a:p>
            <a:pPr algn="r"/>
            <a:r>
              <a:rPr lang="pl-PL" sz="1600" b="1">
                <a:solidFill>
                  <a:schemeClr val="bg1"/>
                </a:solidFill>
                <a:cs typeface="Calibri"/>
              </a:rPr>
              <a:t>Muzeum Pałacu Króla Jana III w Wilanowie</a:t>
            </a:r>
          </a:p>
          <a:p>
            <a:pPr algn="r"/>
            <a:r>
              <a:rPr lang="pl-PL" sz="1600" b="1">
                <a:solidFill>
                  <a:schemeClr val="bg1"/>
                </a:solidFill>
                <a:cs typeface="Calibri"/>
              </a:rPr>
              <a:t>+ 48 500 060 872</a:t>
            </a:r>
          </a:p>
          <a:p>
            <a:pPr algn="r"/>
            <a:r>
              <a:rPr lang="pl-PL" sz="1600" b="1">
                <a:solidFill>
                  <a:schemeClr val="bg1"/>
                </a:solidFill>
                <a:cs typeface="Calibri"/>
              </a:rPr>
              <a:t>ejakubowska@muzeum-wilanow.pl</a:t>
            </a:r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5" y="1240142"/>
            <a:ext cx="11342601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Ministerstwo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Beneficjent: Muzeum Pałacu Króla Jana III w Wilanowie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Partnerzy: Muzeum Historii Żydów Polskich POLIN, Muzeum Narodowe w Lublinie, Muzeum Narodowe w Szczecinie,  Muzeum – Zamek w Łańcucie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50915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270879"/>
            <a:ext cx="108292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>
                <a:solidFill>
                  <a:srgbClr val="0070C0"/>
                </a:solidFill>
                <a:ea typeface="Times New Roman" panose="02020603050405020304" pitchFamily="18" charset="0"/>
              </a:rPr>
              <a:t>Głównym celem projektu była poprawa jakości i dostępu do zasobów kultury w formie cyfrowej państwowych muzeów: Muzeum Pałacu Króla Jana III w Wilanowie, Muzeum Historii Żydów Polskich POLIN, Muzeum Lubelskie w Lublinie, Muzeum Narodowe     w Szczecinie i Muzeum – Zamek w Łańcucie.</a:t>
            </a:r>
            <a:endParaRPr lang="pl-PL" sz="1600" i="1">
              <a:solidFill>
                <a:srgbClr val="0070C0"/>
              </a:solidFill>
            </a:endParaRPr>
          </a:p>
          <a:p>
            <a:endParaRPr lang="pl-PL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64364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304116"/>
              </p:ext>
            </p:extLst>
          </p:nvPr>
        </p:nvGraphicFramePr>
        <p:xfrm>
          <a:off x="784533" y="3381210"/>
          <a:ext cx="10946674" cy="1062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1203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2019-04-01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2022-03-31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2019-04-01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2022-03-31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" name="Grupa 9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11" name="Obraz 10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717844"/>
              </p:ext>
            </p:extLst>
          </p:nvPr>
        </p:nvGraphicFramePr>
        <p:xfrm>
          <a:off x="922820" y="2920390"/>
          <a:ext cx="10094949" cy="323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upa 6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12" name="Obraz 11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Obraz 12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  <p:sp>
        <p:nvSpPr>
          <p:cNvPr id="14" name="Podtytuł 2"/>
          <p:cNvSpPr txBox="1">
            <a:spLocks/>
          </p:cNvSpPr>
          <p:nvPr/>
        </p:nvSpPr>
        <p:spPr>
          <a:xfrm>
            <a:off x="528849" y="1310338"/>
            <a:ext cx="11391008" cy="9138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kumimoji="0" lang="pl-PL" sz="1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/>
              </a:rPr>
              <a:t>Źródło finansowania:</a:t>
            </a:r>
            <a:r>
              <a:rPr lang="pl-PL" sz="1400" b="1">
                <a:solidFill>
                  <a:srgbClr val="002060"/>
                </a:solidFill>
                <a:latin typeface="Calibri" panose="020F0502020204030204"/>
                <a:cs typeface="Times New Roman"/>
              </a:rPr>
              <a:t> </a:t>
            </a:r>
            <a:br>
              <a:rPr lang="pl-PL" sz="1400" b="1">
                <a:latin typeface="Calibri" panose="020F0502020204030204"/>
                <a:cs typeface="Times New Roman"/>
              </a:rPr>
            </a:br>
            <a:r>
              <a:rPr lang="pl-PL" sz="1400" b="1">
                <a:solidFill>
                  <a:srgbClr val="002060"/>
                </a:solidFill>
                <a:ea typeface="+mn-lt"/>
                <a:cs typeface="+mn-lt"/>
              </a:rPr>
              <a:t>Budżet państwa:</a:t>
            </a:r>
            <a:r>
              <a:rPr lang="pl-PL" sz="1400" b="1">
                <a:ea typeface="+mn-lt"/>
                <a:cs typeface="+mn-lt"/>
              </a:rPr>
              <a:t> </a:t>
            </a:r>
            <a:r>
              <a:rPr lang="pl-PL" sz="1400">
                <a:ea typeface="+mn-lt"/>
                <a:cs typeface="+mn-lt"/>
              </a:rPr>
              <a:t>część  24 oraz budżet JST  </a:t>
            </a:r>
            <a:r>
              <a:rPr lang="pl-PL" sz="1400" b="1">
                <a:solidFill>
                  <a:srgbClr val="002060"/>
                </a:solidFill>
                <a:ea typeface="+mn-lt"/>
                <a:cs typeface="+mn-lt"/>
              </a:rPr>
              <a:t>   </a:t>
            </a:r>
            <a:endParaRPr lang="en-US" sz="140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pl-PL" sz="1400" b="1">
                <a:solidFill>
                  <a:srgbClr val="002060"/>
                </a:solidFill>
                <a:ea typeface="+mn-lt"/>
                <a:cs typeface="+mn-lt"/>
              </a:rPr>
              <a:t>Środki UE: </a:t>
            </a:r>
            <a:r>
              <a:rPr lang="pl-PL" sz="1400">
                <a:ea typeface="+mn-lt"/>
                <a:cs typeface="+mn-lt"/>
              </a:rPr>
              <a:t>Program Operacyjny Polska Cyfrowa, Działanie 2.3 – Cyfrowa dostępność i użyteczność informacji sektora publicznego, Poddziałanie 2.3.2 – Cyfrowe udostępnianie zasobów kultury </a:t>
            </a:r>
            <a:endParaRPr lang="en-US" sz="1400">
              <a:ea typeface="+mn-lt"/>
              <a:cs typeface="+mn-lt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endParaRPr lang="pl-PL" sz="32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cs typeface="Times New Roman"/>
            </a:endParaRPr>
          </a:p>
        </p:txBody>
      </p:sp>
      <p:sp>
        <p:nvSpPr>
          <p:cNvPr id="15" name="Podtytuł 2"/>
          <p:cNvSpPr txBox="1">
            <a:spLocks/>
          </p:cNvSpPr>
          <p:nvPr/>
        </p:nvSpPr>
        <p:spPr>
          <a:xfrm>
            <a:off x="-206829" y="2431050"/>
            <a:ext cx="12192000" cy="4893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KOSZT REALIZACJI PROJEKTU</a:t>
            </a: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92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33180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65428"/>
              </p:ext>
            </p:extLst>
          </p:nvPr>
        </p:nvGraphicFramePr>
        <p:xfrm>
          <a:off x="623392" y="2361233"/>
          <a:ext cx="10783008" cy="3261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2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Strona internetowa z multiwyszukiwarką pozwalającą na przeszukiwanie baz danych wszystkich instytucji partnerskich i zintegrowanie publikowanych zasobów (2D, 3D, RTI, Gigapixel, GIS)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wspólnego systemu multiwyszukiwarki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Istniejący Geoportal Muzeum Pałacu Króla Jana III w Wilanowie rozbudowany w ramach projektu o dane dotyczące 17 pomieszczeń pałacu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Geoportal Muzeum Narodowego w Szczecinie prezentujący zasoby archeologiczne i toponomastyczne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025701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5932482"/>
            <a:ext cx="10607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należy wskazać, które z wymienionych produktów nie zostały ujęte w pierwotnym opisie założeń projektu informatycznego zaakceptowanym przez KRMC, będącego podstawą realizacji projektu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8" name="Obraz 7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566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c.d.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24388"/>
              </p:ext>
            </p:extLst>
          </p:nvPr>
        </p:nvGraphicFramePr>
        <p:xfrm>
          <a:off x="695401" y="2287398"/>
          <a:ext cx="10783008" cy="30532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6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Geoportal Muzeum-Zamku w Łańcucie prezentujący dane dotyczące zamku i pomieszczeń w zamku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354"/>
                  </a:ext>
                </a:extLst>
              </a:tr>
              <a:tr h="450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Zbiory cyfrowe Muzeum Narodowego w Szczecinie – publikacja obiektów na stronie internetowej instytucji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Zbiory cyfrowe Muzeum Narodowego w Lublinie – publikacja obiektów na stronie internetowej instytucji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Zbiory cyfrowe Muzeum-Zamku w Łańcucie– publikacja obiektów na stronie internetowej instytucji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Publikacja 133 obiektów 3D w serwisie Sketchfab.com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025701"/>
                  </a:ext>
                </a:extLst>
              </a:tr>
            </a:tbl>
          </a:graphicData>
        </a:graphic>
      </p:graphicFrame>
      <p:grpSp>
        <p:nvGrpSpPr>
          <p:cNvPr id="7" name="Grupa 6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8" name="Obraz 7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365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237067" y="1141645"/>
            <a:ext cx="11740443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 (widok kooperacji aplikacji)</a:t>
            </a:r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528051" y="3476770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6528047" y="238778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4655838" y="292494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1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&lt;&lt;Należy wpisać nazwę produktu, w przypadku niejednoznaczności nazwy krótki opis&gt;&gt;</a:t>
            </a:r>
          </a:p>
        </p:txBody>
      </p:sp>
      <p:sp>
        <p:nvSpPr>
          <p:cNvPr id="46" name="Prostokąt 45"/>
          <p:cNvSpPr/>
          <p:nvPr/>
        </p:nvSpPr>
        <p:spPr>
          <a:xfrm>
            <a:off x="2739751" y="2420888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Łącznik prosty 47"/>
          <p:cNvCxnSpPr/>
          <p:nvPr/>
        </p:nvCxnSpPr>
        <p:spPr>
          <a:xfrm>
            <a:off x="4527216" y="313591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flipV="1">
            <a:off x="4527215" y="263691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4233875" y="263691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/>
          <p:cNvCxnSpPr/>
          <p:nvPr/>
        </p:nvCxnSpPr>
        <p:spPr>
          <a:xfrm>
            <a:off x="4233878" y="299462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/>
          <p:nvPr/>
        </p:nvCxnSpPr>
        <p:spPr>
          <a:xfrm>
            <a:off x="4380544" y="299462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4380544" y="35024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53"/>
          <p:cNvCxnSpPr/>
          <p:nvPr/>
        </p:nvCxnSpPr>
        <p:spPr>
          <a:xfrm>
            <a:off x="6168008" y="3114000"/>
            <a:ext cx="1440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/>
          <p:nvPr/>
        </p:nvCxnSpPr>
        <p:spPr>
          <a:xfrm flipV="1">
            <a:off x="6312024" y="255600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>
            <a:off x="6312024" y="256490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56"/>
          <p:cNvCxnSpPr/>
          <p:nvPr/>
        </p:nvCxnSpPr>
        <p:spPr>
          <a:xfrm>
            <a:off x="6168008" y="3320988"/>
            <a:ext cx="26366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57"/>
          <p:cNvCxnSpPr/>
          <p:nvPr/>
        </p:nvCxnSpPr>
        <p:spPr>
          <a:xfrm flipV="1">
            <a:off x="6420036" y="3320988"/>
            <a:ext cx="0" cy="39604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/>
          <p:cNvCxnSpPr/>
          <p:nvPr/>
        </p:nvCxnSpPr>
        <p:spPr>
          <a:xfrm>
            <a:off x="6420036" y="371703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59"/>
          <p:cNvCxnSpPr/>
          <p:nvPr/>
        </p:nvCxnSpPr>
        <p:spPr>
          <a:xfrm flipV="1">
            <a:off x="6312024" y="3528000"/>
            <a:ext cx="0" cy="5490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H="1">
            <a:off x="6149841" y="3528000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6516417" y="556500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6516417" y="4476012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644207" y="5013176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1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</a:t>
            </a:r>
            <a:r>
              <a:rPr kumimoji="0" lang="pl-PL" sz="900" b="1" i="1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Należy wpisać nazwę produktu, w przypadku niejednoznaczności nazwy krótki opis&gt;&gt;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2739750" y="4509120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4515585" y="5224144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4515584" y="4725144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222244" y="4725144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4222247" y="5082860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368913" y="5082860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368913" y="5517232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6138207" y="5212426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6300393" y="4644232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6300393" y="4653136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6150000" y="5364000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6402028" y="5357392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6408405" y="5805264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233875" y="6165304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4449899" y="5733259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739750" y="554946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&lt;&lt;Nazwa systemu, modułu systemu lub funkcjonalności systemu </a:t>
            </a:r>
            <a:r>
              <a:rPr kumimoji="0" lang="pl-PL" sz="1000" b="0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interoperacyjnych</a:t>
            </a: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względem produktu&gt;&gt;</a:t>
            </a:r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4449899" y="5733256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/>
          <p:nvPr/>
        </p:nvCxnSpPr>
        <p:spPr>
          <a:xfrm flipH="1">
            <a:off x="6312024" y="407707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planowany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7" name="Obraz 4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8"/>
          <a:stretch/>
        </p:blipFill>
        <p:spPr bwMode="auto">
          <a:xfrm>
            <a:off x="1533513" y="1875446"/>
            <a:ext cx="8954978" cy="49986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8" name="Grupa 87"/>
          <p:cNvGrpSpPr/>
          <p:nvPr/>
        </p:nvGrpSpPr>
        <p:grpSpPr>
          <a:xfrm>
            <a:off x="1823238" y="8014927"/>
            <a:ext cx="8302144" cy="648000"/>
            <a:chOff x="1823238" y="6138000"/>
            <a:chExt cx="8302144" cy="648000"/>
          </a:xfrm>
        </p:grpSpPr>
        <p:pic>
          <p:nvPicPr>
            <p:cNvPr id="89" name="Obraz 88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Obraz 89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776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81017"/>
              </p:ext>
            </p:extLst>
          </p:nvPr>
        </p:nvGraphicFramePr>
        <p:xfrm>
          <a:off x="339364" y="2347558"/>
          <a:ext cx="11368726" cy="3377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Liczba podmiotów, które udostępniły  on-line informacje sektora publicznego</a:t>
                      </a:r>
                      <a:endParaRPr lang="pl-PL" sz="16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pl-PL" sz="800">
                        <a:solidFill>
                          <a:srgbClr val="305496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zdigitalizowanych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7173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7294</a:t>
                      </a:r>
                      <a:endParaRPr kumimoji="0" lang="pl-PL" sz="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30549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9607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58513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150253"/>
                  </a:ext>
                </a:extLst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6" name="Obraz 5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959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6" name="Obraz 5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75155"/>
              </p:ext>
            </p:extLst>
          </p:nvPr>
        </p:nvGraphicFramePr>
        <p:xfrm>
          <a:off x="339364" y="2347558"/>
          <a:ext cx="11368726" cy="379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827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i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zdigitalizowanej informacji sektora publicznego, wartość docelowa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17,167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0,3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0,35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58513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Liczba pobrań/odtworzeń</a:t>
                      </a:r>
                      <a:r>
                        <a:rPr lang="pl-PL" sz="1600" b="1" i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dokumentów zawierających informacje sektora publicznego</a:t>
                      </a:r>
                      <a:endParaRPr lang="pl-PL" sz="16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800">
                          <a:solidFill>
                            <a:srgbClr val="305496"/>
                          </a:solidFill>
                          <a:latin typeface="Calibri" panose="020F0502020204030204" pitchFamily="34" charset="0"/>
                        </a:rPr>
                        <a:t>* Termin osiągnięcia 04-2023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15025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pl-PL" sz="1600" b="1" i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 kern="1200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05496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 Termin osiągnięcia 04-2023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47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55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805231"/>
              </p:ext>
            </p:extLst>
          </p:nvPr>
        </p:nvGraphicFramePr>
        <p:xfrm>
          <a:off x="695399" y="2235380"/>
          <a:ext cx="10801199" cy="3106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9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Zapewnienie integracji z systemem KRONIKA (Projekty digitalizacyjne (jakim jest projekt www.muzeach) muszą zapewnić integrację z systemem KRONIKA)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  <a:p>
                      <a:pPr algn="ctr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(29.08.2018 r. akceptacja zmian przez KRMC)</a:t>
                      </a:r>
                    </a:p>
                    <a:p>
                      <a:pPr algn="l"/>
                      <a:endParaRPr lang="pl-PL" sz="1600" b="1" i="1" kern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pl-PL" sz="1600" b="1" i="1" kern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Konieczne jest </a:t>
                      </a:r>
                      <a:r>
                        <a:rPr lang="pl-PL" sz="1600" b="1" i="1" kern="120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uwspólnienie</a:t>
                      </a:r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(w celu </a:t>
                      </a:r>
                      <a:r>
                        <a:rPr lang="pl-PL" sz="1600" b="1" i="1" kern="120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reużycia</a:t>
                      </a:r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wypracowywanych w ramach projektów standardów oraz komponentów aplikacyjnych wytworzonych na rzecz Skarbu Państwa.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  <a:p>
                      <a:pPr marL="0" algn="ctr" defTabSz="914400" rtl="0" eaLnBrk="1" latinLnBrk="0" hangingPunct="1"/>
                      <a:r>
                        <a:rPr lang="pl-PL" sz="1600" b="1" i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(29.08.2018 r. akceptacja zmian przez KRMC)</a:t>
                      </a:r>
                    </a:p>
                    <a:p>
                      <a:pPr algn="l"/>
                      <a:endParaRPr lang="pl-PL" sz="1600" b="1" i="1" kern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upa 5"/>
          <p:cNvGrpSpPr/>
          <p:nvPr/>
        </p:nvGrpSpPr>
        <p:grpSpPr>
          <a:xfrm>
            <a:off x="1823238" y="6138000"/>
            <a:ext cx="8302144" cy="648000"/>
            <a:chOff x="1823238" y="6138000"/>
            <a:chExt cx="8302144" cy="648000"/>
          </a:xfrm>
        </p:grpSpPr>
        <p:pic>
          <p:nvPicPr>
            <p:cNvPr id="7" name="Obraz 6" descr="C:\Users\jkruszewska\Desktop\POPC POPC POPC\ZNAKI LOGO AKTUALNE\FE_POPC+nowe MKiDN_poziom_pl 2021 zestaw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3238" y="6138000"/>
              <a:ext cx="4975138" cy="64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6D5FED5-577B-48E4-BFD1-0866FA499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1125" y="6264000"/>
              <a:ext cx="3254257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A9CA8228C35D4C8C2D50BD55BE456C" ma:contentTypeVersion="4" ma:contentTypeDescription="Utwórz nowy dokument." ma:contentTypeScope="" ma:versionID="dec7210fde5d03fb1ba5bb4a74b93d28">
  <xsd:schema xmlns:xsd="http://www.w3.org/2001/XMLSchema" xmlns:xs="http://www.w3.org/2001/XMLSchema" xmlns:p="http://schemas.microsoft.com/office/2006/metadata/properties" xmlns:ns2="b9a841c0-deae-483d-a662-98b0fdb921ab" xmlns:ns3="a2aa7c4c-1601-4ff4-8989-49c40a4a3f92" targetNamespace="http://schemas.microsoft.com/office/2006/metadata/properties" ma:root="true" ma:fieldsID="76660c1f8de2d97ebb2fee9fe51af6f0" ns2:_="" ns3:_="">
    <xsd:import namespace="b9a841c0-deae-483d-a662-98b0fdb921ab"/>
    <xsd:import namespace="a2aa7c4c-1601-4ff4-8989-49c40a4a3f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D96E7D-BF95-4C5F-9583-E98ACDC84645}">
  <ds:schemaRefs>
    <ds:schemaRef ds:uri="a2aa7c4c-1601-4ff4-8989-49c40a4a3f92"/>
    <ds:schemaRef ds:uri="b9a841c0-deae-483d-a662-98b0fdb921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9affde3b-50dd-4e74-9e2c-6b9654ae51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Motyw pakietu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revision>1</cp:revision>
  <dcterms:created xsi:type="dcterms:W3CDTF">2017-01-27T12:50:17Z</dcterms:created>
  <dcterms:modified xsi:type="dcterms:W3CDTF">2022-07-18T08:10:59Z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0x01010096A9CA8228C35D4C8C2D50BD55BE456C</vt:lpwstr>
  </property>
</Properties>
</file>