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35" r:id="rId3"/>
    <p:sldId id="349" r:id="rId4"/>
    <p:sldId id="350" r:id="rId5"/>
    <p:sldId id="336" r:id="rId6"/>
    <p:sldId id="351" r:id="rId7"/>
    <p:sldId id="363" r:id="rId8"/>
    <p:sldId id="352" r:id="rId9"/>
    <p:sldId id="353" r:id="rId10"/>
    <p:sldId id="354" r:id="rId11"/>
    <p:sldId id="355" r:id="rId12"/>
    <p:sldId id="356" r:id="rId13"/>
    <p:sldId id="357" r:id="rId14"/>
    <p:sldId id="337" r:id="rId15"/>
    <p:sldId id="358" r:id="rId16"/>
    <p:sldId id="359" r:id="rId17"/>
    <p:sldId id="360" r:id="rId18"/>
    <p:sldId id="361" r:id="rId19"/>
    <p:sldId id="362" r:id="rId20"/>
    <p:sldId id="338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1070269-1795-4886-B642-A146F3671AA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NARADA </a:t>
            </a:r>
            <a:b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z ŚRODOWISKOWYMI DOMAMI SAMOPOMOCY WOJEWÓDZTWA WARMIŃSKO-MAZURSKIEGO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5580D2E-33AD-48BB-9BF9-963F8989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WARMIŃSKO-MAZURSKI URZĄD WOJEWÓDZKI </a:t>
            </a:r>
            <a:b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W OLSZTYNIE </a:t>
            </a:r>
            <a:b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l-PL" sz="5400" dirty="0">
              <a:solidFill>
                <a:schemeClr val="tx1"/>
              </a:solidFill>
            </a:endParaRPr>
          </a:p>
          <a:p>
            <a:pPr algn="ctr"/>
            <a:r>
              <a:rPr lang="pl-PL" sz="5400" b="1" dirty="0">
                <a:solidFill>
                  <a:schemeClr val="tx1"/>
                </a:solidFill>
                <a:latin typeface="Garamond" panose="02020404030301010803" pitchFamily="18" charset="0"/>
              </a:rPr>
              <a:t>Olsztyn, 9 listopada 2022 r. </a:t>
            </a:r>
          </a:p>
        </p:txBody>
      </p:sp>
      <p:pic>
        <p:nvPicPr>
          <p:cNvPr id="4" name="Obraz 4"/>
          <p:cNvPicPr/>
          <p:nvPr/>
        </p:nvPicPr>
        <p:blipFill>
          <a:blip r:embed="rId2"/>
          <a:stretch/>
        </p:blipFill>
        <p:spPr>
          <a:xfrm>
            <a:off x="367338" y="90616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064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924BFC5F-E047-DC7A-1C6B-341AC732C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w kartach drogowych brak informacji co do godziny wyjazdu z ŚDS i przyjazdu do ŚDS każdego kursu samochodu - danego dnia, </a:t>
            </a:r>
          </a:p>
          <a:p>
            <a:pPr algn="just"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karty „ewidencji przebiegu pojazdu” nie zawierały wszystkich elementów określonych w wytycznych Wojewody, tj. nie wskazano stanu paliwa na koniec dnia wyliczonego wg przyjętej normy.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Rozdziałem III § 3 pkt 2 Wytycznych Wojewody, „ (…) karty eksploatacyjne dla poszczególnych pojazdów np. miesięczne, powinny zawierać obowiązkowo takie elementy jak: (…)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godziny wyjazdu                   z ŚDS i przyjazdu do ŚDS każdego kursu, (…)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stan paliwa na koniec dnia wyliczony wg przyjętej normy (…)”. 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highlight>
                <a:srgbClr val="FFFF00"/>
              </a:highligh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D5732A7-0C86-CF5D-1B86-9475AE7C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74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712EC7F-4C1A-72D5-EB93-B6C25861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rganizacja usług transportowych w sposób uniemożliwiający uczestnikom udział w zajęciach ŚDS, przez co najmniej 6 godzin dziennie.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6 ust. 1 rozporządzenia w sprawie środowiskowych domów samopomocy, „ dom działa co najmniej 5 dni w tygodniu po 8 godzin dziennie, w tym co najmniej przez 6 godzin dziennie są prowadzone zajęcia z uczestnikami (…)”.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wykorzystanie samochodu służbowego do celów prywatnych,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przeznaczanie 1 godziny dziennie na techniczną obsługę samochodu,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A7D7EC5-BCAD-4F31-506D-3A4BDC04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8696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9680329-4C7C-0D21-4065-E5172E1D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  dotyczące umożliwienia uczestnikom spożywania gorącego posiłku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 nie umożliwiał spożywania gorącego posiłku uczestnikom we wszystkie dni funkcjonowania Domu.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15 rozporządzenia w sprawie środowiskowych domów samopomocy, Dom umożliwia uczestnikom skierowanym na pobyt dzienny spożycie gorącego posiłku (…), a w przypadku braku możliwości zapewnienia posiłku (…) dopuszcza się możliwość zakupu gorącego posiłku dla uczestników.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ACC701C-B08C-B3DE-0DB4-6D3BE0DE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005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1F3C7B89-2882-0AD8-90F3-B00B2A444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dotyczące uczestników Środowiskowego Domu Samopomocy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uczestnik, objęty programem „Za życiem” nie spełniał warunków do otrzymania podwyższonej dotacji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Dokumentacja indywidualna uczestnika ŚDS nie zawierała orzeczenia o znacznym stopniu niepełnosprawności wraz ze wskazaniem konieczności stałej lub długotrwałej opieki lub pomocy innej osoby w związku ze znacznie ograniczoną możliwością samodzielnej egzystencji oraz wpisanymi dwoma lub trzema symbolami przyczyny niepełnosprawności, które stanowi podstawę do uznania uczestnika za osobę                                 z niepełnosprawnością sprzężoną, na którą przysługuje dotacja w zwiększonej wysokości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F534E36F-E71D-A944-7513-8DF1FF063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98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82BF2C8-00F2-7226-637E-1B5DED297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491449"/>
            <a:ext cx="9877777" cy="46347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</a:t>
            </a:r>
            <a:r>
              <a:rPr lang="pl-PL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otyczące dokumentowania usług świadczonych w Środowiskowym Domu Samopomocy </a:t>
            </a:r>
          </a:p>
          <a:p>
            <a:pPr marL="0" indent="0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u="sng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dokumentacja indywidualna uczestnika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notatek pracowników zespołu wspierająco–aktywizującego dotyczących aktywności uczestnika, jego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zachowań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motywacji do udziału w zajęciach oraz innych dokumentów mających zastosowanie przy opracowywaniu indywidualnego planu postępowania wspierająco–aktywizującego.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24 ust. 2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dokumentację indywidualną uczestnika stanowią                           w szczególności: (…) opinie specjalistów, notatki pracowników zespołu wspierająco-aktywizującego dotyczące aktywności uczestnika, jego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zachowań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motywacji do udziału w zajęciach oraz inne dokumenty mające zastosowanie przy opracowywaniu indywidualnego planu postępowania wspierająco-aktywizującego.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800" u="sng" dirty="0"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algn="ctr"/>
            <a:endParaRPr lang="pl-PL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61A1FAD-A860-3F55-17E7-639E2D136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4555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E35EEFC-2648-8BC5-6B7F-78E3D56A1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669002"/>
            <a:ext cx="9877777" cy="44571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600" u="sng" dirty="0">
                <a:solidFill>
                  <a:schemeClr val="tx1"/>
                </a:solidFill>
                <a:latin typeface="Garamond" panose="02020404030301010803" pitchFamily="18" charset="0"/>
              </a:rPr>
              <a:t>zespół wspierająco – aktywizujący </a:t>
            </a:r>
          </a:p>
          <a:p>
            <a:pPr algn="just"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obowiązujące w toku kontroli Zarządzenie kierownika w sprawie powołania ZWA nie określało zadań zespołu.</a:t>
            </a:r>
          </a:p>
          <a:p>
            <a:pPr algn="just"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protokołach brak podpisów wszystkich członków zespołu wskazanych jako osoby biorące udział                         w zebraniu ZWA. </a:t>
            </a:r>
            <a:endParaRPr lang="pl-PL" sz="19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odręczne wpisywanie na protokole, dnia w którym odbyło się spotkanie.</a:t>
            </a: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rotokoły ze spotkań sporządzane były w wersji elektronicznej, łącznie z datą tj. wskazywano</a:t>
            </a: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miesiąc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 rok zaś dzień spotkania, dopisywano odręcznie, powyżej wskazanej daty.</a:t>
            </a:r>
            <a:endParaRPr lang="pl-PL" sz="19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protokołach ZWA brak wskazania przez ZWA kolejnego okresu jaki będzie niezbędny do dalszej realizacji IPPW-A uczestnika. W przypadku osób, którym upływał termin ważności decyzji administracyjnej kierującej do ŚDS, nie dokonywano podsumowania realizacji IPPW-A, tym samym brak było wskazania czy w ocenie </a:t>
            </a: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zespołu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zasadnym jest dalszy udział osoby w zajęciach ośrodka wsparcia oraz w jakim okresie.</a:t>
            </a:r>
            <a:endParaRPr lang="pl-PL" sz="19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u="sng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D012CB8-DFD6-5395-FB25-8704146A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083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4710900-25CC-76C2-7B0F-27B1516A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837678"/>
            <a:ext cx="9877777" cy="4500978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Zgodnie z § 7 ust. 6 rozporządzenia w sprawie środowiskowych domów samopomocy,                                 w przypadku osób, które po raz pierwszy wystąpiły o skierowanie do domu, decyzję o skierowaniu do domu wydaje się na czas określony, nie dłuższy niż 3 miesiące, konieczny do dokonania przez zespół wspierająco-aktywizujący oceny możliwości zaproponowania osobie indywidualnego planu postępowania wspierająco-aktywizującego oraz okresu, jaki będzie niezbędny do jego realizacji.</a:t>
            </a:r>
            <a:endParaRPr lang="pl-PL" sz="21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Stosownie do § 7 ust. 7 w/w rozporządzenia, po dokonaniu oceny, o której mowa w ust. 6 oraz przygotowaniu indywidualnego planu postępowania wspierająco-aktywizującego, 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"/>
              </a:rPr>
              <a:t>osobę kieruje się do domu na czas określony,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uzgodniony z kierownikiem domu, 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"/>
              </a:rPr>
              <a:t>niezbędny do realizacji indywidualnego planu postępowania wspierająco-aktywizującego.</a:t>
            </a:r>
            <a:endParaRPr lang="pl-PL" sz="21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	Ponadto ust. 8 wskazuje iż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okres, na jaki osoba została skierowana do domu, 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Italic"/>
              </a:rPr>
              <a:t>może być przedłużony, w szczególności w sytuacji braku postępów w realizacji indywidualnego planu postępowania wspierająco-aktywizującego,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okresowego braku możliwości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Italic"/>
              </a:rPr>
              <a:t>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skierowania osoby do innego ośrodka wsparcia, domu pomocy społecznej lub warsztatu terapii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Italic"/>
              </a:rPr>
              <a:t>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zajęciowej albo braku możliwości zatrudnienia, w tym w warunkach pracy chronionej na</a:t>
            </a:r>
            <a:r>
              <a:rPr lang="pl-PL" sz="21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BoldItalic"/>
              </a:rPr>
              <a:t> </a:t>
            </a:r>
            <a:r>
              <a:rPr lang="pl-PL" sz="21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przystosowanym stanowisku pracy.</a:t>
            </a:r>
            <a:endParaRPr lang="pl-PL" sz="21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9AC199D-8C3D-0A3E-1395-1FA96BAD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85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13A07B21-0BAD-AC88-4B09-728489CE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>
                <a:solidFill>
                  <a:schemeClr val="tx1"/>
                </a:solidFill>
                <a:latin typeface="Garamond" panose="02020404030301010803" pitchFamily="18" charset="0"/>
              </a:rPr>
              <a:t>indywidulane plany postępowania wspierająco – aktywizującego </a:t>
            </a:r>
          </a:p>
          <a:p>
            <a:pPr marL="0" indent="0">
              <a:buNone/>
            </a:pPr>
            <a:endParaRPr lang="pl-PL" u="sng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daty sporządzenia notatki przez psychologa,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podpisu osoby sporządzającej ocenę realizacji IPPW-A oraz członków ZWA,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podpisanie IPPW-A przez członka rodziny bez upoważnienia (zgodnie z § 13 ust.1 rozporządzenia         IPPW-A jest realizowany w porozumieniu z uczestnikiem lub jego opiekunem),</a:t>
            </a:r>
          </a:p>
          <a:p>
            <a:pPr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spójności pomiędzy okresem obowiązywania decyzji kierującej uczestnika do ŚDS a okresem obowiązywania IPPWA, co jest niezgodne z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§ 7 ust. 7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1800" dirty="0">
              <a:solidFill>
                <a:schemeClr val="tx1"/>
              </a:solidFill>
              <a:effectLst/>
              <a:highlight>
                <a:srgbClr val="FFFF00"/>
              </a:highlight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u="sng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70154F0-D5E5-74FB-4EB8-A76212F57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7453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BCC438CA-2EF6-D36E-123D-805A6322B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1900" b="1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-Bold"/>
              </a:rPr>
              <a:t>dokumentacja zbiorcza prowadzona w ŚDS</a:t>
            </a:r>
            <a:endParaRPr lang="pl-PL" sz="19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19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dzienniki dokumentujące pracę pracowników zespołu wspierająco-aktywizującego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racownik wchodzący w skład zespołu </a:t>
            </a: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spierająco-aktywizującego nie prowadził dziennika zajęć.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z 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§ 24 ust.3 pkt 2 rozporządzenia w sprawie środowiskowych domów samopomocy, dokumentacja zbiorcza zawiera w szczególności</a:t>
            </a:r>
            <a:r>
              <a:rPr lang="pl-PL" sz="1900" i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pl-PL" sz="1900" b="1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dzienniki dokumentujące pracę pracowników zespołu wspierająco-aktywizującego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                             w których odnotowuje się prowadzone zajęcia w danym roku lub w dłuższym przedziale czasu, zgodnie z ustaleniami kierownika dom.</a:t>
            </a:r>
            <a:endParaRPr lang="pl-PL" sz="19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endParaRPr lang="pl-PL" sz="19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rak w dziennikach zajęć dokumentujących pracę pracowników ZWA wszystkich elementów określonych                     w rozporządzeniu np. tematyki zajęć i sposobu ich realizacji oraz uwag co do aktywności uczestników,</a:t>
            </a:r>
            <a:endParaRPr lang="pl-PL" sz="19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zapisy w zakresie sposobu realizacji zajęć były ogólne, lakoniczne i nie odzwierciedlały przebiegu prowadzonych                           z uczestnikami zajęć.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E7A8851-E464-6B6E-E302-8136A18F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192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1050FEF-2C4B-89DC-2719-14FDEF7FA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2095130"/>
            <a:ext cx="9877777" cy="4031033"/>
          </a:xfrm>
        </p:spPr>
        <p:txBody>
          <a:bodyPr>
            <a:noAutofit/>
          </a:bodyPr>
          <a:lstStyle/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24 ust. 3 pkt 2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dzienniki dokumentujące pracę pracowników zespołu wspierająco-aktywizującego winny zawierać: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ymbolMT"/>
              </a:rPr>
              <a:t>-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imiona i nazwiska uczestników,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ymbolMT"/>
              </a:rPr>
              <a:t>-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przyjęty w określonym przedziale czasowym plan zajęć wspierająco-aktywizujących, zgodny                                         z indywidualnym planem postępowania wspierająco-aktywizującego,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ymbolMT"/>
              </a:rPr>
              <a:t>-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imiona i nazwiska osób prowadzących zajęcia,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ymbolMT"/>
              </a:rPr>
              <a:t>- 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tematykę zajęć i sposób ich realizacji,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ymbolMT"/>
              </a:rPr>
              <a:t>-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ewentualne uwagi o realizacji zajęć i aktywności uczestników, ważne z punktu widzenia przebiegu indywidualnych planów postępowania wspierająco - aktywizującego.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	Ponadto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 zgodnie z Rozdziałem VII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§ 4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 wytycznych Wojewody Warmińsko-Mazurskiego, dzienniki dokumentujące pracę pracowników zespołu wspierająco – aktywizującego ponad ww. dane, powinny zawierać godziny prowadzenia zajęć.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EF8D84B7-F8BD-DD16-9B3F-1A9274B5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74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460A168-C80A-579C-4B2A-2B615A064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sz="32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NIEPRAWIDŁOWOŚCI I UCHYBIENIA STWIERDZONE W TOKU PROWADZONEGO NADZORU I KONTROLI W ZAKRESIE FUNKCJONOWANIA</a:t>
            </a:r>
            <a:br>
              <a:rPr lang="pl-PL" sz="32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</a:br>
            <a:r>
              <a:rPr lang="pl-PL" sz="32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ŚRODOWISKOWYCH DOMÓW SAMOPOMOCY</a:t>
            </a:r>
            <a:endParaRPr lang="pl-PL" sz="32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BB7E9C3D-5B44-913A-4F6F-B91D972C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767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A7AC7E5F-FEA1-9FB2-7B4F-338A36B67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sz="2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Dziękuję za uwagę</a:t>
            </a:r>
          </a:p>
          <a:p>
            <a:pPr marL="0" indent="0" algn="ctr">
              <a:buNone/>
            </a:pPr>
            <a:endParaRPr lang="pl-PL" sz="2600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pl-PL" sz="23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Sporządziła:</a:t>
            </a:r>
          </a:p>
          <a:p>
            <a:pPr marL="0" indent="0">
              <a:buNone/>
            </a:pPr>
            <a:r>
              <a:rPr lang="pl-PL" sz="1600" b="1" dirty="0" err="1">
                <a:solidFill>
                  <a:schemeClr val="tx1"/>
                </a:solidFill>
                <a:latin typeface="Garamond" panose="02020404030301010803" pitchFamily="18" charset="0"/>
              </a:rPr>
              <a:t>Kordalska</a:t>
            </a:r>
            <a:r>
              <a:rPr lang="pl-PL" sz="1600" b="1" dirty="0">
                <a:solidFill>
                  <a:schemeClr val="tx1"/>
                </a:solidFill>
                <a:latin typeface="Garamond" panose="02020404030301010803" pitchFamily="18" charset="0"/>
              </a:rPr>
              <a:t> Ewa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Kierownik Oddziału Nadzoru i Kontroli w Pomocy Społecznej</a:t>
            </a:r>
          </a:p>
          <a:p>
            <a:pPr marL="0" indent="0">
              <a:buNone/>
            </a:pPr>
            <a:r>
              <a:rPr lang="pl-PL" sz="1600" b="1" dirty="0">
                <a:solidFill>
                  <a:schemeClr val="tx1"/>
                </a:solidFill>
                <a:latin typeface="Garamond" panose="02020404030301010803" pitchFamily="18" charset="0"/>
              </a:rPr>
              <a:t>Ołoszewska Joanna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Kierownik Oddziału Spraw Społecznych delegatura w Elblągu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Warmińsko-Mazurski Urząd Wojewódzki 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latin typeface="Garamond" panose="02020404030301010803" pitchFamily="18" charset="0"/>
              </a:rPr>
              <a:t>w Olsztynie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D1FBF96A-733D-E07A-06C4-00BE6589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NIEPRAWIDŁOWOŚCI I UCHYBIENIA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198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999FBF5-C3FB-19B3-F999-1DA99000A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917577"/>
            <a:ext cx="9877777" cy="4208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800" dirty="0">
                <a:latin typeface="Garamond" panose="02020404030301010803" pitchFamily="18" charset="0"/>
              </a:rPr>
              <a:t>   </a:t>
            </a:r>
            <a:r>
              <a:rPr lang="pl-PL" sz="2000" b="1" dirty="0">
                <a:solidFill>
                  <a:schemeClr val="tx1"/>
                </a:solidFill>
                <a:latin typeface="Garamond" panose="02020404030301010803" pitchFamily="18" charset="0"/>
              </a:rPr>
              <a:t>nieprawidłowości i uchybienia dotyczące organizacji Środowiskowego Domu Samopomocy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rgbClr val="00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nierzetelne sporządzanie meldunków przekazywanych do Wydziału Polityki Społecznej za pośrednictwem Centralnej Aplikacji Statystycznej,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brak udokumentowania </a:t>
            </a:r>
            <a:r>
              <a:rPr lang="pl-PL" sz="1800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zapoznawania pracowników z zakresem obowiązków na zajmowanym stanowisku (</a:t>
            </a:r>
            <a:r>
              <a:rPr lang="pl-PL" sz="1800" kern="15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nie prowadził zakresów czynności),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dokumenty organizacyjne dotyczące funkcjonowania ŚDS wymagają uaktualnienia (Statut, Regulamin)  pod kątem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między innymi: kwestii dotyczącej godzin funkcjonowania ŚDS, struktury zatrudnienia, liczby osób, dla której przeznaczona jest placówka oraz uwzględnienia nowelizacji rozporządzenia w sprawie środowiskowych domów samopomocy, w zakresie zapisów dot. nazewnictwa domu - z typu B przeznaczonego dla osób z upośledzeniem umysłowym - na dom typu B dla osób z niepełnosprawnością intelektualną.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rgbClr val="0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52F18E85-A06D-897C-D8F9-4AF7D72F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54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D76486CD-D813-240F-9CEB-2B683BFB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     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dotyczące kwalifikacji zawodowych kierownika i </a:t>
            </a:r>
            <a:r>
              <a:rPr lang="pl-PL" b="1">
                <a:solidFill>
                  <a:schemeClr val="tx1"/>
                </a:solidFill>
                <a:latin typeface="Garamond" panose="02020404030301010803" pitchFamily="18" charset="0"/>
              </a:rPr>
              <a:t>osób wykonujących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usługi w ŚDS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zatrudnianie pracowników niespełniających wymagań w zakresie posiadania doświadczenia zawodowego w pracy z osobami z zaburzeniami psychicznymi 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11 ust. 1 rozporządzenia w sprawie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pracownicy, o których mowa w § 10 ust. 1 i 2, są obowiązani posiadać co najmniej trzymiesięczne doświadczenie zawodowe w pracy z osobami                            z zaburzeniami psychicznymi</a:t>
            </a: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1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9E7F7786-96B2-3C26-1C07-A92D9E0B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9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43A0462-573E-8C41-3ABE-C5D8D09E8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dotyczące szkolenia kadry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przeszkolenia pracowników w zakresie treningu umiejętności komunikacyjnych, w tym                              z wykorzystaniem alternatywnych i wspomagających sposobów porozumiewania się,  w przypadku osób                 z problemami w komunikacji werbalnej.</a:t>
            </a:r>
            <a:endParaRPr lang="pl-PL" sz="18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23 ust. 2 rozporządzenia w sprawie środowiskowych domów samopomocy kierownik organizuje szkolenie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dla wszystkich pracowników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zakresie treningu umiejętności komunikacyjnych, w tym                              z wykorzystaniem alternatywnych i wspomagających sposobów porozumiewania się, w przypadku osób                     z problemami w komunikacji werbalnej.</a:t>
            </a: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32740A02-4C41-0371-6B81-7277A866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NIEPRAWIDŁOWOŚCI I UCHYBIENIA</a:t>
            </a:r>
          </a:p>
        </p:txBody>
      </p:sp>
    </p:spTree>
    <p:extLst>
      <p:ext uri="{BB962C8B-B14F-4D97-AF65-F5344CB8AC3E}">
        <p14:creationId xmlns:p14="http://schemas.microsoft.com/office/powerpoint/2010/main" val="85401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F18FB0A7-58ED-D103-FA04-0EDAA3629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509204"/>
            <a:ext cx="9877777" cy="461695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chemeClr val="tx1"/>
                </a:solidFill>
                <a:latin typeface="Garamond" panose="02020404030301010803" pitchFamily="18" charset="0"/>
              </a:rPr>
              <a:t>dotyczące wskaźnika zatrudnienia pracowników zespołu wspierająco –aktywizującego </a:t>
            </a:r>
          </a:p>
          <a:p>
            <a:pPr marL="0" indent="0" algn="ctr">
              <a:buNone/>
            </a:pPr>
            <a:endParaRPr lang="pl-PL" sz="4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spełnienia wskaźnik zatrudnienia pracowników zespołu wspierająco – aktywizującego.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 § 12 ust. 1 rozporządzenia w sprawie </a:t>
            </a:r>
            <a:r>
              <a:rPr lang="pl-PL" sz="33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śds</a:t>
            </a: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wskaźnik zatrudnienia pracowników zespołu wspierająco-aktywizującego wynosi nie mniej niż 1 etat na: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1) 7 uczestników w domu typu A;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2) 5 uczestników w domu typu B lub C;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3) 3 uczestników w domu typu D. </a:t>
            </a: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przypadku uczestników z niepełnosprawnościami sprzężonymi lub spektrum autyzmu, będących uczestnikami domów typu A, B i C, wskaźnik zatrudnienia pracowników zespołu wspierająco-aktywizującego wynosi nie mniej niż 1 etat na 3 uczestników.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  <a:buNone/>
            </a:pPr>
            <a:r>
              <a:rPr lang="pl-PL" sz="33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Nadto w przypadku łączenia typów domów wskaźnik zatrudnienia stosuje się odpowiednio do liczby uczestników każdego typu (§ 12 ust. </a:t>
            </a:r>
            <a:r>
              <a:rPr lang="pl-PL" sz="33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2).</a:t>
            </a:r>
            <a:endParaRPr lang="pl-PL" sz="33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795D998A-FF5B-8949-B699-4DDC9B4A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70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3E92476D-00B3-D80F-F4C2-F5788C2F8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</a:rPr>
              <a:t>         Ponadto z</a:t>
            </a:r>
            <a:r>
              <a:rPr lang="pl-PL" sz="1800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godnie z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rozdziałem V § 8 </a:t>
            </a: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ytycznych Wojewody Warmińsko-Mazurskiego w sprawie stosowania wytycznych dotyczących zasad i sposobu realizacji zadania z zakresu administracji rządowej                                         w woj. warmińsko-mazurskim, wprowadzonych Zarządzeniem Wojewody nr 24 z dnia 21 stycznia 2020 roku, w przypadku liczby  uczestników mniejszej niż liczba, na która Wojewoda wyraził zgodę (poniżej statutowej), wskaźnik zatrudnienia zespołu wspierająco – aktywizującego w </a:t>
            </a:r>
            <a:r>
              <a:rPr lang="pl-PL" sz="1800" dirty="0" err="1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na niewykorzystane miejsca, wynosi nie mniej niż 1 etat na 5 uczestników.</a:t>
            </a:r>
            <a:endParaRPr lang="pl-PL" sz="1800" dirty="0"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E81FA96-300D-4C6C-67E2-076179EC7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31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3D25E01C-38A3-08B6-24F2-0524328EE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dotyczące wynagrodzeń pracowników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wynagrodzenie głównej księgowej w przeliczeniu na pełen etat, 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przekraczało wysokość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wynagrodzenia kierownika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ośrodka wsparcia.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Zgodnie z rozdziałem V § 5 wytycznych Wojewody Warmińsko – Mazurskiego w przypadku zatrudnienia pracownika w niepełnym wymiarze czasu pracy, wynagrodzenie przysługuje w stosunku proporcjonalnym do wymiaru czasu pracy.</a:t>
            </a:r>
          </a:p>
          <a:p>
            <a:pPr marL="0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B648A87-1661-7C74-B70C-A4557BCB4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285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0F70C0F5-4303-C13D-A6F9-039FEAD77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57" y="1899821"/>
            <a:ext cx="9877777" cy="43589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dotyczące usług transportowych 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u="sng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brak instrukcji gospodarowania taborem samochodowym środowiskowego domu samopomocy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kern="15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rozdziałem III § 3 Wytycznych Wojewody Warmińsko-Mazurskiego Środowiskowy Dom Samopomocy, który świadczy usługi transportowe, w tym również zleca usługi transportowe firmie zewnętrznej,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ma obowiązek posiadać </a:t>
            </a:r>
            <a:r>
              <a:rPr lang="pl-PL" sz="1800" u="sng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instrukcję gospodarowania taborem samochodowym/ kartę eksploatacyjną pojazdu </a:t>
            </a:r>
            <a:r>
              <a:rPr lang="pl-PL" sz="1800" u="sng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dirty="0">
              <a:solidFill>
                <a:schemeClr val="tx1"/>
              </a:solidFill>
              <a:effectLst/>
              <a:latin typeface="Garamond" panose="02020404030301010803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800" u="sng" dirty="0">
                <a:solidFill>
                  <a:schemeClr val="tx1"/>
                </a:solidFill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prowadzenie kart drogowych na drukach, które nie były zaliczone do druków ścisłego zarachowania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pl-PL" sz="1800" kern="150" dirty="0">
              <a:solidFill>
                <a:schemeClr val="tx1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pl-PL" sz="1800" kern="15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</a:t>
            </a:r>
            <a:r>
              <a:rPr lang="pl-PL" sz="18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rozdziałem III § 3 pkt 3 Wytycznych Wojewody Warmińsko-Mazurskiego karty pojazdów powinny być zaliczone do druków ścisłego zarachowania ( opieczętowane i z nadanym kolejnym numerem                         z rejestru kart) i wydawane kierowcy za pokwitowaniem do rozliczenia.</a:t>
            </a:r>
            <a:endParaRPr lang="pl-PL" sz="1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2B5487A-0134-78D1-3D6C-CC8B3E0DF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816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2052</TotalTime>
  <Words>1752</Words>
  <Application>Microsoft Office PowerPoint</Application>
  <PresentationFormat>Panoramiczny</PresentationFormat>
  <Paragraphs>106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Calibri</vt:lpstr>
      <vt:lpstr>Candara</vt:lpstr>
      <vt:lpstr>Garamond</vt:lpstr>
      <vt:lpstr>Symbol</vt:lpstr>
      <vt:lpstr>Times New Roman</vt:lpstr>
      <vt:lpstr>Tw Cen MT</vt:lpstr>
      <vt:lpstr>Wingdings</vt:lpstr>
      <vt:lpstr>Kształt fali</vt:lpstr>
      <vt:lpstr>NARADA  z ŚRODOWISKOWYMI DOMAMI SAMOPOMOCY WOJEWÓDZTWA WARMIŃSKO-MAZURSKIEGO</vt:lpstr>
      <vt:lpstr>Prezentacja programu PowerPoint</vt:lpstr>
      <vt:lpstr>Prezentacja programu PowerPoint</vt:lpstr>
      <vt:lpstr>Prezentacja programu PowerPoint</vt:lpstr>
      <vt:lpstr>NIEPRAWIDŁOWOŚCI I UCHYBIENIA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NIEPRAWIDŁOWOŚCI I UCHYBIENIA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 z dnia 19 lipca 2019 r.</dc:title>
  <dc:creator>Anna Wilk</dc:creator>
  <cp:lastModifiedBy>Joanna Ołoszewska</cp:lastModifiedBy>
  <cp:revision>101</cp:revision>
  <dcterms:created xsi:type="dcterms:W3CDTF">2019-08-17T09:05:30Z</dcterms:created>
  <dcterms:modified xsi:type="dcterms:W3CDTF">2022-11-08T21:36:18Z</dcterms:modified>
</cp:coreProperties>
</file>