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9" r:id="rId1"/>
  </p:sldMasterIdLst>
  <p:notesMasterIdLst>
    <p:notesMasterId r:id="rId96"/>
  </p:notesMasterIdLst>
  <p:handoutMasterIdLst>
    <p:handoutMasterId r:id="rId97"/>
  </p:handoutMasterIdLst>
  <p:sldIdLst>
    <p:sldId id="865" r:id="rId2"/>
    <p:sldId id="859" r:id="rId3"/>
    <p:sldId id="866" r:id="rId4"/>
    <p:sldId id="989" r:id="rId5"/>
    <p:sldId id="858" r:id="rId6"/>
    <p:sldId id="868" r:id="rId7"/>
    <p:sldId id="863" r:id="rId8"/>
    <p:sldId id="984" r:id="rId9"/>
    <p:sldId id="986" r:id="rId10"/>
    <p:sldId id="987" r:id="rId11"/>
    <p:sldId id="985" r:id="rId12"/>
    <p:sldId id="988" r:id="rId13"/>
    <p:sldId id="981" r:id="rId14"/>
    <p:sldId id="1109" r:id="rId15"/>
    <p:sldId id="1096" r:id="rId16"/>
    <p:sldId id="1097" r:id="rId17"/>
    <p:sldId id="1098" r:id="rId18"/>
    <p:sldId id="1099" r:id="rId19"/>
    <p:sldId id="1100" r:id="rId20"/>
    <p:sldId id="1101" r:id="rId21"/>
    <p:sldId id="1102" r:id="rId22"/>
    <p:sldId id="1103" r:id="rId23"/>
    <p:sldId id="1104" r:id="rId24"/>
    <p:sldId id="1105" r:id="rId25"/>
    <p:sldId id="1106" r:id="rId26"/>
    <p:sldId id="1107" r:id="rId27"/>
    <p:sldId id="1108" r:id="rId28"/>
    <p:sldId id="982" r:id="rId29"/>
    <p:sldId id="874" r:id="rId30"/>
    <p:sldId id="872" r:id="rId31"/>
    <p:sldId id="992" r:id="rId32"/>
    <p:sldId id="993" r:id="rId33"/>
    <p:sldId id="994" r:id="rId34"/>
    <p:sldId id="995" r:id="rId35"/>
    <p:sldId id="996" r:id="rId36"/>
    <p:sldId id="997" r:id="rId37"/>
    <p:sldId id="998" r:id="rId38"/>
    <p:sldId id="999" r:id="rId39"/>
    <p:sldId id="1000" r:id="rId40"/>
    <p:sldId id="1001" r:id="rId41"/>
    <p:sldId id="1002" r:id="rId42"/>
    <p:sldId id="1004" r:id="rId43"/>
    <p:sldId id="1018" r:id="rId44"/>
    <p:sldId id="1019" r:id="rId45"/>
    <p:sldId id="1020" r:id="rId46"/>
    <p:sldId id="1021" r:id="rId47"/>
    <p:sldId id="1022" r:id="rId48"/>
    <p:sldId id="1023" r:id="rId49"/>
    <p:sldId id="1024" r:id="rId50"/>
    <p:sldId id="1026" r:id="rId51"/>
    <p:sldId id="1029" r:id="rId52"/>
    <p:sldId id="1035" r:id="rId53"/>
    <p:sldId id="1037" r:id="rId54"/>
    <p:sldId id="1038" r:id="rId55"/>
    <p:sldId id="1039" r:id="rId56"/>
    <p:sldId id="1040" r:id="rId57"/>
    <p:sldId id="1041" r:id="rId58"/>
    <p:sldId id="1042" r:id="rId59"/>
    <p:sldId id="1047" r:id="rId60"/>
    <p:sldId id="1048" r:id="rId61"/>
    <p:sldId id="1050" r:id="rId62"/>
    <p:sldId id="1051" r:id="rId63"/>
    <p:sldId id="1052" r:id="rId64"/>
    <p:sldId id="1054" r:id="rId65"/>
    <p:sldId id="1059" r:id="rId66"/>
    <p:sldId id="1060" r:id="rId67"/>
    <p:sldId id="1062" r:id="rId68"/>
    <p:sldId id="1063" r:id="rId69"/>
    <p:sldId id="1064" r:id="rId70"/>
    <p:sldId id="1065" r:id="rId71"/>
    <p:sldId id="1066" r:id="rId72"/>
    <p:sldId id="1067" r:id="rId73"/>
    <p:sldId id="1068" r:id="rId74"/>
    <p:sldId id="1069" r:id="rId75"/>
    <p:sldId id="1070" r:id="rId76"/>
    <p:sldId id="1071" r:id="rId77"/>
    <p:sldId id="1073" r:id="rId78"/>
    <p:sldId id="1076" r:id="rId79"/>
    <p:sldId id="1077" r:id="rId80"/>
    <p:sldId id="1078" r:id="rId81"/>
    <p:sldId id="1080" r:id="rId82"/>
    <p:sldId id="1082" r:id="rId83"/>
    <p:sldId id="1083" r:id="rId84"/>
    <p:sldId id="1085" r:id="rId85"/>
    <p:sldId id="1086" r:id="rId86"/>
    <p:sldId id="1087" r:id="rId87"/>
    <p:sldId id="1088" r:id="rId88"/>
    <p:sldId id="1089" r:id="rId89"/>
    <p:sldId id="1091" r:id="rId90"/>
    <p:sldId id="1092" r:id="rId91"/>
    <p:sldId id="1095" r:id="rId92"/>
    <p:sldId id="910" r:id="rId93"/>
    <p:sldId id="911" r:id="rId94"/>
    <p:sldId id="871" r:id="rId9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39D"/>
    <a:srgbClr val="C12607"/>
    <a:srgbClr val="B12307"/>
    <a:srgbClr val="636363"/>
    <a:srgbClr val="6361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9" autoAdjust="0"/>
    <p:restoredTop sz="94095" autoAdjust="0"/>
  </p:normalViewPr>
  <p:slideViewPr>
    <p:cSldViewPr snapToGrid="0">
      <p:cViewPr varScale="1">
        <p:scale>
          <a:sx n="93" d="100"/>
          <a:sy n="93" d="100"/>
        </p:scale>
        <p:origin x="120" y="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88"/>
    </p:cViewPr>
  </p:sorterViewPr>
  <p:notesViewPr>
    <p:cSldViewPr snapToGrid="0">
      <p:cViewPr varScale="1">
        <p:scale>
          <a:sx n="44" d="100"/>
          <a:sy n="44" d="100"/>
        </p:scale>
        <p:origin x="2160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985DD6-5297-4C9F-97D5-1E7456FA5E05}" type="datetimeFigureOut">
              <a:rPr lang="pl-PL" smtClean="0"/>
              <a:t>08.05.2023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09803-C1E4-40BB-BD10-79CF071E9C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1204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73748-EFD7-48A5-9810-6FF2E65AC898}" type="datetimeFigureOut">
              <a:rPr lang="pl-PL" smtClean="0"/>
              <a:t>08.05.2023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72C29-F3ED-421F-A6FF-78E4E1485C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8603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64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6114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latin typeface="+mn-lt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38533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654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757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811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 anchor="t">
            <a:normAutofit/>
          </a:bodyPr>
          <a:lstStyle>
            <a:lvl1pPr>
              <a:defRPr sz="25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330" y="1742381"/>
            <a:ext cx="10560424" cy="4374448"/>
          </a:xfr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809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2240470"/>
          </a:xfrm>
        </p:spPr>
        <p:txBody>
          <a:bodyPr anchor="t">
            <a:normAutofit/>
          </a:bodyPr>
          <a:lstStyle>
            <a:lvl1pPr>
              <a:defRPr sz="4800" b="1">
                <a:latin typeface="+mn-lt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4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194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681163"/>
            <a:ext cx="10652966" cy="163577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39788" y="3316941"/>
            <a:ext cx="5183188" cy="470366"/>
          </a:xfrm>
        </p:spPr>
        <p:txBody>
          <a:bodyPr anchor="t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Jak to zbadać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9788" y="3787307"/>
            <a:ext cx="10652966" cy="2694176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pl-PL" dirty="0" smtClean="0"/>
              <a:t>Kliknij, aby edytować style wzorca tekst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 anchor="t">
            <a:normAutofit/>
          </a:bodyPr>
          <a:lstStyle>
            <a:lvl1pPr>
              <a:defRPr sz="25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469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738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64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01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6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055" y="5304908"/>
            <a:ext cx="1569952" cy="156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31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.org/Translations/WCAG21-pl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akceslab.pl/poradnik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pl/web/dostepnosc-cyfrowa/wcag-21-w-skrocie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paciellogroup.com/resources/contrastanalyser/" TargetMode="External"/><Relationship Id="rId2" Type="http://schemas.openxmlformats.org/officeDocument/2006/relationships/hyperlink" Target="https://wave.webaim.org/extension/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ccess-for-all.ch/en/pdf-lab/pdf-accessibility-checker-pac/downloading-pac.html" TargetMode="External"/><Relationship Id="rId3" Type="http://schemas.openxmlformats.org/officeDocument/2006/relationships/hyperlink" Target="https://isap.sejm.gov.pl/isap.nsf/download.xsp/WDU20190000848/T/D20190848L.pdf" TargetMode="External"/><Relationship Id="rId7" Type="http://schemas.openxmlformats.org/officeDocument/2006/relationships/hyperlink" Target="http://www.nvda.pl/" TargetMode="External"/><Relationship Id="rId2" Type="http://schemas.openxmlformats.org/officeDocument/2006/relationships/hyperlink" Target="https://www.w3.org/Translations/WCAG21-pl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tilitia.pl/" TargetMode="External"/><Relationship Id="rId5" Type="http://schemas.openxmlformats.org/officeDocument/2006/relationships/hyperlink" Target="https://wave.webaim.org/" TargetMode="External"/><Relationship Id="rId4" Type="http://schemas.openxmlformats.org/officeDocument/2006/relationships/hyperlink" Target="https://www.gov.pl/web/dostepnosc-cyfrowa/omowienie-wymogow-dostepnosci-cyfrowej-dla-podmiotow-publicznych" TargetMode="External"/><Relationship Id="rId9" Type="http://schemas.openxmlformats.org/officeDocument/2006/relationships/hyperlink" Target="https://validator.w3.org/" TargetMode="Externa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hyperlink" Target="mailto:dostepnosc.cyfrowa@cyfra.gov.pl" TargetMode="External"/><Relationship Id="rId2" Type="http://schemas.openxmlformats.org/officeDocument/2006/relationships/hyperlink" Target="https://www.gov.pl/web/dostepnosc-cyfrowa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90738" y="2706719"/>
            <a:ext cx="11010523" cy="2308901"/>
          </a:xfrm>
        </p:spPr>
        <p:txBody>
          <a:bodyPr anchor="t">
            <a:normAutofit/>
          </a:bodyPr>
          <a:lstStyle/>
          <a:p>
            <a:pPr algn="l"/>
            <a:r>
              <a:rPr lang="pl-PL" b="1" dirty="0" smtClean="0"/>
              <a:t>Podstawy tworzenia </a:t>
            </a:r>
            <a:r>
              <a:rPr lang="pl-PL" b="1" dirty="0"/>
              <a:t>dostępnych </a:t>
            </a:r>
            <a:r>
              <a:rPr lang="pl-PL" b="1" dirty="0" smtClean="0"/>
              <a:t>cyfrowo treści na stronach www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90738" y="4325029"/>
            <a:ext cx="9144000" cy="2093356"/>
          </a:xfrm>
        </p:spPr>
        <p:txBody>
          <a:bodyPr>
            <a:normAutofit/>
          </a:bodyPr>
          <a:lstStyle/>
          <a:p>
            <a:pPr algn="l"/>
            <a:r>
              <a:rPr lang="pl-PL" altLang="pl-PL" dirty="0" smtClean="0">
                <a:ea typeface="Mongolian Baiti" panose="03000500000000000000" pitchFamily="66" charset="0"/>
              </a:rPr>
              <a:t>Wydział Dostępności Cyfrowej</a:t>
            </a:r>
          </a:p>
          <a:p>
            <a:pPr algn="l"/>
            <a:r>
              <a:rPr lang="pl-PL" altLang="pl-PL" dirty="0" smtClean="0">
                <a:ea typeface="Mongolian Baiti" panose="03000500000000000000" pitchFamily="66" charset="0"/>
              </a:rPr>
              <a:t>Centrum Rozwoju Kompetencji Cyfrowych</a:t>
            </a:r>
          </a:p>
          <a:p>
            <a:pPr algn="l"/>
            <a:r>
              <a:rPr lang="pl-PL" altLang="pl-PL" dirty="0" smtClean="0">
                <a:ea typeface="Mongolian Baiti" panose="03000500000000000000" pitchFamily="66" charset="0"/>
              </a:rPr>
              <a:t>Ministerstwo Cyfryzacji</a:t>
            </a:r>
            <a:endParaRPr lang="pl-PL" altLang="pl-PL" dirty="0">
              <a:ea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9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Osoby słabosłyszące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742381"/>
            <a:ext cx="6889864" cy="4374448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 smtClean="0">
                <a:ea typeface="Droid Sans" pitchFamily="2"/>
                <a:cs typeface="Lohit Hindi" pitchFamily="2"/>
              </a:rPr>
              <a:t>„oczywista” grupa </a:t>
            </a:r>
            <a:r>
              <a:rPr lang="pl-PL" dirty="0">
                <a:ea typeface="Droid Sans" pitchFamily="2"/>
                <a:cs typeface="Lohit Hindi" pitchFamily="2"/>
              </a:rPr>
              <a:t>osób </a:t>
            </a:r>
            <a:r>
              <a:rPr lang="pl-PL" dirty="0" smtClean="0">
                <a:ea typeface="Droid Sans" pitchFamily="2"/>
                <a:cs typeface="Lohit Hindi" pitchFamily="2"/>
              </a:rPr>
              <a:t>potrzebujących dostępności cyfrowej;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 smtClean="0">
                <a:ea typeface="Droid Sans" pitchFamily="2"/>
                <a:cs typeface="Lohit Hindi" pitchFamily="2"/>
              </a:rPr>
              <a:t>ich </a:t>
            </a:r>
            <a:r>
              <a:rPr lang="pl-PL" dirty="0">
                <a:ea typeface="Droid Sans" pitchFamily="2"/>
                <a:cs typeface="Lohit Hindi" pitchFamily="2"/>
              </a:rPr>
              <a:t>potrzeby </a:t>
            </a:r>
            <a:r>
              <a:rPr lang="pl-PL" dirty="0" smtClean="0">
                <a:ea typeface="Droid Sans" pitchFamily="2"/>
                <a:cs typeface="Lohit Hindi" pitchFamily="2"/>
              </a:rPr>
              <a:t>są zazwyczaj nieźle rozumiane.</a:t>
            </a:r>
            <a:endParaRPr lang="pl-PL" dirty="0">
              <a:ea typeface="Droid Sans" pitchFamily="2"/>
              <a:cs typeface="Lohit Hindi" pitchFamily="2"/>
            </a:endParaRPr>
          </a:p>
          <a:p>
            <a:endParaRPr lang="pl-PL" dirty="0" smtClean="0"/>
          </a:p>
          <a:p>
            <a:r>
              <a:rPr lang="pl-PL" dirty="0" smtClean="0"/>
              <a:t> </a:t>
            </a:r>
          </a:p>
          <a:p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4" name="Obraz 3" descr="Kadr film z napisami dla osób niesłyszących"/>
          <p:cNvPicPr>
            <a:picLocks noChangeAspect="1"/>
          </p:cNvPicPr>
          <p:nvPr/>
        </p:nvPicPr>
        <p:blipFill rotWithShape="1">
          <a:blip r:embed="rId2"/>
          <a:srcRect l="12447" t="32286" r="46413" b="18205"/>
          <a:stretch/>
        </p:blipFill>
        <p:spPr>
          <a:xfrm>
            <a:off x="7988970" y="2231603"/>
            <a:ext cx="3503784" cy="237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Osoby niesłyszące/Głusi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742381"/>
            <a:ext cx="6889864" cy="4374448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 smtClean="0">
                <a:ea typeface="Droid Sans" pitchFamily="2"/>
                <a:cs typeface="Lohit Hindi" pitchFamily="2"/>
              </a:rPr>
              <a:t>„zapominana” grupa </a:t>
            </a:r>
            <a:r>
              <a:rPr lang="pl-PL" dirty="0">
                <a:ea typeface="Droid Sans" pitchFamily="2"/>
                <a:cs typeface="Lohit Hindi" pitchFamily="2"/>
              </a:rPr>
              <a:t>osób potrzebujących </a:t>
            </a:r>
            <a:r>
              <a:rPr lang="pl-PL" dirty="0" smtClean="0">
                <a:ea typeface="Droid Sans" pitchFamily="2"/>
                <a:cs typeface="Lohit Hindi" pitchFamily="2"/>
              </a:rPr>
              <a:t>dostępności cyfrowej;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 smtClean="0">
                <a:ea typeface="Droid Sans" pitchFamily="2"/>
                <a:cs typeface="Lohit Hindi" pitchFamily="2"/>
              </a:rPr>
              <a:t>ich </a:t>
            </a:r>
            <a:r>
              <a:rPr lang="pl-PL" dirty="0">
                <a:ea typeface="Droid Sans" pitchFamily="2"/>
                <a:cs typeface="Lohit Hindi" pitchFamily="2"/>
              </a:rPr>
              <a:t>potrzeby </a:t>
            </a:r>
            <a:r>
              <a:rPr lang="pl-PL" dirty="0" smtClean="0">
                <a:ea typeface="Droid Sans" pitchFamily="2"/>
                <a:cs typeface="Lohit Hindi" pitchFamily="2"/>
              </a:rPr>
              <a:t>są zazwyczaj lekceważone lub błędnie zrównywanie z potrzebami osób słabosłyszących.</a:t>
            </a:r>
            <a:endParaRPr lang="pl-PL" dirty="0">
              <a:ea typeface="Droid Sans" pitchFamily="2"/>
              <a:cs typeface="Lohit Hindi" pitchFamily="2"/>
            </a:endParaRPr>
          </a:p>
          <a:p>
            <a:endParaRPr lang="pl-PL" dirty="0" smtClean="0"/>
          </a:p>
          <a:p>
            <a:r>
              <a:rPr lang="pl-PL" dirty="0" smtClean="0"/>
              <a:t> </a:t>
            </a:r>
          </a:p>
          <a:p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1026" name="Picture 2" descr="zbliżenie na dłonie migającej kobie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876" y="2340373"/>
            <a:ext cx="3271878" cy="218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7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Osoby z niepełnosprawnością ruchową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742381"/>
            <a:ext cx="6889864" cy="4374448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>
                <a:ea typeface="Droid Sans" pitchFamily="2"/>
                <a:cs typeface="Lohit Hindi" pitchFamily="2"/>
              </a:rPr>
              <a:t>w</a:t>
            </a:r>
            <a:r>
              <a:rPr lang="pl-PL" dirty="0" smtClean="0">
                <a:ea typeface="Droid Sans" pitchFamily="2"/>
                <a:cs typeface="Lohit Hindi" pitchFamily="2"/>
              </a:rPr>
              <a:t> kontekście architektury ich potrzeby są zrozumiałe, przy cyfrowych rozwiązaniach bywa różnie;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n</a:t>
            </a:r>
            <a:r>
              <a:rPr lang="pl-PL" dirty="0" smtClean="0"/>
              <a:t>awigują samą myszką, samą klawiaturą, głosowo, ruchem gałek ocznych lub nawet oddechem.</a:t>
            </a:r>
          </a:p>
          <a:p>
            <a:r>
              <a:rPr lang="pl-PL" dirty="0" smtClean="0"/>
              <a:t> </a:t>
            </a:r>
          </a:p>
          <a:p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6" name="Obraz 5" descr="klawiatura z powiększonymi i kontrastowymi przyciskam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2463" y="1510131"/>
            <a:ext cx="2891276" cy="2072509"/>
          </a:xfrm>
          <a:prstGeom prst="rect">
            <a:avLst/>
          </a:prstGeom>
        </p:spPr>
      </p:pic>
      <p:pic>
        <p:nvPicPr>
          <p:cNvPr id="7" name="Obraz 6" descr="Chłopiec z założonym na głowę kontrolerem do nawigacji komputerem przez oddech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8461" y="3744436"/>
            <a:ext cx="2625278" cy="210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81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 smtClean="0"/>
              <a:t>Inni użytkownicy, którzy korzystają </a:t>
            </a:r>
            <a:r>
              <a:rPr lang="pl-PL" dirty="0"/>
              <a:t>z dostępności cyfrowej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o</a:t>
            </a:r>
            <a:r>
              <a:rPr lang="pl-PL" sz="2400" dirty="0" smtClean="0"/>
              <a:t>soby z zaburzeniami postrzegania kolorów;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o</a:t>
            </a:r>
            <a:r>
              <a:rPr lang="pl-PL" sz="2400" dirty="0" smtClean="0"/>
              <a:t>soby z zaburzeniami poznawczymi;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o</a:t>
            </a:r>
            <a:r>
              <a:rPr lang="pl-PL" sz="2400" dirty="0" smtClean="0"/>
              <a:t>soby z dysleksją;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o</a:t>
            </a:r>
            <a:r>
              <a:rPr lang="pl-PL" sz="2400" dirty="0" smtClean="0"/>
              <a:t>soby z depresją;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smtClean="0"/>
              <a:t>osoby z podstawowym wykształceniem;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smtClean="0"/>
              <a:t>osoby nieposługujące się biegle językiem polskim;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s</a:t>
            </a:r>
            <a:r>
              <a:rPr lang="pl-PL" sz="2400" dirty="0" smtClean="0"/>
              <a:t>eniorzy.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/>
          </a:p>
          <a:p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47998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Ustawa z dnia 4 kwietnia 2019 r. o dostępności cyfrowej stron internetowych i aplikacji mobilnych podmiotów publicznych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2382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2002054"/>
            <a:ext cx="10560424" cy="3176337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b="1" dirty="0"/>
              <a:t>Dyrektywa Parlamentu Europejskiego i Rady (UE) 2016/2102 </a:t>
            </a:r>
            <a:r>
              <a:rPr lang="pl-PL" dirty="0"/>
              <a:t>z dnia 26 października 2016 r. w sprawie dostępności stron internetowych i mobilnych aplikacji organów sektora </a:t>
            </a:r>
            <a:r>
              <a:rPr lang="pl-PL" dirty="0" smtClean="0"/>
              <a:t>publicznego;</a:t>
            </a:r>
            <a:endParaRPr lang="pl-PL" dirty="0"/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dirty="0"/>
              <a:t>Uchwała Rady Ministrów z dnia 17 lipca 2018 r. w sprawie ustanowienia Rządowego </a:t>
            </a:r>
            <a:r>
              <a:rPr lang="pl-PL" b="1" dirty="0"/>
              <a:t>Programu Dostępność </a:t>
            </a:r>
            <a:r>
              <a:rPr lang="pl-PL" b="1" dirty="0" smtClean="0"/>
              <a:t>Plus;</a:t>
            </a:r>
            <a:endParaRPr lang="pl-PL" b="1" dirty="0"/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b="1" dirty="0"/>
              <a:t>Ustawa z dnia 19 lipca 2019 r. o zapewnianiu dostępności</a:t>
            </a:r>
            <a:r>
              <a:rPr lang="pl-PL" dirty="0"/>
              <a:t> osobom ze szczególnymi </a:t>
            </a:r>
            <a:r>
              <a:rPr lang="pl-PL" dirty="0" smtClean="0"/>
              <a:t>potrzebami;</a:t>
            </a:r>
            <a:endParaRPr lang="pl-PL" b="1" dirty="0" smtClean="0"/>
          </a:p>
          <a:p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Kontekst regulacji 1/2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5848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2002054"/>
            <a:ext cx="10560424" cy="3176337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dirty="0"/>
              <a:t>r</a:t>
            </a:r>
            <a:r>
              <a:rPr lang="pl-PL" dirty="0" smtClean="0"/>
              <a:t>ealizacja </a:t>
            </a:r>
            <a:r>
              <a:rPr lang="pl-PL" dirty="0"/>
              <a:t>postanowień </a:t>
            </a:r>
            <a:r>
              <a:rPr lang="pl-PL" b="1" dirty="0"/>
              <a:t>Konwencji o prawach osób niepełnosprawnych </a:t>
            </a:r>
            <a:r>
              <a:rPr lang="pl-PL" dirty="0"/>
              <a:t>z dnia 13 grudnia 2006 r., ratyfikowanej przez Polskę w dniu 6 września 2012 r</a:t>
            </a:r>
            <a:r>
              <a:rPr lang="pl-PL" dirty="0" smtClean="0"/>
              <a:t>.;</a:t>
            </a:r>
            <a:endParaRPr lang="pl-PL" dirty="0"/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dirty="0" smtClean="0"/>
              <a:t>rozporządzenie </a:t>
            </a:r>
            <a:r>
              <a:rPr lang="pl-PL" dirty="0"/>
              <a:t>Rady Ministrów z dnia 12 kwietnia 2012 r. w sprawie </a:t>
            </a:r>
            <a:r>
              <a:rPr lang="pl-PL" b="1" dirty="0"/>
              <a:t>Krajowych Ram </a:t>
            </a:r>
            <a:r>
              <a:rPr lang="pl-PL" b="1" dirty="0" smtClean="0"/>
              <a:t>Interoperacyjności (…) </a:t>
            </a:r>
            <a:r>
              <a:rPr lang="pl-PL" dirty="0"/>
              <a:t>ustawy o informatyzacji podmiotów realizujących zadania </a:t>
            </a:r>
            <a:r>
              <a:rPr lang="pl-PL" dirty="0" smtClean="0"/>
              <a:t>publiczne.</a:t>
            </a:r>
            <a:endParaRPr lang="pl-PL" dirty="0"/>
          </a:p>
          <a:p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Kontekst regulacji 2/2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9910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819175"/>
            <a:ext cx="10560424" cy="4158113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dirty="0"/>
              <a:t>Podmioty </a:t>
            </a:r>
            <a:r>
              <a:rPr lang="pl-PL" dirty="0" smtClean="0"/>
              <a:t>publiczne:</a:t>
            </a:r>
            <a:endParaRPr lang="pl-PL" dirty="0"/>
          </a:p>
          <a:p>
            <a:pPr marL="1143000" lvl="1" indent="-457200">
              <a:lnSpc>
                <a:spcPct val="120000"/>
              </a:lnSpc>
            </a:pPr>
            <a:r>
              <a:rPr lang="pl-PL" dirty="0"/>
              <a:t>jednostki sektora finansów </a:t>
            </a:r>
            <a:r>
              <a:rPr lang="pl-PL" dirty="0" smtClean="0"/>
              <a:t>publicznych;</a:t>
            </a:r>
            <a:endParaRPr lang="pl-PL" dirty="0"/>
          </a:p>
          <a:p>
            <a:pPr marL="1143000" lvl="1" indent="-457200">
              <a:lnSpc>
                <a:spcPct val="120000"/>
              </a:lnSpc>
            </a:pPr>
            <a:r>
              <a:rPr lang="pl-PL" dirty="0"/>
              <a:t>państwowe jednostki organizacyjne bez osobowości </a:t>
            </a:r>
            <a:r>
              <a:rPr lang="pl-PL" dirty="0" smtClean="0"/>
              <a:t>prawnej;</a:t>
            </a:r>
            <a:endParaRPr lang="pl-PL" dirty="0"/>
          </a:p>
          <a:p>
            <a:pPr marL="1143000" lvl="1" indent="-457200">
              <a:lnSpc>
                <a:spcPct val="120000"/>
              </a:lnSpc>
            </a:pPr>
            <a:r>
              <a:rPr lang="pl-PL" dirty="0"/>
              <a:t>osoby prawne, </a:t>
            </a:r>
            <a:r>
              <a:rPr lang="pl-PL" dirty="0" smtClean="0"/>
              <a:t>które zaspokajają </a:t>
            </a:r>
            <a:r>
              <a:rPr lang="pl-PL" dirty="0"/>
              <a:t>potrzeby o charakterze powszechnym: finansowane ze środków publicznych w ponad 50%, lub z ponad połową udziałów albo akcji, lub nadzorem nad organem zarządzającym, lub z prawem do powoływania ponad połowy składu organu nadzorczego lub </a:t>
            </a:r>
            <a:r>
              <a:rPr lang="pl-PL" dirty="0" smtClean="0"/>
              <a:t>zarządzającego;</a:t>
            </a:r>
            <a:endParaRPr lang="pl-PL" dirty="0"/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dirty="0"/>
              <a:t>związki tych </a:t>
            </a:r>
            <a:r>
              <a:rPr lang="pl-PL" dirty="0" smtClean="0"/>
              <a:t>podmiotów;</a:t>
            </a:r>
            <a:endParaRPr lang="pl-PL" dirty="0"/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dirty="0"/>
              <a:t>niektóre organizacje </a:t>
            </a:r>
            <a:r>
              <a:rPr lang="pl-PL" dirty="0" smtClean="0"/>
              <a:t>pozarządowe.</a:t>
            </a:r>
            <a:endParaRPr lang="pl-PL" dirty="0"/>
          </a:p>
          <a:p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Kogo dotyczy — zakres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365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819175"/>
            <a:ext cx="10560424" cy="4158113"/>
          </a:xfrm>
        </p:spPr>
        <p:txBody>
          <a:bodyPr numCol="2">
            <a:normAutofit fontScale="92500"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dirty="0" smtClean="0"/>
              <a:t>ministerstwa;</a:t>
            </a:r>
            <a:endParaRPr lang="pl-PL" dirty="0"/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dirty="0"/>
              <a:t>szkoły </a:t>
            </a:r>
            <a:r>
              <a:rPr lang="pl-PL" dirty="0" smtClean="0"/>
              <a:t>publiczne;</a:t>
            </a:r>
            <a:endParaRPr lang="pl-PL" dirty="0"/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dirty="0"/>
              <a:t>biblioteki </a:t>
            </a:r>
            <a:r>
              <a:rPr lang="pl-PL" dirty="0" smtClean="0"/>
              <a:t>publiczne;</a:t>
            </a:r>
            <a:endParaRPr lang="pl-PL" dirty="0"/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dirty="0"/>
              <a:t>szpitale i </a:t>
            </a:r>
            <a:r>
              <a:rPr lang="pl-PL" dirty="0" smtClean="0"/>
              <a:t>przychodnie;</a:t>
            </a:r>
            <a:endParaRPr lang="pl-PL" dirty="0"/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dirty="0"/>
              <a:t>urzędy miast, gmin, </a:t>
            </a:r>
            <a:r>
              <a:rPr lang="pl-PL" dirty="0" smtClean="0"/>
              <a:t>województw;</a:t>
            </a:r>
            <a:endParaRPr lang="pl-PL" dirty="0"/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dirty="0"/>
              <a:t>uczelnie </a:t>
            </a:r>
            <a:r>
              <a:rPr lang="pl-PL" dirty="0" smtClean="0"/>
              <a:t>publiczne;</a:t>
            </a:r>
            <a:endParaRPr lang="pl-PL" dirty="0"/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dirty="0"/>
              <a:t>ośrodki pomocy </a:t>
            </a:r>
            <a:r>
              <a:rPr lang="pl-PL" dirty="0" smtClean="0"/>
              <a:t>społecznej;</a:t>
            </a:r>
            <a:endParaRPr lang="pl-PL" dirty="0"/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dirty="0"/>
              <a:t>domy </a:t>
            </a:r>
            <a:r>
              <a:rPr lang="pl-PL" dirty="0" smtClean="0"/>
              <a:t>kultury;</a:t>
            </a:r>
            <a:endParaRPr lang="pl-PL" dirty="0"/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dirty="0"/>
              <a:t>zakłady </a:t>
            </a:r>
            <a:r>
              <a:rPr lang="pl-PL" dirty="0" smtClean="0"/>
              <a:t>karne;</a:t>
            </a:r>
            <a:endParaRPr lang="pl-PL" dirty="0"/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dirty="0"/>
              <a:t>i</a:t>
            </a:r>
            <a:r>
              <a:rPr lang="pl-PL" dirty="0" smtClean="0"/>
              <a:t>nstytucje </a:t>
            </a:r>
            <a:r>
              <a:rPr lang="pl-PL" dirty="0"/>
              <a:t>typu ZUS, KRUS, </a:t>
            </a:r>
            <a:r>
              <a:rPr lang="pl-PL" dirty="0" smtClean="0"/>
              <a:t>NFZ;</a:t>
            </a:r>
            <a:endParaRPr lang="pl-PL" dirty="0"/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dirty="0" smtClean="0"/>
              <a:t>NGO, które prowadzą </a:t>
            </a:r>
            <a:r>
              <a:rPr lang="pl-PL" dirty="0"/>
              <a:t>działalność na rzecz ochrony i promocji </a:t>
            </a:r>
            <a:r>
              <a:rPr lang="pl-PL" dirty="0" smtClean="0"/>
              <a:t>zdrowia </a:t>
            </a:r>
            <a:r>
              <a:rPr lang="pl-PL" dirty="0"/>
              <a:t>osób niepełnosprawnych i </a:t>
            </a:r>
            <a:r>
              <a:rPr lang="pl-PL" dirty="0" smtClean="0"/>
              <a:t>seniorów.</a:t>
            </a:r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Kogo dotyczy — przykładowe podmioty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0683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819175"/>
            <a:ext cx="10560424" cy="4158113"/>
          </a:xfrm>
        </p:spPr>
        <p:txBody>
          <a:bodyPr numCol="1">
            <a:normAutofit/>
          </a:bodyPr>
          <a:lstStyle/>
          <a:p>
            <a:pPr>
              <a:lnSpc>
                <a:spcPct val="120000"/>
              </a:lnSpc>
            </a:pPr>
            <a:r>
              <a:rPr lang="pl-PL" dirty="0" smtClean="0"/>
              <a:t>Ustawa nie dotyczy</a:t>
            </a:r>
            <a:r>
              <a:rPr lang="pl-PL" b="1" dirty="0" smtClean="0"/>
              <a:t> dostawców </a:t>
            </a:r>
            <a:r>
              <a:rPr lang="pl-PL" b="1" dirty="0"/>
              <a:t>usług medialnych</a:t>
            </a:r>
            <a:r>
              <a:rPr lang="pl-PL" dirty="0"/>
              <a:t>, o których mowa w ustawie o radiofonii i </a:t>
            </a:r>
            <a:r>
              <a:rPr lang="pl-PL" dirty="0" smtClean="0"/>
              <a:t>telewizji.</a:t>
            </a:r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Kogo nie dotyczy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9654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Plan szkolenia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29" y="2505807"/>
            <a:ext cx="10691101" cy="3611021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arabicPeriod"/>
            </a:pPr>
            <a:r>
              <a:rPr lang="pl-PL" sz="4000" dirty="0"/>
              <a:t>Wprowadzenie do idei dostępności</a:t>
            </a:r>
            <a:r>
              <a:rPr lang="pl-PL" sz="4000" dirty="0" smtClean="0"/>
              <a:t>;</a:t>
            </a:r>
          </a:p>
          <a:p>
            <a:pPr marL="571500" indent="-571500">
              <a:buFont typeface="+mj-lt"/>
              <a:buAutoNum type="arabicPeriod"/>
            </a:pPr>
            <a:r>
              <a:rPr lang="pl-PL" sz="4000" dirty="0" smtClean="0"/>
              <a:t>Ustawa o dostępności cyfrowej w kilku słowach;</a:t>
            </a:r>
            <a:endParaRPr lang="pl-PL" sz="4000" dirty="0"/>
          </a:p>
          <a:p>
            <a:pPr marL="571500" indent="-571500">
              <a:buFont typeface="+mj-lt"/>
              <a:buAutoNum type="arabicPeriod"/>
            </a:pPr>
            <a:r>
              <a:rPr lang="pl-PL" sz="4000" dirty="0" smtClean="0"/>
              <a:t>Kilka słów o specyfikacji </a:t>
            </a:r>
            <a:r>
              <a:rPr lang="pl-PL" sz="4000" dirty="0"/>
              <a:t>WCAG </a:t>
            </a:r>
            <a:r>
              <a:rPr lang="pl-PL" sz="4000" dirty="0" smtClean="0"/>
              <a:t>2.1;</a:t>
            </a:r>
            <a:endParaRPr lang="pl-PL" sz="4000" dirty="0"/>
          </a:p>
          <a:p>
            <a:pPr marL="571500" indent="-571500">
              <a:buFont typeface="+mj-lt"/>
              <a:buAutoNum type="arabicPeriod"/>
            </a:pPr>
            <a:r>
              <a:rPr lang="pl-PL" sz="4000" dirty="0" smtClean="0"/>
              <a:t>Najważniejsze aspekty dostępności treści dla redaktorów.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204727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819175"/>
            <a:ext cx="10560424" cy="4158113"/>
          </a:xfrm>
        </p:spPr>
        <p:txBody>
          <a:bodyPr numCol="1">
            <a:norm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dirty="0"/>
              <a:t>w</a:t>
            </a:r>
            <a:r>
              <a:rPr lang="pl-PL" dirty="0" smtClean="0"/>
              <a:t>ymagania </a:t>
            </a:r>
            <a:r>
              <a:rPr lang="pl-PL" b="1" dirty="0"/>
              <a:t>dostępności cyfrowej stron internetowych i aplikacji mobilnych </a:t>
            </a:r>
            <a:r>
              <a:rPr lang="pl-PL" dirty="0"/>
              <a:t>podmiotów </a:t>
            </a:r>
            <a:r>
              <a:rPr lang="pl-PL" dirty="0" smtClean="0"/>
              <a:t>publicznych;</a:t>
            </a:r>
            <a:endParaRPr lang="pl-PL" dirty="0"/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dirty="0"/>
              <a:t>o</a:t>
            </a:r>
            <a:r>
              <a:rPr lang="pl-PL" dirty="0" smtClean="0"/>
              <a:t>bowiązek </a:t>
            </a:r>
            <a:r>
              <a:rPr lang="pl-PL" dirty="0"/>
              <a:t>umieszczania </a:t>
            </a:r>
            <a:r>
              <a:rPr lang="pl-PL" b="1" dirty="0"/>
              <a:t>deklaracji </a:t>
            </a:r>
            <a:r>
              <a:rPr lang="pl-PL" b="1" dirty="0" smtClean="0"/>
              <a:t>dostępności;</a:t>
            </a:r>
            <a:endParaRPr lang="pl-PL" b="1" dirty="0"/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dirty="0"/>
              <a:t>k</a:t>
            </a:r>
            <a:r>
              <a:rPr lang="pl-PL" dirty="0" smtClean="0"/>
              <a:t>ompetencje </a:t>
            </a:r>
            <a:r>
              <a:rPr lang="pl-PL" dirty="0"/>
              <a:t>m</a:t>
            </a:r>
            <a:r>
              <a:rPr lang="pl-PL" dirty="0" smtClean="0"/>
              <a:t>inistra </a:t>
            </a:r>
            <a:r>
              <a:rPr lang="pl-PL" dirty="0"/>
              <a:t>c</a:t>
            </a:r>
            <a:r>
              <a:rPr lang="pl-PL" dirty="0" smtClean="0"/>
              <a:t>yfryzacji </a:t>
            </a:r>
            <a:r>
              <a:rPr lang="pl-PL" dirty="0"/>
              <a:t>w zakresie </a:t>
            </a:r>
            <a:r>
              <a:rPr lang="pl-PL" b="1" dirty="0"/>
              <a:t>monitoringu</a:t>
            </a:r>
            <a:r>
              <a:rPr lang="pl-PL" dirty="0"/>
              <a:t> stron www i aplikacji mobilnych oraz jego </a:t>
            </a:r>
            <a:r>
              <a:rPr lang="pl-PL" dirty="0" smtClean="0"/>
              <a:t>zasady;</a:t>
            </a:r>
            <a:endParaRPr lang="pl-PL" dirty="0"/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dirty="0" smtClean="0"/>
              <a:t>postępowanie </a:t>
            </a:r>
            <a:r>
              <a:rPr lang="pl-PL" b="1" dirty="0"/>
              <a:t>w wypadku nieprzestrzegania </a:t>
            </a:r>
            <a:r>
              <a:rPr lang="pl-PL" dirty="0"/>
              <a:t>dostępności </a:t>
            </a:r>
            <a:r>
              <a:rPr lang="pl-PL" dirty="0" smtClean="0"/>
              <a:t>cyfrowej.</a:t>
            </a:r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Co reguluje ustawa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0726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819175"/>
            <a:ext cx="10560424" cy="4158113"/>
          </a:xfrm>
        </p:spPr>
        <p:txBody>
          <a:bodyPr numCol="1">
            <a:norm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dirty="0" smtClean="0"/>
              <a:t>jest </a:t>
            </a:r>
            <a:r>
              <a:rPr lang="pl-PL" dirty="0"/>
              <a:t>przede wszystkim </a:t>
            </a:r>
            <a:r>
              <a:rPr lang="pl-PL" b="1" dirty="0" smtClean="0"/>
              <a:t>opisem stanu dostępności podmiotu </a:t>
            </a:r>
            <a:r>
              <a:rPr lang="pl-PL" dirty="0" smtClean="0"/>
              <a:t>adresowanym dla osób z niepełnosprawnościami;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dirty="0"/>
              <a:t>j</a:t>
            </a:r>
            <a:r>
              <a:rPr lang="pl-PL" dirty="0" smtClean="0"/>
              <a:t>est też dowodem </a:t>
            </a:r>
            <a:r>
              <a:rPr lang="pl-PL" dirty="0"/>
              <a:t>tego, że podmiot publiczny interesuje się i dba o dostępność </a:t>
            </a:r>
            <a:r>
              <a:rPr lang="pl-PL" dirty="0" smtClean="0"/>
              <a:t>cyfrową;</a:t>
            </a:r>
            <a:endParaRPr lang="pl-PL" dirty="0"/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b="1" dirty="0" smtClean="0"/>
              <a:t>musi </a:t>
            </a:r>
            <a:r>
              <a:rPr lang="pl-PL" b="1" dirty="0"/>
              <a:t>być aktualizowana </a:t>
            </a:r>
            <a:r>
              <a:rPr lang="pl-PL" dirty="0"/>
              <a:t>przynajmniej raz w </a:t>
            </a:r>
            <a:r>
              <a:rPr lang="pl-PL" dirty="0" smtClean="0"/>
              <a:t>roku;</a:t>
            </a:r>
            <a:endParaRPr lang="pl-PL" dirty="0"/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dirty="0" smtClean="0"/>
              <a:t>struktura </a:t>
            </a:r>
            <a:r>
              <a:rPr lang="pl-PL" dirty="0"/>
              <a:t>dokumentu oraz kodu HTML </a:t>
            </a:r>
            <a:r>
              <a:rPr lang="pl-PL" dirty="0" smtClean="0"/>
              <a:t>są </a:t>
            </a:r>
            <a:r>
              <a:rPr lang="pl-PL" b="1" dirty="0" smtClean="0"/>
              <a:t>dokładnie określone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Deklaracja dostępności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7276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819175"/>
            <a:ext cx="10560424" cy="4158113"/>
          </a:xfrm>
        </p:spPr>
        <p:txBody>
          <a:bodyPr numCol="1">
            <a:norm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dirty="0"/>
              <a:t>z</a:t>
            </a:r>
            <a:r>
              <a:rPr lang="pl-PL" dirty="0" smtClean="0"/>
              <a:t>godność </a:t>
            </a:r>
            <a:r>
              <a:rPr lang="pl-PL" dirty="0"/>
              <a:t>z wymaganiami określonymi w załączniku do </a:t>
            </a:r>
            <a:r>
              <a:rPr lang="pl-PL" dirty="0" smtClean="0"/>
              <a:t>ustawy, </a:t>
            </a:r>
            <a:r>
              <a:rPr lang="pl-PL" dirty="0"/>
              <a:t>odpowiadającymi faktycznie  zaleceniom </a:t>
            </a:r>
            <a:r>
              <a:rPr lang="pl-PL" b="1" dirty="0"/>
              <a:t>WCAG na poziomie </a:t>
            </a:r>
            <a:r>
              <a:rPr lang="pl-PL" b="1" dirty="0" smtClean="0"/>
              <a:t>AA;</a:t>
            </a:r>
            <a:endParaRPr lang="pl-PL" b="1" dirty="0"/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dirty="0" smtClean="0"/>
              <a:t>zgodność </a:t>
            </a:r>
            <a:r>
              <a:rPr lang="pl-PL" dirty="0"/>
              <a:t>z wymaganiami określonymi w pkt 9,10 i 11 normy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/>
              <a:t>EN </a:t>
            </a:r>
            <a:r>
              <a:rPr lang="pl-PL" b="1" dirty="0"/>
              <a:t>301 549 </a:t>
            </a:r>
            <a:r>
              <a:rPr lang="pl-PL" b="1" dirty="0" smtClean="0"/>
              <a:t>V2.1.2.</a:t>
            </a:r>
            <a:endParaRPr lang="pl-PL" b="1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Definicja dostępności cyfrowej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7689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819175"/>
            <a:ext cx="10560424" cy="4350619"/>
          </a:xfrm>
        </p:spPr>
        <p:txBody>
          <a:bodyPr numCol="1">
            <a:normAutofit/>
          </a:bodyPr>
          <a:lstStyle/>
          <a:p>
            <a:pPr>
              <a:lnSpc>
                <a:spcPct val="120000"/>
              </a:lnSpc>
            </a:pPr>
            <a:r>
              <a:rPr lang="pl-PL" dirty="0"/>
              <a:t>Wyjątek dostępności cyfrowej dotyczy podmiotów publicznych, dla których wiązałoby się to z poniesieniem </a:t>
            </a:r>
            <a:r>
              <a:rPr lang="pl-PL" b="1" dirty="0"/>
              <a:t>nadmiernych </a:t>
            </a:r>
            <a:r>
              <a:rPr lang="pl-PL" b="1" dirty="0" smtClean="0"/>
              <a:t>kosztów.</a:t>
            </a:r>
          </a:p>
          <a:p>
            <a:endParaRPr lang="pl-PL" dirty="0" smtClean="0"/>
          </a:p>
          <a:p>
            <a:r>
              <a:rPr lang="pl-PL" b="1" dirty="0" smtClean="0"/>
              <a:t>Nawet </a:t>
            </a:r>
            <a:r>
              <a:rPr lang="pl-PL" b="1" dirty="0"/>
              <a:t>powołując się na nadmierne koszty </a:t>
            </a:r>
            <a:r>
              <a:rPr lang="pl-PL" dirty="0"/>
              <a:t>trzeba pamiętać 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obowiązku przeprowadzenia analizy dostępności;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elementach obowiązkowo dostępnych;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deklaracji dostępności;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udostępnieniu informacji za pomocą metod alternatywnych.</a:t>
            </a:r>
          </a:p>
          <a:p>
            <a:pPr>
              <a:lnSpc>
                <a:spcPct val="120000"/>
              </a:lnSpc>
            </a:pPr>
            <a:endParaRPr lang="pl-PL" b="1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Wyłączenia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0748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819175"/>
            <a:ext cx="10560424" cy="4350619"/>
          </a:xfrm>
        </p:spPr>
        <p:txBody>
          <a:bodyPr numCol="1">
            <a:normAutofit/>
          </a:bodyPr>
          <a:lstStyle/>
          <a:p>
            <a:pPr>
              <a:lnSpc>
                <a:spcPct val="120000"/>
              </a:lnSpc>
            </a:pPr>
            <a:r>
              <a:rPr lang="pl-PL" b="1" dirty="0" smtClean="0"/>
              <a:t>Na </a:t>
            </a:r>
            <a:r>
              <a:rPr lang="pl-PL" b="1" dirty="0"/>
              <a:t>nadmierne koszty nie mogą powołać się</a:t>
            </a:r>
            <a:r>
              <a:rPr lang="pl-PL" dirty="0"/>
              <a:t> podmioty, których zadaniem publicznym jest </a:t>
            </a:r>
            <a:r>
              <a:rPr lang="pl-PL" b="1" dirty="0"/>
              <a:t>prowadzenie działalności na rzecz osób niepełnosprawnych lub osób starszych</a:t>
            </a:r>
            <a:r>
              <a:rPr lang="pl-PL" dirty="0"/>
              <a:t>.</a:t>
            </a:r>
          </a:p>
          <a:p>
            <a:pPr>
              <a:lnSpc>
                <a:spcPct val="120000"/>
              </a:lnSpc>
            </a:pPr>
            <a:endParaRPr lang="pl-PL" b="1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Wymagania minimalne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755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819175"/>
            <a:ext cx="10560424" cy="4350619"/>
          </a:xfrm>
        </p:spPr>
        <p:txBody>
          <a:bodyPr numCol="1"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pl-PL" b="1" dirty="0"/>
              <a:t>Przepisom ustawy nie podlegają: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dirty="0"/>
              <a:t>multimedia nadawane na żywo;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dirty="0"/>
              <a:t>dokumenty archiwalne, opublikowane przed 23 września 2018;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dirty="0"/>
              <a:t>mapy pod warunkiem zapewnienia alternatywnego dostępu do danych;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dirty="0"/>
              <a:t>niektóre dzieła sztuki i zabytki;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dirty="0"/>
              <a:t>treści od innych podmiotów;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dirty="0"/>
              <a:t>treści niewykorzystywane do realizacji bieżących zadań;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dirty="0"/>
              <a:t>określone </a:t>
            </a:r>
            <a:r>
              <a:rPr lang="pl-PL" dirty="0" smtClean="0"/>
              <a:t>dokumenty.</a:t>
            </a:r>
            <a:endParaRPr lang="pl-PL" dirty="0"/>
          </a:p>
          <a:p>
            <a:pPr>
              <a:lnSpc>
                <a:spcPct val="120000"/>
              </a:lnSpc>
            </a:pPr>
            <a:endParaRPr lang="pl-PL" b="1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Zwolnienia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5190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ymbol zastępczy zawartości 1" descr="Tabela zestawiająca rodzaje rozwiązań cyfrowych i daty, do których muszą być one dostępne cyfrowo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4721443"/>
              </p:ext>
            </p:extLst>
          </p:nvPr>
        </p:nvGraphicFramePr>
        <p:xfrm>
          <a:off x="1904015" y="1973279"/>
          <a:ext cx="7807876" cy="3352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84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29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Przedmiot</a:t>
                      </a:r>
                      <a:r>
                        <a:rPr lang="pl-PL" sz="2400" baseline="0" dirty="0" smtClean="0"/>
                        <a:t> dostępności</a:t>
                      </a:r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Data</a:t>
                      </a:r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nowe strony www</a:t>
                      </a:r>
                      <a:r>
                        <a:rPr lang="pl-PL" sz="20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podmiotów publicznych, powstałe po 23-09-</a:t>
                      </a:r>
                      <a:r>
                        <a:rPr lang="pl-PL" sz="20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2018</a:t>
                      </a:r>
                      <a:endParaRPr lang="pl-PL" sz="20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dostępne cyfrowo</a:t>
                      </a:r>
                      <a:endParaRPr lang="pl-PL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strony www podmiotów publicznych istniejące przed </a:t>
                      </a:r>
                      <a:r>
                        <a:rPr lang="pl-PL" sz="20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23-09-</a:t>
                      </a:r>
                      <a:r>
                        <a:rPr lang="pl-PL" sz="20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2018</a:t>
                      </a:r>
                      <a:r>
                        <a:rPr lang="pl-PL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pl-PL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dostępne cyfrowo od 23-09-2020</a:t>
                      </a:r>
                      <a:endParaRPr lang="pl-PL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aplikacje mobilne podmiotów</a:t>
                      </a:r>
                      <a:r>
                        <a:rPr lang="pl-PL" sz="20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publicznych</a:t>
                      </a:r>
                      <a:endParaRPr lang="pl-PL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dostępne cyfrowo od  23-06-2021</a:t>
                      </a:r>
                      <a:endParaRPr lang="pl-PL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intranet i </a:t>
                      </a:r>
                      <a:r>
                        <a:rPr lang="pl-PL" sz="20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ekstranet</a:t>
                      </a:r>
                      <a:endParaRPr lang="pl-PL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dostępne cyfrowo od 23-09-2020</a:t>
                      </a:r>
                      <a:endParaRPr lang="pl-PL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multimedia</a:t>
                      </a:r>
                      <a:endParaRPr lang="pl-PL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dostępne cyfrowo od 23-09-2020</a:t>
                      </a:r>
                      <a:endParaRPr lang="pl-PL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Kalendarz wdrażania ustawy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9459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819175"/>
            <a:ext cx="10560424" cy="4350619"/>
          </a:xfrm>
        </p:spPr>
        <p:txBody>
          <a:bodyPr numCol="1">
            <a:norm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dirty="0"/>
              <a:t>z</a:t>
            </a:r>
            <a:r>
              <a:rPr lang="pl-PL" dirty="0" smtClean="0"/>
              <a:t>a </a:t>
            </a:r>
            <a:r>
              <a:rPr lang="pl-PL" dirty="0"/>
              <a:t>nieuzasadnione i uporczywe łamanie zasad </a:t>
            </a:r>
            <a:r>
              <a:rPr lang="pl-PL" dirty="0" smtClean="0"/>
              <a:t>dostępności stron www </a:t>
            </a:r>
            <a:r>
              <a:rPr lang="pl-PL" dirty="0"/>
              <a:t>lub aplikacji </a:t>
            </a:r>
            <a:r>
              <a:rPr lang="pl-PL" b="1" dirty="0"/>
              <a:t>do 10 tys. </a:t>
            </a:r>
            <a:r>
              <a:rPr lang="pl-PL" b="1" dirty="0" smtClean="0"/>
              <a:t>zł</a:t>
            </a:r>
            <a:r>
              <a:rPr lang="pl-PL" dirty="0"/>
              <a:t>;</a:t>
            </a:r>
            <a:r>
              <a:rPr lang="pl-PL" dirty="0" smtClean="0"/>
              <a:t> </a:t>
            </a:r>
            <a:endParaRPr lang="pl-PL" dirty="0"/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dirty="0"/>
              <a:t>z</a:t>
            </a:r>
            <a:r>
              <a:rPr lang="pl-PL" dirty="0" smtClean="0"/>
              <a:t>a </a:t>
            </a:r>
            <a:r>
              <a:rPr lang="pl-PL" dirty="0"/>
              <a:t>niezapewnienie dostępności BIP i podstawowych elementów www </a:t>
            </a:r>
            <a:r>
              <a:rPr lang="pl-PL" dirty="0" smtClean="0"/>
              <a:t>stron </a:t>
            </a:r>
            <a:r>
              <a:rPr lang="pl-PL" b="1" dirty="0" smtClean="0"/>
              <a:t>do </a:t>
            </a:r>
            <a:r>
              <a:rPr lang="pl-PL" b="1" dirty="0"/>
              <a:t>5 tys. </a:t>
            </a:r>
            <a:r>
              <a:rPr lang="pl-PL" b="1" dirty="0" smtClean="0"/>
              <a:t>zł; </a:t>
            </a:r>
            <a:endParaRPr lang="pl-PL" b="1" dirty="0"/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dirty="0"/>
              <a:t>z</a:t>
            </a:r>
            <a:r>
              <a:rPr lang="pl-PL" dirty="0" smtClean="0"/>
              <a:t>a </a:t>
            </a:r>
            <a:r>
              <a:rPr lang="pl-PL" dirty="0"/>
              <a:t>brak deklaracji dostępności </a:t>
            </a:r>
            <a:r>
              <a:rPr lang="pl-PL" b="1" dirty="0"/>
              <a:t>do </a:t>
            </a:r>
            <a:r>
              <a:rPr lang="pl-PL" b="1" dirty="0" smtClean="0"/>
              <a:t>5 </a:t>
            </a:r>
            <a:r>
              <a:rPr lang="pl-PL" b="1" dirty="0"/>
              <a:t>tys. </a:t>
            </a:r>
            <a:r>
              <a:rPr lang="pl-PL" b="1" dirty="0" smtClean="0"/>
              <a:t>zł.</a:t>
            </a:r>
            <a:endParaRPr lang="pl-PL" b="1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Kary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4855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Wytyczne Web Content Accessibility </a:t>
            </a:r>
            <a:r>
              <a:rPr lang="pl-PL" dirty="0" err="1"/>
              <a:t>Guidelines</a:t>
            </a:r>
            <a:r>
              <a:rPr lang="pl-PL" dirty="0"/>
              <a:t> (WCAG)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7808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/>
              <a:t>Wytyczne Web Content Accessibility </a:t>
            </a:r>
            <a:r>
              <a:rPr lang="pl-PL" dirty="0" err="1"/>
              <a:t>Guidelines</a:t>
            </a:r>
            <a:r>
              <a:rPr lang="pl-PL" dirty="0"/>
              <a:t> (WCAG)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j</a:t>
            </a:r>
            <a:r>
              <a:rPr lang="pl-PL" sz="2400" dirty="0" smtClean="0"/>
              <a:t>eden ze standardów sieciowych stworzonych przez </a:t>
            </a:r>
            <a:r>
              <a:rPr lang="pl-PL" sz="2400" b="1" dirty="0" smtClean="0"/>
              <a:t>W3C</a:t>
            </a:r>
            <a:r>
              <a:rPr lang="pl-PL" sz="2400" dirty="0" smtClean="0"/>
              <a:t>;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o</a:t>
            </a:r>
            <a:r>
              <a:rPr lang="pl-PL" sz="2400" dirty="0" smtClean="0"/>
              <a:t>pisuje, </a:t>
            </a:r>
            <a:r>
              <a:rPr lang="pl-PL" sz="2400" b="1" dirty="0" smtClean="0"/>
              <a:t>jak tworzyć </a:t>
            </a:r>
            <a:r>
              <a:rPr lang="pl-PL" sz="2400" dirty="0" smtClean="0"/>
              <a:t>dostępne cyfrowo rozwiązania cyfrowe;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o</a:t>
            </a:r>
            <a:r>
              <a:rPr lang="pl-PL" sz="2400" dirty="0" smtClean="0"/>
              <a:t>becnie obowiązuje wersja </a:t>
            </a:r>
            <a:r>
              <a:rPr lang="pl-PL" sz="2400" b="1" dirty="0" smtClean="0">
                <a:hlinkClick r:id="rId2"/>
              </a:rPr>
              <a:t>WCAG 2.1</a:t>
            </a:r>
            <a:r>
              <a:rPr lang="pl-PL" sz="2400" dirty="0"/>
              <a:t>;</a:t>
            </a:r>
            <a:endParaRPr lang="pl-PL" sz="2400" dirty="0" smtClean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z</a:t>
            </a:r>
            <a:r>
              <a:rPr lang="pl-PL" sz="2400" dirty="0" smtClean="0"/>
              <a:t>awiera </a:t>
            </a:r>
            <a:r>
              <a:rPr lang="pl-PL" sz="2400" b="1" dirty="0" smtClean="0"/>
              <a:t>informacje i wskazówki </a:t>
            </a:r>
            <a:r>
              <a:rPr lang="pl-PL" sz="2400" dirty="0" smtClean="0"/>
              <a:t>dla webmasterów, ale również dla redaktorów</a:t>
            </a:r>
            <a:r>
              <a:rPr lang="pl-PL" sz="2400" dirty="0"/>
              <a:t>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i grafików. </a:t>
            </a:r>
          </a:p>
          <a:p>
            <a:pPr>
              <a:lnSpc>
                <a:spcPct val="150000"/>
              </a:lnSpc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4734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Czym jest dostępność cyfrowa?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2278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Najważniejsze aspekty dostępności treści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987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 smtClean="0"/>
              <a:t>Struktura treści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sz="2400" b="1" dirty="0" smtClean="0"/>
              <a:t>Struktura, czyli układ i podział treści, to podstawa czytelności. </a:t>
            </a:r>
          </a:p>
          <a:p>
            <a:endParaRPr lang="pl-PL" sz="2000" dirty="0" smtClean="0"/>
          </a:p>
          <a:p>
            <a:pPr>
              <a:lnSpc>
                <a:spcPct val="120000"/>
              </a:lnSpc>
            </a:pPr>
            <a:r>
              <a:rPr lang="pl-PL" sz="2200" dirty="0" smtClean="0"/>
              <a:t>Prawidłowo wdrożona struktura </a:t>
            </a:r>
            <a:r>
              <a:rPr lang="pl-PL" sz="2200" b="1" dirty="0" smtClean="0"/>
              <a:t>wspomaga dostępność cyfrową, </a:t>
            </a:r>
            <a:r>
              <a:rPr lang="pl-PL" sz="2200" dirty="0" smtClean="0"/>
              <a:t>np. pozwala rozumieć zależności między treściami i umożliwia nawigować w treści osobom niewidomym. </a:t>
            </a:r>
          </a:p>
          <a:p>
            <a:endParaRPr lang="pl-PL" sz="2200" dirty="0" smtClean="0"/>
          </a:p>
          <a:p>
            <a:r>
              <a:rPr lang="pl-PL" sz="2200" dirty="0" smtClean="0"/>
              <a:t>Strukturę budują między innymi: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 smtClean="0"/>
              <a:t>Akapity</a:t>
            </a:r>
            <a:r>
              <a:rPr lang="pl-PL" sz="2200" dirty="0"/>
              <a:t>;</a:t>
            </a:r>
            <a:endParaRPr lang="pl-PL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 smtClean="0"/>
              <a:t>Nagłówki;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 smtClean="0"/>
              <a:t>Listy;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 smtClean="0"/>
              <a:t>Tabele;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200" dirty="0" smtClean="0"/>
          </a:p>
          <a:p>
            <a:r>
              <a:rPr lang="pl-PL" sz="2200" dirty="0" smtClean="0"/>
              <a:t>W strukturze </a:t>
            </a:r>
            <a:r>
              <a:rPr lang="pl-PL" sz="2200" b="1" dirty="0" smtClean="0"/>
              <a:t>nie chodzi tylko o wygląd, ale głównie o logikę</a:t>
            </a:r>
            <a:r>
              <a:rPr lang="pl-PL" sz="2200" dirty="0" smtClean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/>
          </a:p>
          <a:p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78303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 smtClean="0"/>
              <a:t>Alternatywa tekstowa dla elementów graficznych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2287504"/>
            <a:ext cx="10560424" cy="4374448"/>
          </a:xfrm>
        </p:spPr>
        <p:txBody>
          <a:bodyPr/>
          <a:lstStyle/>
          <a:p>
            <a:r>
              <a:rPr lang="pl-PL" sz="2400" b="1" dirty="0" smtClean="0"/>
              <a:t>Treść przekazywana obrazem musi mieć alternatywę tekstową.</a:t>
            </a:r>
          </a:p>
          <a:p>
            <a:endParaRPr lang="pl-PL" sz="2400" b="1" dirty="0"/>
          </a:p>
          <a:p>
            <a:pPr>
              <a:lnSpc>
                <a:spcPct val="100000"/>
              </a:lnSpc>
            </a:pPr>
            <a:r>
              <a:rPr lang="pl-PL" sz="2000" dirty="0" smtClean="0"/>
              <a:t>Najczęściej dla grafik i zdjęć stosujemy tekst alternatywny — zwięzły opis tego co widać na grafice/zdjęciu (</a:t>
            </a:r>
            <a:r>
              <a:rPr lang="pl-PL" sz="2000" dirty="0" smtClean="0">
                <a:hlinkClick r:id="rId2"/>
              </a:rPr>
              <a:t>Poradnik tworzenia tekstów alternatywnych</a:t>
            </a:r>
            <a:r>
              <a:rPr lang="pl-PL" sz="2000" dirty="0" smtClean="0"/>
              <a:t>).</a:t>
            </a:r>
          </a:p>
          <a:p>
            <a:pPr>
              <a:lnSpc>
                <a:spcPct val="100000"/>
              </a:lnSpc>
            </a:pPr>
            <a:r>
              <a:rPr lang="pl-PL" sz="2000" dirty="0" smtClean="0"/>
              <a:t>W tekście alternatywnym linku graficznego opisz </a:t>
            </a:r>
            <a:r>
              <a:rPr lang="pl-PL" sz="2000" b="1" dirty="0" smtClean="0"/>
              <a:t>funkcję </a:t>
            </a:r>
            <a:r>
              <a:rPr lang="pl-PL" sz="2000" dirty="0" smtClean="0"/>
              <a:t>(dokąd prowadzi), a nie wygląd. </a:t>
            </a:r>
          </a:p>
          <a:p>
            <a:pPr>
              <a:lnSpc>
                <a:spcPct val="100000"/>
              </a:lnSpc>
            </a:pPr>
            <a:r>
              <a:rPr lang="pl-PL" sz="2000" dirty="0" smtClean="0"/>
              <a:t>Alternatywą dla złożonych wykresów lub schematów mogą być tabele.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/>
          </a:p>
          <a:p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96254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 smtClean="0"/>
              <a:t>Alternatywa dla multimediów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pl-PL" sz="2400" b="1" dirty="0" smtClean="0"/>
              <a:t>Odpowiedz sobie czy osoba, która nie widzi lub nie słyszy, będzie miała dostęp</a:t>
            </a:r>
            <a:br>
              <a:rPr lang="pl-PL" sz="2400" b="1" dirty="0" smtClean="0"/>
            </a:br>
            <a:r>
              <a:rPr lang="pl-PL" sz="2400" b="1" dirty="0" smtClean="0"/>
              <a:t> do treści z multimediów / w multimediach?</a:t>
            </a:r>
          </a:p>
          <a:p>
            <a:pPr>
              <a:lnSpc>
                <a:spcPct val="100000"/>
              </a:lnSpc>
            </a:pPr>
            <a:endParaRPr lang="pl-PL" sz="2000" b="1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000" dirty="0"/>
              <a:t>w</a:t>
            </a:r>
            <a:r>
              <a:rPr lang="pl-PL" sz="2000" dirty="0" smtClean="0"/>
              <a:t> filmach ze ścieżką dźwiękową muszą być </a:t>
            </a:r>
            <a:r>
              <a:rPr lang="pl-PL" sz="2000" b="1" dirty="0" smtClean="0"/>
              <a:t>napisy rozszerzone</a:t>
            </a:r>
            <a:r>
              <a:rPr lang="pl-PL" sz="2000" dirty="0"/>
              <a:t>;</a:t>
            </a:r>
            <a:endParaRPr lang="pl-PL" sz="2000" dirty="0" smtClean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000" b="1" dirty="0"/>
              <a:t>t</a:t>
            </a:r>
            <a:r>
              <a:rPr lang="pl-PL" sz="2000" b="1" dirty="0" smtClean="0"/>
              <a:t>łumacz języka migowe</a:t>
            </a:r>
            <a:r>
              <a:rPr lang="pl-PL" sz="2000" dirty="0" smtClean="0"/>
              <a:t>go nie jest wymagany prawnie w filmach, ale dla części osób to jedyny sposób na zrozumienie informacji;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000" b="1" dirty="0"/>
              <a:t>t</a:t>
            </a:r>
            <a:r>
              <a:rPr lang="pl-PL" sz="2000" b="1" dirty="0" smtClean="0"/>
              <a:t>ranskrypcja</a:t>
            </a:r>
            <a:r>
              <a:rPr lang="pl-PL" sz="2000" dirty="0" smtClean="0"/>
              <a:t> to podstawa dostępności materiałów audio (wymagana);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000" b="1" dirty="0" err="1" smtClean="0"/>
              <a:t>audiodeskrypcja</a:t>
            </a:r>
            <a:r>
              <a:rPr lang="pl-PL" sz="2000" b="1" dirty="0" smtClean="0"/>
              <a:t> </a:t>
            </a:r>
            <a:r>
              <a:rPr lang="pl-PL" sz="2000" dirty="0" smtClean="0"/>
              <a:t>pozwala opowiedzieć złożone sceny i obrazy i jest obowiązkowa dla multimediów, w których obraz przekazuje ważne informacje;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000" b="1" dirty="0"/>
              <a:t>f</a:t>
            </a:r>
            <a:r>
              <a:rPr lang="pl-PL" sz="2000" b="1" dirty="0" smtClean="0"/>
              <a:t>ormy </a:t>
            </a:r>
            <a:r>
              <a:rPr lang="pl-PL" sz="2000" b="1" dirty="0"/>
              <a:t>udostępniania multimediów nie są </a:t>
            </a:r>
            <a:r>
              <a:rPr lang="pl-PL" sz="2000" b="1" dirty="0" smtClean="0"/>
              <a:t>zamienne</a:t>
            </a:r>
            <a:r>
              <a:rPr lang="pl-PL" sz="2000" b="1" dirty="0"/>
              <a:t>. </a:t>
            </a:r>
          </a:p>
          <a:p>
            <a:endParaRPr lang="pl-PL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/>
          </a:p>
          <a:p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98632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 smtClean="0"/>
              <a:t>Zrozumiałość czyli prosty język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pl-PL" b="1" dirty="0" smtClean="0"/>
              <a:t>Zrozumiałość tekstu to uniwersalna cecha, z której korzystają wszyscy użytkownicy.</a:t>
            </a:r>
          </a:p>
          <a:p>
            <a:endParaRPr lang="pl-PL" sz="2400" b="1" dirty="0"/>
          </a:p>
          <a:p>
            <a:r>
              <a:rPr lang="pl-PL" sz="2400" dirty="0" smtClean="0"/>
              <a:t>Zrozumiale to: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smtClean="0"/>
              <a:t>prosto,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smtClean="0"/>
              <a:t>krótkimi zdaniami,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smtClean="0"/>
              <a:t>bez zbędnych, trudnych słów,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smtClean="0"/>
              <a:t>bezpośrednio do użytkownika,</a:t>
            </a:r>
          </a:p>
          <a:p>
            <a:r>
              <a:rPr lang="pl-PL" sz="2400" dirty="0" smtClean="0"/>
              <a:t>a nie infantylnie. </a:t>
            </a:r>
          </a:p>
          <a:p>
            <a:endParaRPr lang="pl-PL" sz="2400" dirty="0"/>
          </a:p>
          <a:p>
            <a:pPr>
              <a:lnSpc>
                <a:spcPct val="120000"/>
              </a:lnSpc>
            </a:pPr>
            <a:r>
              <a:rPr lang="pl-PL" sz="2400" dirty="0" smtClean="0"/>
              <a:t>Zrozumiałość to także linki. Link </a:t>
            </a:r>
            <a:r>
              <a:rPr lang="pl-PL" sz="2400" dirty="0" smtClean="0">
                <a:hlinkClick r:id="rId2"/>
              </a:rPr>
              <a:t>WCAG 2.1 w skrócie </a:t>
            </a:r>
            <a:r>
              <a:rPr lang="pl-PL" sz="2400" dirty="0" smtClean="0"/>
              <a:t>jest bardziej zrozumiały </a:t>
            </a:r>
            <a:r>
              <a:rPr lang="pl-PL" sz="2400" dirty="0"/>
              <a:t>i czytelny </a:t>
            </a:r>
            <a:r>
              <a:rPr lang="pl-PL" sz="2400" dirty="0" smtClean="0"/>
              <a:t>niż link </a:t>
            </a:r>
            <a:r>
              <a:rPr lang="pl-PL" sz="2400" dirty="0">
                <a:hlinkClick r:id="rId2"/>
              </a:rPr>
              <a:t>https://</a:t>
            </a:r>
            <a:r>
              <a:rPr lang="pl-PL" sz="2400" dirty="0" smtClean="0">
                <a:hlinkClick r:id="rId2"/>
              </a:rPr>
              <a:t>www.gov.pl/web/dostepnosc-cyfrowa/wcag-21-w-skrocie</a:t>
            </a:r>
            <a:r>
              <a:rPr lang="pl-PL" sz="2400" dirty="0" smtClean="0"/>
              <a:t>.  </a:t>
            </a:r>
          </a:p>
          <a:p>
            <a:endParaRPr lang="pl-PL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/>
          </a:p>
          <a:p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19197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 smtClean="0"/>
              <a:t>Dokumenty dostępne cyfrowo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b="1" dirty="0" smtClean="0"/>
              <a:t>Dokumenty jak każda inna treść na stronie internetowej muszą być dostępne cyfrowo.</a:t>
            </a:r>
          </a:p>
          <a:p>
            <a:endParaRPr lang="pl-PL" sz="2400" dirty="0"/>
          </a:p>
          <a:p>
            <a:r>
              <a:rPr lang="pl-PL" sz="2000" dirty="0" smtClean="0"/>
              <a:t>Można tworzyć dostępne cyfrowo dokumenty </a:t>
            </a:r>
            <a:r>
              <a:rPr lang="pl-PL" sz="2000" b="1" dirty="0" smtClean="0"/>
              <a:t>w każdym formacie</a:t>
            </a:r>
            <a:r>
              <a:rPr lang="pl-PL" sz="2000" dirty="0" smtClean="0"/>
              <a:t>. </a:t>
            </a:r>
          </a:p>
          <a:p>
            <a:endParaRPr lang="pl-PL" sz="2000" dirty="0"/>
          </a:p>
          <a:p>
            <a:r>
              <a:rPr lang="pl-PL" sz="2000" dirty="0" smtClean="0"/>
              <a:t>Niedostępność formatu PDF to mit — niedostępne są skany w formacie PDF, ale sam format świetnie działa przy interaktywnych formularzach.</a:t>
            </a:r>
          </a:p>
          <a:p>
            <a:endParaRPr lang="pl-PL" sz="2000" dirty="0"/>
          </a:p>
          <a:p>
            <a:r>
              <a:rPr lang="pl-PL" sz="2000" dirty="0" smtClean="0"/>
              <a:t>Programy MS Word, MS Excel, MS PowerPoint pozwalają tworzyć bardzo dostępne dokumenty — UWAGA! Należy korzystać z odpowiednich ich funkcji zamiast tworzyć elementy treści w sposób, który tylko </a:t>
            </a:r>
            <a:r>
              <a:rPr lang="pl-PL" sz="2000" dirty="0"/>
              <a:t>wizualnie </a:t>
            </a:r>
            <a:r>
              <a:rPr lang="pl-PL" sz="2000" dirty="0" smtClean="0"/>
              <a:t>udaje strukturę treści.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/>
          </a:p>
          <a:p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58393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96615" y="1973271"/>
            <a:ext cx="11010523" cy="1588169"/>
          </a:xfrm>
        </p:spPr>
        <p:txBody>
          <a:bodyPr anchor="t">
            <a:noAutofit/>
          </a:bodyPr>
          <a:lstStyle/>
          <a:p>
            <a:pPr algn="l"/>
            <a:r>
              <a:rPr lang="pl-PL" sz="6000" b="1" dirty="0"/>
              <a:t>Lista kontrolna dostępności cyfrowej </a:t>
            </a:r>
            <a:r>
              <a:rPr lang="pl-PL" sz="6000" b="1" dirty="0" smtClean="0"/>
              <a:t>strony internetowej</a:t>
            </a:r>
            <a:endParaRPr lang="pl-PL" sz="6000" dirty="0"/>
          </a:p>
        </p:txBody>
      </p:sp>
    </p:spTree>
    <p:extLst>
      <p:ext uri="{BB962C8B-B14F-4D97-AF65-F5344CB8AC3E}">
        <p14:creationId xmlns:p14="http://schemas.microsoft.com/office/powerpoint/2010/main" val="282815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846266" y="590858"/>
            <a:ext cx="10212486" cy="68338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l-PL" dirty="0" smtClean="0"/>
              <a:t>Wymogi dostępności cyfrowej na podstawie Listy kontrolnej strony internetowej</a:t>
            </a:r>
            <a:endParaRPr lang="pl-PL" dirty="0"/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867782" y="1742381"/>
            <a:ext cx="10212486" cy="43744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 smtClean="0"/>
              <a:t>Lista kontrolna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 smtClean="0"/>
              <a:t>narzędzie do </a:t>
            </a:r>
            <a:r>
              <a:rPr lang="pl-PL" sz="2400" b="1" dirty="0" smtClean="0"/>
              <a:t>samodzielnego wykrywania błędów </a:t>
            </a:r>
            <a:r>
              <a:rPr lang="pl-PL" sz="2400" dirty="0" smtClean="0"/>
              <a:t>dostępności cyfrowej strony internetowej;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p</a:t>
            </a:r>
            <a:r>
              <a:rPr lang="pl-PL" sz="2400" dirty="0" smtClean="0"/>
              <a:t>owstała w oparciu o francuską metodologię </a:t>
            </a:r>
            <a:r>
              <a:rPr lang="pl-PL" sz="2400" b="1" dirty="0" smtClean="0"/>
              <a:t>RGAA</a:t>
            </a:r>
            <a:r>
              <a:rPr lang="pl-PL" sz="2400" dirty="0" smtClean="0"/>
              <a:t> (</a:t>
            </a:r>
            <a:r>
              <a:rPr lang="fr-FR" sz="2400" dirty="0" smtClean="0"/>
              <a:t>Référentiel Général d’Accessibilité des Administrations</a:t>
            </a:r>
            <a:r>
              <a:rPr lang="pl-PL" sz="2400" dirty="0" smtClean="0"/>
              <a:t>);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 smtClean="0"/>
              <a:t>składa się z </a:t>
            </a:r>
            <a:r>
              <a:rPr lang="pl-PL" sz="2400" b="1" dirty="0" smtClean="0"/>
              <a:t>pytań,</a:t>
            </a:r>
            <a:r>
              <a:rPr lang="pl-PL" sz="2400" dirty="0" smtClean="0"/>
              <a:t> </a:t>
            </a:r>
            <a:r>
              <a:rPr lang="pl-PL" sz="2400" b="1" dirty="0" smtClean="0"/>
              <a:t>opisów testów i możliwych odpowiedzi;</a:t>
            </a:r>
            <a:endParaRPr lang="pl-PL" sz="24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b="1" dirty="0"/>
              <a:t>n</a:t>
            </a:r>
            <a:r>
              <a:rPr lang="pl-PL" sz="2400" b="1" dirty="0" smtClean="0"/>
              <a:t>ie zastępuje </a:t>
            </a:r>
            <a:r>
              <a:rPr lang="pl-PL" sz="2400" dirty="0" smtClean="0"/>
              <a:t>badania wykonanego przez eksperta ds. dostępności cyfrowej.</a:t>
            </a:r>
          </a:p>
          <a:p>
            <a:pPr>
              <a:lnSpc>
                <a:spcPct val="150000"/>
              </a:lnSpc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4985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2240470"/>
          </a:xfrm>
        </p:spPr>
        <p:txBody>
          <a:bodyPr>
            <a:normAutofit/>
          </a:bodyPr>
          <a:lstStyle/>
          <a:p>
            <a:r>
              <a:rPr lang="pl-PL" sz="4800" dirty="0" smtClean="0"/>
              <a:t>Lista kontrolna — nawigacja</a:t>
            </a:r>
            <a:endParaRPr lang="pl-PL" sz="4800" dirty="0"/>
          </a:p>
        </p:txBody>
      </p:sp>
    </p:spTree>
    <p:extLst>
      <p:ext uri="{BB962C8B-B14F-4D97-AF65-F5344CB8AC3E}">
        <p14:creationId xmlns:p14="http://schemas.microsoft.com/office/powerpoint/2010/main" val="31002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800" dirty="0" smtClean="0"/>
              <a:t>Lista kontrolna — nawigacja</a:t>
            </a:r>
            <a:endParaRPr lang="pl-PL" sz="4800" dirty="0"/>
          </a:p>
        </p:txBody>
      </p:sp>
      <p:sp>
        <p:nvSpPr>
          <p:cNvPr id="11" name="Symbol zastępczy zawartości 2"/>
          <p:cNvSpPr>
            <a:spLocks noGrp="1"/>
          </p:cNvSpPr>
          <p:nvPr>
            <p:ph sz="half" idx="4294967295"/>
          </p:nvPr>
        </p:nvSpPr>
        <p:spPr>
          <a:xfrm>
            <a:off x="839788" y="1681163"/>
            <a:ext cx="10652966" cy="745514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pl-PL" b="1" dirty="0"/>
              <a:t>Czy widać, który element jest aktywny przy nawigacji klawiaturą? </a:t>
            </a:r>
          </a:p>
          <a:p>
            <a:endParaRPr lang="pl-PL" dirty="0"/>
          </a:p>
        </p:txBody>
      </p:sp>
      <p:sp>
        <p:nvSpPr>
          <p:cNvPr id="12" name="Symbol zastępczy tekstu 3"/>
          <p:cNvSpPr txBox="1">
            <a:spLocks/>
          </p:cNvSpPr>
          <p:nvPr/>
        </p:nvSpPr>
        <p:spPr>
          <a:xfrm>
            <a:off x="839788" y="2597646"/>
            <a:ext cx="5183188" cy="4703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 smtClean="0"/>
              <a:t>Jak to zbadać?</a:t>
            </a:r>
            <a:endParaRPr lang="pl-PL" dirty="0"/>
          </a:p>
        </p:txBody>
      </p:sp>
      <p:sp>
        <p:nvSpPr>
          <p:cNvPr id="13" name="Symbol zastępczy zawartości 4"/>
          <p:cNvSpPr>
            <a:spLocks noGrp="1"/>
          </p:cNvSpPr>
          <p:nvPr>
            <p:ph sz="quarter" idx="4294967295"/>
          </p:nvPr>
        </p:nvSpPr>
        <p:spPr>
          <a:xfrm>
            <a:off x="839788" y="3558707"/>
            <a:ext cx="10652966" cy="2694176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pl-PL" dirty="0" smtClean="0"/>
              <a:t>Wciśnij </a:t>
            </a:r>
            <a:r>
              <a:rPr lang="pl-PL" dirty="0"/>
              <a:t>wielokrotnie przycisk TAB i przejdź w ten sposób po wszystkich aktywnych elementach </a:t>
            </a:r>
            <a:r>
              <a:rPr lang="pl-PL" dirty="0" smtClean="0"/>
              <a:t>strony.</a:t>
            </a:r>
            <a:endParaRPr lang="pl-PL" dirty="0"/>
          </a:p>
          <a:p>
            <a:pPr marL="514350" lvl="0" indent="-514350">
              <a:buFont typeface="+mj-lt"/>
              <a:buAutoNum type="arabicPeriod"/>
            </a:pPr>
            <a:r>
              <a:rPr lang="pl-PL" dirty="0"/>
              <a:t>K</a:t>
            </a:r>
            <a:r>
              <a:rPr lang="pl-PL" dirty="0" smtClean="0"/>
              <a:t>ażdy </a:t>
            </a:r>
            <a:r>
              <a:rPr lang="pl-PL" dirty="0"/>
              <a:t>element, na który wejdziesz w ten </a:t>
            </a:r>
            <a:r>
              <a:rPr lang="pl-PL" dirty="0" smtClean="0"/>
              <a:t>sposób, </a:t>
            </a:r>
            <a:r>
              <a:rPr lang="pl-PL" dirty="0"/>
              <a:t>powinien jakoś się wyróżnić (np. dodatkową ramką, zmianą koloru) </a:t>
            </a:r>
            <a:r>
              <a:rPr lang="pl-PL" dirty="0" smtClean="0"/>
              <a:t>— </a:t>
            </a:r>
            <a:r>
              <a:rPr lang="pl-PL" dirty="0"/>
              <a:t>to wyróżnienie to tzw. </a:t>
            </a:r>
            <a:r>
              <a:rPr lang="pl-PL" dirty="0" smtClean="0"/>
              <a:t>Fokus.</a:t>
            </a:r>
            <a:endParaRPr lang="pl-PL" dirty="0"/>
          </a:p>
          <a:p>
            <a:pPr marL="514350" lvl="0" indent="-514350">
              <a:buFont typeface="+mj-lt"/>
              <a:buAutoNum type="arabicPeriod"/>
            </a:pPr>
            <a:r>
              <a:rPr lang="pl-PL" dirty="0" smtClean="0"/>
              <a:t>Sprawdź, </a:t>
            </a:r>
            <a:r>
              <a:rPr lang="pl-PL" dirty="0"/>
              <a:t>czy widzisz takie wyróżnienie na aktywnych elementach </a:t>
            </a:r>
            <a:r>
              <a:rPr lang="pl-PL" dirty="0" smtClean="0"/>
              <a:t>strony.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3734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Czym jest dostępność cyfrowa?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742381"/>
            <a:ext cx="6889864" cy="4374448"/>
          </a:xfrm>
        </p:spPr>
        <p:txBody>
          <a:bodyPr>
            <a:noAutofit/>
          </a:bodyPr>
          <a:lstStyle/>
          <a:p>
            <a:pPr fontAlgn="base"/>
            <a:r>
              <a:rPr lang="pl-PL" sz="2400" b="1" dirty="0"/>
              <a:t>Przyjazność dla osób z niepełnosprawnościami</a:t>
            </a:r>
          </a:p>
          <a:p>
            <a:pPr fontAlgn="base"/>
            <a:r>
              <a:rPr lang="pl-PL" sz="2400" dirty="0"/>
              <a:t>Dzięki dostępności cyfrowej z serwisów internetowych i aplikacji mobilnych mogą wygodnie korzystać osoby z niepełnosprawnościami.</a:t>
            </a:r>
          </a:p>
          <a:p>
            <a:pPr fontAlgn="base"/>
            <a:endParaRPr lang="pl-PL" sz="2400" b="1" dirty="0" smtClean="0"/>
          </a:p>
          <a:p>
            <a:pPr fontAlgn="base"/>
            <a:r>
              <a:rPr lang="pl-PL" sz="2400" b="1" dirty="0" smtClean="0"/>
              <a:t>Obowiązek </a:t>
            </a:r>
            <a:r>
              <a:rPr lang="pl-PL" sz="2400" b="1" dirty="0"/>
              <a:t>i szansa dla podmiotów publicznych</a:t>
            </a:r>
          </a:p>
          <a:p>
            <a:pPr fontAlgn="base"/>
            <a:r>
              <a:rPr lang="pl-PL" sz="2400" dirty="0"/>
              <a:t>Dostępność cyfrowa to obowiązek prawny, ale też szansa na dotarcie do wszystkich użytkowników,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w </a:t>
            </a:r>
            <a:r>
              <a:rPr lang="pl-PL" sz="2400" dirty="0"/>
              <a:t>tym osób z niepełnosprawnościami.</a:t>
            </a:r>
          </a:p>
          <a:p>
            <a:endParaRPr lang="pl-PL" sz="2400" dirty="0" smtClean="0"/>
          </a:p>
          <a:p>
            <a:r>
              <a:rPr lang="pl-PL" sz="2400" dirty="0" smtClean="0"/>
              <a:t> </a:t>
            </a:r>
          </a:p>
          <a:p>
            <a:r>
              <a:rPr lang="pl-PL" sz="2400" dirty="0" smtClean="0"/>
              <a:t> </a:t>
            </a:r>
            <a:endParaRPr lang="pl-PL" sz="2400" dirty="0"/>
          </a:p>
        </p:txBody>
      </p:sp>
      <p:pic>
        <p:nvPicPr>
          <p:cNvPr id="4" name="Obraz 3" descr="Ikona symbolizująca dostępność cyfrową - w okręgu człowiek z rozpostartymi rękam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833" y="1281594"/>
            <a:ext cx="3498921" cy="349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32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800" dirty="0" smtClean="0"/>
              <a:t>Lista kontrolna — nawigacja</a:t>
            </a:r>
            <a:endParaRPr lang="pl-PL" sz="4800" dirty="0"/>
          </a:p>
        </p:txBody>
      </p:sp>
      <p:sp>
        <p:nvSpPr>
          <p:cNvPr id="11" name="Symbol zastępczy zawartości 2"/>
          <p:cNvSpPr>
            <a:spLocks noGrp="1"/>
          </p:cNvSpPr>
          <p:nvPr>
            <p:ph sz="half" idx="4294967295"/>
          </p:nvPr>
        </p:nvSpPr>
        <p:spPr>
          <a:xfrm>
            <a:off x="839788" y="1681162"/>
            <a:ext cx="10652966" cy="100928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000" b="1" dirty="0"/>
              <a:t>Czy wszystkie elementy aktywne w serwisie są dostępne za pomocą klawiatury? </a:t>
            </a:r>
            <a:r>
              <a:rPr lang="pl-PL" sz="3000" b="1" dirty="0" smtClean="0"/>
              <a:t>(pytanie kluczowe)</a:t>
            </a:r>
            <a:endParaRPr lang="pl-PL" sz="3000" b="1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12" name="Symbol zastępczy tekstu 3"/>
          <p:cNvSpPr txBox="1">
            <a:spLocks/>
          </p:cNvSpPr>
          <p:nvPr/>
        </p:nvSpPr>
        <p:spPr>
          <a:xfrm>
            <a:off x="839788" y="3090013"/>
            <a:ext cx="5183188" cy="4703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 smtClean="0"/>
              <a:t>Jak to zbadać?</a:t>
            </a:r>
            <a:endParaRPr lang="pl-PL" dirty="0"/>
          </a:p>
        </p:txBody>
      </p:sp>
      <p:sp>
        <p:nvSpPr>
          <p:cNvPr id="13" name="Symbol zastępczy zawartości 4"/>
          <p:cNvSpPr>
            <a:spLocks noGrp="1"/>
          </p:cNvSpPr>
          <p:nvPr>
            <p:ph sz="quarter" idx="4294967295"/>
          </p:nvPr>
        </p:nvSpPr>
        <p:spPr>
          <a:xfrm>
            <a:off x="886059" y="3560379"/>
            <a:ext cx="10652966" cy="26941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pl-PL" dirty="0" smtClean="0"/>
              <a:t>Użyj </a:t>
            </a:r>
            <a:r>
              <a:rPr lang="pl-PL" dirty="0"/>
              <a:t>do nawigacji samej klawiatury i klawiszy: TAB, </a:t>
            </a:r>
            <a:r>
              <a:rPr lang="pl-PL" dirty="0" err="1"/>
              <a:t>Shift+TAB</a:t>
            </a:r>
            <a:r>
              <a:rPr lang="pl-PL" dirty="0"/>
              <a:t>, </a:t>
            </a:r>
            <a:r>
              <a:rPr lang="pl-PL" dirty="0" err="1"/>
              <a:t>Enter</a:t>
            </a:r>
            <a:r>
              <a:rPr lang="pl-PL" dirty="0"/>
              <a:t>, </a:t>
            </a:r>
            <a:r>
              <a:rPr lang="pl-PL" dirty="0" err="1"/>
              <a:t>Esc</a:t>
            </a:r>
            <a:r>
              <a:rPr lang="pl-PL" dirty="0"/>
              <a:t>, spacja, </a:t>
            </a:r>
            <a:r>
              <a:rPr lang="pl-PL" dirty="0" smtClean="0"/>
              <a:t>strzałki.</a:t>
            </a:r>
            <a:endParaRPr lang="pl-PL" dirty="0"/>
          </a:p>
          <a:p>
            <a:pPr marL="514350" lvl="0" indent="-514350">
              <a:buFont typeface="+mj-lt"/>
              <a:buAutoNum type="arabicPeriod"/>
            </a:pPr>
            <a:r>
              <a:rPr lang="pl-PL" dirty="0" smtClean="0"/>
              <a:t>Sprawdź</a:t>
            </a:r>
            <a:r>
              <a:rPr lang="pl-PL" dirty="0"/>
              <a:t>, czy wszystkie działania, które można wykonać na danej stronie myszką, można wykonać też samą klawiaturą i wymienionymi przyciskami. Sprawdź w ten sposób wszystkie linki, przyciski, listy linków, listy rozwijalne, pola formularzy, odtwarzacze multimediów.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7756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800" dirty="0" smtClean="0"/>
              <a:t>Lista kontrolna — nawigacja</a:t>
            </a:r>
            <a:endParaRPr lang="pl-PL" sz="4800" dirty="0"/>
          </a:p>
        </p:txBody>
      </p:sp>
      <p:sp>
        <p:nvSpPr>
          <p:cNvPr id="11" name="Symbol zastępczy zawartości 2"/>
          <p:cNvSpPr>
            <a:spLocks noGrp="1"/>
          </p:cNvSpPr>
          <p:nvPr>
            <p:ph sz="half" idx="4294967295"/>
          </p:nvPr>
        </p:nvSpPr>
        <p:spPr>
          <a:xfrm>
            <a:off x="839788" y="1681162"/>
            <a:ext cx="10652966" cy="100928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000" b="1" dirty="0"/>
              <a:t>Czy jest na stronie pułapka klawiaturowa? (pytanie kluczowe)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12" name="Symbol zastępczy tekstu 3"/>
          <p:cNvSpPr txBox="1">
            <a:spLocks/>
          </p:cNvSpPr>
          <p:nvPr/>
        </p:nvSpPr>
        <p:spPr>
          <a:xfrm>
            <a:off x="839788" y="3316941"/>
            <a:ext cx="5183188" cy="4703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 smtClean="0"/>
              <a:t>Jak to zbadać?</a:t>
            </a:r>
            <a:endParaRPr lang="pl-PL" dirty="0"/>
          </a:p>
        </p:txBody>
      </p:sp>
      <p:sp>
        <p:nvSpPr>
          <p:cNvPr id="13" name="Symbol zastępczy zawartości 4"/>
          <p:cNvSpPr>
            <a:spLocks noGrp="1"/>
          </p:cNvSpPr>
          <p:nvPr>
            <p:ph sz="quarter" idx="4294967295"/>
          </p:nvPr>
        </p:nvSpPr>
        <p:spPr>
          <a:xfrm>
            <a:off x="932330" y="4059868"/>
            <a:ext cx="10652966" cy="26941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pl-PL" dirty="0"/>
              <a:t>Wykonaj badanie jak w poprzednim pytaniu. </a:t>
            </a:r>
          </a:p>
          <a:p>
            <a:pPr marL="514350" lvl="0" indent="-514350">
              <a:buFont typeface="+mj-lt"/>
              <a:buAutoNum type="arabicPeriod"/>
            </a:pPr>
            <a:r>
              <a:rPr lang="pl-PL" dirty="0" smtClean="0"/>
              <a:t>Sprawdź, </a:t>
            </a:r>
            <a:r>
              <a:rPr lang="pl-PL" dirty="0"/>
              <a:t>czy możesz swobodnie przejść po wszystkich elementach strony, po czym wracasz do paska adresu przeglądarki.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9618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800" dirty="0" smtClean="0"/>
              <a:t>Lista kontrolna — nawigacja</a:t>
            </a:r>
            <a:endParaRPr lang="pl-PL" sz="4800" dirty="0"/>
          </a:p>
        </p:txBody>
      </p:sp>
      <p:sp>
        <p:nvSpPr>
          <p:cNvPr id="11" name="Symbol zastępczy zawartości 2"/>
          <p:cNvSpPr>
            <a:spLocks noGrp="1"/>
          </p:cNvSpPr>
          <p:nvPr>
            <p:ph sz="half" idx="4294967295"/>
          </p:nvPr>
        </p:nvSpPr>
        <p:spPr>
          <a:xfrm>
            <a:off x="839788" y="1681162"/>
            <a:ext cx="10652966" cy="100928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000" b="1" dirty="0"/>
              <a:t>Czy jest ostrzeżenie przed otwarciem nowego okna/zakładki w przeglądarce? 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12" name="Symbol zastępczy tekstu 3"/>
          <p:cNvSpPr txBox="1">
            <a:spLocks/>
          </p:cNvSpPr>
          <p:nvPr/>
        </p:nvSpPr>
        <p:spPr>
          <a:xfrm>
            <a:off x="839788" y="3316941"/>
            <a:ext cx="5183188" cy="4703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 smtClean="0"/>
              <a:t>Jak to zbadać?</a:t>
            </a:r>
            <a:endParaRPr lang="pl-PL" dirty="0"/>
          </a:p>
        </p:txBody>
      </p:sp>
      <p:sp>
        <p:nvSpPr>
          <p:cNvPr id="13" name="Symbol zastępczy zawartości 4"/>
          <p:cNvSpPr>
            <a:spLocks noGrp="1"/>
          </p:cNvSpPr>
          <p:nvPr>
            <p:ph sz="quarter" idx="4294967295"/>
          </p:nvPr>
        </p:nvSpPr>
        <p:spPr>
          <a:xfrm>
            <a:off x="932330" y="3892814"/>
            <a:ext cx="10652966" cy="26941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pl-PL" dirty="0"/>
              <a:t>Sprawdź, czy </a:t>
            </a:r>
            <a:r>
              <a:rPr lang="pl-PL" dirty="0" smtClean="0"/>
              <a:t>gdy klikniesz </a:t>
            </a:r>
            <a:r>
              <a:rPr lang="pl-PL" dirty="0"/>
              <a:t>któryś z </a:t>
            </a:r>
            <a:r>
              <a:rPr lang="pl-PL" dirty="0" smtClean="0"/>
              <a:t>elementów, </a:t>
            </a:r>
            <a:r>
              <a:rPr lang="pl-PL" dirty="0"/>
              <a:t>otwiera się nowe okno lub nowa zakładka </a:t>
            </a:r>
            <a:r>
              <a:rPr lang="pl-PL" dirty="0" smtClean="0"/>
              <a:t>przeglądarki. </a:t>
            </a:r>
            <a:endParaRPr lang="pl-PL" dirty="0"/>
          </a:p>
          <a:p>
            <a:pPr marL="514350" lvl="0" indent="-514350">
              <a:buFont typeface="+mj-lt"/>
              <a:buAutoNum type="arabicPeriod"/>
            </a:pPr>
            <a:r>
              <a:rPr lang="pl-PL" dirty="0"/>
              <a:t>Jeśli tak, to </a:t>
            </a:r>
            <a:r>
              <a:rPr lang="pl-PL" dirty="0" smtClean="0"/>
              <a:t>sprawdź, </a:t>
            </a:r>
            <a:r>
              <a:rPr lang="pl-PL" dirty="0"/>
              <a:t>czy bezpośrednio obok, wewnątrz, w wartości atrybutu „</a:t>
            </a:r>
            <a:r>
              <a:rPr lang="pl-PL" dirty="0" err="1"/>
              <a:t>title</a:t>
            </a:r>
            <a:r>
              <a:rPr lang="pl-PL" dirty="0"/>
              <a:t>” elementu albo w inny sposób dostępna jest informacja o otwarciu nowego okna/zakładki przeglądarki (np. </a:t>
            </a:r>
            <a:r>
              <a:rPr lang="pl-PL" dirty="0" smtClean="0"/>
              <a:t>„Link </a:t>
            </a:r>
            <a:r>
              <a:rPr lang="pl-PL" dirty="0"/>
              <a:t>otwiera się w nowym oknie </a:t>
            </a:r>
            <a:r>
              <a:rPr lang="pl-PL" dirty="0" smtClean="0"/>
              <a:t>przeglądarki”).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3517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2240470"/>
          </a:xfrm>
        </p:spPr>
        <p:txBody>
          <a:bodyPr>
            <a:normAutofit/>
          </a:bodyPr>
          <a:lstStyle/>
          <a:p>
            <a:r>
              <a:rPr lang="pl-PL" sz="4800" dirty="0"/>
              <a:t>Lista kontrolna </a:t>
            </a:r>
            <a:r>
              <a:rPr lang="pl-PL" sz="4800" dirty="0" smtClean="0"/>
              <a:t>— </a:t>
            </a:r>
            <a:r>
              <a:rPr lang="pl-PL" sz="4800" dirty="0"/>
              <a:t>wygląd</a:t>
            </a:r>
          </a:p>
        </p:txBody>
      </p:sp>
    </p:spTree>
    <p:extLst>
      <p:ext uri="{BB962C8B-B14F-4D97-AF65-F5344CB8AC3E}">
        <p14:creationId xmlns:p14="http://schemas.microsoft.com/office/powerpoint/2010/main" val="190643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800" dirty="0"/>
              <a:t>Lista kontrolna </a:t>
            </a:r>
            <a:r>
              <a:rPr lang="pl-PL" sz="4800" dirty="0" smtClean="0"/>
              <a:t>— </a:t>
            </a:r>
            <a:r>
              <a:rPr lang="pl-PL" sz="4800" dirty="0"/>
              <a:t>wygląd</a:t>
            </a:r>
          </a:p>
        </p:txBody>
      </p:sp>
      <p:sp>
        <p:nvSpPr>
          <p:cNvPr id="11" name="Symbol zastępczy zawartości 2"/>
          <p:cNvSpPr>
            <a:spLocks noGrp="1"/>
          </p:cNvSpPr>
          <p:nvPr>
            <p:ph sz="half" idx="4294967295"/>
          </p:nvPr>
        </p:nvSpPr>
        <p:spPr>
          <a:xfrm>
            <a:off x="839788" y="1681162"/>
            <a:ext cx="10652966" cy="100928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000" b="1" dirty="0"/>
              <a:t>Czy są elementy, które szybko błyskają na czerwono lub gwałtownie zmieniają jasność? (pytanie kluczowe)</a:t>
            </a:r>
          </a:p>
        </p:txBody>
      </p:sp>
      <p:sp>
        <p:nvSpPr>
          <p:cNvPr id="12" name="Symbol zastępczy tekstu 3"/>
          <p:cNvSpPr txBox="1">
            <a:spLocks/>
          </p:cNvSpPr>
          <p:nvPr/>
        </p:nvSpPr>
        <p:spPr>
          <a:xfrm>
            <a:off x="839788" y="2965249"/>
            <a:ext cx="5183188" cy="4703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 smtClean="0"/>
              <a:t>Jak to zbadać?</a:t>
            </a:r>
            <a:endParaRPr lang="pl-PL" dirty="0"/>
          </a:p>
        </p:txBody>
      </p:sp>
      <p:sp>
        <p:nvSpPr>
          <p:cNvPr id="13" name="Symbol zastępczy zawartości 4"/>
          <p:cNvSpPr>
            <a:spLocks noGrp="1"/>
          </p:cNvSpPr>
          <p:nvPr>
            <p:ph sz="quarter" idx="4294967295"/>
          </p:nvPr>
        </p:nvSpPr>
        <p:spPr>
          <a:xfrm>
            <a:off x="932330" y="3558708"/>
            <a:ext cx="10652966" cy="26941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pl-PL" dirty="0" smtClean="0"/>
              <a:t>Sprawdź, czy jakiś element strony nie błyska na czerwono. Jeśli tak, policz, ile jest takich błysków w ciągu sekundy. </a:t>
            </a:r>
          </a:p>
          <a:p>
            <a:pPr marL="514350" lvl="0" indent="-514350">
              <a:buFont typeface="+mj-lt"/>
              <a:buAutoNum type="arabicPeriod"/>
            </a:pPr>
            <a:r>
              <a:rPr lang="pl-PL" dirty="0" smtClean="0"/>
              <a:t>Zobacz, czy jest na stronie obszar, który podlega gwałtownym zmianom jasności. Jeśli tak, oceń, czy zajmuje on więcej niż 25% obszaru strony.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5215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800" dirty="0"/>
              <a:t>Lista kontrolna </a:t>
            </a:r>
            <a:r>
              <a:rPr lang="pl-PL" sz="4800" dirty="0" smtClean="0"/>
              <a:t>— </a:t>
            </a:r>
            <a:r>
              <a:rPr lang="pl-PL" sz="4800" dirty="0"/>
              <a:t>wygląd</a:t>
            </a:r>
          </a:p>
        </p:txBody>
      </p:sp>
      <p:sp>
        <p:nvSpPr>
          <p:cNvPr id="11" name="Symbol zastępczy zawartości 2"/>
          <p:cNvSpPr>
            <a:spLocks noGrp="1"/>
          </p:cNvSpPr>
          <p:nvPr>
            <p:ph sz="half" idx="4294967295"/>
          </p:nvPr>
        </p:nvSpPr>
        <p:spPr>
          <a:xfrm>
            <a:off x="839788" y="1681162"/>
            <a:ext cx="10652966" cy="100928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000" b="1" dirty="0"/>
              <a:t>Czy po powiększeniu widoku strony do 200% widać całość informacji ze strony?</a:t>
            </a:r>
          </a:p>
        </p:txBody>
      </p:sp>
      <p:sp>
        <p:nvSpPr>
          <p:cNvPr id="12" name="Symbol zastępczy tekstu 3"/>
          <p:cNvSpPr txBox="1">
            <a:spLocks/>
          </p:cNvSpPr>
          <p:nvPr/>
        </p:nvSpPr>
        <p:spPr>
          <a:xfrm>
            <a:off x="839788" y="2965249"/>
            <a:ext cx="5183188" cy="4703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 smtClean="0"/>
              <a:t>Jak to zbadać?</a:t>
            </a:r>
            <a:endParaRPr lang="pl-PL" dirty="0"/>
          </a:p>
        </p:txBody>
      </p:sp>
      <p:sp>
        <p:nvSpPr>
          <p:cNvPr id="13" name="Symbol zastępczy zawartości 4"/>
          <p:cNvSpPr>
            <a:spLocks noGrp="1"/>
          </p:cNvSpPr>
          <p:nvPr>
            <p:ph sz="quarter" idx="4294967295"/>
          </p:nvPr>
        </p:nvSpPr>
        <p:spPr>
          <a:xfrm>
            <a:off x="932330" y="3558708"/>
            <a:ext cx="10652966" cy="269417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pl-PL" dirty="0"/>
              <a:t>Powiększ widok badanej strony do 200% </a:t>
            </a:r>
            <a:r>
              <a:rPr lang="pl-PL" dirty="0" smtClean="0"/>
              <a:t>—  </a:t>
            </a:r>
            <a:r>
              <a:rPr lang="pl-PL" dirty="0"/>
              <a:t>np. trzymając wciśnięty klawisz </a:t>
            </a:r>
            <a:r>
              <a:rPr lang="pl-PL" dirty="0" smtClean="0"/>
              <a:t>CTRL, </a:t>
            </a:r>
            <a:r>
              <a:rPr lang="pl-PL" dirty="0"/>
              <a:t>wciśnij kilkukrotnie </a:t>
            </a:r>
            <a:r>
              <a:rPr lang="pl-PL" dirty="0" smtClean="0"/>
              <a:t>przycisk: </a:t>
            </a:r>
            <a:r>
              <a:rPr lang="pl-PL" b="1" dirty="0" smtClean="0"/>
              <a:t>+</a:t>
            </a:r>
            <a:r>
              <a:rPr lang="pl-PL" dirty="0" smtClean="0"/>
              <a:t>. </a:t>
            </a:r>
            <a:r>
              <a:rPr lang="pl-PL" dirty="0"/>
              <a:t>W pasku przeglądarki będzie widoczna </a:t>
            </a:r>
            <a:r>
              <a:rPr lang="pl-PL" dirty="0" smtClean="0"/>
              <a:t>informacja, </a:t>
            </a:r>
            <a:r>
              <a:rPr lang="pl-PL" dirty="0"/>
              <a:t>o ile procent widok jest powiększony. Uwaga: nie chodzi tu o powiększenie samych czcionek, ale całego widoku strony.</a:t>
            </a:r>
          </a:p>
          <a:p>
            <a:pPr marL="514350" lvl="0" indent="-514350">
              <a:buFont typeface="+mj-lt"/>
              <a:buAutoNum type="arabicPeriod"/>
            </a:pPr>
            <a:r>
              <a:rPr lang="pl-PL" dirty="0" smtClean="0"/>
              <a:t>Sprawdź, </a:t>
            </a:r>
            <a:r>
              <a:rPr lang="pl-PL" dirty="0"/>
              <a:t>czy cała zawartość strony jest widoczna, bez konieczności przewijania treści w poziomie. </a:t>
            </a:r>
          </a:p>
          <a:p>
            <a:pPr marL="514350" lvl="0" indent="-514350">
              <a:buFont typeface="+mj-lt"/>
              <a:buAutoNum type="arabicPeriod"/>
            </a:pPr>
            <a:r>
              <a:rPr lang="pl-PL" dirty="0" smtClean="0"/>
              <a:t>Sprawdź, </a:t>
            </a:r>
            <a:r>
              <a:rPr lang="pl-PL" dirty="0"/>
              <a:t>czy żadne treści nie zachodzą na siebie lub czy nie zniknęły.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3818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800" dirty="0"/>
              <a:t>Lista kontrolna </a:t>
            </a:r>
            <a:r>
              <a:rPr lang="pl-PL" sz="4800" dirty="0" smtClean="0"/>
              <a:t>— </a:t>
            </a:r>
            <a:r>
              <a:rPr lang="pl-PL" sz="4800" dirty="0"/>
              <a:t>wygląd</a:t>
            </a:r>
          </a:p>
        </p:txBody>
      </p:sp>
      <p:sp>
        <p:nvSpPr>
          <p:cNvPr id="11" name="Symbol zastępczy zawartości 2"/>
          <p:cNvSpPr>
            <a:spLocks noGrp="1"/>
          </p:cNvSpPr>
          <p:nvPr>
            <p:ph sz="half" idx="4294967295"/>
          </p:nvPr>
        </p:nvSpPr>
        <p:spPr>
          <a:xfrm>
            <a:off x="839788" y="1681162"/>
            <a:ext cx="10652966" cy="100928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000" b="1" dirty="0"/>
              <a:t>Czy z treści strony można korzystać bez względu na orientację ekranu (pionowa/pozioma)?</a:t>
            </a:r>
          </a:p>
        </p:txBody>
      </p:sp>
      <p:sp>
        <p:nvSpPr>
          <p:cNvPr id="12" name="Symbol zastępczy tekstu 3"/>
          <p:cNvSpPr txBox="1">
            <a:spLocks/>
          </p:cNvSpPr>
          <p:nvPr/>
        </p:nvSpPr>
        <p:spPr>
          <a:xfrm>
            <a:off x="839788" y="2965249"/>
            <a:ext cx="5183188" cy="4703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 smtClean="0"/>
              <a:t>Jak to zbadać?</a:t>
            </a:r>
            <a:endParaRPr lang="pl-PL" dirty="0"/>
          </a:p>
        </p:txBody>
      </p:sp>
      <p:sp>
        <p:nvSpPr>
          <p:cNvPr id="13" name="Symbol zastępczy zawartości 4"/>
          <p:cNvSpPr>
            <a:spLocks noGrp="1"/>
          </p:cNvSpPr>
          <p:nvPr>
            <p:ph sz="quarter" idx="4294967295"/>
          </p:nvPr>
        </p:nvSpPr>
        <p:spPr>
          <a:xfrm>
            <a:off x="932330" y="3558708"/>
            <a:ext cx="10652966" cy="26941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pl-PL" dirty="0"/>
              <a:t>Na smartfonie lub tablecie wyświetl </a:t>
            </a:r>
            <a:r>
              <a:rPr lang="pl-PL" dirty="0" smtClean="0"/>
              <a:t>badaną stronę.</a:t>
            </a:r>
            <a:endParaRPr lang="pl-PL" dirty="0"/>
          </a:p>
          <a:p>
            <a:pPr marL="514350" lvl="0" indent="-514350">
              <a:buFont typeface="+mj-lt"/>
              <a:buAutoNum type="arabicPeriod"/>
            </a:pPr>
            <a:r>
              <a:rPr lang="pl-PL" dirty="0"/>
              <a:t>Sprawdź, czy zawartość strony jest </a:t>
            </a:r>
            <a:r>
              <a:rPr lang="pl-PL" dirty="0" smtClean="0"/>
              <a:t>ta </a:t>
            </a:r>
            <a:r>
              <a:rPr lang="pl-PL" dirty="0"/>
              <a:t>sama bez </a:t>
            </a:r>
            <a:r>
              <a:rPr lang="pl-PL" dirty="0" smtClean="0"/>
              <a:t>względu, </a:t>
            </a:r>
            <a:r>
              <a:rPr lang="pl-PL" dirty="0"/>
              <a:t>czy trzymasz ekran w </a:t>
            </a:r>
            <a:r>
              <a:rPr lang="pl-PL" dirty="0" smtClean="0"/>
              <a:t>poziomie, </a:t>
            </a:r>
            <a:r>
              <a:rPr lang="pl-PL" dirty="0"/>
              <a:t>czy w </a:t>
            </a:r>
            <a:r>
              <a:rPr lang="pl-PL" dirty="0" smtClean="0"/>
              <a:t>pionie.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2362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800" dirty="0"/>
              <a:t>Lista kontrolna </a:t>
            </a:r>
            <a:r>
              <a:rPr lang="pl-PL" sz="4800" dirty="0" smtClean="0"/>
              <a:t>— </a:t>
            </a:r>
            <a:r>
              <a:rPr lang="pl-PL" sz="4800" dirty="0"/>
              <a:t>wygląd</a:t>
            </a:r>
          </a:p>
        </p:txBody>
      </p:sp>
      <p:sp>
        <p:nvSpPr>
          <p:cNvPr id="11" name="Symbol zastępczy zawartości 2"/>
          <p:cNvSpPr>
            <a:spLocks noGrp="1"/>
          </p:cNvSpPr>
          <p:nvPr>
            <p:ph sz="half" idx="4294967295"/>
          </p:nvPr>
        </p:nvSpPr>
        <p:spPr>
          <a:xfrm>
            <a:off x="839788" y="1681162"/>
            <a:ext cx="10652966" cy="100928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000" b="1" dirty="0"/>
              <a:t>Czy na stronie jest informacja przekazywana jedynie za pomocą koloru?</a:t>
            </a:r>
          </a:p>
        </p:txBody>
      </p:sp>
      <p:sp>
        <p:nvSpPr>
          <p:cNvPr id="12" name="Symbol zastępczy tekstu 3"/>
          <p:cNvSpPr txBox="1">
            <a:spLocks/>
          </p:cNvSpPr>
          <p:nvPr/>
        </p:nvSpPr>
        <p:spPr>
          <a:xfrm>
            <a:off x="839788" y="2965249"/>
            <a:ext cx="5183188" cy="4703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 smtClean="0"/>
              <a:t>Jak to zbadać?</a:t>
            </a:r>
            <a:endParaRPr lang="pl-PL" dirty="0"/>
          </a:p>
        </p:txBody>
      </p:sp>
      <p:sp>
        <p:nvSpPr>
          <p:cNvPr id="13" name="Symbol zastępczy zawartości 4"/>
          <p:cNvSpPr>
            <a:spLocks noGrp="1"/>
          </p:cNvSpPr>
          <p:nvPr>
            <p:ph sz="quarter" idx="4294967295"/>
          </p:nvPr>
        </p:nvSpPr>
        <p:spPr>
          <a:xfrm>
            <a:off x="932330" y="3558708"/>
            <a:ext cx="10652966" cy="26941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pl-PL" dirty="0" smtClean="0"/>
              <a:t>Sprawdź, </a:t>
            </a:r>
            <a:r>
              <a:rPr lang="pl-PL" dirty="0"/>
              <a:t>czy na stronie jest informacja przekazywana </a:t>
            </a:r>
            <a:r>
              <a:rPr lang="pl-PL" dirty="0" smtClean="0"/>
              <a:t>kolorem, </a:t>
            </a:r>
            <a:r>
              <a:rPr lang="pl-PL" dirty="0"/>
              <a:t>np. kolorowy wykres, podświetlanie na czerwono ramek w formularzu, który jest błędnie </a:t>
            </a:r>
            <a:r>
              <a:rPr lang="pl-PL" dirty="0" smtClean="0"/>
              <a:t>wypełniony.</a:t>
            </a:r>
            <a:endParaRPr lang="pl-PL" dirty="0"/>
          </a:p>
          <a:p>
            <a:pPr marL="514350" lvl="0" indent="-514350">
              <a:buFont typeface="+mj-lt"/>
              <a:buAutoNum type="arabicPeriod"/>
            </a:pPr>
            <a:r>
              <a:rPr lang="pl-PL" dirty="0" smtClean="0"/>
              <a:t>Sprawdź, </a:t>
            </a:r>
            <a:r>
              <a:rPr lang="pl-PL" dirty="0"/>
              <a:t>czy obok takiej informacji jest także informacja tekstowa, która umożliwi jej zrozumienie np. osobom z zaburzeniami widzenia </a:t>
            </a:r>
            <a:r>
              <a:rPr lang="pl-PL" dirty="0" smtClean="0"/>
              <a:t>barw.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355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800" dirty="0"/>
              <a:t>Lista kontrolna </a:t>
            </a:r>
            <a:r>
              <a:rPr lang="pl-PL" sz="4800" dirty="0" smtClean="0"/>
              <a:t>— </a:t>
            </a:r>
            <a:r>
              <a:rPr lang="pl-PL" sz="4800" dirty="0"/>
              <a:t>wygląd</a:t>
            </a:r>
          </a:p>
        </p:txBody>
      </p:sp>
      <p:sp>
        <p:nvSpPr>
          <p:cNvPr id="11" name="Symbol zastępczy zawartości 2"/>
          <p:cNvSpPr>
            <a:spLocks noGrp="1"/>
          </p:cNvSpPr>
          <p:nvPr>
            <p:ph sz="half" idx="4294967295"/>
          </p:nvPr>
        </p:nvSpPr>
        <p:spPr>
          <a:xfrm>
            <a:off x="839788" y="1681162"/>
            <a:ext cx="10652966" cy="100928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000" b="1" dirty="0"/>
              <a:t>Czy na stronie jest instrukcja odnosząca się do koloru elementu?</a:t>
            </a:r>
          </a:p>
        </p:txBody>
      </p:sp>
      <p:sp>
        <p:nvSpPr>
          <p:cNvPr id="12" name="Symbol zastępczy tekstu 3"/>
          <p:cNvSpPr txBox="1">
            <a:spLocks/>
          </p:cNvSpPr>
          <p:nvPr/>
        </p:nvSpPr>
        <p:spPr>
          <a:xfrm>
            <a:off x="839788" y="2965249"/>
            <a:ext cx="5183188" cy="4703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 smtClean="0"/>
              <a:t>Jak to zbadać?</a:t>
            </a:r>
            <a:endParaRPr lang="pl-PL" dirty="0"/>
          </a:p>
        </p:txBody>
      </p:sp>
      <p:sp>
        <p:nvSpPr>
          <p:cNvPr id="13" name="Symbol zastępczy zawartości 4"/>
          <p:cNvSpPr>
            <a:spLocks noGrp="1"/>
          </p:cNvSpPr>
          <p:nvPr>
            <p:ph sz="quarter" idx="4294967295"/>
          </p:nvPr>
        </p:nvSpPr>
        <p:spPr>
          <a:xfrm>
            <a:off x="932330" y="3558708"/>
            <a:ext cx="10652966" cy="26941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l-PL" dirty="0"/>
              <a:t>Sprawdź, czy na stronie jest instrukcja odnosząca się do </a:t>
            </a:r>
            <a:r>
              <a:rPr lang="pl-PL" dirty="0" smtClean="0"/>
              <a:t>kolorów, </a:t>
            </a:r>
            <a:r>
              <a:rPr lang="pl-PL" dirty="0"/>
              <a:t>np. „Kliknij </a:t>
            </a:r>
            <a:r>
              <a:rPr lang="pl-PL" dirty="0" smtClean="0"/>
              <a:t>niebieski </a:t>
            </a:r>
            <a:r>
              <a:rPr lang="pl-PL" dirty="0"/>
              <a:t>przycisk”, „Pole oznaczone na czerwono zawiera błędne informacje” itp. </a:t>
            </a:r>
          </a:p>
        </p:txBody>
      </p:sp>
    </p:spTree>
    <p:extLst>
      <p:ext uri="{BB962C8B-B14F-4D97-AF65-F5344CB8AC3E}">
        <p14:creationId xmlns:p14="http://schemas.microsoft.com/office/powerpoint/2010/main" val="401720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800" dirty="0"/>
              <a:t>Lista kontrolna </a:t>
            </a:r>
            <a:r>
              <a:rPr lang="pl-PL" sz="4800" dirty="0" smtClean="0"/>
              <a:t>— </a:t>
            </a:r>
            <a:r>
              <a:rPr lang="pl-PL" sz="4800" dirty="0"/>
              <a:t>wygląd</a:t>
            </a:r>
          </a:p>
        </p:txBody>
      </p:sp>
      <p:sp>
        <p:nvSpPr>
          <p:cNvPr id="11" name="Symbol zastępczy zawartości 2"/>
          <p:cNvSpPr>
            <a:spLocks noGrp="1"/>
          </p:cNvSpPr>
          <p:nvPr>
            <p:ph sz="half" idx="4294967295"/>
          </p:nvPr>
        </p:nvSpPr>
        <p:spPr>
          <a:xfrm>
            <a:off x="839788" y="1681162"/>
            <a:ext cx="10652966" cy="100928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000" b="1" dirty="0"/>
              <a:t>Czy na stronie jest informacje przekazywana jedynie poprzez użycie pozycji lub formy?</a:t>
            </a:r>
          </a:p>
        </p:txBody>
      </p:sp>
      <p:sp>
        <p:nvSpPr>
          <p:cNvPr id="12" name="Symbol zastępczy tekstu 3"/>
          <p:cNvSpPr txBox="1">
            <a:spLocks/>
          </p:cNvSpPr>
          <p:nvPr/>
        </p:nvSpPr>
        <p:spPr>
          <a:xfrm>
            <a:off x="839788" y="2965249"/>
            <a:ext cx="5183188" cy="4703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 smtClean="0"/>
              <a:t>Jak to zbadać?</a:t>
            </a:r>
            <a:endParaRPr lang="pl-PL" dirty="0"/>
          </a:p>
        </p:txBody>
      </p:sp>
      <p:sp>
        <p:nvSpPr>
          <p:cNvPr id="13" name="Symbol zastępczy zawartości 4"/>
          <p:cNvSpPr>
            <a:spLocks noGrp="1"/>
          </p:cNvSpPr>
          <p:nvPr>
            <p:ph sz="quarter" idx="4294967295"/>
          </p:nvPr>
        </p:nvSpPr>
        <p:spPr>
          <a:xfrm>
            <a:off x="932330" y="3558708"/>
            <a:ext cx="10652966" cy="26941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l-PL" dirty="0"/>
              <a:t>Sprawdź, czy na stronie jest informacja odnosząca się do pozycji lub formy </a:t>
            </a:r>
            <a:r>
              <a:rPr lang="pl-PL" dirty="0" smtClean="0"/>
              <a:t>elementu, </a:t>
            </a:r>
            <a:r>
              <a:rPr lang="pl-PL" dirty="0"/>
              <a:t>np. „Kliknij przycisk w prawym górnym </a:t>
            </a:r>
            <a:r>
              <a:rPr lang="pl-PL" dirty="0" smtClean="0"/>
              <a:t>rogu, </a:t>
            </a:r>
            <a:r>
              <a:rPr lang="pl-PL" dirty="0"/>
              <a:t>żeby zamknąć okno”, „Wybierz </a:t>
            </a:r>
            <a:r>
              <a:rPr lang="pl-PL" dirty="0" smtClean="0"/>
              <a:t>trójkąt, </a:t>
            </a:r>
            <a:r>
              <a:rPr lang="pl-PL" dirty="0"/>
              <a:t>żeby przejść dalej” itp. </a:t>
            </a:r>
          </a:p>
        </p:txBody>
      </p:sp>
    </p:spTree>
    <p:extLst>
      <p:ext uri="{BB962C8B-B14F-4D97-AF65-F5344CB8AC3E}">
        <p14:creationId xmlns:p14="http://schemas.microsoft.com/office/powerpoint/2010/main" val="289457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Dostępność cyfrowa to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2120450"/>
            <a:ext cx="6889864" cy="2337250"/>
          </a:xfrm>
        </p:spPr>
        <p:txBody>
          <a:bodyPr>
            <a:noAutofit/>
          </a:bodyPr>
          <a:lstStyle/>
          <a:p>
            <a:pPr lvl="0"/>
            <a:r>
              <a:rPr lang="pl-PL" dirty="0" smtClean="0"/>
              <a:t>Dostęp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l-PL" b="1" dirty="0" smtClean="0"/>
              <a:t>pełny</a:t>
            </a:r>
            <a:r>
              <a:rPr lang="pl-PL" dirty="0" smtClean="0"/>
              <a:t>,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l-PL" b="1" dirty="0"/>
              <a:t>s</a:t>
            </a:r>
            <a:r>
              <a:rPr lang="pl-PL" b="1" dirty="0" smtClean="0"/>
              <a:t>amodzielny</a:t>
            </a:r>
            <a:r>
              <a:rPr lang="pl-PL" dirty="0"/>
              <a:t>, wygodny i </a:t>
            </a:r>
            <a:r>
              <a:rPr lang="pl-PL" dirty="0" smtClean="0"/>
              <a:t>efektywny,</a:t>
            </a:r>
            <a:endParaRPr lang="pl-PL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l-PL" b="1" dirty="0"/>
              <a:t>b</a:t>
            </a:r>
            <a:r>
              <a:rPr lang="pl-PL" b="1" dirty="0" smtClean="0"/>
              <a:t>ezpieczny</a:t>
            </a:r>
            <a:r>
              <a:rPr lang="pl-PL" dirty="0" smtClean="0"/>
              <a:t>.</a:t>
            </a:r>
            <a:r>
              <a:rPr lang="pl-PL" sz="2400" dirty="0" smtClean="0"/>
              <a:t> </a:t>
            </a:r>
            <a:endParaRPr lang="pl-PL" sz="2400" dirty="0"/>
          </a:p>
        </p:txBody>
      </p:sp>
      <p:pic>
        <p:nvPicPr>
          <p:cNvPr id="4" name="Obraz 3" descr="Ikona symbolizująca dostępność cyfrową - w okręgu człowiek z rozpostartymi rękam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833" y="1281594"/>
            <a:ext cx="3498921" cy="349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77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800" dirty="0"/>
              <a:t>Lista kontrolna </a:t>
            </a:r>
            <a:r>
              <a:rPr lang="pl-PL" sz="4800" dirty="0" smtClean="0"/>
              <a:t>— </a:t>
            </a:r>
            <a:r>
              <a:rPr lang="pl-PL" sz="4800" dirty="0"/>
              <a:t>wygląd</a:t>
            </a:r>
          </a:p>
        </p:txBody>
      </p:sp>
      <p:sp>
        <p:nvSpPr>
          <p:cNvPr id="11" name="Symbol zastępczy zawartości 2"/>
          <p:cNvSpPr>
            <a:spLocks noGrp="1"/>
          </p:cNvSpPr>
          <p:nvPr>
            <p:ph sz="half" idx="4294967295"/>
          </p:nvPr>
        </p:nvSpPr>
        <p:spPr>
          <a:xfrm>
            <a:off x="839788" y="1681162"/>
            <a:ext cx="10652966" cy="100928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000" b="1" dirty="0"/>
              <a:t>Czy są na stronie znaczniki &lt;</a:t>
            </a:r>
            <a:r>
              <a:rPr lang="pl-PL" sz="3000" b="1" dirty="0" err="1"/>
              <a:t>blink</a:t>
            </a:r>
            <a:r>
              <a:rPr lang="pl-PL" sz="3000" b="1" dirty="0"/>
              <a:t>&gt;, &lt;</a:t>
            </a:r>
            <a:r>
              <a:rPr lang="pl-PL" sz="3000" b="1" dirty="0" err="1"/>
              <a:t>bgsound</a:t>
            </a:r>
            <a:r>
              <a:rPr lang="pl-PL" sz="3000" b="1" dirty="0"/>
              <a:t>&gt; lub &lt;</a:t>
            </a:r>
            <a:r>
              <a:rPr lang="pl-PL" sz="3000" b="1" dirty="0" err="1"/>
              <a:t>marqee</a:t>
            </a:r>
            <a:r>
              <a:rPr lang="pl-PL" sz="3000" b="1" dirty="0"/>
              <a:t>&gt;? </a:t>
            </a:r>
          </a:p>
        </p:txBody>
      </p:sp>
      <p:sp>
        <p:nvSpPr>
          <p:cNvPr id="12" name="Symbol zastępczy tekstu 3"/>
          <p:cNvSpPr txBox="1">
            <a:spLocks/>
          </p:cNvSpPr>
          <p:nvPr/>
        </p:nvSpPr>
        <p:spPr>
          <a:xfrm>
            <a:off x="839788" y="2965249"/>
            <a:ext cx="5183188" cy="4703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 smtClean="0"/>
              <a:t>Jak to zbadać?</a:t>
            </a:r>
            <a:endParaRPr lang="pl-PL" dirty="0"/>
          </a:p>
        </p:txBody>
      </p:sp>
      <p:sp>
        <p:nvSpPr>
          <p:cNvPr id="13" name="Symbol zastępczy zawartości 4"/>
          <p:cNvSpPr>
            <a:spLocks noGrp="1"/>
          </p:cNvSpPr>
          <p:nvPr>
            <p:ph sz="quarter" idx="4294967295"/>
          </p:nvPr>
        </p:nvSpPr>
        <p:spPr>
          <a:xfrm>
            <a:off x="932330" y="3558708"/>
            <a:ext cx="10652966" cy="26941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l-PL" dirty="0" smtClean="0"/>
              <a:t>Sprawdź, </a:t>
            </a:r>
            <a:r>
              <a:rPr lang="pl-PL" dirty="0"/>
              <a:t>czy w kodzie HTML </a:t>
            </a:r>
            <a:r>
              <a:rPr lang="pl-PL" dirty="0" smtClean="0"/>
              <a:t>badanej strony </a:t>
            </a:r>
            <a:r>
              <a:rPr lang="pl-PL" dirty="0"/>
              <a:t>nie ma znaczników &lt;</a:t>
            </a:r>
            <a:r>
              <a:rPr lang="pl-PL" dirty="0" err="1"/>
              <a:t>blink</a:t>
            </a:r>
            <a:r>
              <a:rPr lang="pl-PL" dirty="0"/>
              <a:t>&gt;, &lt;</a:t>
            </a:r>
            <a:r>
              <a:rPr lang="pl-PL" dirty="0" err="1"/>
              <a:t>bgsound</a:t>
            </a:r>
            <a:r>
              <a:rPr lang="pl-PL" dirty="0"/>
              <a:t>&gt; lub &lt;</a:t>
            </a:r>
            <a:r>
              <a:rPr lang="pl-PL" dirty="0" err="1"/>
              <a:t>marqee</a:t>
            </a:r>
            <a:r>
              <a:rPr lang="pl-PL" dirty="0"/>
              <a:t>&gt;.</a:t>
            </a:r>
          </a:p>
        </p:txBody>
      </p:sp>
    </p:spTree>
    <p:extLst>
      <p:ext uri="{BB962C8B-B14F-4D97-AF65-F5344CB8AC3E}">
        <p14:creationId xmlns:p14="http://schemas.microsoft.com/office/powerpoint/2010/main" val="40623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800" dirty="0"/>
              <a:t>Lista kontrolna </a:t>
            </a:r>
            <a:r>
              <a:rPr lang="pl-PL" sz="4800" dirty="0" smtClean="0"/>
              <a:t>— </a:t>
            </a:r>
            <a:r>
              <a:rPr lang="pl-PL" sz="4800" dirty="0"/>
              <a:t>wygląd</a:t>
            </a:r>
          </a:p>
        </p:txBody>
      </p:sp>
      <p:sp>
        <p:nvSpPr>
          <p:cNvPr id="11" name="Symbol zastępczy zawartości 2"/>
          <p:cNvSpPr>
            <a:spLocks noGrp="1"/>
          </p:cNvSpPr>
          <p:nvPr>
            <p:ph sz="half" idx="4294967295"/>
          </p:nvPr>
        </p:nvSpPr>
        <p:spPr>
          <a:xfrm>
            <a:off x="839788" y="1681162"/>
            <a:ext cx="10652966" cy="100928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000" b="1" dirty="0"/>
              <a:t>Czy kontrast tekstu w stosunku do tła wynosi co najmniej 4,5:1? </a:t>
            </a:r>
          </a:p>
        </p:txBody>
      </p:sp>
      <p:sp>
        <p:nvSpPr>
          <p:cNvPr id="12" name="Symbol zastępczy tekstu 3"/>
          <p:cNvSpPr txBox="1">
            <a:spLocks/>
          </p:cNvSpPr>
          <p:nvPr/>
        </p:nvSpPr>
        <p:spPr>
          <a:xfrm>
            <a:off x="839788" y="2965249"/>
            <a:ext cx="5183188" cy="4703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 smtClean="0"/>
              <a:t>Jak to zbadać?</a:t>
            </a:r>
            <a:endParaRPr lang="pl-PL" dirty="0"/>
          </a:p>
        </p:txBody>
      </p:sp>
      <p:sp>
        <p:nvSpPr>
          <p:cNvPr id="13" name="Symbol zastępczy zawartości 4"/>
          <p:cNvSpPr>
            <a:spLocks noGrp="1"/>
          </p:cNvSpPr>
          <p:nvPr>
            <p:ph sz="quarter" idx="4294967295"/>
          </p:nvPr>
        </p:nvSpPr>
        <p:spPr>
          <a:xfrm>
            <a:off x="932330" y="3558708"/>
            <a:ext cx="10652966" cy="26941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pl-PL" dirty="0"/>
              <a:t>Do badania użyj dowolnego analizatora kontrastu (np. w </a:t>
            </a:r>
            <a:r>
              <a:rPr lang="pl-PL" u="sng" dirty="0">
                <a:hlinkClick r:id="rId2"/>
              </a:rPr>
              <a:t>dodatku WAVE</a:t>
            </a:r>
            <a:r>
              <a:rPr lang="pl-PL" dirty="0"/>
              <a:t>, </a:t>
            </a:r>
            <a:r>
              <a:rPr lang="pl-PL" u="sng" dirty="0" err="1">
                <a:hlinkClick r:id="rId3"/>
              </a:rPr>
              <a:t>Color</a:t>
            </a:r>
            <a:r>
              <a:rPr lang="pl-PL" u="sng" dirty="0">
                <a:hlinkClick r:id="rId3"/>
              </a:rPr>
              <a:t> </a:t>
            </a:r>
            <a:r>
              <a:rPr lang="pl-PL" u="sng" dirty="0" err="1">
                <a:hlinkClick r:id="rId3"/>
              </a:rPr>
              <a:t>Contrast</a:t>
            </a:r>
            <a:r>
              <a:rPr lang="pl-PL" u="sng" dirty="0">
                <a:hlinkClick r:id="rId3"/>
              </a:rPr>
              <a:t> </a:t>
            </a:r>
            <a:r>
              <a:rPr lang="pl-PL" u="sng" dirty="0" err="1">
                <a:hlinkClick r:id="rId3"/>
              </a:rPr>
              <a:t>Analyser</a:t>
            </a:r>
            <a:r>
              <a:rPr lang="pl-PL" dirty="0"/>
              <a:t>),</a:t>
            </a:r>
          </a:p>
          <a:p>
            <a:pPr marL="514350" lvl="0" indent="-514350">
              <a:buFont typeface="+mj-lt"/>
              <a:buAutoNum type="arabicPeriod"/>
            </a:pPr>
            <a:r>
              <a:rPr lang="pl-PL" dirty="0" smtClean="0"/>
              <a:t>Sprawdź, </a:t>
            </a:r>
            <a:r>
              <a:rPr lang="pl-PL" dirty="0"/>
              <a:t>czy kontrast tekstu do tła wynosi co najmniej 4,5:1 lub w przypadku tekstu większego niż 150% wielkości podstawowej tekstu na stronie, kontrast wynosi co najmniej 3:1.</a:t>
            </a:r>
          </a:p>
        </p:txBody>
      </p:sp>
    </p:spTree>
    <p:extLst>
      <p:ext uri="{BB962C8B-B14F-4D97-AF65-F5344CB8AC3E}">
        <p14:creationId xmlns:p14="http://schemas.microsoft.com/office/powerpoint/2010/main" val="283645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2240470"/>
          </a:xfrm>
        </p:spPr>
        <p:txBody>
          <a:bodyPr>
            <a:normAutofit/>
          </a:bodyPr>
          <a:lstStyle/>
          <a:p>
            <a:r>
              <a:rPr lang="pl-PL" sz="4800" dirty="0"/>
              <a:t>Lista kontrolna </a:t>
            </a:r>
            <a:r>
              <a:rPr lang="pl-PL" sz="4800" dirty="0" smtClean="0"/>
              <a:t>— </a:t>
            </a:r>
            <a:r>
              <a:rPr lang="pl-PL" sz="4800" dirty="0"/>
              <a:t>treść</a:t>
            </a:r>
          </a:p>
        </p:txBody>
      </p:sp>
    </p:spTree>
    <p:extLst>
      <p:ext uri="{BB962C8B-B14F-4D97-AF65-F5344CB8AC3E}">
        <p14:creationId xmlns:p14="http://schemas.microsoft.com/office/powerpoint/2010/main" val="329487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800" dirty="0"/>
              <a:t>Lista kontrolna </a:t>
            </a:r>
            <a:r>
              <a:rPr lang="pl-PL" sz="4800" dirty="0" smtClean="0"/>
              <a:t>— </a:t>
            </a:r>
            <a:r>
              <a:rPr lang="pl-PL" sz="4800" dirty="0"/>
              <a:t>treść</a:t>
            </a:r>
          </a:p>
        </p:txBody>
      </p:sp>
      <p:sp>
        <p:nvSpPr>
          <p:cNvPr id="11" name="Symbol zastępczy zawartości 2"/>
          <p:cNvSpPr>
            <a:spLocks noGrp="1"/>
          </p:cNvSpPr>
          <p:nvPr>
            <p:ph sz="half" idx="4294967295"/>
          </p:nvPr>
        </p:nvSpPr>
        <p:spPr>
          <a:xfrm>
            <a:off x="839788" y="1681162"/>
            <a:ext cx="10652966" cy="100928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000" b="1" dirty="0"/>
              <a:t>Czy treści obcojęzyczne mają poprawnie zdefiniowany język? </a:t>
            </a:r>
          </a:p>
        </p:txBody>
      </p:sp>
      <p:sp>
        <p:nvSpPr>
          <p:cNvPr id="12" name="Symbol zastępczy tekstu 3"/>
          <p:cNvSpPr txBox="1">
            <a:spLocks/>
          </p:cNvSpPr>
          <p:nvPr/>
        </p:nvSpPr>
        <p:spPr>
          <a:xfrm>
            <a:off x="839788" y="2986049"/>
            <a:ext cx="5183188" cy="4703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 smtClean="0"/>
              <a:t>Jak to zbadać?</a:t>
            </a:r>
            <a:endParaRPr lang="pl-PL" dirty="0"/>
          </a:p>
        </p:txBody>
      </p:sp>
      <p:sp>
        <p:nvSpPr>
          <p:cNvPr id="13" name="Symbol zastępczy zawartości 4"/>
          <p:cNvSpPr>
            <a:spLocks noGrp="1"/>
          </p:cNvSpPr>
          <p:nvPr>
            <p:ph sz="quarter" idx="4294967295"/>
          </p:nvPr>
        </p:nvSpPr>
        <p:spPr>
          <a:xfrm>
            <a:off x="932330" y="3628930"/>
            <a:ext cx="10652966" cy="26941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/>
              <a:t>Sprawdź, czy na stronie są treści w innym języku niż główny język </a:t>
            </a:r>
            <a:r>
              <a:rPr lang="pl-PL" dirty="0" smtClean="0"/>
              <a:t>treści;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Jeśli tak, sprawdź czy mają one oddzielną, poprawną deklarację języka.</a:t>
            </a:r>
          </a:p>
        </p:txBody>
      </p:sp>
    </p:spTree>
    <p:extLst>
      <p:ext uri="{BB962C8B-B14F-4D97-AF65-F5344CB8AC3E}">
        <p14:creationId xmlns:p14="http://schemas.microsoft.com/office/powerpoint/2010/main" val="360586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800" dirty="0"/>
              <a:t>Lista kontrolna </a:t>
            </a:r>
            <a:r>
              <a:rPr lang="pl-PL" sz="4800" dirty="0" smtClean="0"/>
              <a:t>— </a:t>
            </a:r>
            <a:r>
              <a:rPr lang="pl-PL" sz="4800" dirty="0"/>
              <a:t>treść</a:t>
            </a:r>
          </a:p>
        </p:txBody>
      </p:sp>
      <p:sp>
        <p:nvSpPr>
          <p:cNvPr id="11" name="Symbol zastępczy zawartości 2"/>
          <p:cNvSpPr>
            <a:spLocks noGrp="1"/>
          </p:cNvSpPr>
          <p:nvPr>
            <p:ph sz="half" idx="4294967295"/>
          </p:nvPr>
        </p:nvSpPr>
        <p:spPr>
          <a:xfrm>
            <a:off x="839788" y="1681162"/>
            <a:ext cx="10652966" cy="100928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000" b="1" dirty="0"/>
              <a:t>Czy jest automatycznie uruchamiany dźwięk, którego nie da się zatrzymać? (pytanie kluczowe)</a:t>
            </a:r>
          </a:p>
        </p:txBody>
      </p:sp>
      <p:sp>
        <p:nvSpPr>
          <p:cNvPr id="12" name="Symbol zastępczy tekstu 3"/>
          <p:cNvSpPr txBox="1">
            <a:spLocks/>
          </p:cNvSpPr>
          <p:nvPr/>
        </p:nvSpPr>
        <p:spPr>
          <a:xfrm>
            <a:off x="839788" y="2986049"/>
            <a:ext cx="5183188" cy="4703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 smtClean="0"/>
              <a:t>Jak to zbadać?</a:t>
            </a:r>
            <a:endParaRPr lang="pl-PL" dirty="0"/>
          </a:p>
        </p:txBody>
      </p:sp>
      <p:sp>
        <p:nvSpPr>
          <p:cNvPr id="13" name="Symbol zastępczy zawartości 4"/>
          <p:cNvSpPr>
            <a:spLocks noGrp="1"/>
          </p:cNvSpPr>
          <p:nvPr>
            <p:ph sz="quarter" idx="4294967295"/>
          </p:nvPr>
        </p:nvSpPr>
        <p:spPr>
          <a:xfrm>
            <a:off x="932330" y="3628930"/>
            <a:ext cx="10652966" cy="26941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/>
              <a:t>Sprawdź, czy na stronie uruchamia się automatycznie dźwięk, który trwa dłużej niż 3 sekundy.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Sprawdź, </a:t>
            </a:r>
            <a:r>
              <a:rPr lang="pl-PL" dirty="0"/>
              <a:t>czy jest możliwość zatrzymania tego dźwięku (np. przycisk W</a:t>
            </a:r>
            <a:r>
              <a:rPr lang="pl-PL" dirty="0" smtClean="0"/>
              <a:t>yłącz</a:t>
            </a:r>
            <a:r>
              <a:rPr lang="pl-PL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72062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800" dirty="0"/>
              <a:t>Lista kontrolna </a:t>
            </a:r>
            <a:r>
              <a:rPr lang="pl-PL" sz="4800" dirty="0" smtClean="0"/>
              <a:t>— </a:t>
            </a:r>
            <a:r>
              <a:rPr lang="pl-PL" sz="4800" dirty="0"/>
              <a:t>treść</a:t>
            </a:r>
          </a:p>
        </p:txBody>
      </p:sp>
      <p:sp>
        <p:nvSpPr>
          <p:cNvPr id="11" name="Symbol zastępczy zawartości 2"/>
          <p:cNvSpPr>
            <a:spLocks noGrp="1"/>
          </p:cNvSpPr>
          <p:nvPr>
            <p:ph sz="half" idx="4294967295"/>
          </p:nvPr>
        </p:nvSpPr>
        <p:spPr>
          <a:xfrm>
            <a:off x="839788" y="1681162"/>
            <a:ext cx="10652966" cy="100928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000" b="1" dirty="0"/>
              <a:t>Czy są migające lub poruszające się elementy, których nie da się zatrzymać? </a:t>
            </a:r>
          </a:p>
        </p:txBody>
      </p:sp>
      <p:sp>
        <p:nvSpPr>
          <p:cNvPr id="12" name="Symbol zastępczy tekstu 3"/>
          <p:cNvSpPr txBox="1">
            <a:spLocks/>
          </p:cNvSpPr>
          <p:nvPr/>
        </p:nvSpPr>
        <p:spPr>
          <a:xfrm>
            <a:off x="839788" y="2986049"/>
            <a:ext cx="5183188" cy="4703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 smtClean="0"/>
              <a:t>Jak to zbadać?</a:t>
            </a:r>
            <a:endParaRPr lang="pl-PL" dirty="0"/>
          </a:p>
        </p:txBody>
      </p:sp>
      <p:sp>
        <p:nvSpPr>
          <p:cNvPr id="13" name="Symbol zastępczy zawartości 4"/>
          <p:cNvSpPr>
            <a:spLocks noGrp="1"/>
          </p:cNvSpPr>
          <p:nvPr>
            <p:ph sz="quarter" idx="4294967295"/>
          </p:nvPr>
        </p:nvSpPr>
        <p:spPr>
          <a:xfrm>
            <a:off x="932330" y="3628930"/>
            <a:ext cx="10652966" cy="26941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 smtClean="0"/>
              <a:t>Sprawdź. </a:t>
            </a:r>
            <a:r>
              <a:rPr lang="pl-PL" dirty="0"/>
              <a:t>czy na stronie są elementy migające lub poruszające się, których miganie lub ruch nie są niezbędne dla zrozumienia </a:t>
            </a:r>
            <a:r>
              <a:rPr lang="pl-PL" dirty="0" smtClean="0"/>
              <a:t>informacji. 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Sprawdź czy ich miganie lub ruch da się zatrzymać i ponownie </a:t>
            </a:r>
            <a:r>
              <a:rPr lang="pl-PL" dirty="0" smtClean="0"/>
              <a:t>uruchomić, </a:t>
            </a:r>
            <a:r>
              <a:rPr lang="pl-PL" dirty="0"/>
              <a:t>lub czy mignięcia są rzadziej niż raz na 5 </a:t>
            </a:r>
            <a:r>
              <a:rPr lang="pl-PL" dirty="0" smtClean="0"/>
              <a:t>sekund, </a:t>
            </a:r>
            <a:r>
              <a:rPr lang="pl-PL" dirty="0"/>
              <a:t>lub czy takie element można ukryć i ponownie </a:t>
            </a:r>
            <a:r>
              <a:rPr lang="pl-PL" dirty="0" smtClean="0"/>
              <a:t>wyświetlić.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1423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800" dirty="0"/>
              <a:t>Lista kontrolna </a:t>
            </a:r>
            <a:r>
              <a:rPr lang="pl-PL" sz="4800" dirty="0" smtClean="0"/>
              <a:t>— </a:t>
            </a:r>
            <a:r>
              <a:rPr lang="pl-PL" sz="4800" dirty="0"/>
              <a:t>treść</a:t>
            </a:r>
          </a:p>
        </p:txBody>
      </p:sp>
      <p:sp>
        <p:nvSpPr>
          <p:cNvPr id="11" name="Symbol zastępczy zawartości 2"/>
          <p:cNvSpPr>
            <a:spLocks noGrp="1"/>
          </p:cNvSpPr>
          <p:nvPr>
            <p:ph sz="half" idx="4294967295"/>
          </p:nvPr>
        </p:nvSpPr>
        <p:spPr>
          <a:xfrm>
            <a:off x="839788" y="1681162"/>
            <a:ext cx="10652966" cy="100928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3000" b="1" dirty="0"/>
              <a:t>Czy są tytuły stron i czy mają poprawną strukturę?</a:t>
            </a:r>
          </a:p>
          <a:p>
            <a:pPr marL="0" indent="0">
              <a:buNone/>
            </a:pPr>
            <a:r>
              <a:rPr lang="pl-PL" sz="3000" b="1" dirty="0" smtClean="0"/>
              <a:t> </a:t>
            </a:r>
            <a:endParaRPr lang="pl-PL" sz="3000" b="1" dirty="0"/>
          </a:p>
        </p:txBody>
      </p:sp>
      <p:sp>
        <p:nvSpPr>
          <p:cNvPr id="12" name="Symbol zastępczy tekstu 3"/>
          <p:cNvSpPr txBox="1">
            <a:spLocks/>
          </p:cNvSpPr>
          <p:nvPr/>
        </p:nvSpPr>
        <p:spPr>
          <a:xfrm>
            <a:off x="839788" y="2619647"/>
            <a:ext cx="5183188" cy="4703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 smtClean="0"/>
              <a:t>Jak to zbadać?</a:t>
            </a:r>
            <a:endParaRPr lang="pl-PL" dirty="0"/>
          </a:p>
        </p:txBody>
      </p:sp>
      <p:sp>
        <p:nvSpPr>
          <p:cNvPr id="13" name="Symbol zastępczy zawartości 4"/>
          <p:cNvSpPr>
            <a:spLocks noGrp="1"/>
          </p:cNvSpPr>
          <p:nvPr>
            <p:ph sz="quarter" idx="4294967295"/>
          </p:nvPr>
        </p:nvSpPr>
        <p:spPr>
          <a:xfrm>
            <a:off x="886059" y="3250861"/>
            <a:ext cx="10652966" cy="26941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/>
              <a:t>Sprawdź czy każda strona posiada unikalny tytuł, który opisuje jej zawartość (identyczny tytuł wszystkich lub wielu stron w jednym serwisie to błąd</a:t>
            </a:r>
            <a:r>
              <a:rPr lang="pl-PL" dirty="0" smtClean="0"/>
              <a:t>).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Sprawdź, </a:t>
            </a:r>
            <a:r>
              <a:rPr lang="pl-PL" dirty="0"/>
              <a:t>czy informacje w tytule mają układ </a:t>
            </a:r>
            <a:r>
              <a:rPr lang="pl-PL" dirty="0" smtClean="0"/>
              <a:t>od </a:t>
            </a:r>
            <a:r>
              <a:rPr lang="pl-PL" dirty="0"/>
              <a:t>szczegółu do </a:t>
            </a:r>
            <a:r>
              <a:rPr lang="pl-PL" dirty="0" smtClean="0"/>
              <a:t>ogółu </a:t>
            </a:r>
            <a:r>
              <a:rPr lang="pl-PL" dirty="0"/>
              <a:t>– od informacji o zawartości szczegółowej danej strony do </a:t>
            </a:r>
            <a:r>
              <a:rPr lang="pl-PL" dirty="0" smtClean="0"/>
              <a:t>nazwy/właściciela  </a:t>
            </a:r>
            <a:r>
              <a:rPr lang="pl-PL" dirty="0"/>
              <a:t>serwisu (np. „Kontakt </a:t>
            </a:r>
            <a:r>
              <a:rPr lang="pl-PL" dirty="0" smtClean="0"/>
              <a:t>— </a:t>
            </a:r>
            <a:r>
              <a:rPr lang="pl-PL" dirty="0"/>
              <a:t>Urząd Miasta w </a:t>
            </a:r>
            <a:r>
              <a:rPr lang="pl-PL" dirty="0" err="1"/>
              <a:t>Wiliczu</a:t>
            </a:r>
            <a:r>
              <a:rPr lang="pl-PL" dirty="0"/>
              <a:t>” lub „Kontakt </a:t>
            </a:r>
            <a:r>
              <a:rPr lang="pl-PL" dirty="0" smtClean="0"/>
              <a:t>— </a:t>
            </a:r>
            <a:r>
              <a:rPr lang="pl-PL" dirty="0"/>
              <a:t>um.wilicz.pl</a:t>
            </a:r>
            <a:r>
              <a:rPr lang="pl-PL" dirty="0" smtClean="0"/>
              <a:t>”).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7933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800" dirty="0"/>
              <a:t>Lista kontrolna </a:t>
            </a:r>
            <a:r>
              <a:rPr lang="pl-PL" sz="4800" dirty="0" smtClean="0"/>
              <a:t>— </a:t>
            </a:r>
            <a:r>
              <a:rPr lang="pl-PL" sz="4800" dirty="0"/>
              <a:t>treść</a:t>
            </a:r>
          </a:p>
        </p:txBody>
      </p:sp>
      <p:sp>
        <p:nvSpPr>
          <p:cNvPr id="11" name="Symbol zastępczy zawartości 2"/>
          <p:cNvSpPr>
            <a:spLocks noGrp="1"/>
          </p:cNvSpPr>
          <p:nvPr>
            <p:ph sz="half" idx="4294967295"/>
          </p:nvPr>
        </p:nvSpPr>
        <p:spPr>
          <a:xfrm>
            <a:off x="839788" y="1681162"/>
            <a:ext cx="10652966" cy="1009283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sz="3000" b="1" dirty="0"/>
              <a:t>Czy na stronie nie ma słów pisanych literami oddzielonymi spacjami?</a:t>
            </a:r>
          </a:p>
          <a:p>
            <a:pPr marL="0" indent="0">
              <a:buNone/>
            </a:pPr>
            <a:r>
              <a:rPr lang="pl-PL" sz="3000" b="1" dirty="0" smtClean="0"/>
              <a:t> </a:t>
            </a:r>
            <a:endParaRPr lang="pl-PL" sz="3000" b="1" dirty="0"/>
          </a:p>
        </p:txBody>
      </p:sp>
      <p:sp>
        <p:nvSpPr>
          <p:cNvPr id="12" name="Symbol zastępczy tekstu 3"/>
          <p:cNvSpPr txBox="1">
            <a:spLocks/>
          </p:cNvSpPr>
          <p:nvPr/>
        </p:nvSpPr>
        <p:spPr>
          <a:xfrm>
            <a:off x="839788" y="3012427"/>
            <a:ext cx="5183188" cy="4703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 smtClean="0"/>
              <a:t>Jak to zbadać?</a:t>
            </a:r>
            <a:endParaRPr lang="pl-PL" dirty="0"/>
          </a:p>
        </p:txBody>
      </p:sp>
      <p:sp>
        <p:nvSpPr>
          <p:cNvPr id="13" name="Symbol zastępczy zawartości 4"/>
          <p:cNvSpPr>
            <a:spLocks noGrp="1"/>
          </p:cNvSpPr>
          <p:nvPr>
            <p:ph sz="quarter" idx="4294967295"/>
          </p:nvPr>
        </p:nvSpPr>
        <p:spPr>
          <a:xfrm>
            <a:off x="886059" y="3804776"/>
            <a:ext cx="10652966" cy="26941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dirty="0"/>
              <a:t>Sprawdź, czy w żadnym miejscu litery w słowie nie </a:t>
            </a:r>
            <a:r>
              <a:rPr lang="pl-PL" dirty="0" smtClean="0"/>
              <a:t>są </a:t>
            </a:r>
            <a:r>
              <a:rPr lang="pl-PL" dirty="0"/>
              <a:t>rozstrzelone za pomocą spacji.</a:t>
            </a:r>
          </a:p>
        </p:txBody>
      </p:sp>
    </p:spTree>
    <p:extLst>
      <p:ext uri="{BB962C8B-B14F-4D97-AF65-F5344CB8AC3E}">
        <p14:creationId xmlns:p14="http://schemas.microsoft.com/office/powerpoint/2010/main" val="385758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800" dirty="0"/>
              <a:t>Lista kontrolna </a:t>
            </a:r>
            <a:r>
              <a:rPr lang="pl-PL" sz="4800" dirty="0" smtClean="0"/>
              <a:t>— </a:t>
            </a:r>
            <a:r>
              <a:rPr lang="pl-PL" sz="4800" dirty="0"/>
              <a:t>treść</a:t>
            </a:r>
          </a:p>
        </p:txBody>
      </p:sp>
      <p:sp>
        <p:nvSpPr>
          <p:cNvPr id="11" name="Symbol zastępczy zawartości 2"/>
          <p:cNvSpPr>
            <a:spLocks noGrp="1"/>
          </p:cNvSpPr>
          <p:nvPr>
            <p:ph sz="half" idx="4294967295"/>
          </p:nvPr>
        </p:nvSpPr>
        <p:spPr>
          <a:xfrm>
            <a:off x="839788" y="1681162"/>
            <a:ext cx="10652966" cy="1009283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sz="3000" b="1" dirty="0"/>
              <a:t>Czy na stronie są symbole typu ASCII-Art bez alternatywy tekstowej? </a:t>
            </a:r>
          </a:p>
          <a:p>
            <a:pPr marL="0" indent="0">
              <a:buNone/>
            </a:pPr>
            <a:r>
              <a:rPr lang="pl-PL" sz="3000" b="1" dirty="0" smtClean="0"/>
              <a:t> </a:t>
            </a:r>
            <a:endParaRPr lang="pl-PL" sz="3000" b="1" dirty="0"/>
          </a:p>
        </p:txBody>
      </p:sp>
      <p:sp>
        <p:nvSpPr>
          <p:cNvPr id="12" name="Symbol zastępczy tekstu 3"/>
          <p:cNvSpPr txBox="1">
            <a:spLocks/>
          </p:cNvSpPr>
          <p:nvPr/>
        </p:nvSpPr>
        <p:spPr>
          <a:xfrm>
            <a:off x="839788" y="3012427"/>
            <a:ext cx="5183188" cy="4703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 smtClean="0"/>
              <a:t>Jak to zbadać?</a:t>
            </a:r>
            <a:endParaRPr lang="pl-PL" dirty="0"/>
          </a:p>
        </p:txBody>
      </p:sp>
      <p:sp>
        <p:nvSpPr>
          <p:cNvPr id="13" name="Symbol zastępczy zawartości 4"/>
          <p:cNvSpPr>
            <a:spLocks noGrp="1"/>
          </p:cNvSpPr>
          <p:nvPr>
            <p:ph sz="quarter" idx="4294967295"/>
          </p:nvPr>
        </p:nvSpPr>
        <p:spPr>
          <a:xfrm>
            <a:off x="886059" y="3804776"/>
            <a:ext cx="10652966" cy="26941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/>
              <a:t>Sprawdź, czy na stronie są symbole </a:t>
            </a:r>
            <a:r>
              <a:rPr lang="pl-PL" dirty="0" smtClean="0"/>
              <a:t>ASCII-Art. (np. emotikony).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Jeśli tak, </a:t>
            </a:r>
            <a:r>
              <a:rPr lang="pl-PL" dirty="0" smtClean="0"/>
              <a:t>sprawdź, </a:t>
            </a:r>
            <a:r>
              <a:rPr lang="pl-PL" dirty="0"/>
              <a:t>czy mają prawidłową alternatywę </a:t>
            </a:r>
            <a:r>
              <a:rPr lang="pl-PL" dirty="0" smtClean="0"/>
              <a:t>tekstową.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1814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2240470"/>
          </a:xfrm>
        </p:spPr>
        <p:txBody>
          <a:bodyPr>
            <a:normAutofit/>
          </a:bodyPr>
          <a:lstStyle/>
          <a:p>
            <a:r>
              <a:rPr lang="pl-PL" sz="4800" dirty="0"/>
              <a:t>Lista kontrolna </a:t>
            </a:r>
            <a:r>
              <a:rPr lang="pl-PL" sz="4800" dirty="0" smtClean="0"/>
              <a:t>— </a:t>
            </a:r>
            <a:r>
              <a:rPr lang="pl-PL" sz="4800" dirty="0"/>
              <a:t>formularze</a:t>
            </a:r>
          </a:p>
        </p:txBody>
      </p:sp>
    </p:spTree>
    <p:extLst>
      <p:ext uri="{BB962C8B-B14F-4D97-AF65-F5344CB8AC3E}">
        <p14:creationId xmlns:p14="http://schemas.microsoft.com/office/powerpoint/2010/main" val="100429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684158" cy="2240470"/>
          </a:xfrm>
        </p:spPr>
        <p:txBody>
          <a:bodyPr/>
          <a:lstStyle/>
          <a:p>
            <a:r>
              <a:rPr lang="pl-PL" dirty="0"/>
              <a:t>Kto i jak korzysta z dostępności cyfrowej?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9699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800" dirty="0"/>
              <a:t>Lista kontrolna </a:t>
            </a:r>
            <a:r>
              <a:rPr lang="pl-PL" sz="4800" dirty="0" smtClean="0"/>
              <a:t>— </a:t>
            </a:r>
            <a:r>
              <a:rPr lang="pl-PL" sz="4800" dirty="0"/>
              <a:t>formularze</a:t>
            </a:r>
          </a:p>
        </p:txBody>
      </p:sp>
      <p:sp>
        <p:nvSpPr>
          <p:cNvPr id="11" name="Symbol zastępczy zawartości 2"/>
          <p:cNvSpPr>
            <a:spLocks noGrp="1"/>
          </p:cNvSpPr>
          <p:nvPr>
            <p:ph sz="half" idx="4294967295"/>
          </p:nvPr>
        </p:nvSpPr>
        <p:spPr>
          <a:xfrm>
            <a:off x="839788" y="1681162"/>
            <a:ext cx="10652966" cy="100928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000" b="1" dirty="0"/>
              <a:t>Czy obok pól formularzy są etykiety mówiąco jasno jakie dane wpisać w te pola? </a:t>
            </a:r>
            <a:r>
              <a:rPr lang="pl-PL" sz="3000" b="1" dirty="0" smtClean="0"/>
              <a:t> </a:t>
            </a:r>
            <a:endParaRPr lang="pl-PL" sz="3000" b="1" dirty="0"/>
          </a:p>
        </p:txBody>
      </p:sp>
      <p:sp>
        <p:nvSpPr>
          <p:cNvPr id="12" name="Symbol zastępczy tekstu 3"/>
          <p:cNvSpPr txBox="1">
            <a:spLocks/>
          </p:cNvSpPr>
          <p:nvPr/>
        </p:nvSpPr>
        <p:spPr>
          <a:xfrm>
            <a:off x="839788" y="3012427"/>
            <a:ext cx="5183188" cy="4703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 smtClean="0"/>
              <a:t>Jak to zbadać?</a:t>
            </a:r>
            <a:endParaRPr lang="pl-PL" dirty="0"/>
          </a:p>
        </p:txBody>
      </p:sp>
      <p:sp>
        <p:nvSpPr>
          <p:cNvPr id="13" name="Symbol zastępczy zawartości 4"/>
          <p:cNvSpPr>
            <a:spLocks noGrp="1"/>
          </p:cNvSpPr>
          <p:nvPr>
            <p:ph sz="quarter" idx="4294967295"/>
          </p:nvPr>
        </p:nvSpPr>
        <p:spPr>
          <a:xfrm>
            <a:off x="886059" y="3804776"/>
            <a:ext cx="10652966" cy="26941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dirty="0"/>
              <a:t>Sprawdź, czy etykiety przypisane do pól formularzy są zrozumiałe i czy są tuż obok pól, których dotyczą.</a:t>
            </a:r>
          </a:p>
        </p:txBody>
      </p:sp>
    </p:spTree>
    <p:extLst>
      <p:ext uri="{BB962C8B-B14F-4D97-AF65-F5344CB8AC3E}">
        <p14:creationId xmlns:p14="http://schemas.microsoft.com/office/powerpoint/2010/main" val="161894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800" dirty="0"/>
              <a:t>Lista kontrolna </a:t>
            </a:r>
            <a:r>
              <a:rPr lang="pl-PL" sz="4800" dirty="0" smtClean="0"/>
              <a:t>— </a:t>
            </a:r>
            <a:r>
              <a:rPr lang="pl-PL" sz="4800" dirty="0"/>
              <a:t>formularze</a:t>
            </a:r>
          </a:p>
        </p:txBody>
      </p:sp>
      <p:sp>
        <p:nvSpPr>
          <p:cNvPr id="11" name="Symbol zastępczy zawartości 2"/>
          <p:cNvSpPr>
            <a:spLocks noGrp="1"/>
          </p:cNvSpPr>
          <p:nvPr>
            <p:ph sz="half" idx="4294967295"/>
          </p:nvPr>
        </p:nvSpPr>
        <p:spPr>
          <a:xfrm>
            <a:off x="839788" y="1681162"/>
            <a:ext cx="10652966" cy="100928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000" b="1" dirty="0"/>
              <a:t>Czy pole formularza ma zrozumiałą informację o formacie danych do wprowadzenia i obowiązku wypełnienia pola? </a:t>
            </a:r>
          </a:p>
        </p:txBody>
      </p:sp>
      <p:sp>
        <p:nvSpPr>
          <p:cNvPr id="12" name="Symbol zastępczy tekstu 3"/>
          <p:cNvSpPr txBox="1">
            <a:spLocks/>
          </p:cNvSpPr>
          <p:nvPr/>
        </p:nvSpPr>
        <p:spPr>
          <a:xfrm>
            <a:off x="839788" y="3012427"/>
            <a:ext cx="5183188" cy="4703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 smtClean="0"/>
              <a:t>Jak to zbadać?</a:t>
            </a:r>
            <a:endParaRPr lang="pl-PL" dirty="0"/>
          </a:p>
        </p:txBody>
      </p:sp>
      <p:sp>
        <p:nvSpPr>
          <p:cNvPr id="13" name="Symbol zastępczy zawartości 4"/>
          <p:cNvSpPr>
            <a:spLocks noGrp="1"/>
          </p:cNvSpPr>
          <p:nvPr>
            <p:ph sz="quarter" idx="4294967295"/>
          </p:nvPr>
        </p:nvSpPr>
        <p:spPr>
          <a:xfrm>
            <a:off x="886059" y="3804776"/>
            <a:ext cx="10652966" cy="26941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/>
              <a:t>Sprawdź, czy na stronie są pola formularzy, które są obowiązkowe lub, w które trzeba wpisać dane w jeden określony sposób (np. data w formacie </a:t>
            </a:r>
            <a:r>
              <a:rPr lang="pl-PL" dirty="0" err="1"/>
              <a:t>rrrr</a:t>
            </a:r>
            <a:r>
              <a:rPr lang="pl-PL" dirty="0"/>
              <a:t>-mm-</a:t>
            </a:r>
            <a:r>
              <a:rPr lang="pl-PL" dirty="0" err="1"/>
              <a:t>dd</a:t>
            </a:r>
            <a:r>
              <a:rPr lang="pl-PL" dirty="0" smtClean="0"/>
              <a:t>).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Jeśli tak, </a:t>
            </a:r>
            <a:r>
              <a:rPr lang="pl-PL" dirty="0" smtClean="0"/>
              <a:t>sprawdź, </a:t>
            </a:r>
            <a:r>
              <a:rPr lang="pl-PL" dirty="0"/>
              <a:t>czy informacje o tym są podane na początku formularza, w etykiecie pola lub w innym sposób, ale powiązany bezpośrednio z polem, do którego się odnoszą. </a:t>
            </a:r>
          </a:p>
        </p:txBody>
      </p:sp>
    </p:spTree>
    <p:extLst>
      <p:ext uri="{BB962C8B-B14F-4D97-AF65-F5344CB8AC3E}">
        <p14:creationId xmlns:p14="http://schemas.microsoft.com/office/powerpoint/2010/main" val="210992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800" dirty="0"/>
              <a:t>Lista kontrolna </a:t>
            </a:r>
            <a:r>
              <a:rPr lang="pl-PL" sz="4800" dirty="0" smtClean="0"/>
              <a:t>— </a:t>
            </a:r>
            <a:r>
              <a:rPr lang="pl-PL" sz="4800" dirty="0"/>
              <a:t>formularze</a:t>
            </a:r>
          </a:p>
        </p:txBody>
      </p:sp>
      <p:sp>
        <p:nvSpPr>
          <p:cNvPr id="11" name="Symbol zastępczy zawartości 2"/>
          <p:cNvSpPr>
            <a:spLocks noGrp="1"/>
          </p:cNvSpPr>
          <p:nvPr>
            <p:ph sz="half" idx="4294967295"/>
          </p:nvPr>
        </p:nvSpPr>
        <p:spPr>
          <a:xfrm>
            <a:off x="839788" y="1681162"/>
            <a:ext cx="10652966" cy="100928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000" b="1" dirty="0"/>
              <a:t>Czy informacja o błędzie w formularzu jasno opisuje błąd, jest dostępna i zrozumiała dla wszystkich użytkowników?</a:t>
            </a:r>
          </a:p>
        </p:txBody>
      </p:sp>
      <p:sp>
        <p:nvSpPr>
          <p:cNvPr id="12" name="Symbol zastępczy tekstu 3"/>
          <p:cNvSpPr txBox="1">
            <a:spLocks/>
          </p:cNvSpPr>
          <p:nvPr/>
        </p:nvSpPr>
        <p:spPr>
          <a:xfrm>
            <a:off x="839788" y="3012427"/>
            <a:ext cx="5183188" cy="4703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 smtClean="0"/>
              <a:t>Jak to zbadać?</a:t>
            </a:r>
            <a:endParaRPr lang="pl-PL" dirty="0"/>
          </a:p>
        </p:txBody>
      </p:sp>
      <p:sp>
        <p:nvSpPr>
          <p:cNvPr id="13" name="Symbol zastępczy zawartości 4"/>
          <p:cNvSpPr>
            <a:spLocks noGrp="1"/>
          </p:cNvSpPr>
          <p:nvPr>
            <p:ph sz="quarter" idx="4294967295"/>
          </p:nvPr>
        </p:nvSpPr>
        <p:spPr>
          <a:xfrm>
            <a:off x="886059" y="3804776"/>
            <a:ext cx="10652966" cy="26941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 smtClean="0"/>
              <a:t>Sprawdź, </a:t>
            </a:r>
            <a:r>
              <a:rPr lang="pl-PL" dirty="0"/>
              <a:t>czy przy próbie wysłania (przejścia dalej) formularza bez żadnych </a:t>
            </a:r>
            <a:r>
              <a:rPr lang="pl-PL" dirty="0" smtClean="0"/>
              <a:t>danych, </a:t>
            </a:r>
            <a:r>
              <a:rPr lang="pl-PL" dirty="0"/>
              <a:t>pojawia się informacja o </a:t>
            </a:r>
            <a:r>
              <a:rPr lang="pl-PL" dirty="0" smtClean="0"/>
              <a:t>błędzie.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Sprawdź, czy po </a:t>
            </a:r>
            <a:r>
              <a:rPr lang="pl-PL" dirty="0" smtClean="0"/>
              <a:t>wpisaniu </a:t>
            </a:r>
            <a:r>
              <a:rPr lang="pl-PL" dirty="0"/>
              <a:t>niepoprawnych danych do formularza, pojawia się informacja o </a:t>
            </a:r>
            <a:r>
              <a:rPr lang="pl-PL" dirty="0" smtClean="0"/>
              <a:t>błędzie.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Sprawdź, </a:t>
            </a:r>
            <a:r>
              <a:rPr lang="pl-PL" dirty="0"/>
              <a:t>czy informacja o błędzie jest tekstowa, zrozumiała i podaje przyczynę </a:t>
            </a:r>
            <a:r>
              <a:rPr lang="pl-PL" dirty="0" smtClean="0"/>
              <a:t>błędu.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1228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800" dirty="0"/>
              <a:t>Lista kontrolna </a:t>
            </a:r>
            <a:r>
              <a:rPr lang="pl-PL" sz="4800" dirty="0" smtClean="0"/>
              <a:t>— </a:t>
            </a:r>
            <a:r>
              <a:rPr lang="pl-PL" sz="4800" dirty="0"/>
              <a:t>formularze</a:t>
            </a:r>
          </a:p>
        </p:txBody>
      </p:sp>
      <p:sp>
        <p:nvSpPr>
          <p:cNvPr id="11" name="Symbol zastępczy zawartości 2"/>
          <p:cNvSpPr>
            <a:spLocks noGrp="1"/>
          </p:cNvSpPr>
          <p:nvPr>
            <p:ph sz="half" idx="4294967295"/>
          </p:nvPr>
        </p:nvSpPr>
        <p:spPr>
          <a:xfrm>
            <a:off x="839788" y="1681162"/>
            <a:ext cx="10652966" cy="100928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000" b="1" dirty="0"/>
              <a:t>Czy przy błędnie wypełnionych polach pojawia się </a:t>
            </a:r>
            <a:r>
              <a:rPr lang="pl-PL" sz="3000" b="1" dirty="0" smtClean="0"/>
              <a:t>podpowiedź, </a:t>
            </a:r>
            <a:r>
              <a:rPr lang="pl-PL" sz="3000" b="1" dirty="0"/>
              <a:t>jak poprawnie wpisać w nie dane? </a:t>
            </a:r>
          </a:p>
        </p:txBody>
      </p:sp>
      <p:sp>
        <p:nvSpPr>
          <p:cNvPr id="12" name="Symbol zastępczy tekstu 3"/>
          <p:cNvSpPr txBox="1">
            <a:spLocks/>
          </p:cNvSpPr>
          <p:nvPr/>
        </p:nvSpPr>
        <p:spPr>
          <a:xfrm>
            <a:off x="839788" y="2783827"/>
            <a:ext cx="5183188" cy="4703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 smtClean="0"/>
              <a:t>Jak to zbadać?</a:t>
            </a:r>
            <a:endParaRPr lang="pl-PL" dirty="0"/>
          </a:p>
        </p:txBody>
      </p:sp>
      <p:sp>
        <p:nvSpPr>
          <p:cNvPr id="13" name="Symbol zastępczy zawartości 4"/>
          <p:cNvSpPr>
            <a:spLocks noGrp="1"/>
          </p:cNvSpPr>
          <p:nvPr>
            <p:ph sz="quarter" idx="4294967295"/>
          </p:nvPr>
        </p:nvSpPr>
        <p:spPr>
          <a:xfrm>
            <a:off x="839788" y="3347575"/>
            <a:ext cx="10652966" cy="26941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dirty="0" smtClean="0"/>
              <a:t>Sprawdź, </a:t>
            </a:r>
            <a:r>
              <a:rPr lang="pl-PL" dirty="0"/>
              <a:t>czy w komunikatach o </a:t>
            </a:r>
            <a:r>
              <a:rPr lang="pl-PL" dirty="0" smtClean="0"/>
              <a:t>błędach, </a:t>
            </a:r>
            <a:r>
              <a:rPr lang="pl-PL" dirty="0"/>
              <a:t>są jednoznaczne rady, jak poprawnie wpisywać dane do pól formularza. Zwróć uwagę, czy przy polach, które trzeba wypełnić w określonym </a:t>
            </a:r>
            <a:r>
              <a:rPr lang="pl-PL" dirty="0" smtClean="0"/>
              <a:t>formacie, </a:t>
            </a:r>
            <a:r>
              <a:rPr lang="pl-PL" dirty="0"/>
              <a:t>jest o tym </a:t>
            </a:r>
            <a:r>
              <a:rPr lang="pl-PL" dirty="0" smtClean="0"/>
              <a:t>informacja: np</a:t>
            </a:r>
            <a:r>
              <a:rPr lang="pl-PL" dirty="0"/>
              <a:t>. </a:t>
            </a:r>
            <a:r>
              <a:rPr lang="pl-PL" dirty="0" smtClean="0"/>
              <a:t>datę </a:t>
            </a:r>
            <a:r>
              <a:rPr lang="pl-PL" dirty="0"/>
              <a:t>wpisz w formacie </a:t>
            </a:r>
            <a:r>
              <a:rPr lang="pl-PL" dirty="0" err="1" smtClean="0"/>
              <a:t>dd</a:t>
            </a:r>
            <a:r>
              <a:rPr lang="pl-PL" dirty="0" smtClean="0"/>
              <a:t>-mm-</a:t>
            </a:r>
            <a:r>
              <a:rPr lang="pl-PL" dirty="0" err="1" smtClean="0"/>
              <a:t>rrrr</a:t>
            </a:r>
            <a:r>
              <a:rPr lang="pl-PL" dirty="0" smtClean="0"/>
              <a:t>, gdzie </a:t>
            </a:r>
            <a:r>
              <a:rPr lang="pl-PL" dirty="0" err="1" smtClean="0"/>
              <a:t>dd</a:t>
            </a:r>
            <a:r>
              <a:rPr lang="pl-PL" dirty="0" smtClean="0"/>
              <a:t> </a:t>
            </a:r>
            <a:r>
              <a:rPr lang="pl-PL" dirty="0"/>
              <a:t>oznaczają dzień, mm oznaczają miesiąc (</a:t>
            </a:r>
            <a:r>
              <a:rPr lang="pl-PL" dirty="0" smtClean="0"/>
              <a:t>jednocyfrowy </a:t>
            </a:r>
            <a:r>
              <a:rPr lang="pl-PL" dirty="0"/>
              <a:t>numer miesiąca poprzedź </a:t>
            </a:r>
            <a:r>
              <a:rPr lang="pl-PL" dirty="0" smtClean="0"/>
              <a:t>zerem), </a:t>
            </a:r>
            <a:r>
              <a:rPr lang="pl-PL" dirty="0"/>
              <a:t>rok (</a:t>
            </a:r>
            <a:r>
              <a:rPr lang="pl-PL" dirty="0" err="1"/>
              <a:t>rrrr</a:t>
            </a:r>
            <a:r>
              <a:rPr lang="pl-PL" dirty="0"/>
              <a:t>) zapisz w formie czterocyfrowej, np. </a:t>
            </a:r>
            <a:r>
              <a:rPr lang="pl-PL" dirty="0" smtClean="0"/>
              <a:t>2019, numer </a:t>
            </a:r>
            <a:r>
              <a:rPr lang="pl-PL" dirty="0"/>
              <a:t>PESEL powinien zawierać 11 cyfr, a wpisanych zostało tylko </a:t>
            </a:r>
            <a:r>
              <a:rPr lang="pl-PL" dirty="0" smtClean="0"/>
              <a:t>10.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632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800" dirty="0"/>
              <a:t>Lista kontrolna </a:t>
            </a:r>
            <a:r>
              <a:rPr lang="pl-PL" sz="4800" dirty="0" smtClean="0"/>
              <a:t>— </a:t>
            </a:r>
            <a:r>
              <a:rPr lang="pl-PL" sz="4800" dirty="0"/>
              <a:t>formularze</a:t>
            </a:r>
          </a:p>
        </p:txBody>
      </p:sp>
      <p:sp>
        <p:nvSpPr>
          <p:cNvPr id="11" name="Symbol zastępczy zawartości 2"/>
          <p:cNvSpPr>
            <a:spLocks noGrp="1"/>
          </p:cNvSpPr>
          <p:nvPr>
            <p:ph sz="half" idx="4294967295"/>
          </p:nvPr>
        </p:nvSpPr>
        <p:spPr>
          <a:xfrm>
            <a:off x="839788" y="1681162"/>
            <a:ext cx="10652966" cy="100928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000" b="1" dirty="0"/>
              <a:t>Czy zabezpieczenie CAPTCHA jest dostępne cyfrowo? (pytanie kluczowe)</a:t>
            </a:r>
          </a:p>
        </p:txBody>
      </p:sp>
      <p:sp>
        <p:nvSpPr>
          <p:cNvPr id="12" name="Symbol zastępczy tekstu 3"/>
          <p:cNvSpPr txBox="1">
            <a:spLocks/>
          </p:cNvSpPr>
          <p:nvPr/>
        </p:nvSpPr>
        <p:spPr>
          <a:xfrm>
            <a:off x="839788" y="2783827"/>
            <a:ext cx="5183188" cy="4703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 smtClean="0"/>
              <a:t>Jak to zbadać?</a:t>
            </a:r>
            <a:endParaRPr lang="pl-PL" dirty="0"/>
          </a:p>
        </p:txBody>
      </p:sp>
      <p:sp>
        <p:nvSpPr>
          <p:cNvPr id="13" name="Symbol zastępczy zawartości 4"/>
          <p:cNvSpPr>
            <a:spLocks noGrp="1"/>
          </p:cNvSpPr>
          <p:nvPr>
            <p:ph sz="quarter" idx="4294967295"/>
          </p:nvPr>
        </p:nvSpPr>
        <p:spPr>
          <a:xfrm>
            <a:off x="839788" y="3347575"/>
            <a:ext cx="10652966" cy="26941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/>
              <a:t>Sprawdź, czy na badanych stronach jest zabezpieczenie </a:t>
            </a:r>
            <a:r>
              <a:rPr lang="pl-PL" dirty="0" smtClean="0"/>
              <a:t>CAPTCHA.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Jeśli tak, </a:t>
            </a:r>
            <a:r>
              <a:rPr lang="pl-PL" dirty="0" smtClean="0"/>
              <a:t>sprawdź, </a:t>
            </a:r>
            <a:r>
              <a:rPr lang="pl-PL" dirty="0"/>
              <a:t>czy:</a:t>
            </a:r>
          </a:p>
          <a:p>
            <a:pPr lvl="1"/>
            <a:r>
              <a:rPr lang="pl-PL" dirty="0"/>
              <a:t>ma formę tekstową (np. proste zadanie matematyczne</a:t>
            </a:r>
            <a:r>
              <a:rPr lang="pl-PL" dirty="0" smtClean="0"/>
              <a:t>);</a:t>
            </a:r>
            <a:endParaRPr lang="pl-PL" dirty="0"/>
          </a:p>
          <a:p>
            <a:pPr lvl="1"/>
            <a:r>
              <a:rPr lang="pl-PL" dirty="0"/>
              <a:t>oprócz zadania w formie graficznej ma alternatywę np. tekstową lub dźwiękową, która </a:t>
            </a:r>
            <a:r>
              <a:rPr lang="pl-PL" dirty="0" smtClean="0"/>
              <a:t>umożliwi </a:t>
            </a:r>
            <a:r>
              <a:rPr lang="pl-PL" dirty="0"/>
              <a:t>obsłużenie go samodzielnie przez każdego użytkownika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6000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2240470"/>
          </a:xfrm>
        </p:spPr>
        <p:txBody>
          <a:bodyPr>
            <a:normAutofit/>
          </a:bodyPr>
          <a:lstStyle/>
          <a:p>
            <a:r>
              <a:rPr lang="pl-PL" sz="4800" dirty="0"/>
              <a:t>Lista kontrolna </a:t>
            </a:r>
            <a:r>
              <a:rPr lang="pl-PL" sz="4800" dirty="0" smtClean="0"/>
              <a:t>— </a:t>
            </a:r>
            <a:r>
              <a:rPr lang="pl-PL" sz="4800" dirty="0"/>
              <a:t>multimedia</a:t>
            </a:r>
          </a:p>
        </p:txBody>
      </p:sp>
    </p:spTree>
    <p:extLst>
      <p:ext uri="{BB962C8B-B14F-4D97-AF65-F5344CB8AC3E}">
        <p14:creationId xmlns:p14="http://schemas.microsoft.com/office/powerpoint/2010/main" val="357347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800" dirty="0"/>
              <a:t>Lista kontrolna </a:t>
            </a:r>
            <a:r>
              <a:rPr lang="pl-PL" sz="4800" dirty="0" smtClean="0"/>
              <a:t>— </a:t>
            </a:r>
            <a:r>
              <a:rPr lang="pl-PL" sz="4800" dirty="0"/>
              <a:t>multimedia</a:t>
            </a:r>
          </a:p>
        </p:txBody>
      </p:sp>
      <p:sp>
        <p:nvSpPr>
          <p:cNvPr id="11" name="Symbol zastępczy zawartości 2"/>
          <p:cNvSpPr>
            <a:spLocks noGrp="1"/>
          </p:cNvSpPr>
          <p:nvPr>
            <p:ph sz="half" idx="4294967295"/>
          </p:nvPr>
        </p:nvSpPr>
        <p:spPr>
          <a:xfrm>
            <a:off x="839788" y="1681162"/>
            <a:ext cx="10652966" cy="100928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000" b="1" dirty="0"/>
              <a:t>Czy film lub </a:t>
            </a:r>
            <a:r>
              <a:rPr lang="pl-PL" sz="3000" b="1" dirty="0" smtClean="0"/>
              <a:t>animacja, które zawierają </a:t>
            </a:r>
            <a:r>
              <a:rPr lang="pl-PL" sz="3000" b="1" dirty="0"/>
              <a:t>ścieżkę dźwiękową mają napisy dla osób niesłyszących? </a:t>
            </a:r>
          </a:p>
        </p:txBody>
      </p:sp>
      <p:sp>
        <p:nvSpPr>
          <p:cNvPr id="12" name="Symbol zastępczy tekstu 3"/>
          <p:cNvSpPr txBox="1">
            <a:spLocks/>
          </p:cNvSpPr>
          <p:nvPr/>
        </p:nvSpPr>
        <p:spPr>
          <a:xfrm>
            <a:off x="839788" y="2651482"/>
            <a:ext cx="5183188" cy="4703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 smtClean="0"/>
              <a:t>Jak to zbadać?</a:t>
            </a:r>
            <a:endParaRPr lang="pl-PL" dirty="0"/>
          </a:p>
        </p:txBody>
      </p:sp>
      <p:sp>
        <p:nvSpPr>
          <p:cNvPr id="13" name="Symbol zastępczy zawartości 4"/>
          <p:cNvSpPr>
            <a:spLocks noGrp="1"/>
          </p:cNvSpPr>
          <p:nvPr>
            <p:ph sz="quarter" idx="4294967295"/>
          </p:nvPr>
        </p:nvSpPr>
        <p:spPr>
          <a:xfrm>
            <a:off x="886059" y="3121848"/>
            <a:ext cx="10652966" cy="26941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 smtClean="0"/>
              <a:t>Sprawdź, </a:t>
            </a:r>
            <a:r>
              <a:rPr lang="pl-PL" dirty="0"/>
              <a:t>czy na stronie jest film lub animacja ze ścieżką </a:t>
            </a:r>
            <a:r>
              <a:rPr lang="pl-PL" dirty="0" smtClean="0"/>
              <a:t>dźwiękową.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Sprawdź, </a:t>
            </a:r>
            <a:r>
              <a:rPr lang="pl-PL" dirty="0"/>
              <a:t>czy te materiały nie powtarzają wyłącznie treści prezentowanych w tekście </a:t>
            </a:r>
            <a:r>
              <a:rPr lang="pl-PL" dirty="0" smtClean="0"/>
              <a:t>obok.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Jeśli nie, </a:t>
            </a:r>
            <a:r>
              <a:rPr lang="pl-PL" dirty="0" smtClean="0"/>
              <a:t>sprawdź, </a:t>
            </a:r>
            <a:r>
              <a:rPr lang="pl-PL" dirty="0"/>
              <a:t>czy do każdego takiego filmu lub animacji dodane są napisy dla osób niesłyszących. Takie </a:t>
            </a:r>
            <a:r>
              <a:rPr lang="pl-PL" dirty="0" smtClean="0"/>
              <a:t>napisy, </a:t>
            </a:r>
            <a:r>
              <a:rPr lang="pl-PL" dirty="0"/>
              <a:t>oprócz treści wypowiadanych przez lektora </a:t>
            </a:r>
            <a:r>
              <a:rPr lang="pl-PL" dirty="0" smtClean="0"/>
              <a:t>lub bohaterów, </a:t>
            </a:r>
            <a:r>
              <a:rPr lang="pl-PL" dirty="0"/>
              <a:t>muszą mieć również informacje o innych dźwiękach ważnych dla zrozumienia treści.</a:t>
            </a:r>
          </a:p>
        </p:txBody>
      </p:sp>
    </p:spTree>
    <p:extLst>
      <p:ext uri="{BB962C8B-B14F-4D97-AF65-F5344CB8AC3E}">
        <p14:creationId xmlns:p14="http://schemas.microsoft.com/office/powerpoint/2010/main" val="251985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800" dirty="0"/>
              <a:t>Lista kontrolna </a:t>
            </a:r>
            <a:r>
              <a:rPr lang="pl-PL" sz="4800" dirty="0" smtClean="0"/>
              <a:t>— </a:t>
            </a:r>
            <a:r>
              <a:rPr lang="pl-PL" sz="4800" dirty="0"/>
              <a:t>multimedia</a:t>
            </a:r>
          </a:p>
        </p:txBody>
      </p:sp>
      <p:sp>
        <p:nvSpPr>
          <p:cNvPr id="11" name="Symbol zastępczy zawartości 2"/>
          <p:cNvSpPr>
            <a:spLocks noGrp="1"/>
          </p:cNvSpPr>
          <p:nvPr>
            <p:ph sz="half" idx="4294967295"/>
          </p:nvPr>
        </p:nvSpPr>
        <p:spPr>
          <a:xfrm>
            <a:off x="839788" y="1681162"/>
            <a:ext cx="10652966" cy="100928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000" b="1" dirty="0"/>
              <a:t>Czy filmy i animacje mają audiodeskrypcję? </a:t>
            </a:r>
          </a:p>
        </p:txBody>
      </p:sp>
      <p:sp>
        <p:nvSpPr>
          <p:cNvPr id="12" name="Symbol zastępczy tekstu 3"/>
          <p:cNvSpPr txBox="1">
            <a:spLocks/>
          </p:cNvSpPr>
          <p:nvPr/>
        </p:nvSpPr>
        <p:spPr>
          <a:xfrm>
            <a:off x="839788" y="2651482"/>
            <a:ext cx="5183188" cy="4703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 smtClean="0"/>
              <a:t>Jak to zbadać?</a:t>
            </a:r>
            <a:endParaRPr lang="pl-PL" dirty="0"/>
          </a:p>
        </p:txBody>
      </p:sp>
      <p:sp>
        <p:nvSpPr>
          <p:cNvPr id="13" name="Symbol zastępczy zawartości 4"/>
          <p:cNvSpPr>
            <a:spLocks noGrp="1"/>
          </p:cNvSpPr>
          <p:nvPr>
            <p:ph sz="quarter" idx="4294967295"/>
          </p:nvPr>
        </p:nvSpPr>
        <p:spPr>
          <a:xfrm>
            <a:off x="886059" y="3121848"/>
            <a:ext cx="10652966" cy="26941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sz="2400" dirty="0"/>
              <a:t>Sprawdź, czy na stronie są filmy, animacje czy inne multimedia, które przekazują ważne informacje obrazem (np. w filmach </a:t>
            </a:r>
            <a:r>
              <a:rPr lang="pl-PL" sz="2400" dirty="0" smtClean="0"/>
              <a:t>promocyjnych, </a:t>
            </a:r>
            <a:r>
              <a:rPr lang="pl-PL" sz="2400" dirty="0"/>
              <a:t>czy będących relacjami z </a:t>
            </a:r>
            <a:r>
              <a:rPr lang="pl-PL" sz="2400" dirty="0" smtClean="0"/>
              <a:t>jakichś wydarzeń, </a:t>
            </a:r>
            <a:r>
              <a:rPr lang="pl-PL" sz="2400" dirty="0"/>
              <a:t>obraz jest często ważniejszy niż ścieżka lektora</a:t>
            </a:r>
            <a:r>
              <a:rPr lang="pl-PL" sz="2400" dirty="0" smtClean="0"/>
              <a:t>).</a:t>
            </a:r>
            <a:endParaRPr lang="pl-PL" sz="2400" dirty="0"/>
          </a:p>
          <a:p>
            <a:pPr marL="457200" indent="-457200">
              <a:buFont typeface="+mj-lt"/>
              <a:buAutoNum type="arabicPeriod"/>
            </a:pPr>
            <a:r>
              <a:rPr lang="pl-PL" sz="2400" dirty="0"/>
              <a:t>Sprawdź, czy w tekście obok takiego elementu, nie ma dokładnego opisu ważnych informacji przekazywanych </a:t>
            </a:r>
            <a:r>
              <a:rPr lang="pl-PL" sz="2400" dirty="0" smtClean="0"/>
              <a:t>obrazem.</a:t>
            </a:r>
            <a:endParaRPr lang="pl-PL" sz="2400" dirty="0"/>
          </a:p>
          <a:p>
            <a:pPr marL="457200" indent="-457200">
              <a:buFont typeface="+mj-lt"/>
              <a:buAutoNum type="arabicPeriod"/>
            </a:pPr>
            <a:r>
              <a:rPr lang="pl-PL" sz="2400" dirty="0"/>
              <a:t>Jeśli nie ma takiego opisu tekstowego, </a:t>
            </a:r>
            <a:r>
              <a:rPr lang="pl-PL" sz="2400" dirty="0" smtClean="0"/>
              <a:t>sprawdź, </a:t>
            </a:r>
            <a:r>
              <a:rPr lang="pl-PL" sz="2400" dirty="0"/>
              <a:t>czy do elementu jest dodana audiodeskrypcja (dodatkowa ścieżka dźwiękowa z lektorem, który opowiada poszczególne sceny). </a:t>
            </a:r>
            <a:r>
              <a:rPr lang="pl-PL" sz="2400" dirty="0" smtClean="0"/>
              <a:t>Sprawdź, </a:t>
            </a:r>
            <a:r>
              <a:rPr lang="pl-PL" sz="2400" dirty="0"/>
              <a:t>czy dokładanie opisuje ona poszczególne sceny/widoki.</a:t>
            </a:r>
          </a:p>
        </p:txBody>
      </p:sp>
    </p:spTree>
    <p:extLst>
      <p:ext uri="{BB962C8B-B14F-4D97-AF65-F5344CB8AC3E}">
        <p14:creationId xmlns:p14="http://schemas.microsoft.com/office/powerpoint/2010/main" val="341089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2240470"/>
          </a:xfrm>
        </p:spPr>
        <p:txBody>
          <a:bodyPr>
            <a:normAutofit/>
          </a:bodyPr>
          <a:lstStyle/>
          <a:p>
            <a:r>
              <a:rPr lang="pl-PL" sz="4800" dirty="0"/>
              <a:t>Lista kontrolna </a:t>
            </a:r>
            <a:r>
              <a:rPr lang="pl-PL" sz="4800" dirty="0" smtClean="0"/>
              <a:t>— </a:t>
            </a:r>
            <a:r>
              <a:rPr lang="pl-PL" sz="4800" dirty="0"/>
              <a:t>dokumenty</a:t>
            </a:r>
          </a:p>
        </p:txBody>
      </p:sp>
    </p:spTree>
    <p:extLst>
      <p:ext uri="{BB962C8B-B14F-4D97-AF65-F5344CB8AC3E}">
        <p14:creationId xmlns:p14="http://schemas.microsoft.com/office/powerpoint/2010/main" val="43647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800" dirty="0"/>
              <a:t>Lista kontrolna </a:t>
            </a:r>
            <a:r>
              <a:rPr lang="pl-PL" sz="4800" dirty="0" smtClean="0"/>
              <a:t>— </a:t>
            </a:r>
            <a:r>
              <a:rPr lang="pl-PL" sz="4800" dirty="0"/>
              <a:t>dokumenty</a:t>
            </a:r>
          </a:p>
        </p:txBody>
      </p:sp>
      <p:sp>
        <p:nvSpPr>
          <p:cNvPr id="11" name="Symbol zastępczy zawartości 2"/>
          <p:cNvSpPr>
            <a:spLocks noGrp="1"/>
          </p:cNvSpPr>
          <p:nvPr>
            <p:ph sz="half" idx="4294967295"/>
          </p:nvPr>
        </p:nvSpPr>
        <p:spPr>
          <a:xfrm>
            <a:off x="839788" y="1681162"/>
            <a:ext cx="10652966" cy="100928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000" b="1" dirty="0" smtClean="0"/>
              <a:t>Czy </a:t>
            </a:r>
            <a:r>
              <a:rPr lang="pl-PL" sz="3000" b="1" dirty="0"/>
              <a:t>link do dokumentu do pobrania ma informacje o jego formacie, rozmiarze i języku? </a:t>
            </a:r>
          </a:p>
        </p:txBody>
      </p:sp>
      <p:sp>
        <p:nvSpPr>
          <p:cNvPr id="12" name="Symbol zastępczy tekstu 3"/>
          <p:cNvSpPr txBox="1">
            <a:spLocks/>
          </p:cNvSpPr>
          <p:nvPr/>
        </p:nvSpPr>
        <p:spPr>
          <a:xfrm>
            <a:off x="839788" y="2651482"/>
            <a:ext cx="5183188" cy="4703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 smtClean="0"/>
              <a:t>Jak to zbadać?</a:t>
            </a:r>
            <a:endParaRPr lang="pl-PL" dirty="0"/>
          </a:p>
        </p:txBody>
      </p:sp>
      <p:sp>
        <p:nvSpPr>
          <p:cNvPr id="13" name="Symbol zastępczy zawartości 4"/>
          <p:cNvSpPr>
            <a:spLocks noGrp="1"/>
          </p:cNvSpPr>
          <p:nvPr>
            <p:ph sz="quarter" idx="4294967295"/>
          </p:nvPr>
        </p:nvSpPr>
        <p:spPr>
          <a:xfrm>
            <a:off x="886059" y="3121848"/>
            <a:ext cx="10652966" cy="26941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sz="2400" dirty="0"/>
              <a:t>Sprawdź, czy link do dokumentu do pobrania ma w swojej treści informację o formacie i rozmiarze dokumentu, a także, jeśli to konieczne, o jego języku. Przykładowy wygląd </a:t>
            </a:r>
            <a:r>
              <a:rPr lang="pl-PL" sz="2400" dirty="0" smtClean="0"/>
              <a:t>linku, który prowadzi </a:t>
            </a:r>
            <a:r>
              <a:rPr lang="pl-PL" sz="2400" dirty="0"/>
              <a:t>do dokumentu do pobrania: Nazwa dokumentu (100 KB, PDF</a:t>
            </a:r>
            <a:r>
              <a:rPr lang="pl-PL" sz="2400" dirty="0" smtClean="0"/>
              <a:t>).</a:t>
            </a:r>
            <a:endParaRPr lang="pl-PL" sz="2400" dirty="0"/>
          </a:p>
          <a:p>
            <a:pPr marL="457200" indent="-457200">
              <a:buFont typeface="+mj-lt"/>
              <a:buAutoNum type="arabicPeriod"/>
            </a:pPr>
            <a:r>
              <a:rPr lang="pl-PL" sz="2400" dirty="0"/>
              <a:t>Jeśli nie, </a:t>
            </a:r>
            <a:r>
              <a:rPr lang="pl-PL" sz="2400" dirty="0" smtClean="0"/>
              <a:t>sprawdź, </a:t>
            </a:r>
            <a:r>
              <a:rPr lang="pl-PL" sz="2400" dirty="0"/>
              <a:t>czy takie informacje nie są podane w innym sposób, bezpośrednio obok tego linku. </a:t>
            </a:r>
          </a:p>
        </p:txBody>
      </p:sp>
    </p:spTree>
    <p:extLst>
      <p:ext uri="{BB962C8B-B14F-4D97-AF65-F5344CB8AC3E}">
        <p14:creationId xmlns:p14="http://schemas.microsoft.com/office/powerpoint/2010/main" val="45421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Kto i jak korzysta z dostępności cyfrowej?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50849" y="2548139"/>
            <a:ext cx="10560424" cy="2114395"/>
          </a:xfrm>
        </p:spPr>
        <p:txBody>
          <a:bodyPr/>
          <a:lstStyle/>
          <a:p>
            <a:r>
              <a:rPr lang="pl-PL" sz="3200" b="1" dirty="0" smtClean="0"/>
              <a:t>Nie ma jednej, spójnej grupy: osoby z niepełnosprawnością.</a:t>
            </a:r>
          </a:p>
          <a:p>
            <a:endParaRPr lang="pl-PL" sz="2400" dirty="0"/>
          </a:p>
          <a:p>
            <a:r>
              <a:rPr lang="pl-PL" sz="2400" dirty="0" smtClean="0"/>
              <a:t>Nawet w podziale na dane rodzaje niepełnosprawności użytkownicy mocno różnią się między sobą i korzystają z różnych rozwiązań.</a:t>
            </a:r>
          </a:p>
        </p:txBody>
      </p:sp>
    </p:spTree>
    <p:extLst>
      <p:ext uri="{BB962C8B-B14F-4D97-AF65-F5344CB8AC3E}">
        <p14:creationId xmlns:p14="http://schemas.microsoft.com/office/powerpoint/2010/main" val="214588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800" dirty="0"/>
              <a:t>Lista kontrolna </a:t>
            </a:r>
            <a:r>
              <a:rPr lang="pl-PL" sz="4800" dirty="0" smtClean="0"/>
              <a:t>— </a:t>
            </a:r>
            <a:r>
              <a:rPr lang="pl-PL" sz="4800" dirty="0"/>
              <a:t>dokumenty</a:t>
            </a:r>
          </a:p>
        </p:txBody>
      </p:sp>
      <p:sp>
        <p:nvSpPr>
          <p:cNvPr id="11" name="Symbol zastępczy zawartości 2"/>
          <p:cNvSpPr>
            <a:spLocks noGrp="1"/>
          </p:cNvSpPr>
          <p:nvPr>
            <p:ph sz="half" idx="4294967295"/>
          </p:nvPr>
        </p:nvSpPr>
        <p:spPr>
          <a:xfrm>
            <a:off x="839788" y="1681162"/>
            <a:ext cx="10652966" cy="100928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000" b="1" dirty="0"/>
              <a:t>Czy dokumenty do pobrania są dostępne cyfrowo?</a:t>
            </a:r>
          </a:p>
        </p:txBody>
      </p:sp>
      <p:sp>
        <p:nvSpPr>
          <p:cNvPr id="12" name="Symbol zastępczy tekstu 3"/>
          <p:cNvSpPr txBox="1">
            <a:spLocks/>
          </p:cNvSpPr>
          <p:nvPr/>
        </p:nvSpPr>
        <p:spPr>
          <a:xfrm>
            <a:off x="886059" y="2435781"/>
            <a:ext cx="5183188" cy="4703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 smtClean="0"/>
              <a:t>Jak to zbadać?</a:t>
            </a:r>
            <a:endParaRPr lang="pl-PL" dirty="0"/>
          </a:p>
        </p:txBody>
      </p:sp>
      <p:sp>
        <p:nvSpPr>
          <p:cNvPr id="13" name="Symbol zastępczy zawartości 4"/>
          <p:cNvSpPr>
            <a:spLocks noGrp="1"/>
          </p:cNvSpPr>
          <p:nvPr>
            <p:ph sz="quarter" idx="4294967295"/>
          </p:nvPr>
        </p:nvSpPr>
        <p:spPr>
          <a:xfrm>
            <a:off x="886059" y="2906147"/>
            <a:ext cx="10652966" cy="26941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sz="2400" dirty="0"/>
              <a:t>W pierwszej kolejności </a:t>
            </a:r>
            <a:r>
              <a:rPr lang="pl-PL" sz="2400" dirty="0" smtClean="0"/>
              <a:t>sprawdź, </a:t>
            </a:r>
            <a:r>
              <a:rPr lang="pl-PL" sz="2400" dirty="0"/>
              <a:t>czy dokumenty nie mają formy skanów (bez rozpoznania czcionek). 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/>
              <a:t>W dokładnym przeglądzie mogą Ci pomóc narzędzia automatyczne (np. w MS Office (od wersji 2010) </a:t>
            </a:r>
            <a:r>
              <a:rPr lang="pl-PL" sz="2400" dirty="0" smtClean="0"/>
              <a:t>— </a:t>
            </a:r>
            <a:r>
              <a:rPr lang="pl-PL" sz="2400" dirty="0"/>
              <a:t>Inspektor dostępności, w programie Adobe </a:t>
            </a:r>
            <a:r>
              <a:rPr lang="pl-PL" sz="2400" dirty="0" err="1"/>
              <a:t>Acrobat</a:t>
            </a:r>
            <a:r>
              <a:rPr lang="pl-PL" sz="2400" dirty="0"/>
              <a:t> </a:t>
            </a:r>
            <a:r>
              <a:rPr lang="pl-PL" sz="2400" dirty="0" smtClean="0"/>
              <a:t>— </a:t>
            </a:r>
            <a:r>
              <a:rPr lang="pl-PL" sz="2400" dirty="0"/>
              <a:t>narzędzie </a:t>
            </a:r>
            <a:r>
              <a:rPr lang="pl-PL" sz="2400" b="1" dirty="0" smtClean="0"/>
              <a:t>Pełne </a:t>
            </a:r>
            <a:r>
              <a:rPr lang="pl-PL" sz="2400" b="1" dirty="0"/>
              <a:t>sprawdzenie </a:t>
            </a:r>
            <a:r>
              <a:rPr lang="pl-PL" sz="2400" b="1" dirty="0" smtClean="0"/>
              <a:t>dostępności</a:t>
            </a:r>
            <a:r>
              <a:rPr lang="pl-PL" sz="2400" dirty="0" smtClean="0"/>
              <a:t>, </a:t>
            </a:r>
            <a:r>
              <a:rPr lang="pl-PL" sz="2400" dirty="0"/>
              <a:t>program PDF Accessibility </a:t>
            </a:r>
            <a:r>
              <a:rPr lang="pl-PL" sz="2400" dirty="0" err="1"/>
              <a:t>Checker</a:t>
            </a:r>
            <a:r>
              <a:rPr lang="pl-PL" sz="2400" dirty="0"/>
              <a:t> do testowania plików w formacie PDF</a:t>
            </a:r>
            <a:r>
              <a:rPr lang="pl-PL" sz="2400" dirty="0" smtClean="0"/>
              <a:t>). </a:t>
            </a:r>
            <a:endParaRPr lang="pl-PL" sz="2400" dirty="0"/>
          </a:p>
          <a:p>
            <a:pPr marL="457200" indent="-457200">
              <a:buFont typeface="+mj-lt"/>
              <a:buAutoNum type="arabicPeriod"/>
            </a:pPr>
            <a:r>
              <a:rPr lang="pl-PL" sz="2400" dirty="0"/>
              <a:t>Jeśli pliki nie są dostępne cyfrowo, </a:t>
            </a:r>
            <a:r>
              <a:rPr lang="pl-PL" sz="2400" dirty="0" smtClean="0"/>
              <a:t>sprawdź, </a:t>
            </a:r>
            <a:r>
              <a:rPr lang="pl-PL" sz="2400" dirty="0"/>
              <a:t>czy na </a:t>
            </a:r>
            <a:r>
              <a:rPr lang="pl-PL" sz="2400" dirty="0" smtClean="0"/>
              <a:t>stronie, </a:t>
            </a:r>
            <a:r>
              <a:rPr lang="pl-PL" sz="2400" dirty="0"/>
              <a:t>z której można je </a:t>
            </a:r>
            <a:r>
              <a:rPr lang="pl-PL" sz="2400" dirty="0" smtClean="0"/>
              <a:t>pobrać, </a:t>
            </a:r>
            <a:r>
              <a:rPr lang="pl-PL" sz="2400" dirty="0"/>
              <a:t>jest dla nich dostępna cyfrowo alternatywa (np. treść dokumentu jest w artykule, pod którym jest plik do pobrania tego dokumentu</a:t>
            </a:r>
            <a:r>
              <a:rPr lang="pl-PL" sz="2400" dirty="0" smtClean="0"/>
              <a:t>). 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45242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2240470"/>
          </a:xfrm>
        </p:spPr>
        <p:txBody>
          <a:bodyPr>
            <a:normAutofit/>
          </a:bodyPr>
          <a:lstStyle/>
          <a:p>
            <a:r>
              <a:rPr lang="pl-PL" sz="4800" dirty="0"/>
              <a:t>Lista kontrolna </a:t>
            </a:r>
            <a:r>
              <a:rPr lang="pl-PL" sz="4800" dirty="0" smtClean="0"/>
              <a:t>— </a:t>
            </a:r>
            <a:r>
              <a:rPr lang="pl-PL" sz="4800" dirty="0"/>
              <a:t>struktura treści</a:t>
            </a:r>
          </a:p>
        </p:txBody>
      </p:sp>
    </p:spTree>
    <p:extLst>
      <p:ext uri="{BB962C8B-B14F-4D97-AF65-F5344CB8AC3E}">
        <p14:creationId xmlns:p14="http://schemas.microsoft.com/office/powerpoint/2010/main" val="368282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800" dirty="0"/>
              <a:t>Lista kontrolna </a:t>
            </a:r>
            <a:r>
              <a:rPr lang="pl-PL" sz="4800" dirty="0" smtClean="0"/>
              <a:t>— </a:t>
            </a:r>
            <a:r>
              <a:rPr lang="pl-PL" sz="4800" dirty="0"/>
              <a:t>struktura treści</a:t>
            </a:r>
          </a:p>
        </p:txBody>
      </p:sp>
      <p:sp>
        <p:nvSpPr>
          <p:cNvPr id="11" name="Symbol zastępczy zawartości 2"/>
          <p:cNvSpPr>
            <a:spLocks noGrp="1"/>
          </p:cNvSpPr>
          <p:nvPr>
            <p:ph sz="half" idx="4294967295"/>
          </p:nvPr>
        </p:nvSpPr>
        <p:spPr>
          <a:xfrm>
            <a:off x="839788" y="1681162"/>
            <a:ext cx="10652966" cy="100928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000" b="1" dirty="0"/>
              <a:t>Czy na każdej stronie jest nagłówek &lt;h1&gt;?</a:t>
            </a:r>
          </a:p>
        </p:txBody>
      </p:sp>
      <p:sp>
        <p:nvSpPr>
          <p:cNvPr id="12" name="Symbol zastępczy tekstu 3"/>
          <p:cNvSpPr txBox="1">
            <a:spLocks/>
          </p:cNvSpPr>
          <p:nvPr/>
        </p:nvSpPr>
        <p:spPr>
          <a:xfrm>
            <a:off x="839788" y="2651482"/>
            <a:ext cx="5183188" cy="4703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 smtClean="0"/>
              <a:t>Jak to zbadać?</a:t>
            </a:r>
            <a:endParaRPr lang="pl-PL" dirty="0"/>
          </a:p>
        </p:txBody>
      </p:sp>
      <p:sp>
        <p:nvSpPr>
          <p:cNvPr id="13" name="Symbol zastępczy zawartości 4"/>
          <p:cNvSpPr>
            <a:spLocks noGrp="1"/>
          </p:cNvSpPr>
          <p:nvPr>
            <p:ph sz="quarter" idx="4294967295"/>
          </p:nvPr>
        </p:nvSpPr>
        <p:spPr>
          <a:xfrm>
            <a:off x="886059" y="3121848"/>
            <a:ext cx="10652966" cy="26941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sz="2400" dirty="0"/>
              <a:t>Sprawdź, czy na stronie jest poprawnie umieszczony nagłówek &lt;h1&gt;, który opisuje/tytułuje zawartość danej </a:t>
            </a:r>
            <a:r>
              <a:rPr lang="pl-PL" sz="2400" dirty="0" smtClean="0"/>
              <a:t>strony.</a:t>
            </a:r>
            <a:endParaRPr lang="pl-PL" sz="2400" dirty="0"/>
          </a:p>
          <a:p>
            <a:pPr marL="457200" indent="-457200">
              <a:buFont typeface="+mj-lt"/>
              <a:buAutoNum type="arabicPeriod"/>
            </a:pPr>
            <a:r>
              <a:rPr lang="pl-PL" sz="2400" dirty="0" smtClean="0"/>
              <a:t>Sprawdź, </a:t>
            </a:r>
            <a:r>
              <a:rPr lang="pl-PL" sz="2400" dirty="0"/>
              <a:t>czy na stronie nie ma więcej nagłówków &lt;h1&gt; </a:t>
            </a:r>
            <a:r>
              <a:rPr lang="pl-PL" sz="2400" dirty="0" smtClean="0"/>
              <a:t>— </a:t>
            </a:r>
            <a:r>
              <a:rPr lang="pl-PL" sz="2400" dirty="0"/>
              <a:t>jest to dopuszczalne </a:t>
            </a:r>
            <a:r>
              <a:rPr lang="pl-PL" sz="2400" dirty="0" smtClean="0"/>
              <a:t>tylko, </a:t>
            </a:r>
            <a:r>
              <a:rPr lang="pl-PL" sz="2400" dirty="0"/>
              <a:t>gdy na jednej stronie są całkowicie odrębne, niepowiązane ze sobą hierarchicznie i logiczne bloki treści.</a:t>
            </a:r>
          </a:p>
        </p:txBody>
      </p:sp>
    </p:spTree>
    <p:extLst>
      <p:ext uri="{BB962C8B-B14F-4D97-AF65-F5344CB8AC3E}">
        <p14:creationId xmlns:p14="http://schemas.microsoft.com/office/powerpoint/2010/main" val="400427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800" dirty="0"/>
              <a:t>Lista kontrolna </a:t>
            </a:r>
            <a:r>
              <a:rPr lang="pl-PL" sz="4800" dirty="0" smtClean="0"/>
              <a:t>— </a:t>
            </a:r>
            <a:r>
              <a:rPr lang="pl-PL" sz="4800" dirty="0"/>
              <a:t>struktura treści</a:t>
            </a:r>
          </a:p>
        </p:txBody>
      </p:sp>
      <p:sp>
        <p:nvSpPr>
          <p:cNvPr id="11" name="Symbol zastępczy zawartości 2"/>
          <p:cNvSpPr>
            <a:spLocks noGrp="1"/>
          </p:cNvSpPr>
          <p:nvPr>
            <p:ph sz="half" idx="4294967295"/>
          </p:nvPr>
        </p:nvSpPr>
        <p:spPr>
          <a:xfrm>
            <a:off x="839788" y="1681162"/>
            <a:ext cx="10652966" cy="100928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000" b="1" dirty="0"/>
              <a:t>Czy nagłówki są zdefiniowane w kodzie strony, w odpowiedniej kolejności?</a:t>
            </a:r>
          </a:p>
        </p:txBody>
      </p:sp>
      <p:sp>
        <p:nvSpPr>
          <p:cNvPr id="12" name="Symbol zastępczy tekstu 3"/>
          <p:cNvSpPr txBox="1">
            <a:spLocks/>
          </p:cNvSpPr>
          <p:nvPr/>
        </p:nvSpPr>
        <p:spPr>
          <a:xfrm>
            <a:off x="839788" y="2651482"/>
            <a:ext cx="5183188" cy="4703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 smtClean="0"/>
              <a:t>Jak to zbadać?</a:t>
            </a:r>
            <a:endParaRPr lang="pl-PL" dirty="0"/>
          </a:p>
        </p:txBody>
      </p:sp>
      <p:sp>
        <p:nvSpPr>
          <p:cNvPr id="13" name="Symbol zastępczy zawartości 4"/>
          <p:cNvSpPr>
            <a:spLocks noGrp="1"/>
          </p:cNvSpPr>
          <p:nvPr>
            <p:ph sz="quarter" idx="4294967295"/>
          </p:nvPr>
        </p:nvSpPr>
        <p:spPr>
          <a:xfrm>
            <a:off x="886059" y="3121848"/>
            <a:ext cx="10652966" cy="26941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sz="2000" dirty="0"/>
              <a:t>Nagłówki mają logicznie oddawać strukturę dokumentu. Muszą być ułożone w kolejności od najwyższego (h1) do najniższego, bez żadnych „dziur” w układzie logicznym (po nagłówku &lt;h1&gt; musi być &lt;h2&gt;, a nie &lt;h4</a:t>
            </a:r>
            <a:r>
              <a:rPr lang="pl-PL" sz="2000" dirty="0" smtClean="0"/>
              <a:t>&gt;).</a:t>
            </a:r>
            <a:endParaRPr lang="pl-PL" sz="2000" dirty="0"/>
          </a:p>
          <a:p>
            <a:pPr marL="457200" indent="-457200">
              <a:buFont typeface="+mj-lt"/>
              <a:buAutoNum type="arabicPeriod"/>
            </a:pPr>
            <a:r>
              <a:rPr lang="pl-PL" sz="2000" dirty="0"/>
              <a:t>Sprawdź, czy na stronie nie ma treści, które tylko wizualnie są nagłówkami, a w kodzie nie mają znacznika &lt;h…&gt; na odpowiednim </a:t>
            </a:r>
            <a:r>
              <a:rPr lang="pl-PL" sz="2000" dirty="0" smtClean="0"/>
              <a:t>poziomie.</a:t>
            </a:r>
            <a:endParaRPr lang="pl-PL" sz="2000" dirty="0"/>
          </a:p>
          <a:p>
            <a:pPr marL="457200" indent="-457200">
              <a:buFont typeface="+mj-lt"/>
              <a:buAutoNum type="arabicPeriod"/>
            </a:pPr>
            <a:r>
              <a:rPr lang="pl-PL" sz="2000" dirty="0"/>
              <a:t>Sprawdź, czy na stronie są elementy oznaczone niepotrzebnie w kodzie jako </a:t>
            </a:r>
            <a:r>
              <a:rPr lang="pl-PL" sz="2000" dirty="0" smtClean="0"/>
              <a:t>nagłówki.</a:t>
            </a:r>
            <a:endParaRPr lang="pl-PL" sz="2000" dirty="0"/>
          </a:p>
          <a:p>
            <a:pPr marL="457200" indent="-457200">
              <a:buFont typeface="+mj-lt"/>
              <a:buAutoNum type="arabicPeriod"/>
            </a:pPr>
            <a:r>
              <a:rPr lang="pl-PL" sz="2000" dirty="0" smtClean="0"/>
              <a:t>Sprawdź, </a:t>
            </a:r>
            <a:r>
              <a:rPr lang="pl-PL" sz="2000" dirty="0"/>
              <a:t>czy zachowana jest logiczna kolejność i ciągłość struktury nagłówkowej na stronie.</a:t>
            </a:r>
          </a:p>
        </p:txBody>
      </p:sp>
    </p:spTree>
    <p:extLst>
      <p:ext uri="{BB962C8B-B14F-4D97-AF65-F5344CB8AC3E}">
        <p14:creationId xmlns:p14="http://schemas.microsoft.com/office/powerpoint/2010/main" val="66364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800" dirty="0"/>
              <a:t>Lista kontrolna </a:t>
            </a:r>
            <a:r>
              <a:rPr lang="pl-PL" sz="4800" dirty="0" smtClean="0"/>
              <a:t>— </a:t>
            </a:r>
            <a:r>
              <a:rPr lang="pl-PL" sz="4800" dirty="0"/>
              <a:t>struktura treści</a:t>
            </a:r>
          </a:p>
        </p:txBody>
      </p:sp>
      <p:sp>
        <p:nvSpPr>
          <p:cNvPr id="11" name="Symbol zastępczy zawartości 2"/>
          <p:cNvSpPr>
            <a:spLocks noGrp="1"/>
          </p:cNvSpPr>
          <p:nvPr>
            <p:ph sz="half" idx="4294967295"/>
          </p:nvPr>
        </p:nvSpPr>
        <p:spPr>
          <a:xfrm>
            <a:off x="839788" y="1681162"/>
            <a:ext cx="10652966" cy="100928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000" b="1" dirty="0"/>
              <a:t>Czy listy elementów są zdefiniowane w kodzie strony? </a:t>
            </a:r>
          </a:p>
        </p:txBody>
      </p:sp>
      <p:sp>
        <p:nvSpPr>
          <p:cNvPr id="12" name="Symbol zastępczy tekstu 3"/>
          <p:cNvSpPr txBox="1">
            <a:spLocks/>
          </p:cNvSpPr>
          <p:nvPr/>
        </p:nvSpPr>
        <p:spPr>
          <a:xfrm>
            <a:off x="839788" y="2651482"/>
            <a:ext cx="5183188" cy="4703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 smtClean="0"/>
              <a:t>Jak to zbadać?</a:t>
            </a:r>
            <a:endParaRPr lang="pl-PL" dirty="0"/>
          </a:p>
        </p:txBody>
      </p:sp>
      <p:sp>
        <p:nvSpPr>
          <p:cNvPr id="13" name="Symbol zastępczy zawartości 4"/>
          <p:cNvSpPr>
            <a:spLocks noGrp="1"/>
          </p:cNvSpPr>
          <p:nvPr>
            <p:ph sz="quarter" idx="4294967295"/>
          </p:nvPr>
        </p:nvSpPr>
        <p:spPr>
          <a:xfrm>
            <a:off x="932330" y="3420786"/>
            <a:ext cx="10652966" cy="26941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dirty="0"/>
              <a:t>Sprawdź, czy wszystkie bloki </a:t>
            </a:r>
            <a:r>
              <a:rPr lang="pl-PL" dirty="0" smtClean="0"/>
              <a:t>tekstu, które wyglądają </a:t>
            </a:r>
            <a:r>
              <a:rPr lang="pl-PL" dirty="0"/>
              <a:t>jak listy </a:t>
            </a:r>
            <a:r>
              <a:rPr lang="pl-PL" dirty="0" smtClean="0"/>
              <a:t>elementów, </a:t>
            </a:r>
            <a:r>
              <a:rPr lang="pl-PL" dirty="0"/>
              <a:t>zdefiniowane są jako takie w kodzie HTML.</a:t>
            </a:r>
          </a:p>
        </p:txBody>
      </p:sp>
    </p:spTree>
    <p:extLst>
      <p:ext uri="{BB962C8B-B14F-4D97-AF65-F5344CB8AC3E}">
        <p14:creationId xmlns:p14="http://schemas.microsoft.com/office/powerpoint/2010/main" val="420750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800" dirty="0"/>
              <a:t>Lista kontrolna </a:t>
            </a:r>
            <a:r>
              <a:rPr lang="pl-PL" sz="4800" dirty="0" smtClean="0"/>
              <a:t>— </a:t>
            </a:r>
            <a:r>
              <a:rPr lang="pl-PL" sz="4800" dirty="0"/>
              <a:t>struktura treści</a:t>
            </a:r>
          </a:p>
        </p:txBody>
      </p:sp>
      <p:sp>
        <p:nvSpPr>
          <p:cNvPr id="11" name="Symbol zastępczy zawartości 2"/>
          <p:cNvSpPr>
            <a:spLocks noGrp="1"/>
          </p:cNvSpPr>
          <p:nvPr>
            <p:ph sz="half" idx="4294967295"/>
          </p:nvPr>
        </p:nvSpPr>
        <p:spPr>
          <a:xfrm>
            <a:off x="839788" y="1681162"/>
            <a:ext cx="10652966" cy="100928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000" b="1" dirty="0"/>
              <a:t>Czy struktura list definicji jest poprawna?</a:t>
            </a:r>
          </a:p>
        </p:txBody>
      </p:sp>
      <p:sp>
        <p:nvSpPr>
          <p:cNvPr id="12" name="Symbol zastępczy tekstu 3"/>
          <p:cNvSpPr txBox="1">
            <a:spLocks/>
          </p:cNvSpPr>
          <p:nvPr/>
        </p:nvSpPr>
        <p:spPr>
          <a:xfrm>
            <a:off x="839788" y="2651482"/>
            <a:ext cx="5183188" cy="4703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 smtClean="0"/>
              <a:t>Jak to zbadać?</a:t>
            </a:r>
            <a:endParaRPr lang="pl-PL" dirty="0"/>
          </a:p>
        </p:txBody>
      </p:sp>
      <p:sp>
        <p:nvSpPr>
          <p:cNvPr id="13" name="Symbol zastępczy zawartości 4"/>
          <p:cNvSpPr>
            <a:spLocks noGrp="1"/>
          </p:cNvSpPr>
          <p:nvPr>
            <p:ph sz="quarter" idx="4294967295"/>
          </p:nvPr>
        </p:nvSpPr>
        <p:spPr>
          <a:xfrm>
            <a:off x="932330" y="3420786"/>
            <a:ext cx="10652966" cy="26941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sz="2400" dirty="0"/>
              <a:t>Sprawdź, czy w kodzie strony są stosowane listy definicji &lt;dl</a:t>
            </a:r>
            <a:r>
              <a:rPr lang="pl-PL" sz="2400" dirty="0" smtClean="0"/>
              <a:t>&gt;.</a:t>
            </a:r>
            <a:endParaRPr lang="pl-PL" sz="2400" dirty="0"/>
          </a:p>
          <a:p>
            <a:pPr marL="457200" indent="-457200">
              <a:buFont typeface="+mj-lt"/>
              <a:buAutoNum type="arabicPeriod"/>
            </a:pPr>
            <a:r>
              <a:rPr lang="pl-PL" sz="2400" dirty="0" smtClean="0"/>
              <a:t>Sprawdź, </a:t>
            </a:r>
            <a:r>
              <a:rPr lang="pl-PL" sz="2400" dirty="0"/>
              <a:t>czy </a:t>
            </a:r>
            <a:r>
              <a:rPr lang="pl-PL" sz="2400" dirty="0" smtClean="0"/>
              <a:t>we wszystkich </a:t>
            </a:r>
            <a:r>
              <a:rPr lang="pl-PL" sz="2400" dirty="0"/>
              <a:t>listach definicji element &lt;</a:t>
            </a:r>
            <a:r>
              <a:rPr lang="pl-PL" sz="2400" dirty="0" err="1"/>
              <a:t>dd</a:t>
            </a:r>
            <a:r>
              <a:rPr lang="pl-PL" sz="2400" dirty="0"/>
              <a:t>&gt; jest poprzedzony elementem &lt;</a:t>
            </a:r>
            <a:r>
              <a:rPr lang="pl-PL" sz="2400" dirty="0" err="1"/>
              <a:t>dt</a:t>
            </a:r>
            <a:r>
              <a:rPr lang="pl-PL" sz="2400" dirty="0"/>
              <a:t>&gt;. </a:t>
            </a:r>
          </a:p>
        </p:txBody>
      </p:sp>
    </p:spTree>
    <p:extLst>
      <p:ext uri="{BB962C8B-B14F-4D97-AF65-F5344CB8AC3E}">
        <p14:creationId xmlns:p14="http://schemas.microsoft.com/office/powerpoint/2010/main" val="103249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800" dirty="0"/>
              <a:t>Lista kontrolna </a:t>
            </a:r>
            <a:r>
              <a:rPr lang="pl-PL" sz="4800" dirty="0" smtClean="0"/>
              <a:t>— </a:t>
            </a:r>
            <a:r>
              <a:rPr lang="pl-PL" sz="4800" dirty="0"/>
              <a:t>struktura treści</a:t>
            </a:r>
          </a:p>
        </p:txBody>
      </p:sp>
      <p:sp>
        <p:nvSpPr>
          <p:cNvPr id="11" name="Symbol zastępczy zawartości 2"/>
          <p:cNvSpPr>
            <a:spLocks noGrp="1"/>
          </p:cNvSpPr>
          <p:nvPr>
            <p:ph sz="half" idx="4294967295"/>
          </p:nvPr>
        </p:nvSpPr>
        <p:spPr>
          <a:xfrm>
            <a:off x="839788" y="1681162"/>
            <a:ext cx="10652966" cy="100928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000" b="1" dirty="0"/>
              <a:t>Czy </a:t>
            </a:r>
            <a:r>
              <a:rPr lang="pl-PL" sz="3000" b="1" dirty="0" smtClean="0"/>
              <a:t>tabele, które prezentują dane, </a:t>
            </a:r>
            <a:r>
              <a:rPr lang="pl-PL" sz="3000" b="1" dirty="0"/>
              <a:t>mają poprawnie zdefiniowane nagłówki połączone z danymi?</a:t>
            </a:r>
          </a:p>
        </p:txBody>
      </p:sp>
      <p:sp>
        <p:nvSpPr>
          <p:cNvPr id="12" name="Symbol zastępczy tekstu 3"/>
          <p:cNvSpPr txBox="1">
            <a:spLocks/>
          </p:cNvSpPr>
          <p:nvPr/>
        </p:nvSpPr>
        <p:spPr>
          <a:xfrm>
            <a:off x="839788" y="2651482"/>
            <a:ext cx="5183188" cy="4703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 smtClean="0"/>
              <a:t>Jak to zbadać?</a:t>
            </a:r>
            <a:endParaRPr lang="pl-PL" dirty="0"/>
          </a:p>
        </p:txBody>
      </p:sp>
      <p:sp>
        <p:nvSpPr>
          <p:cNvPr id="13" name="Symbol zastępczy zawartości 4"/>
          <p:cNvSpPr>
            <a:spLocks noGrp="1"/>
          </p:cNvSpPr>
          <p:nvPr>
            <p:ph sz="quarter" idx="4294967295"/>
          </p:nvPr>
        </p:nvSpPr>
        <p:spPr>
          <a:xfrm>
            <a:off x="932330" y="3420786"/>
            <a:ext cx="10652966" cy="26941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dirty="0"/>
              <a:t>Sprawdź, czy w każdej </a:t>
            </a:r>
            <a:r>
              <a:rPr lang="pl-PL" sz="2400" dirty="0" smtClean="0"/>
              <a:t>tabeli, która prezentuje </a:t>
            </a:r>
            <a:r>
              <a:rPr lang="pl-PL" sz="2400" dirty="0"/>
              <a:t>dane:</a:t>
            </a:r>
          </a:p>
          <a:p>
            <a:r>
              <a:rPr lang="pl-PL" sz="2400" dirty="0"/>
              <a:t>wszystkie nagłówki (kolumn lub linii) zdefiniowane są w znacznikach &lt;th&gt; i mają niepowtarzalne &lt;id</a:t>
            </a:r>
            <a:r>
              <a:rPr lang="pl-PL" sz="2400" dirty="0" smtClean="0"/>
              <a:t>&gt;;</a:t>
            </a:r>
            <a:endParaRPr lang="pl-PL" sz="2400" dirty="0"/>
          </a:p>
          <a:p>
            <a:r>
              <a:rPr lang="pl-PL" sz="2400" dirty="0"/>
              <a:t>odpowiadające nagłówkom komórki tabel są połączone z nimi za pomocą atrybutu &lt;</a:t>
            </a:r>
            <a:r>
              <a:rPr lang="pl-PL" sz="2400" dirty="0" err="1"/>
              <a:t>headers</a:t>
            </a:r>
            <a:r>
              <a:rPr lang="pl-PL" sz="2400" dirty="0"/>
              <a:t>&gt; lub &lt;</a:t>
            </a:r>
            <a:r>
              <a:rPr lang="pl-PL" sz="2400" dirty="0" err="1"/>
              <a:t>scope</a:t>
            </a:r>
            <a:r>
              <a:rPr lang="pl-PL" sz="2400" dirty="0"/>
              <a:t>&gt;.</a:t>
            </a:r>
          </a:p>
        </p:txBody>
      </p:sp>
    </p:spTree>
    <p:extLst>
      <p:ext uri="{BB962C8B-B14F-4D97-AF65-F5344CB8AC3E}">
        <p14:creationId xmlns:p14="http://schemas.microsoft.com/office/powerpoint/2010/main" val="3535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800" dirty="0"/>
              <a:t>Lista kontrolna </a:t>
            </a:r>
            <a:r>
              <a:rPr lang="pl-PL" sz="4800" dirty="0" smtClean="0"/>
              <a:t>— </a:t>
            </a:r>
            <a:r>
              <a:rPr lang="pl-PL" sz="4800" dirty="0"/>
              <a:t>struktura treści</a:t>
            </a:r>
          </a:p>
        </p:txBody>
      </p:sp>
      <p:sp>
        <p:nvSpPr>
          <p:cNvPr id="11" name="Symbol zastępczy zawartości 2"/>
          <p:cNvSpPr>
            <a:spLocks noGrp="1"/>
          </p:cNvSpPr>
          <p:nvPr>
            <p:ph sz="half" idx="4294967295"/>
          </p:nvPr>
        </p:nvSpPr>
        <p:spPr>
          <a:xfrm>
            <a:off x="839788" y="1681162"/>
            <a:ext cx="10652966" cy="100928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000" b="1" dirty="0"/>
              <a:t>Czy jest tabela prezentująca dane, stworzona w inny sposób niż znacznikami tabel? </a:t>
            </a:r>
          </a:p>
        </p:txBody>
      </p:sp>
      <p:sp>
        <p:nvSpPr>
          <p:cNvPr id="12" name="Symbol zastępczy tekstu 3"/>
          <p:cNvSpPr txBox="1">
            <a:spLocks/>
          </p:cNvSpPr>
          <p:nvPr/>
        </p:nvSpPr>
        <p:spPr>
          <a:xfrm>
            <a:off x="839788" y="2651482"/>
            <a:ext cx="5183188" cy="4703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 smtClean="0"/>
              <a:t>Jak to zbadać?</a:t>
            </a:r>
            <a:endParaRPr lang="pl-PL" dirty="0"/>
          </a:p>
        </p:txBody>
      </p:sp>
      <p:sp>
        <p:nvSpPr>
          <p:cNvPr id="13" name="Symbol zastępczy zawartości 4"/>
          <p:cNvSpPr>
            <a:spLocks noGrp="1"/>
          </p:cNvSpPr>
          <p:nvPr>
            <p:ph sz="quarter" idx="4294967295"/>
          </p:nvPr>
        </p:nvSpPr>
        <p:spPr>
          <a:xfrm>
            <a:off x="932330" y="3420786"/>
            <a:ext cx="10652966" cy="26941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dirty="0"/>
              <a:t>Sprawdź, czy żadna </a:t>
            </a:r>
            <a:r>
              <a:rPr lang="pl-PL" sz="2400" dirty="0" smtClean="0"/>
              <a:t>tabela, która prezentuje dane, </a:t>
            </a:r>
            <a:r>
              <a:rPr lang="pl-PL" sz="2400" dirty="0"/>
              <a:t>nie jest stworzone </a:t>
            </a:r>
            <a:r>
              <a:rPr lang="pl-PL" sz="2400" dirty="0" smtClean="0"/>
              <a:t>ręcznie </a:t>
            </a:r>
            <a:r>
              <a:rPr lang="pl-PL" sz="2400" dirty="0"/>
              <a:t>(np. liniami, czy znakami w edytorze tekstu), a nie za pomocą znaczników tabeli.</a:t>
            </a:r>
          </a:p>
        </p:txBody>
      </p:sp>
    </p:spTree>
    <p:extLst>
      <p:ext uri="{BB962C8B-B14F-4D97-AF65-F5344CB8AC3E}">
        <p14:creationId xmlns:p14="http://schemas.microsoft.com/office/powerpoint/2010/main" val="102254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800" dirty="0"/>
              <a:t>Lista kontrolna </a:t>
            </a:r>
            <a:r>
              <a:rPr lang="pl-PL" sz="4800" dirty="0" smtClean="0"/>
              <a:t>— </a:t>
            </a:r>
            <a:r>
              <a:rPr lang="pl-PL" sz="4800" dirty="0"/>
              <a:t>struktura treści</a:t>
            </a:r>
          </a:p>
        </p:txBody>
      </p:sp>
      <p:sp>
        <p:nvSpPr>
          <p:cNvPr id="11" name="Symbol zastępczy zawartości 2"/>
          <p:cNvSpPr>
            <a:spLocks noGrp="1"/>
          </p:cNvSpPr>
          <p:nvPr>
            <p:ph sz="half" idx="4294967295"/>
          </p:nvPr>
        </p:nvSpPr>
        <p:spPr>
          <a:xfrm>
            <a:off x="839788" y="1681162"/>
            <a:ext cx="10652966" cy="100928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000" b="1" dirty="0"/>
              <a:t>Czy cytaty są poprawne określone w kodzie HTML? </a:t>
            </a:r>
          </a:p>
        </p:txBody>
      </p:sp>
      <p:sp>
        <p:nvSpPr>
          <p:cNvPr id="12" name="Symbol zastępczy tekstu 3"/>
          <p:cNvSpPr txBox="1">
            <a:spLocks/>
          </p:cNvSpPr>
          <p:nvPr/>
        </p:nvSpPr>
        <p:spPr>
          <a:xfrm>
            <a:off x="839788" y="2651482"/>
            <a:ext cx="5183188" cy="4703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 smtClean="0"/>
              <a:t>Jak to zbadać?</a:t>
            </a:r>
            <a:endParaRPr lang="pl-PL" dirty="0"/>
          </a:p>
        </p:txBody>
      </p:sp>
      <p:sp>
        <p:nvSpPr>
          <p:cNvPr id="13" name="Symbol zastępczy zawartości 4"/>
          <p:cNvSpPr>
            <a:spLocks noGrp="1"/>
          </p:cNvSpPr>
          <p:nvPr>
            <p:ph sz="quarter" idx="4294967295"/>
          </p:nvPr>
        </p:nvSpPr>
        <p:spPr>
          <a:xfrm>
            <a:off x="932330" y="3420786"/>
            <a:ext cx="10652966" cy="26941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sz="2400" dirty="0"/>
              <a:t>Sprawdź, czy na stronie są </a:t>
            </a:r>
            <a:r>
              <a:rPr lang="pl-PL" sz="2400" dirty="0" smtClean="0"/>
              <a:t>cytaty.</a:t>
            </a:r>
            <a:endParaRPr lang="pl-PL" sz="2400" dirty="0"/>
          </a:p>
          <a:p>
            <a:pPr marL="457200" indent="-457200">
              <a:buFont typeface="+mj-lt"/>
              <a:buAutoNum type="arabicPeriod"/>
            </a:pPr>
            <a:r>
              <a:rPr lang="pl-PL" sz="2400" dirty="0"/>
              <a:t>Jeśli </a:t>
            </a:r>
            <a:r>
              <a:rPr lang="pl-PL" sz="2400" dirty="0" smtClean="0"/>
              <a:t>tak, sprawdź, </a:t>
            </a:r>
            <a:r>
              <a:rPr lang="pl-PL" sz="2400" dirty="0"/>
              <a:t>czy w kodzie HTML cytat jest zawsze w znaczniku &lt;q&gt; lub &lt;</a:t>
            </a:r>
            <a:r>
              <a:rPr lang="pl-PL" sz="2400" dirty="0" err="1"/>
              <a:t>blockquote</a:t>
            </a:r>
            <a:r>
              <a:rPr lang="pl-PL" sz="2400" dirty="0" smtClean="0"/>
              <a:t>&gt;.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38297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800" dirty="0"/>
              <a:t>Lista kontrolna </a:t>
            </a:r>
            <a:r>
              <a:rPr lang="pl-PL" sz="4800" dirty="0" smtClean="0"/>
              <a:t>— </a:t>
            </a:r>
            <a:r>
              <a:rPr lang="pl-PL" sz="4800" dirty="0"/>
              <a:t>struktura treści</a:t>
            </a:r>
          </a:p>
        </p:txBody>
      </p:sp>
      <p:sp>
        <p:nvSpPr>
          <p:cNvPr id="11" name="Symbol zastępczy zawartości 2"/>
          <p:cNvSpPr>
            <a:spLocks noGrp="1"/>
          </p:cNvSpPr>
          <p:nvPr>
            <p:ph sz="half" idx="4294967295"/>
          </p:nvPr>
        </p:nvSpPr>
        <p:spPr>
          <a:xfrm>
            <a:off x="839788" y="1681162"/>
            <a:ext cx="10652966" cy="100928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000" b="1" dirty="0"/>
              <a:t>Czy ramki na stronie mają tytuły? </a:t>
            </a:r>
          </a:p>
        </p:txBody>
      </p:sp>
      <p:sp>
        <p:nvSpPr>
          <p:cNvPr id="12" name="Symbol zastępczy tekstu 3"/>
          <p:cNvSpPr txBox="1">
            <a:spLocks/>
          </p:cNvSpPr>
          <p:nvPr/>
        </p:nvSpPr>
        <p:spPr>
          <a:xfrm>
            <a:off x="839788" y="2651482"/>
            <a:ext cx="5183188" cy="4703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 smtClean="0"/>
              <a:t>Jak to zbadać?</a:t>
            </a:r>
            <a:endParaRPr lang="pl-PL" dirty="0"/>
          </a:p>
        </p:txBody>
      </p:sp>
      <p:sp>
        <p:nvSpPr>
          <p:cNvPr id="13" name="Symbol zastępczy zawartości 4"/>
          <p:cNvSpPr>
            <a:spLocks noGrp="1"/>
          </p:cNvSpPr>
          <p:nvPr>
            <p:ph sz="quarter" idx="4294967295"/>
          </p:nvPr>
        </p:nvSpPr>
        <p:spPr>
          <a:xfrm>
            <a:off x="932330" y="3420786"/>
            <a:ext cx="10652966" cy="26941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sz="2400" dirty="0"/>
              <a:t>Sprawdź, czy w kodzie strony są znaczniki </a:t>
            </a:r>
            <a:r>
              <a:rPr lang="pl-PL" sz="2400" dirty="0" err="1"/>
              <a:t>frame</a:t>
            </a:r>
            <a:r>
              <a:rPr lang="pl-PL" sz="2400" dirty="0"/>
              <a:t> lub </a:t>
            </a:r>
            <a:r>
              <a:rPr lang="pl-PL" sz="2400" dirty="0" err="1" smtClean="0"/>
              <a:t>iframe</a:t>
            </a:r>
            <a:r>
              <a:rPr lang="pl-PL" sz="2400" dirty="0"/>
              <a:t>.</a:t>
            </a:r>
            <a:r>
              <a:rPr lang="pl-PL" sz="2400" dirty="0" smtClean="0"/>
              <a:t> </a:t>
            </a:r>
            <a:endParaRPr lang="pl-PL" sz="2400" dirty="0"/>
          </a:p>
          <a:p>
            <a:pPr marL="457200" indent="-457200">
              <a:buFont typeface="+mj-lt"/>
              <a:buAutoNum type="arabicPeriod"/>
            </a:pPr>
            <a:r>
              <a:rPr lang="pl-PL" sz="2400" dirty="0"/>
              <a:t>Jeśli tak, </a:t>
            </a:r>
            <a:r>
              <a:rPr lang="pl-PL" sz="2400" dirty="0" smtClean="0"/>
              <a:t>sprawdź, </a:t>
            </a:r>
            <a:r>
              <a:rPr lang="pl-PL" sz="2400" dirty="0"/>
              <a:t>czy każdy z nich ma poprawnie sformułowany atrybut &lt;</a:t>
            </a:r>
            <a:r>
              <a:rPr lang="pl-PL" sz="2400" b="1" dirty="0" err="1" smtClean="0"/>
              <a:t>title</a:t>
            </a:r>
            <a:r>
              <a:rPr lang="pl-PL" sz="2400" b="1" dirty="0" smtClean="0"/>
              <a:t>&gt;</a:t>
            </a:r>
            <a:r>
              <a:rPr lang="pl-PL" sz="2400" dirty="0" smtClean="0"/>
              <a:t> </a:t>
            </a:r>
            <a:r>
              <a:rPr lang="pl-PL" sz="2400" dirty="0"/>
              <a:t>opisujący zawartość prezentowaną w ramce.</a:t>
            </a:r>
          </a:p>
        </p:txBody>
      </p:sp>
    </p:spTree>
    <p:extLst>
      <p:ext uri="{BB962C8B-B14F-4D97-AF65-F5344CB8AC3E}">
        <p14:creationId xmlns:p14="http://schemas.microsoft.com/office/powerpoint/2010/main" val="261389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Osoby niewidome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742381"/>
            <a:ext cx="6889864" cy="4374448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/>
              <a:t>najbardziej „oczywista” </a:t>
            </a:r>
            <a:r>
              <a:rPr lang="pl-PL" dirty="0"/>
              <a:t>grupa osób </a:t>
            </a:r>
            <a:r>
              <a:rPr lang="pl-PL" dirty="0" smtClean="0"/>
              <a:t>potrzebujących </a:t>
            </a:r>
            <a:r>
              <a:rPr lang="pl-PL" dirty="0"/>
              <a:t>dostępności </a:t>
            </a:r>
            <a:r>
              <a:rPr lang="pl-PL" dirty="0" smtClean="0"/>
              <a:t>cyfrowej;</a:t>
            </a:r>
            <a:endParaRPr lang="pl-P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r</a:t>
            </a:r>
            <a:r>
              <a:rPr lang="pl-PL" dirty="0" smtClean="0"/>
              <a:t>ozwiązania </a:t>
            </a:r>
            <a:r>
              <a:rPr lang="pl-PL" dirty="0"/>
              <a:t>dla nich nie zawsze są tak „oczywiste” jak mogłoby się </a:t>
            </a:r>
            <a:r>
              <a:rPr lang="pl-PL" dirty="0" smtClean="0"/>
              <a:t>wydawać.</a:t>
            </a:r>
            <a:endParaRPr lang="pl-PL" dirty="0"/>
          </a:p>
          <a:p>
            <a:endParaRPr lang="pl-PL" dirty="0" smtClean="0"/>
          </a:p>
          <a:p>
            <a:r>
              <a:rPr lang="pl-PL" dirty="0" smtClean="0"/>
              <a:t> </a:t>
            </a:r>
          </a:p>
          <a:p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6" name="Obraz 5" descr="linijka braille'owska podłączona do tabletu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26396" y="1810693"/>
            <a:ext cx="3366358" cy="1608371"/>
          </a:xfrm>
          <a:prstGeom prst="rect">
            <a:avLst/>
          </a:prstGeom>
        </p:spPr>
      </p:pic>
      <p:pic>
        <p:nvPicPr>
          <p:cNvPr id="7" name="Obraz 6" descr="Mężczyzna w słuchawkach i z zasłoniętymi oczami siedzi przed dwoma monitorami komputera. 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0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26396" y="3573301"/>
            <a:ext cx="3366358" cy="215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10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800" dirty="0"/>
              <a:t>Lista kontrolna </a:t>
            </a:r>
            <a:r>
              <a:rPr lang="pl-PL" sz="4800" dirty="0" smtClean="0"/>
              <a:t>— </a:t>
            </a:r>
            <a:r>
              <a:rPr lang="pl-PL" sz="4800" dirty="0"/>
              <a:t>struktura treści</a:t>
            </a:r>
          </a:p>
        </p:txBody>
      </p:sp>
      <p:sp>
        <p:nvSpPr>
          <p:cNvPr id="11" name="Symbol zastępczy zawartości 2"/>
          <p:cNvSpPr>
            <a:spLocks noGrp="1"/>
          </p:cNvSpPr>
          <p:nvPr>
            <p:ph sz="half" idx="4294967295"/>
          </p:nvPr>
        </p:nvSpPr>
        <p:spPr>
          <a:xfrm>
            <a:off x="839788" y="1681162"/>
            <a:ext cx="10652966" cy="100928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000" b="1" dirty="0"/>
              <a:t>Czy są powtarzające się treści/wartości powodujące efekt jąkania się czytnika ekranu?</a:t>
            </a:r>
          </a:p>
        </p:txBody>
      </p:sp>
      <p:sp>
        <p:nvSpPr>
          <p:cNvPr id="12" name="Symbol zastępczy tekstu 3"/>
          <p:cNvSpPr txBox="1">
            <a:spLocks/>
          </p:cNvSpPr>
          <p:nvPr/>
        </p:nvSpPr>
        <p:spPr>
          <a:xfrm>
            <a:off x="839788" y="2651482"/>
            <a:ext cx="5183188" cy="4703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 smtClean="0"/>
              <a:t>Jak to zbadać?</a:t>
            </a:r>
            <a:endParaRPr lang="pl-PL" dirty="0"/>
          </a:p>
        </p:txBody>
      </p:sp>
      <p:sp>
        <p:nvSpPr>
          <p:cNvPr id="13" name="Symbol zastępczy zawartości 4"/>
          <p:cNvSpPr>
            <a:spLocks noGrp="1"/>
          </p:cNvSpPr>
          <p:nvPr>
            <p:ph sz="quarter" idx="4294967295"/>
          </p:nvPr>
        </p:nvSpPr>
        <p:spPr>
          <a:xfrm>
            <a:off x="932330" y="3420786"/>
            <a:ext cx="10652966" cy="26941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sz="2000" dirty="0"/>
              <a:t>Do badania użyj czytnika ekranu np. NVDA lub samodzielnie przeanalizuj kod HTML badanej </a:t>
            </a:r>
            <a:r>
              <a:rPr lang="pl-PL" sz="2000" dirty="0" smtClean="0"/>
              <a:t>strony.</a:t>
            </a:r>
            <a:endParaRPr lang="pl-PL" sz="2000" dirty="0"/>
          </a:p>
          <a:p>
            <a:pPr marL="457200" indent="-457200">
              <a:buFont typeface="+mj-lt"/>
              <a:buAutoNum type="arabicPeriod"/>
            </a:pPr>
            <a:r>
              <a:rPr lang="pl-PL" sz="2000" dirty="0" smtClean="0"/>
              <a:t>Sprawdź, </a:t>
            </a:r>
            <a:r>
              <a:rPr lang="pl-PL" sz="2000" dirty="0"/>
              <a:t>czy na badanej stronie nie ma </a:t>
            </a:r>
            <a:r>
              <a:rPr lang="pl-PL" sz="2000" dirty="0" smtClean="0"/>
              <a:t>sytuacji, </a:t>
            </a:r>
            <a:r>
              <a:rPr lang="pl-PL" sz="2000" dirty="0"/>
              <a:t>gdzie ta sama </a:t>
            </a:r>
            <a:r>
              <a:rPr lang="pl-PL" sz="2000" dirty="0" smtClean="0"/>
              <a:t>treść/wartość </a:t>
            </a:r>
            <a:r>
              <a:rPr lang="pl-PL" sz="2000" dirty="0"/>
              <a:t>danego elementu jest podana (odczytywana przez czytnik) dwa lub więcej razy. Najczęściej wynika </a:t>
            </a:r>
            <a:r>
              <a:rPr lang="pl-PL" sz="2000" dirty="0" smtClean="0"/>
              <a:t>to z:</a:t>
            </a:r>
            <a:endParaRPr lang="pl-PL" sz="2000" dirty="0"/>
          </a:p>
          <a:p>
            <a:pPr lvl="1"/>
            <a:r>
              <a:rPr lang="pl-PL" sz="1800" dirty="0"/>
              <a:t>powtórzenia tej samej treści opisu alternatywnego i atrybutu &lt;</a:t>
            </a:r>
            <a:r>
              <a:rPr lang="pl-PL" sz="1800" dirty="0" err="1"/>
              <a:t>title</a:t>
            </a:r>
            <a:r>
              <a:rPr lang="pl-PL" sz="1800" dirty="0"/>
              <a:t>&gt; w linku </a:t>
            </a:r>
            <a:r>
              <a:rPr lang="pl-PL" sz="1800" dirty="0" smtClean="0"/>
              <a:t>graficznym,</a:t>
            </a:r>
            <a:endParaRPr lang="pl-PL" sz="1800" dirty="0"/>
          </a:p>
          <a:p>
            <a:pPr lvl="1"/>
            <a:r>
              <a:rPr lang="pl-PL" sz="1800" dirty="0" smtClean="0"/>
              <a:t>powtórzenia </a:t>
            </a:r>
            <a:r>
              <a:rPr lang="pl-PL" sz="1800" dirty="0"/>
              <a:t>treści linku tekstowego w atrybucie &lt;</a:t>
            </a:r>
            <a:r>
              <a:rPr lang="pl-PL" sz="1800" dirty="0" err="1"/>
              <a:t>title</a:t>
            </a:r>
            <a:r>
              <a:rPr lang="pl-PL" sz="1800" dirty="0"/>
              <a:t>&gt; tego </a:t>
            </a:r>
            <a:r>
              <a:rPr lang="pl-PL" sz="1800" dirty="0" smtClean="0"/>
              <a:t>linku;</a:t>
            </a:r>
            <a:endParaRPr lang="pl-PL" sz="1800" dirty="0"/>
          </a:p>
          <a:p>
            <a:pPr lvl="1"/>
            <a:r>
              <a:rPr lang="pl-PL" sz="1800" dirty="0"/>
              <a:t>powtórzenia etykiety pola/przycisku formularza w etykiecie i np. za pomocą dodatkowej etykiety </a:t>
            </a:r>
            <a:r>
              <a:rPr lang="pl-PL" sz="1800" dirty="0" smtClean="0"/>
              <a:t>ARIA.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93576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2240470"/>
          </a:xfrm>
        </p:spPr>
        <p:txBody>
          <a:bodyPr>
            <a:normAutofit/>
          </a:bodyPr>
          <a:lstStyle/>
          <a:p>
            <a:r>
              <a:rPr lang="pl-PL" sz="4800" dirty="0"/>
              <a:t>Lista kontrolna </a:t>
            </a:r>
            <a:r>
              <a:rPr lang="pl-PL" sz="4800" dirty="0" smtClean="0"/>
              <a:t>— </a:t>
            </a:r>
            <a:r>
              <a:rPr lang="pl-PL" sz="4800" dirty="0"/>
              <a:t>linki</a:t>
            </a:r>
          </a:p>
        </p:txBody>
      </p:sp>
    </p:spTree>
    <p:extLst>
      <p:ext uri="{BB962C8B-B14F-4D97-AF65-F5344CB8AC3E}">
        <p14:creationId xmlns:p14="http://schemas.microsoft.com/office/powerpoint/2010/main" val="403314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800" dirty="0"/>
              <a:t>Lista kontrolna </a:t>
            </a:r>
            <a:r>
              <a:rPr lang="pl-PL" sz="4800" dirty="0" smtClean="0"/>
              <a:t>— </a:t>
            </a:r>
            <a:r>
              <a:rPr lang="pl-PL" sz="4800" dirty="0"/>
              <a:t>linki</a:t>
            </a:r>
          </a:p>
        </p:txBody>
      </p:sp>
      <p:sp>
        <p:nvSpPr>
          <p:cNvPr id="11" name="Symbol zastępczy zawartości 2"/>
          <p:cNvSpPr>
            <a:spLocks noGrp="1"/>
          </p:cNvSpPr>
          <p:nvPr>
            <p:ph sz="half" idx="4294967295"/>
          </p:nvPr>
        </p:nvSpPr>
        <p:spPr>
          <a:xfrm>
            <a:off x="839788" y="1681162"/>
            <a:ext cx="10652966" cy="100928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000" b="1" dirty="0"/>
              <a:t>Czy funkcja linków o tej samej treści jest spójna w całym serwisie? </a:t>
            </a:r>
          </a:p>
        </p:txBody>
      </p:sp>
      <p:sp>
        <p:nvSpPr>
          <p:cNvPr id="12" name="Symbol zastępczy tekstu 3"/>
          <p:cNvSpPr txBox="1">
            <a:spLocks/>
          </p:cNvSpPr>
          <p:nvPr/>
        </p:nvSpPr>
        <p:spPr>
          <a:xfrm>
            <a:off x="839788" y="2651482"/>
            <a:ext cx="5183188" cy="4703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 smtClean="0"/>
              <a:t>Jak to zbadać?</a:t>
            </a:r>
            <a:endParaRPr lang="pl-PL" dirty="0"/>
          </a:p>
        </p:txBody>
      </p:sp>
      <p:sp>
        <p:nvSpPr>
          <p:cNvPr id="13" name="Symbol zastępczy zawartości 4"/>
          <p:cNvSpPr>
            <a:spLocks noGrp="1"/>
          </p:cNvSpPr>
          <p:nvPr>
            <p:ph sz="quarter" idx="4294967295"/>
          </p:nvPr>
        </p:nvSpPr>
        <p:spPr>
          <a:xfrm>
            <a:off x="932330" y="3420786"/>
            <a:ext cx="10652966" cy="26941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sz="2400" dirty="0"/>
              <a:t>Sprawdź, czy na badanych stronach są linki o takiej samej </a:t>
            </a:r>
            <a:r>
              <a:rPr lang="pl-PL" sz="2400" dirty="0" smtClean="0"/>
              <a:t>treści. </a:t>
            </a:r>
            <a:endParaRPr lang="pl-PL" sz="2400" dirty="0"/>
          </a:p>
          <a:p>
            <a:pPr marL="457200" indent="-457200">
              <a:buFont typeface="+mj-lt"/>
              <a:buAutoNum type="arabicPeriod"/>
            </a:pPr>
            <a:r>
              <a:rPr lang="pl-PL" sz="2400" dirty="0"/>
              <a:t>Jeśli tak, </a:t>
            </a:r>
            <a:r>
              <a:rPr lang="pl-PL" sz="2400" dirty="0" smtClean="0"/>
              <a:t>sprawdź, </a:t>
            </a:r>
            <a:r>
              <a:rPr lang="pl-PL" sz="2400" dirty="0"/>
              <a:t>czy zawsze mają tę samą funkcję lub prowadzą do tego samego celu. </a:t>
            </a:r>
          </a:p>
        </p:txBody>
      </p:sp>
    </p:spTree>
    <p:extLst>
      <p:ext uri="{BB962C8B-B14F-4D97-AF65-F5344CB8AC3E}">
        <p14:creationId xmlns:p14="http://schemas.microsoft.com/office/powerpoint/2010/main" val="229398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800" dirty="0"/>
              <a:t>Lista kontrolna </a:t>
            </a:r>
            <a:r>
              <a:rPr lang="pl-PL" sz="4800" dirty="0" smtClean="0"/>
              <a:t>— </a:t>
            </a:r>
            <a:r>
              <a:rPr lang="pl-PL" sz="4800" dirty="0"/>
              <a:t>linki</a:t>
            </a:r>
          </a:p>
        </p:txBody>
      </p:sp>
      <p:sp>
        <p:nvSpPr>
          <p:cNvPr id="11" name="Symbol zastępczy zawartości 2"/>
          <p:cNvSpPr>
            <a:spLocks noGrp="1"/>
          </p:cNvSpPr>
          <p:nvPr>
            <p:ph sz="half" idx="4294967295"/>
          </p:nvPr>
        </p:nvSpPr>
        <p:spPr>
          <a:xfrm>
            <a:off x="839788" y="1681162"/>
            <a:ext cx="10652966" cy="100928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000" b="1" dirty="0"/>
              <a:t>Czy cel i działanie linku są łatwe do zrozumienia? </a:t>
            </a:r>
          </a:p>
        </p:txBody>
      </p:sp>
      <p:sp>
        <p:nvSpPr>
          <p:cNvPr id="12" name="Symbol zastępczy tekstu 3"/>
          <p:cNvSpPr txBox="1">
            <a:spLocks/>
          </p:cNvSpPr>
          <p:nvPr/>
        </p:nvSpPr>
        <p:spPr>
          <a:xfrm>
            <a:off x="839788" y="2651482"/>
            <a:ext cx="5183188" cy="4703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 smtClean="0"/>
              <a:t>Jak to zbadać?</a:t>
            </a:r>
            <a:endParaRPr lang="pl-PL" dirty="0"/>
          </a:p>
        </p:txBody>
      </p:sp>
      <p:sp>
        <p:nvSpPr>
          <p:cNvPr id="13" name="Symbol zastępczy zawartości 4"/>
          <p:cNvSpPr>
            <a:spLocks noGrp="1"/>
          </p:cNvSpPr>
          <p:nvPr>
            <p:ph sz="quarter" idx="4294967295"/>
          </p:nvPr>
        </p:nvSpPr>
        <p:spPr>
          <a:xfrm>
            <a:off x="932330" y="3420786"/>
            <a:ext cx="10652966" cy="26941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sz="2400" dirty="0"/>
              <a:t>Sprawdź, czy treści linków na stronie są łatwe do zrozumienia samodzielnie lub ze wsparciem treści z atrybutu &lt;</a:t>
            </a:r>
            <a:r>
              <a:rPr lang="pl-PL" sz="2400" dirty="0" err="1"/>
              <a:t>title</a:t>
            </a:r>
            <a:r>
              <a:rPr lang="pl-PL" sz="2400" dirty="0"/>
              <a:t>&gt; lub innej treści otaczającej </a:t>
            </a:r>
            <a:r>
              <a:rPr lang="pl-PL" sz="2400" dirty="0" smtClean="0"/>
              <a:t>link. </a:t>
            </a:r>
            <a:endParaRPr lang="pl-PL" sz="2400" dirty="0"/>
          </a:p>
          <a:p>
            <a:pPr marL="457200" indent="-457200">
              <a:buFont typeface="+mj-lt"/>
              <a:buAutoNum type="arabicPeriod"/>
            </a:pPr>
            <a:r>
              <a:rPr lang="pl-PL" sz="2400" dirty="0"/>
              <a:t>Zwróć uwagę na linki </a:t>
            </a:r>
            <a:r>
              <a:rPr lang="pl-PL" sz="2400" dirty="0" smtClean="0"/>
              <a:t>typu: </a:t>
            </a:r>
            <a:r>
              <a:rPr lang="pl-PL" sz="2400" b="1" dirty="0" smtClean="0"/>
              <a:t>czytaj więcej</a:t>
            </a:r>
            <a:r>
              <a:rPr lang="pl-PL" sz="2400" dirty="0" smtClean="0"/>
              <a:t>, </a:t>
            </a:r>
            <a:r>
              <a:rPr lang="pl-PL" sz="2400" b="1" dirty="0" smtClean="0"/>
              <a:t>pobierz</a:t>
            </a:r>
            <a:r>
              <a:rPr lang="pl-PL" sz="2400" dirty="0" smtClean="0"/>
              <a:t> </a:t>
            </a:r>
            <a:r>
              <a:rPr lang="pl-PL" sz="2400" dirty="0"/>
              <a:t>itp. Linki te są trudne do użycia przez osoby </a:t>
            </a:r>
            <a:r>
              <a:rPr lang="pl-PL" sz="2400" dirty="0" smtClean="0"/>
              <a:t>niewidome, </a:t>
            </a:r>
            <a:r>
              <a:rPr lang="pl-PL" sz="2400" dirty="0"/>
              <a:t>bo ich treść nie wskazuje </a:t>
            </a:r>
            <a:r>
              <a:rPr lang="pl-PL" sz="2400" dirty="0" smtClean="0"/>
              <a:t>precyzyjnie, </a:t>
            </a:r>
            <a:r>
              <a:rPr lang="pl-PL" sz="2400" dirty="0"/>
              <a:t>do czego prowadzą – sprawdź, czy te linki są uzupełnione o treść </a:t>
            </a:r>
            <a:r>
              <a:rPr lang="pl-PL" sz="2400" dirty="0" err="1"/>
              <a:t>dojaśniającą</a:t>
            </a:r>
            <a:r>
              <a:rPr lang="pl-PL" sz="2400" dirty="0"/>
              <a:t> (może być ukryta wizualnie, ale musi być dostępna dla czytników ekranu). </a:t>
            </a:r>
          </a:p>
        </p:txBody>
      </p:sp>
    </p:spTree>
    <p:extLst>
      <p:ext uri="{BB962C8B-B14F-4D97-AF65-F5344CB8AC3E}">
        <p14:creationId xmlns:p14="http://schemas.microsoft.com/office/powerpoint/2010/main" val="312737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2240470"/>
          </a:xfrm>
        </p:spPr>
        <p:txBody>
          <a:bodyPr>
            <a:normAutofit/>
          </a:bodyPr>
          <a:lstStyle/>
          <a:p>
            <a:r>
              <a:rPr lang="pl-PL" sz="4800" dirty="0"/>
              <a:t>Lista kontrolna </a:t>
            </a:r>
            <a:r>
              <a:rPr lang="pl-PL" sz="4800" dirty="0" smtClean="0"/>
              <a:t>— </a:t>
            </a:r>
            <a:r>
              <a:rPr lang="pl-PL" sz="4800" dirty="0"/>
              <a:t>elementy graficzne</a:t>
            </a:r>
          </a:p>
        </p:txBody>
      </p:sp>
    </p:spTree>
    <p:extLst>
      <p:ext uri="{BB962C8B-B14F-4D97-AF65-F5344CB8AC3E}">
        <p14:creationId xmlns:p14="http://schemas.microsoft.com/office/powerpoint/2010/main" val="188361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800" dirty="0"/>
              <a:t>Lista kontrolna </a:t>
            </a:r>
            <a:r>
              <a:rPr lang="pl-PL" sz="4800" dirty="0" smtClean="0"/>
              <a:t>— </a:t>
            </a:r>
            <a:r>
              <a:rPr lang="pl-PL" sz="4800" dirty="0"/>
              <a:t>elementy graficzne</a:t>
            </a:r>
          </a:p>
        </p:txBody>
      </p:sp>
      <p:sp>
        <p:nvSpPr>
          <p:cNvPr id="11" name="Symbol zastępczy zawartości 2"/>
          <p:cNvSpPr>
            <a:spLocks noGrp="1"/>
          </p:cNvSpPr>
          <p:nvPr>
            <p:ph sz="half" idx="4294967295"/>
          </p:nvPr>
        </p:nvSpPr>
        <p:spPr>
          <a:xfrm>
            <a:off x="839788" y="1681162"/>
            <a:ext cx="10652966" cy="100928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000" b="1" dirty="0"/>
              <a:t>Czy element &lt;</a:t>
            </a:r>
            <a:r>
              <a:rPr lang="pl-PL" sz="3000" b="1" dirty="0" err="1"/>
              <a:t>img</a:t>
            </a:r>
            <a:r>
              <a:rPr lang="pl-PL" sz="3000" b="1" dirty="0"/>
              <a:t>&gt; przekazujący informacje ma poprawnie sformułowany atrybut &lt;alt&gt;? </a:t>
            </a:r>
          </a:p>
        </p:txBody>
      </p:sp>
      <p:sp>
        <p:nvSpPr>
          <p:cNvPr id="12" name="Symbol zastępczy tekstu 3"/>
          <p:cNvSpPr txBox="1">
            <a:spLocks/>
          </p:cNvSpPr>
          <p:nvPr/>
        </p:nvSpPr>
        <p:spPr>
          <a:xfrm>
            <a:off x="839788" y="2651482"/>
            <a:ext cx="5183188" cy="4703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 smtClean="0"/>
              <a:t>Jak to zbadać?</a:t>
            </a:r>
            <a:endParaRPr lang="pl-PL" dirty="0"/>
          </a:p>
        </p:txBody>
      </p:sp>
      <p:sp>
        <p:nvSpPr>
          <p:cNvPr id="13" name="Symbol zastępczy zawartości 4"/>
          <p:cNvSpPr>
            <a:spLocks noGrp="1"/>
          </p:cNvSpPr>
          <p:nvPr>
            <p:ph sz="quarter" idx="4294967295"/>
          </p:nvPr>
        </p:nvSpPr>
        <p:spPr>
          <a:xfrm>
            <a:off x="932330" y="3420786"/>
            <a:ext cx="10652966" cy="26941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sz="2400" dirty="0"/>
              <a:t>Sprawdź, czy na stronie jest element graficzny &lt;</a:t>
            </a:r>
            <a:r>
              <a:rPr lang="pl-PL" sz="2400" dirty="0" err="1"/>
              <a:t>img</a:t>
            </a:r>
            <a:r>
              <a:rPr lang="pl-PL" sz="2400" dirty="0"/>
              <a:t>&gt;, który obrazem przekazuje informacje (a nie jest wyłącznie dekoracyjny</a:t>
            </a:r>
            <a:r>
              <a:rPr lang="pl-PL" sz="2400" dirty="0" smtClean="0"/>
              <a:t>).</a:t>
            </a:r>
            <a:endParaRPr lang="pl-PL" sz="2400" dirty="0"/>
          </a:p>
          <a:p>
            <a:pPr marL="457200" indent="-457200">
              <a:buFont typeface="+mj-lt"/>
              <a:buAutoNum type="arabicPeriod"/>
            </a:pPr>
            <a:r>
              <a:rPr lang="pl-PL" sz="2400" dirty="0"/>
              <a:t>Sprawdź, czy każdy taki element ma atrybut &lt;alt&gt; z odpowiednią treścią opisującą jego wygląd lub funkcję (w przypadku linków graficznych</a:t>
            </a:r>
            <a:r>
              <a:rPr lang="pl-PL" sz="2400" dirty="0" smtClean="0"/>
              <a:t>). </a:t>
            </a:r>
            <a:endParaRPr lang="pl-PL" sz="2400" dirty="0"/>
          </a:p>
          <a:p>
            <a:pPr marL="457200" indent="-457200">
              <a:buFont typeface="+mj-lt"/>
              <a:buAutoNum type="arabicPeriod"/>
            </a:pPr>
            <a:r>
              <a:rPr lang="pl-PL" sz="2400" dirty="0"/>
              <a:t>Sprawdź, czy na stronie jest tekst w formie grafiki &lt;</a:t>
            </a:r>
            <a:r>
              <a:rPr lang="pl-PL" sz="2400" dirty="0" err="1"/>
              <a:t>img</a:t>
            </a:r>
            <a:r>
              <a:rPr lang="pl-PL" sz="2400" dirty="0"/>
              <a:t>&gt;. Jeśli tak, </a:t>
            </a:r>
            <a:r>
              <a:rPr lang="pl-PL" sz="2400" dirty="0" smtClean="0"/>
              <a:t>sprawdź, </a:t>
            </a:r>
            <a:r>
              <a:rPr lang="pl-PL" sz="2400" dirty="0"/>
              <a:t>czy jego opis alternatywny ma dokładanie </a:t>
            </a:r>
            <a:r>
              <a:rPr lang="pl-PL" sz="2400" dirty="0" smtClean="0"/>
              <a:t>tę </a:t>
            </a:r>
            <a:r>
              <a:rPr lang="pl-PL" sz="2400" dirty="0"/>
              <a:t>samą </a:t>
            </a:r>
            <a:r>
              <a:rPr lang="pl-PL" sz="2400" dirty="0" smtClean="0"/>
              <a:t>treść, </a:t>
            </a:r>
            <a:r>
              <a:rPr lang="pl-PL" sz="2400" dirty="0"/>
              <a:t>co ten graficzny tekst. </a:t>
            </a:r>
          </a:p>
        </p:txBody>
      </p:sp>
    </p:spTree>
    <p:extLst>
      <p:ext uri="{BB962C8B-B14F-4D97-AF65-F5344CB8AC3E}">
        <p14:creationId xmlns:p14="http://schemas.microsoft.com/office/powerpoint/2010/main" val="311415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800" dirty="0"/>
              <a:t>Lista kontrolna </a:t>
            </a:r>
            <a:r>
              <a:rPr lang="pl-PL" sz="4800" dirty="0" smtClean="0"/>
              <a:t>— </a:t>
            </a:r>
            <a:r>
              <a:rPr lang="pl-PL" sz="4800" dirty="0"/>
              <a:t>elementy graficzne</a:t>
            </a:r>
          </a:p>
        </p:txBody>
      </p:sp>
      <p:sp>
        <p:nvSpPr>
          <p:cNvPr id="11" name="Symbol zastępczy zawartości 2"/>
          <p:cNvSpPr>
            <a:spLocks noGrp="1"/>
          </p:cNvSpPr>
          <p:nvPr>
            <p:ph sz="half" idx="4294967295"/>
          </p:nvPr>
        </p:nvSpPr>
        <p:spPr>
          <a:xfrm>
            <a:off x="839788" y="1681162"/>
            <a:ext cx="10652966" cy="100928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000" b="1" dirty="0"/>
              <a:t>Czy dekoracyjny element &lt;</a:t>
            </a:r>
            <a:r>
              <a:rPr lang="pl-PL" sz="3000" b="1" dirty="0" err="1"/>
              <a:t>img</a:t>
            </a:r>
            <a:r>
              <a:rPr lang="pl-PL" sz="3000" b="1" dirty="0"/>
              <a:t>&gt; ma pusty atrybut &lt;alt&gt;? </a:t>
            </a:r>
          </a:p>
        </p:txBody>
      </p:sp>
      <p:sp>
        <p:nvSpPr>
          <p:cNvPr id="12" name="Symbol zastępczy tekstu 3"/>
          <p:cNvSpPr txBox="1">
            <a:spLocks/>
          </p:cNvSpPr>
          <p:nvPr/>
        </p:nvSpPr>
        <p:spPr>
          <a:xfrm>
            <a:off x="839788" y="2651482"/>
            <a:ext cx="5183188" cy="4703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 smtClean="0"/>
              <a:t>Jak to zbadać?</a:t>
            </a:r>
            <a:endParaRPr lang="pl-PL" dirty="0"/>
          </a:p>
        </p:txBody>
      </p:sp>
      <p:sp>
        <p:nvSpPr>
          <p:cNvPr id="13" name="Symbol zastępczy zawartości 4"/>
          <p:cNvSpPr>
            <a:spLocks noGrp="1"/>
          </p:cNvSpPr>
          <p:nvPr>
            <p:ph sz="quarter" idx="4294967295"/>
          </p:nvPr>
        </p:nvSpPr>
        <p:spPr>
          <a:xfrm>
            <a:off x="932330" y="3420786"/>
            <a:ext cx="10652966" cy="26941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dirty="0"/>
              <a:t>Sprawdź, czy każdy wyłącznie dekoracyjny element graficzny &lt;</a:t>
            </a:r>
            <a:r>
              <a:rPr lang="pl-PL" sz="2400" dirty="0" err="1"/>
              <a:t>img</a:t>
            </a:r>
            <a:r>
              <a:rPr lang="pl-PL" sz="2400" dirty="0"/>
              <a:t>&gt; ma pusty atrybut &lt;alt&gt; (alt=””).</a:t>
            </a:r>
          </a:p>
        </p:txBody>
      </p:sp>
    </p:spTree>
    <p:extLst>
      <p:ext uri="{BB962C8B-B14F-4D97-AF65-F5344CB8AC3E}">
        <p14:creationId xmlns:p14="http://schemas.microsoft.com/office/powerpoint/2010/main" val="279816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800" dirty="0"/>
              <a:t>Lista kontrolna </a:t>
            </a:r>
            <a:r>
              <a:rPr lang="pl-PL" sz="4800" dirty="0" smtClean="0"/>
              <a:t>— </a:t>
            </a:r>
            <a:r>
              <a:rPr lang="pl-PL" sz="4800" dirty="0"/>
              <a:t>elementy graficzne</a:t>
            </a:r>
          </a:p>
        </p:txBody>
      </p:sp>
      <p:sp>
        <p:nvSpPr>
          <p:cNvPr id="11" name="Symbol zastępczy zawartości 2"/>
          <p:cNvSpPr>
            <a:spLocks noGrp="1"/>
          </p:cNvSpPr>
          <p:nvPr>
            <p:ph sz="half" idx="4294967295"/>
          </p:nvPr>
        </p:nvSpPr>
        <p:spPr>
          <a:xfrm>
            <a:off x="839788" y="1681162"/>
            <a:ext cx="10652966" cy="100928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000" b="1" dirty="0"/>
              <a:t>Czy złożony element graficzny ma poszerzony opis? </a:t>
            </a:r>
          </a:p>
        </p:txBody>
      </p:sp>
      <p:sp>
        <p:nvSpPr>
          <p:cNvPr id="12" name="Symbol zastępczy tekstu 3"/>
          <p:cNvSpPr txBox="1">
            <a:spLocks/>
          </p:cNvSpPr>
          <p:nvPr/>
        </p:nvSpPr>
        <p:spPr>
          <a:xfrm>
            <a:off x="839788" y="2651482"/>
            <a:ext cx="5183188" cy="4703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 smtClean="0"/>
              <a:t>Jak to zbadać?</a:t>
            </a:r>
            <a:endParaRPr lang="pl-PL" dirty="0"/>
          </a:p>
        </p:txBody>
      </p:sp>
      <p:sp>
        <p:nvSpPr>
          <p:cNvPr id="13" name="Symbol zastępczy zawartości 4"/>
          <p:cNvSpPr>
            <a:spLocks noGrp="1"/>
          </p:cNvSpPr>
          <p:nvPr>
            <p:ph sz="quarter" idx="4294967295"/>
          </p:nvPr>
        </p:nvSpPr>
        <p:spPr>
          <a:xfrm>
            <a:off x="932330" y="3420786"/>
            <a:ext cx="10652966" cy="26941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sz="2400" dirty="0"/>
              <a:t>Sprawdź, czy na stronie są złożone elementy graficzne (np. skomplikowane infografiki, wykresy, mapy itp</a:t>
            </a:r>
            <a:r>
              <a:rPr lang="pl-PL" sz="2400" dirty="0" smtClean="0"/>
              <a:t>.).</a:t>
            </a:r>
            <a:endParaRPr lang="pl-PL" sz="2400" dirty="0"/>
          </a:p>
          <a:p>
            <a:pPr marL="457200" indent="-457200">
              <a:buFont typeface="+mj-lt"/>
              <a:buAutoNum type="arabicPeriod"/>
            </a:pPr>
            <a:r>
              <a:rPr lang="pl-PL" sz="2400" dirty="0" smtClean="0"/>
              <a:t>Sprawdź, </a:t>
            </a:r>
            <a:r>
              <a:rPr lang="pl-PL" sz="2400" dirty="0"/>
              <a:t>czy takie elementy mają dodatkowy opis, który umożliwi dokładne zrozumienie ich zawartości np. przez osoby niewidome. Opis ten może być umieszczony obok elementu graficznego lub w formie linku prowadzącego do miejsca, gdzie można go przeczytać. </a:t>
            </a:r>
          </a:p>
        </p:txBody>
      </p:sp>
    </p:spTree>
    <p:extLst>
      <p:ext uri="{BB962C8B-B14F-4D97-AF65-F5344CB8AC3E}">
        <p14:creationId xmlns:p14="http://schemas.microsoft.com/office/powerpoint/2010/main" val="337776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800" dirty="0"/>
              <a:t>Lista kontrolna </a:t>
            </a:r>
            <a:r>
              <a:rPr lang="pl-PL" sz="4800" dirty="0" smtClean="0"/>
              <a:t>— </a:t>
            </a:r>
            <a:r>
              <a:rPr lang="pl-PL" sz="4800" dirty="0"/>
              <a:t>elementy graficzne</a:t>
            </a:r>
          </a:p>
        </p:txBody>
      </p:sp>
      <p:sp>
        <p:nvSpPr>
          <p:cNvPr id="11" name="Symbol zastępczy zawartości 2"/>
          <p:cNvSpPr>
            <a:spLocks noGrp="1"/>
          </p:cNvSpPr>
          <p:nvPr>
            <p:ph sz="half" idx="4294967295"/>
          </p:nvPr>
        </p:nvSpPr>
        <p:spPr>
          <a:xfrm>
            <a:off x="848926" y="1642199"/>
            <a:ext cx="10652966" cy="100928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000" b="1" dirty="0"/>
              <a:t>Czy powtarzające się elementy graficzne mają zawsze taką samą alternatywę tekstową?</a:t>
            </a:r>
          </a:p>
        </p:txBody>
      </p:sp>
      <p:sp>
        <p:nvSpPr>
          <p:cNvPr id="12" name="Symbol zastępczy tekstu 3"/>
          <p:cNvSpPr txBox="1">
            <a:spLocks/>
          </p:cNvSpPr>
          <p:nvPr/>
        </p:nvSpPr>
        <p:spPr>
          <a:xfrm>
            <a:off x="839788" y="2651482"/>
            <a:ext cx="5183188" cy="4703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 smtClean="0"/>
              <a:t>Jak to zbadać?</a:t>
            </a:r>
            <a:endParaRPr lang="pl-PL" dirty="0"/>
          </a:p>
        </p:txBody>
      </p:sp>
      <p:sp>
        <p:nvSpPr>
          <p:cNvPr id="13" name="Symbol zastępczy zawartości 4"/>
          <p:cNvSpPr>
            <a:spLocks noGrp="1"/>
          </p:cNvSpPr>
          <p:nvPr>
            <p:ph sz="quarter" idx="4294967295"/>
          </p:nvPr>
        </p:nvSpPr>
        <p:spPr>
          <a:xfrm>
            <a:off x="932330" y="3420786"/>
            <a:ext cx="10652966" cy="26941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sz="2400" dirty="0"/>
              <a:t>Sprawdź, czy na stronie są powtarzające się elementy graficzne, które pełnią taką samą lub analogiczną </a:t>
            </a:r>
            <a:r>
              <a:rPr lang="pl-PL" sz="2400" dirty="0" smtClean="0"/>
              <a:t>funkcję. </a:t>
            </a:r>
            <a:endParaRPr lang="pl-PL" sz="2400" dirty="0"/>
          </a:p>
          <a:p>
            <a:pPr marL="457200" indent="-457200">
              <a:buFont typeface="+mj-lt"/>
              <a:buAutoNum type="arabicPeriod"/>
            </a:pPr>
            <a:r>
              <a:rPr lang="pl-PL" sz="2400" dirty="0"/>
              <a:t>Jeśli tak, </a:t>
            </a:r>
            <a:r>
              <a:rPr lang="pl-PL" sz="2400" dirty="0" smtClean="0"/>
              <a:t>sprawdź, </a:t>
            </a:r>
            <a:r>
              <a:rPr lang="pl-PL" sz="2400" dirty="0"/>
              <a:t>czy każdy z tych elementów ma taki sam jego opis alternatywny, etykietę lub atrybut &lt;</a:t>
            </a:r>
            <a:r>
              <a:rPr lang="pl-PL" sz="2400" dirty="0" err="1"/>
              <a:t>title</a:t>
            </a:r>
            <a:r>
              <a:rPr lang="pl-PL" sz="2400" dirty="0" smtClean="0"/>
              <a:t>&gt;.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38520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2240470"/>
          </a:xfrm>
        </p:spPr>
        <p:txBody>
          <a:bodyPr>
            <a:normAutofit/>
          </a:bodyPr>
          <a:lstStyle/>
          <a:p>
            <a:r>
              <a:rPr lang="pl-PL" sz="4800" dirty="0"/>
              <a:t>Lista kontrolna </a:t>
            </a:r>
            <a:r>
              <a:rPr lang="pl-PL" sz="4800" dirty="0" smtClean="0"/>
              <a:t>— </a:t>
            </a:r>
            <a:r>
              <a:rPr lang="pl-PL" sz="4800" dirty="0"/>
              <a:t>jakość kodu</a:t>
            </a:r>
          </a:p>
        </p:txBody>
      </p:sp>
    </p:spTree>
    <p:extLst>
      <p:ext uri="{BB962C8B-B14F-4D97-AF65-F5344CB8AC3E}">
        <p14:creationId xmlns:p14="http://schemas.microsoft.com/office/powerpoint/2010/main" val="10696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Osoby słabowidzące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742381"/>
            <a:ext cx="6889864" cy="4374448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/>
              <a:t>„oczywista” </a:t>
            </a:r>
            <a:r>
              <a:rPr lang="pl-PL" dirty="0"/>
              <a:t>grupa osób </a:t>
            </a:r>
            <a:r>
              <a:rPr lang="pl-PL" dirty="0" smtClean="0"/>
              <a:t>potrzebujących </a:t>
            </a:r>
            <a:r>
              <a:rPr lang="pl-PL" dirty="0"/>
              <a:t>dostępności </a:t>
            </a:r>
            <a:r>
              <a:rPr lang="pl-PL" dirty="0" smtClean="0"/>
              <a:t>cyfrowej;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>
                <a:ea typeface="Droid Sans" pitchFamily="2"/>
                <a:cs typeface="Lohit Hindi" pitchFamily="2"/>
              </a:rPr>
              <a:t>ich </a:t>
            </a:r>
            <a:r>
              <a:rPr lang="pl-PL" dirty="0">
                <a:ea typeface="Droid Sans" pitchFamily="2"/>
                <a:cs typeface="Lohit Hindi" pitchFamily="2"/>
              </a:rPr>
              <a:t>potrzeby nie są jednak zazwyczaj dobrze </a:t>
            </a:r>
            <a:r>
              <a:rPr lang="pl-PL" dirty="0" smtClean="0">
                <a:ea typeface="Droid Sans" pitchFamily="2"/>
                <a:cs typeface="Lohit Hindi" pitchFamily="2"/>
              </a:rPr>
              <a:t>rozumiane.</a:t>
            </a:r>
            <a:endParaRPr lang="pl-PL" dirty="0">
              <a:ea typeface="Droid Sans" pitchFamily="2"/>
              <a:cs typeface="Lohit Hindi" pitchFamily="2"/>
            </a:endParaRPr>
          </a:p>
          <a:p>
            <a:endParaRPr lang="pl-PL" dirty="0" smtClean="0"/>
          </a:p>
          <a:p>
            <a:r>
              <a:rPr lang="pl-PL" dirty="0" smtClean="0"/>
              <a:t> </a:t>
            </a:r>
          </a:p>
          <a:p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8" name="Obraz 7" descr="ekran laptopa wyświetlający duże żółte litery na różowym t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0084" y="1479052"/>
            <a:ext cx="3372670" cy="1896790"/>
          </a:xfrm>
          <a:prstGeom prst="rect">
            <a:avLst/>
          </a:prstGeom>
        </p:spPr>
      </p:pic>
      <p:pic>
        <p:nvPicPr>
          <p:cNvPr id="9" name="Obraz 8" descr="ekran laptopa wyświetlający duże białe litery na czarnym t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0084" y="3698609"/>
            <a:ext cx="3372670" cy="189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3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800" dirty="0"/>
              <a:t>Lista kontrolna </a:t>
            </a:r>
            <a:r>
              <a:rPr lang="pl-PL" sz="4800" dirty="0" smtClean="0"/>
              <a:t>— </a:t>
            </a:r>
            <a:r>
              <a:rPr lang="pl-PL" sz="4800" dirty="0"/>
              <a:t>jakość kodu</a:t>
            </a:r>
          </a:p>
        </p:txBody>
      </p:sp>
      <p:sp>
        <p:nvSpPr>
          <p:cNvPr id="11" name="Symbol zastępczy zawartości 2"/>
          <p:cNvSpPr>
            <a:spLocks noGrp="1"/>
          </p:cNvSpPr>
          <p:nvPr>
            <p:ph sz="half" idx="4294967295"/>
          </p:nvPr>
        </p:nvSpPr>
        <p:spPr>
          <a:xfrm>
            <a:off x="848926" y="1642199"/>
            <a:ext cx="10652966" cy="100928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000" b="1" dirty="0"/>
              <a:t>Czy na stronie są błędy walidacji lub przestarzałe, nieużywane elementy HTML?</a:t>
            </a:r>
          </a:p>
        </p:txBody>
      </p:sp>
      <p:sp>
        <p:nvSpPr>
          <p:cNvPr id="12" name="Symbol zastępczy tekstu 3"/>
          <p:cNvSpPr txBox="1">
            <a:spLocks/>
          </p:cNvSpPr>
          <p:nvPr/>
        </p:nvSpPr>
        <p:spPr>
          <a:xfrm>
            <a:off x="839788" y="2651482"/>
            <a:ext cx="5183188" cy="4703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 smtClean="0"/>
              <a:t>Jak to zbadać?</a:t>
            </a:r>
            <a:endParaRPr lang="pl-PL" dirty="0"/>
          </a:p>
        </p:txBody>
      </p:sp>
      <p:sp>
        <p:nvSpPr>
          <p:cNvPr id="13" name="Symbol zastępczy zawartości 4"/>
          <p:cNvSpPr>
            <a:spLocks noGrp="1"/>
          </p:cNvSpPr>
          <p:nvPr>
            <p:ph sz="quarter" idx="4294967295"/>
          </p:nvPr>
        </p:nvSpPr>
        <p:spPr>
          <a:xfrm>
            <a:off x="932330" y="3420786"/>
            <a:ext cx="10652966" cy="26941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sz="2400" dirty="0"/>
              <a:t>Sprawdź badane strony </a:t>
            </a:r>
            <a:r>
              <a:rPr lang="pl-PL" sz="2400" dirty="0" err="1"/>
              <a:t>walidatorem</a:t>
            </a:r>
            <a:r>
              <a:rPr lang="pl-PL" sz="2400" dirty="0"/>
              <a:t> </a:t>
            </a:r>
            <a:r>
              <a:rPr lang="pl-PL" sz="2400" dirty="0" smtClean="0"/>
              <a:t>W3C.</a:t>
            </a:r>
            <a:endParaRPr lang="pl-PL" sz="2400" dirty="0"/>
          </a:p>
          <a:p>
            <a:pPr marL="457200" indent="-457200">
              <a:buFont typeface="+mj-lt"/>
              <a:buAutoNum type="arabicPeriod"/>
            </a:pPr>
            <a:r>
              <a:rPr lang="pl-PL" sz="2400" dirty="0"/>
              <a:t>Sprawdź, czy </a:t>
            </a:r>
            <a:r>
              <a:rPr lang="pl-PL" sz="2400" dirty="0" err="1"/>
              <a:t>walidator</a:t>
            </a:r>
            <a:r>
              <a:rPr lang="pl-PL" sz="2400" dirty="0"/>
              <a:t> nie znalazł żadnego błędu lub przestarzałych, niewspieranych już znaczników i atrybutów.</a:t>
            </a:r>
          </a:p>
        </p:txBody>
      </p:sp>
    </p:spTree>
    <p:extLst>
      <p:ext uri="{BB962C8B-B14F-4D97-AF65-F5344CB8AC3E}">
        <p14:creationId xmlns:p14="http://schemas.microsoft.com/office/powerpoint/2010/main" val="102425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800" dirty="0"/>
              <a:t>Lista kontrolna </a:t>
            </a:r>
            <a:r>
              <a:rPr lang="pl-PL" sz="4800" dirty="0" smtClean="0"/>
              <a:t>— </a:t>
            </a:r>
            <a:r>
              <a:rPr lang="pl-PL" sz="4800" dirty="0"/>
              <a:t>jakość kodu</a:t>
            </a:r>
          </a:p>
        </p:txBody>
      </p:sp>
      <p:sp>
        <p:nvSpPr>
          <p:cNvPr id="11" name="Symbol zastępczy zawartości 2"/>
          <p:cNvSpPr>
            <a:spLocks noGrp="1"/>
          </p:cNvSpPr>
          <p:nvPr>
            <p:ph sz="half" idx="4294967295"/>
          </p:nvPr>
        </p:nvSpPr>
        <p:spPr>
          <a:xfrm>
            <a:off x="848926" y="1642199"/>
            <a:ext cx="10652966" cy="100928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000" b="1" dirty="0"/>
              <a:t>Czy elementy HTML nie są używane tylko do wprowadzenia zmiany wizualnej?</a:t>
            </a:r>
          </a:p>
        </p:txBody>
      </p:sp>
      <p:sp>
        <p:nvSpPr>
          <p:cNvPr id="12" name="Symbol zastępczy tekstu 3"/>
          <p:cNvSpPr txBox="1">
            <a:spLocks/>
          </p:cNvSpPr>
          <p:nvPr/>
        </p:nvSpPr>
        <p:spPr>
          <a:xfrm>
            <a:off x="839788" y="2651482"/>
            <a:ext cx="5183188" cy="4703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 smtClean="0"/>
              <a:t>Jak to zbadać?</a:t>
            </a:r>
            <a:endParaRPr lang="pl-PL" dirty="0"/>
          </a:p>
        </p:txBody>
      </p:sp>
      <p:sp>
        <p:nvSpPr>
          <p:cNvPr id="13" name="Symbol zastępczy zawartości 4"/>
          <p:cNvSpPr>
            <a:spLocks noGrp="1"/>
          </p:cNvSpPr>
          <p:nvPr>
            <p:ph sz="quarter" idx="4294967295"/>
          </p:nvPr>
        </p:nvSpPr>
        <p:spPr>
          <a:xfrm>
            <a:off x="932330" y="3420786"/>
            <a:ext cx="10652966" cy="26941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sz="2400" dirty="0"/>
              <a:t>Sprawdź, czy znaczniki HTML są używane zgodne z ich przeznaczeniem, a nie jedynie w celu zmiany wizualnej elementów na stronie (np. ramka &lt;</a:t>
            </a:r>
            <a:r>
              <a:rPr lang="pl-PL" sz="2400" dirty="0" err="1"/>
              <a:t>fieldset</a:t>
            </a:r>
            <a:r>
              <a:rPr lang="pl-PL" sz="2400" dirty="0"/>
              <a:t>&gt; lub </a:t>
            </a:r>
            <a:r>
              <a:rPr lang="pl-PL" sz="2400" dirty="0" smtClean="0"/>
              <a:t>nagłówek </a:t>
            </a:r>
            <a:r>
              <a:rPr lang="pl-PL" sz="2400" dirty="0"/>
              <a:t>np. &lt;h2&gt; błędnie użyte do wizualnego wyróżnienia cytatu). 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/>
              <a:t>Sprawdź poprawne użycie (zgodne z semantyką kodu) wszystkich znaczników, które mogą zmieniać wygląd prezentowanych informacji.</a:t>
            </a:r>
          </a:p>
        </p:txBody>
      </p:sp>
    </p:spTree>
    <p:extLst>
      <p:ext uri="{BB962C8B-B14F-4D97-AF65-F5344CB8AC3E}">
        <p14:creationId xmlns:p14="http://schemas.microsoft.com/office/powerpoint/2010/main" val="67929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Pomocne źródła i narzędzia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4569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Pomocne źródła i narzędzia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 smtClean="0">
                <a:hlinkClick r:id="rId2"/>
              </a:rPr>
              <a:t>Polskie tłumaczenie wytycznych WCAG 2.1</a:t>
            </a:r>
            <a:endParaRPr lang="pl-PL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>
                <a:hlinkClick r:id="rId3"/>
              </a:rPr>
              <a:t>Ustawa </a:t>
            </a:r>
            <a:r>
              <a:rPr lang="pl-PL" dirty="0" smtClean="0">
                <a:hlinkClick r:id="rId3"/>
              </a:rPr>
              <a:t>o dostępności cyfrowej stron internetowych i aplikacji podmiotów publicznych</a:t>
            </a:r>
            <a:endParaRPr lang="pl-PL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 smtClean="0">
                <a:hlinkClick r:id="rId4"/>
              </a:rPr>
              <a:t>Proste omówienie przepisów związanych z dostępnością cyfrową dla podmiotów publicznych</a:t>
            </a:r>
            <a:endParaRPr lang="pl-PL" dirty="0"/>
          </a:p>
          <a:p>
            <a:endParaRPr lang="pl-PL" dirty="0" smtClean="0">
              <a:hlinkClick r:id="rId5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 smtClean="0">
                <a:hlinkClick r:id="rId5"/>
              </a:rPr>
              <a:t>Wtyczka WAVE</a:t>
            </a:r>
            <a:endParaRPr lang="pl-PL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 err="1">
                <a:hlinkClick r:id="rId6"/>
              </a:rPr>
              <a:t>W</a:t>
            </a:r>
            <a:r>
              <a:rPr lang="pl-PL" dirty="0" err="1" smtClean="0">
                <a:hlinkClick r:id="rId6"/>
              </a:rPr>
              <a:t>alidator</a:t>
            </a:r>
            <a:r>
              <a:rPr lang="pl-PL" dirty="0" smtClean="0">
                <a:hlinkClick r:id="rId6"/>
              </a:rPr>
              <a:t> dostępności </a:t>
            </a:r>
            <a:r>
              <a:rPr lang="pl-PL" dirty="0" err="1" smtClean="0">
                <a:hlinkClick r:id="rId6"/>
              </a:rPr>
              <a:t>Utilitia</a:t>
            </a:r>
            <a:endParaRPr lang="pl-PL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 smtClean="0">
                <a:hlinkClick r:id="rId7"/>
              </a:rPr>
              <a:t>Czytnik </a:t>
            </a:r>
            <a:r>
              <a:rPr lang="pl-PL" dirty="0">
                <a:hlinkClick r:id="rId7"/>
              </a:rPr>
              <a:t>ekranu </a:t>
            </a:r>
            <a:r>
              <a:rPr lang="pl-PL" dirty="0" smtClean="0">
                <a:hlinkClick r:id="rId7"/>
              </a:rPr>
              <a:t>NVDA</a:t>
            </a:r>
            <a:endParaRPr lang="pl-P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 smtClean="0">
                <a:hlinkClick r:id="rId8"/>
              </a:rPr>
              <a:t>PAC </a:t>
            </a:r>
            <a:r>
              <a:rPr lang="pl-PL" dirty="0">
                <a:hlinkClick r:id="rId8"/>
              </a:rPr>
              <a:t>– </a:t>
            </a:r>
            <a:r>
              <a:rPr lang="pl-PL" dirty="0" smtClean="0">
                <a:hlinkClick r:id="rId8"/>
              </a:rPr>
              <a:t>program do badania </a:t>
            </a:r>
            <a:r>
              <a:rPr lang="pl-PL" dirty="0">
                <a:hlinkClick r:id="rId8"/>
              </a:rPr>
              <a:t>dostępności </a:t>
            </a:r>
            <a:r>
              <a:rPr lang="pl-PL" dirty="0" smtClean="0">
                <a:hlinkClick r:id="rId8"/>
              </a:rPr>
              <a:t>plików pdf</a:t>
            </a:r>
            <a:endParaRPr lang="pl-P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 err="1" smtClean="0">
                <a:hlinkClick r:id="rId9"/>
              </a:rPr>
              <a:t>Walidator</a:t>
            </a:r>
            <a:r>
              <a:rPr lang="pl-PL" dirty="0" smtClean="0">
                <a:hlinkClick r:id="rId9"/>
              </a:rPr>
              <a:t> kodu HTML</a:t>
            </a:r>
            <a:endParaRPr lang="pl-PL" dirty="0">
              <a:hlinkClick r:id="rId9"/>
            </a:endParaRPr>
          </a:p>
          <a:p>
            <a:r>
              <a:rPr lang="pl-PL" dirty="0" smtClean="0">
                <a:hlinkClick r:id="rId5"/>
              </a:rPr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2342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875558"/>
          </a:xfrm>
        </p:spPr>
        <p:txBody>
          <a:bodyPr/>
          <a:lstStyle/>
          <a:p>
            <a:r>
              <a:rPr lang="pl-PL" dirty="0" smtClean="0"/>
              <a:t>Dziękuję </a:t>
            </a:r>
            <a:r>
              <a:rPr lang="pl-PL" smtClean="0"/>
              <a:t>za uwagę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831850" y="4436198"/>
            <a:ext cx="96691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 smtClean="0"/>
              <a:t>Zapraszam </a:t>
            </a:r>
            <a:r>
              <a:rPr lang="pl-PL" sz="2400" dirty="0"/>
              <a:t>na naszą </a:t>
            </a:r>
            <a:r>
              <a:rPr lang="pl-PL" sz="2400" dirty="0" smtClean="0"/>
              <a:t>stronę </a:t>
            </a:r>
            <a:r>
              <a:rPr lang="pl-PL" sz="2400" dirty="0" smtClean="0">
                <a:hlinkClick r:id="rId2"/>
              </a:rPr>
              <a:t>Dostępność cyfrowa </a:t>
            </a:r>
            <a:r>
              <a:rPr lang="pl-PL" sz="2400" dirty="0" smtClean="0"/>
              <a:t>w serwisie Gov.pl </a:t>
            </a:r>
            <a:br>
              <a:rPr lang="pl-PL" sz="2400" dirty="0" smtClean="0"/>
            </a:br>
            <a:r>
              <a:rPr lang="pl-PL" sz="2400" dirty="0" smtClean="0"/>
              <a:t>i </a:t>
            </a:r>
            <a:r>
              <a:rPr lang="pl-PL" sz="2400" dirty="0"/>
              <a:t>do </a:t>
            </a:r>
            <a:r>
              <a:rPr lang="pl-PL" sz="2400" dirty="0" smtClean="0"/>
              <a:t>kontaktu: </a:t>
            </a:r>
            <a:r>
              <a:rPr lang="pl-PL" sz="2400" dirty="0" smtClean="0">
                <a:hlinkClick r:id="rId3"/>
              </a:rPr>
              <a:t>dostepnosc.cyfrowa@cyfra.gov.pl</a:t>
            </a:r>
            <a:r>
              <a:rPr lang="pl-PL" sz="2400" dirty="0"/>
              <a:t>  </a:t>
            </a:r>
          </a:p>
          <a:p>
            <a:pPr>
              <a:lnSpc>
                <a:spcPct val="150000"/>
              </a:lnSpc>
            </a:pPr>
            <a:r>
              <a:rPr lang="pl-PL" sz="2400" dirty="0" smtClean="0"/>
              <a:t> 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11269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Niestandardowy 1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4569</Words>
  <Application>Microsoft Office PowerPoint</Application>
  <PresentationFormat>Panoramiczny</PresentationFormat>
  <Paragraphs>475</Paragraphs>
  <Slides>94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94</vt:i4>
      </vt:variant>
    </vt:vector>
  </HeadingPairs>
  <TitlesOfParts>
    <vt:vector size="101" baseType="lpstr">
      <vt:lpstr>Arial</vt:lpstr>
      <vt:lpstr>Calibri</vt:lpstr>
      <vt:lpstr>Calibri Light</vt:lpstr>
      <vt:lpstr>Droid Sans</vt:lpstr>
      <vt:lpstr>Lohit Hindi</vt:lpstr>
      <vt:lpstr>Mongolian Baiti</vt:lpstr>
      <vt:lpstr>Office Theme</vt:lpstr>
      <vt:lpstr>Podstawy tworzenia dostępnych cyfrowo treści na stronach www</vt:lpstr>
      <vt:lpstr>Plan szkolenia</vt:lpstr>
      <vt:lpstr>Czym jest dostępność cyfrowa?</vt:lpstr>
      <vt:lpstr>Czym jest dostępność cyfrowa?</vt:lpstr>
      <vt:lpstr>Dostępność cyfrowa to</vt:lpstr>
      <vt:lpstr>Kto i jak korzysta z dostępności cyfrowej? </vt:lpstr>
      <vt:lpstr>Kto i jak korzysta z dostępności cyfrowej? </vt:lpstr>
      <vt:lpstr>Osoby niewidome</vt:lpstr>
      <vt:lpstr>Osoby słabowidzące</vt:lpstr>
      <vt:lpstr>Osoby słabosłyszące</vt:lpstr>
      <vt:lpstr>Osoby niesłyszące/Głusi</vt:lpstr>
      <vt:lpstr>Osoby z niepełnosprawnością ruchową</vt:lpstr>
      <vt:lpstr>Inni użytkownicy, którzy korzystają z dostępności cyfrowej</vt:lpstr>
      <vt:lpstr>Ustawa z dnia 4 kwietnia 2019 r. o dostępności cyfrowej stron internetowych i aplikacji mobilnych podmiotów publicznych </vt:lpstr>
      <vt:lpstr>Kontekst regulacji 1/2</vt:lpstr>
      <vt:lpstr>Kontekst regulacji 2/2</vt:lpstr>
      <vt:lpstr>Kogo dotyczy — zakres</vt:lpstr>
      <vt:lpstr>Kogo dotyczy — przykładowe podmioty</vt:lpstr>
      <vt:lpstr>Kogo nie dotyczy</vt:lpstr>
      <vt:lpstr>Co reguluje ustawa</vt:lpstr>
      <vt:lpstr>Deklaracja dostępności</vt:lpstr>
      <vt:lpstr>Definicja dostępności cyfrowej</vt:lpstr>
      <vt:lpstr>Wyłączenia </vt:lpstr>
      <vt:lpstr>Wymagania minimalne</vt:lpstr>
      <vt:lpstr>Zwolnienia</vt:lpstr>
      <vt:lpstr>Kalendarz wdrażania ustawy</vt:lpstr>
      <vt:lpstr>Kary</vt:lpstr>
      <vt:lpstr>Wytyczne Web Content Accessibility Guidelines (WCAG) </vt:lpstr>
      <vt:lpstr>Wytyczne Web Content Accessibility Guidelines (WCAG) </vt:lpstr>
      <vt:lpstr>Najważniejsze aspekty dostępności treści </vt:lpstr>
      <vt:lpstr>Struktura treści </vt:lpstr>
      <vt:lpstr>Alternatywa tekstowa dla elementów graficznych </vt:lpstr>
      <vt:lpstr>Alternatywa dla multimediów </vt:lpstr>
      <vt:lpstr>Zrozumiałość czyli prosty język </vt:lpstr>
      <vt:lpstr>Dokumenty dostępne cyfrowo </vt:lpstr>
      <vt:lpstr>Lista kontrolna dostępności cyfrowej strony internetowej</vt:lpstr>
      <vt:lpstr>Prezentacja programu PowerPoint</vt:lpstr>
      <vt:lpstr>Lista kontrolna — nawigacja</vt:lpstr>
      <vt:lpstr>Lista kontrolna — nawigacja</vt:lpstr>
      <vt:lpstr>Lista kontrolna — nawigacja</vt:lpstr>
      <vt:lpstr>Lista kontrolna — nawigacja</vt:lpstr>
      <vt:lpstr>Lista kontrolna — nawigacja</vt:lpstr>
      <vt:lpstr>Lista kontrolna — wygląd</vt:lpstr>
      <vt:lpstr>Lista kontrolna — wygląd</vt:lpstr>
      <vt:lpstr>Lista kontrolna — wygląd</vt:lpstr>
      <vt:lpstr>Lista kontrolna — wygląd</vt:lpstr>
      <vt:lpstr>Lista kontrolna — wygląd</vt:lpstr>
      <vt:lpstr>Lista kontrolna — wygląd</vt:lpstr>
      <vt:lpstr>Lista kontrolna — wygląd</vt:lpstr>
      <vt:lpstr>Lista kontrolna — wygląd</vt:lpstr>
      <vt:lpstr>Lista kontrolna — wygląd</vt:lpstr>
      <vt:lpstr>Lista kontrolna — treść</vt:lpstr>
      <vt:lpstr>Lista kontrolna — treść</vt:lpstr>
      <vt:lpstr>Lista kontrolna — treść</vt:lpstr>
      <vt:lpstr>Lista kontrolna — treść</vt:lpstr>
      <vt:lpstr>Lista kontrolna — treść</vt:lpstr>
      <vt:lpstr>Lista kontrolna — treść</vt:lpstr>
      <vt:lpstr>Lista kontrolna — treść</vt:lpstr>
      <vt:lpstr>Lista kontrolna — formularze</vt:lpstr>
      <vt:lpstr>Lista kontrolna — formularze</vt:lpstr>
      <vt:lpstr>Lista kontrolna — formularze</vt:lpstr>
      <vt:lpstr>Lista kontrolna — formularze</vt:lpstr>
      <vt:lpstr>Lista kontrolna — formularze</vt:lpstr>
      <vt:lpstr>Lista kontrolna — formularze</vt:lpstr>
      <vt:lpstr>Lista kontrolna — multimedia</vt:lpstr>
      <vt:lpstr>Lista kontrolna — multimedia</vt:lpstr>
      <vt:lpstr>Lista kontrolna — multimedia</vt:lpstr>
      <vt:lpstr>Lista kontrolna — dokumenty</vt:lpstr>
      <vt:lpstr>Lista kontrolna — dokumenty</vt:lpstr>
      <vt:lpstr>Lista kontrolna — dokumenty</vt:lpstr>
      <vt:lpstr>Lista kontrolna — struktura treści</vt:lpstr>
      <vt:lpstr>Lista kontrolna — struktura treści</vt:lpstr>
      <vt:lpstr>Lista kontrolna — struktura treści</vt:lpstr>
      <vt:lpstr>Lista kontrolna — struktura treści</vt:lpstr>
      <vt:lpstr>Lista kontrolna — struktura treści</vt:lpstr>
      <vt:lpstr>Lista kontrolna — struktura treści</vt:lpstr>
      <vt:lpstr>Lista kontrolna — struktura treści</vt:lpstr>
      <vt:lpstr>Lista kontrolna — struktura treści</vt:lpstr>
      <vt:lpstr>Lista kontrolna — struktura treści</vt:lpstr>
      <vt:lpstr>Lista kontrolna — struktura treści</vt:lpstr>
      <vt:lpstr>Lista kontrolna — linki</vt:lpstr>
      <vt:lpstr>Lista kontrolna — linki</vt:lpstr>
      <vt:lpstr>Lista kontrolna — linki</vt:lpstr>
      <vt:lpstr>Lista kontrolna — elementy graficzne</vt:lpstr>
      <vt:lpstr>Lista kontrolna — elementy graficzne</vt:lpstr>
      <vt:lpstr>Lista kontrolna — elementy graficzne</vt:lpstr>
      <vt:lpstr>Lista kontrolna — elementy graficzne</vt:lpstr>
      <vt:lpstr>Lista kontrolna — elementy graficzne</vt:lpstr>
      <vt:lpstr>Lista kontrolna — jakość kodu</vt:lpstr>
      <vt:lpstr>Lista kontrolna — jakość kodu</vt:lpstr>
      <vt:lpstr>Lista kontrolna — jakość kodu</vt:lpstr>
      <vt:lpstr>Pomocne źródła i narzędzia</vt:lpstr>
      <vt:lpstr>Pomocne źródła i narzędzia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2023-05-08T12:38:49Z</dcterms:created>
  <dcterms:modified xsi:type="dcterms:W3CDTF">2023-05-08T12:55:19Z</dcterms:modified>
</cp:coreProperties>
</file>