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42"/>
  </p:notesMasterIdLst>
  <p:sldIdLst>
    <p:sldId id="450" r:id="rId2"/>
    <p:sldId id="528" r:id="rId3"/>
    <p:sldId id="483" r:id="rId4"/>
    <p:sldId id="473" r:id="rId5"/>
    <p:sldId id="474" r:id="rId6"/>
    <p:sldId id="477" r:id="rId7"/>
    <p:sldId id="478" r:id="rId8"/>
    <p:sldId id="479" r:id="rId9"/>
    <p:sldId id="480" r:id="rId10"/>
    <p:sldId id="481" r:id="rId11"/>
    <p:sldId id="482" r:id="rId12"/>
    <p:sldId id="485" r:id="rId13"/>
    <p:sldId id="486" r:id="rId14"/>
    <p:sldId id="524" r:id="rId15"/>
    <p:sldId id="488" r:id="rId16"/>
    <p:sldId id="489" r:id="rId17"/>
    <p:sldId id="500" r:id="rId18"/>
    <p:sldId id="501" r:id="rId19"/>
    <p:sldId id="502" r:id="rId20"/>
    <p:sldId id="492" r:id="rId21"/>
    <p:sldId id="503" r:id="rId22"/>
    <p:sldId id="504" r:id="rId23"/>
    <p:sldId id="505" r:id="rId24"/>
    <p:sldId id="506" r:id="rId25"/>
    <p:sldId id="507" r:id="rId26"/>
    <p:sldId id="487" r:id="rId27"/>
    <p:sldId id="525" r:id="rId28"/>
    <p:sldId id="522" r:id="rId29"/>
    <p:sldId id="490" r:id="rId30"/>
    <p:sldId id="493" r:id="rId31"/>
    <p:sldId id="494" r:id="rId32"/>
    <p:sldId id="495" r:id="rId33"/>
    <p:sldId id="496" r:id="rId34"/>
    <p:sldId id="508" r:id="rId35"/>
    <p:sldId id="519" r:id="rId36"/>
    <p:sldId id="520" r:id="rId37"/>
    <p:sldId id="526" r:id="rId38"/>
    <p:sldId id="527" r:id="rId39"/>
    <p:sldId id="472" r:id="rId40"/>
    <p:sldId id="471" r:id="rId4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E9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Styl pośredn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87" d="100"/>
          <a:sy n="87" d="100"/>
        </p:scale>
        <p:origin x="150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636"/>
    </p:cViewPr>
  </p:outlineViewPr>
  <p:notesTextViewPr>
    <p:cViewPr>
      <p:scale>
        <a:sx n="33" d="100"/>
        <a:sy n="33" d="100"/>
      </p:scale>
      <p:origin x="0" y="0"/>
    </p:cViewPr>
  </p:notesTextViewPr>
  <p:sorterViewPr>
    <p:cViewPr>
      <p:scale>
        <a:sx n="100" d="100"/>
        <a:sy n="100" d="100"/>
      </p:scale>
      <p:origin x="0" y="-69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09A5D0-96F2-48CB-BC55-BE44ACE6466C}" type="datetimeFigureOut">
              <a:rPr lang="pl-PL" smtClean="0"/>
              <a:pPr/>
              <a:t>2016-06-16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1E89F-DB85-40D6-9250-145E54BD44B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0716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92849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4846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39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01621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40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7405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EDCD5-B4D1-472A-AFF6-90EF3290D0F7}" type="datetime1">
              <a:rPr lang="pl-PL" smtClean="0"/>
              <a:t>2016-06-16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9CF8C-5A25-4DBF-855A-C94ACE3B5CA4}" type="datetime1">
              <a:rPr lang="pl-PL" smtClean="0"/>
              <a:t>2016-06-16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231B-630B-43A5-AFC6-2C2CBAE1E969}" type="datetime1">
              <a:rPr lang="pl-PL" smtClean="0"/>
              <a:t>2016-06-16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5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ytuł, zawartość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06AC125-461F-4CF5-933D-4F8C5CAE4D94}" type="datetime1">
              <a:rPr lang="pl-PL" altLang="pl-PL" smtClean="0"/>
              <a:t>2016-06-16</a:t>
            </a:fld>
            <a:endParaRPr lang="pl-PL" altLang="pl-PL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DFBDD2E-0A89-4F6F-B71E-D6B8232A855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8113823"/>
      </p:ext>
    </p:extLst>
  </p:cSld>
  <p:clrMapOvr>
    <a:masterClrMapping/>
  </p:clrMapOvr>
  <p:transition advTm="5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ytuł i diagram lub schemat organizacyj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6D8F435-010F-40A6-9725-2A5B021C56C7}" type="datetime1">
              <a:rPr lang="pl-PL" smtClean="0"/>
              <a:t>2016-06-16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83A1E90-7CFC-4FE4-80F5-83B98D67455F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E7ECC-E67F-454F-B528-3FC62887C664}" type="datetime1">
              <a:rPr lang="pl-PL" smtClean="0"/>
              <a:t>2016-06-16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5194-9F0D-419D-8BCD-2B577612AC16}" type="datetime1">
              <a:rPr lang="pl-PL" smtClean="0"/>
              <a:t>2016-06-16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9449-3959-4506-9475-9A54A9C0B4FD}" type="datetime1">
              <a:rPr lang="pl-PL" smtClean="0"/>
              <a:t>2016-06-16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DC1C7-D51F-441A-AF5A-7931F9D00E02}" type="datetime1">
              <a:rPr lang="pl-PL" smtClean="0"/>
              <a:t>2016-06-16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FCBF-F1A8-495E-BC26-81847819591D}" type="datetime1">
              <a:rPr lang="pl-PL" smtClean="0"/>
              <a:t>2016-06-16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2BA9-01AD-4F76-B98E-7A700355E5AB}" type="datetime1">
              <a:rPr lang="pl-PL" smtClean="0"/>
              <a:t>2016-06-16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FBC0-07C6-4765-97E9-D33425CA6C37}" type="datetime1">
              <a:rPr lang="pl-PL" smtClean="0"/>
              <a:t>2016-06-16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Prostokąt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C5AE4A6-8FDC-460A-89A4-FF4F9584B3DB}" type="datetime1">
              <a:rPr lang="pl-PL" smtClean="0"/>
              <a:t>2016-06-16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07AA112-71C5-40EF-87BD-9A7FBBC4314F}" type="datetime1">
              <a:rPr lang="pl-PL" smtClean="0"/>
              <a:t>2016-06-16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</p:sldLayoutIdLst>
  <p:transition advTm="5000"/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Prez&#281;tacje%20gotowe\Po&#380;ar%20i%20jego%20rozw&#243;j\1.%20Filmik%20nr.1.Flashover%20Demonstration.avi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Prez&#281;tacje%20gotowe\Po&#380;ar%20i%20jego%20rozw&#243;j\2.%20Filmik%20nr.2%20Room%20Flashover%20Videos.mpg.avi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Prez&#281;tacje%20gotowe\Po&#380;ar%20i%20jego%20rozw&#243;j\3.%20Filmik%20nr.3%20Backdraft%20Fire%20Compilation.avi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Prez&#281;tacje%20gotowe\Po&#380;ar%20i%20jego%20rozw&#243;j\4.%20Filmik%20nr.4%20BACKDRAFT%20&amp;%20FLASHOVER.avi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884" y="2492896"/>
            <a:ext cx="9144000" cy="1080120"/>
          </a:xfrm>
        </p:spPr>
        <p:txBody>
          <a:bodyPr anchor="ctr">
            <a:normAutofit/>
          </a:bodyPr>
          <a:lstStyle/>
          <a:p>
            <a:pPr algn="ctr">
              <a:tabLst>
                <a:tab pos="2333625" algn="l"/>
              </a:tabLst>
            </a:pPr>
            <a:r>
              <a:rPr lang="pl-PL" altLang="pl-PL" sz="3200" b="1" dirty="0" smtClean="0">
                <a:latin typeface="Arial Black" panose="020B0A04020102020204" pitchFamily="34" charset="0"/>
              </a:rPr>
              <a:t>TEMAT 12: </a:t>
            </a: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dirty="0" smtClean="0"/>
              <a:t>Pożar i jego rozwój</a:t>
            </a:r>
            <a:endParaRPr lang="pl-PL" altLang="pl-PL" sz="3200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36097" y="5301208"/>
            <a:ext cx="3707904" cy="336129"/>
          </a:xfrm>
        </p:spPr>
        <p:txBody>
          <a:bodyPr/>
          <a:lstStyle/>
          <a:p>
            <a:r>
              <a:rPr lang="pl-PL" altLang="pl-PL" sz="1600" b="1" i="1" dirty="0" smtClean="0"/>
              <a:t>autor: Mateusz Pupek </a:t>
            </a:r>
            <a:endParaRPr lang="pl-PL" altLang="pl-PL" sz="3200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16" y="152494"/>
            <a:ext cx="1368152" cy="1557001"/>
          </a:xfrm>
          <a:prstGeom prst="rect">
            <a:avLst/>
          </a:prstGeom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025948" y="404769"/>
            <a:ext cx="6984776" cy="936104"/>
          </a:xfrm>
          <a:prstGeom prst="rect">
            <a:avLst/>
          </a:prstGeom>
        </p:spPr>
        <p:txBody>
          <a:bodyPr vert="horz" lIns="91440" tIns="0" rIns="45720" bIns="0" rtlCol="0" anchor="ctr">
            <a:normAutofit fontScale="925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7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tabLst>
                <a:tab pos="2333625" algn="l"/>
              </a:tabLst>
            </a:pPr>
            <a:r>
              <a:rPr lang="pl-PL" sz="3600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 SZKOLENIE  PODSTAWOWE </a:t>
            </a:r>
            <a:br>
              <a:rPr lang="pl-PL" sz="3600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3600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STRAŻAKÓW RATOWNIKÓW OSP</a:t>
            </a:r>
            <a:endParaRPr lang="pl-PL" altLang="pl-PL" sz="3600" dirty="0"/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619" y="1046157"/>
            <a:ext cx="8229600" cy="1251062"/>
          </a:xfrm>
        </p:spPr>
        <p:txBody>
          <a:bodyPr/>
          <a:lstStyle/>
          <a:p>
            <a:r>
              <a:rPr lang="pl-PL" dirty="0" smtClean="0"/>
              <a:t>      </a:t>
            </a:r>
            <a:r>
              <a:rPr lang="pl-PL" sz="2000" dirty="0" smtClean="0">
                <a:solidFill>
                  <a:srgbClr val="FF0000"/>
                </a:solidFill>
              </a:rPr>
              <a:t>Pożary grupy D</a:t>
            </a:r>
            <a:endParaRPr lang="pl-PL" sz="20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54049" y="2127503"/>
            <a:ext cx="8229600" cy="4623816"/>
          </a:xfrm>
        </p:spPr>
        <p:txBody>
          <a:bodyPr/>
          <a:lstStyle/>
          <a:p>
            <a:pPr marL="174625" indent="0" algn="just">
              <a:buNone/>
            </a:pPr>
            <a:r>
              <a:rPr lang="pl-PL" dirty="0" smtClean="0"/>
              <a:t>	Niektóre metale (zwłaszcza litowce i berylowce) wykazują tendencję do udziału w burzliwych reakcjach spalania. Pożarom takim towarzyszą znacznie wyższe temperatury mogące zniszczyć zbiorniki lub konstrukcje w których się znajdują, a znacznym utrudnieniem podczas działań jest zakaz używania wody jako środka gaśniczego, która może przyśpieszyć szybkość zachodzącej reakcji.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10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7" name="Tytuł 1"/>
          <p:cNvSpPr txBox="1">
            <a:spLocks/>
          </p:cNvSpPr>
          <p:nvPr/>
        </p:nvSpPr>
        <p:spPr>
          <a:xfrm>
            <a:off x="1259632" y="-53637"/>
            <a:ext cx="8229600" cy="1428736"/>
          </a:xfrm>
          <a:prstGeom prst="rect">
            <a:avLst/>
          </a:prstGeom>
        </p:spPr>
        <p:txBody>
          <a:bodyPr vert="horz" lIns="91440" rIns="45720" rtlCol="0" anchor="ctr">
            <a:normAutofit fontScale="825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l-PL" dirty="0" smtClean="0"/>
              <a:t>      </a:t>
            </a:r>
            <a:br>
              <a:rPr lang="pl-PL" dirty="0" smtClean="0"/>
            </a:br>
            <a:r>
              <a:rPr lang="pl-PL" dirty="0" smtClean="0"/>
              <a:t>      </a:t>
            </a:r>
            <a:r>
              <a:rPr lang="pl-PL" sz="3100" dirty="0" smtClean="0"/>
              <a:t>Grupy pożarów</a:t>
            </a:r>
            <a:br>
              <a:rPr lang="pl-PL" sz="3100" dirty="0" smtClean="0"/>
            </a:br>
            <a:endParaRPr lang="pl-PL" sz="3100" dirty="0"/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108520" y="1225309"/>
            <a:ext cx="8229600" cy="1251062"/>
          </a:xfrm>
        </p:spPr>
        <p:txBody>
          <a:bodyPr/>
          <a:lstStyle/>
          <a:p>
            <a:r>
              <a:rPr lang="pl-PL" dirty="0" smtClean="0"/>
              <a:t>      </a:t>
            </a:r>
            <a:r>
              <a:rPr lang="pl-PL" sz="2000" dirty="0" smtClean="0">
                <a:solidFill>
                  <a:srgbClr val="FF0000"/>
                </a:solidFill>
              </a:rPr>
              <a:t>Pożary grupy F </a:t>
            </a:r>
            <a:endParaRPr lang="pl-PL" sz="20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276872"/>
            <a:ext cx="7829576" cy="4120880"/>
          </a:xfrm>
        </p:spPr>
        <p:txBody>
          <a:bodyPr/>
          <a:lstStyle/>
          <a:p>
            <a:pPr algn="just">
              <a:buNone/>
            </a:pPr>
            <a:r>
              <a:rPr lang="pl-PL" dirty="0" smtClean="0"/>
              <a:t>Pożary grupy F pojawiły się w literaturze stosunkowo niedawno, obejmują one spalanie rozgrzanych (do temp. 200-300st.C) olejów i tłuszczy wykorzystywanych w gastronomi.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11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7" name="Tytuł 1"/>
          <p:cNvSpPr txBox="1">
            <a:spLocks/>
          </p:cNvSpPr>
          <p:nvPr/>
        </p:nvSpPr>
        <p:spPr>
          <a:xfrm>
            <a:off x="1259632" y="-53637"/>
            <a:ext cx="8229600" cy="1428736"/>
          </a:xfrm>
          <a:prstGeom prst="rect">
            <a:avLst/>
          </a:prstGeom>
        </p:spPr>
        <p:txBody>
          <a:bodyPr vert="horz" lIns="91440" rIns="45720" rtlCol="0" anchor="ctr">
            <a:normAutofit fontScale="825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l-PL" dirty="0" smtClean="0"/>
              <a:t>      </a:t>
            </a:r>
            <a:br>
              <a:rPr lang="pl-PL" dirty="0" smtClean="0"/>
            </a:br>
            <a:r>
              <a:rPr lang="pl-PL" dirty="0" smtClean="0"/>
              <a:t>      </a:t>
            </a:r>
            <a:r>
              <a:rPr lang="pl-PL" sz="3100" dirty="0" smtClean="0"/>
              <a:t>Grupy pożarów</a:t>
            </a:r>
            <a:br>
              <a:rPr lang="pl-PL" sz="3100" dirty="0" smtClean="0"/>
            </a:br>
            <a:endParaRPr lang="pl-PL" sz="3100" dirty="0"/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58204" cy="1574862"/>
          </a:xfrm>
        </p:spPr>
        <p:txBody>
          <a:bodyPr/>
          <a:lstStyle/>
          <a:p>
            <a:r>
              <a:rPr lang="pl-PL" dirty="0" smtClean="0"/>
              <a:t>        </a:t>
            </a:r>
            <a:r>
              <a:rPr lang="pl-PL" sz="2800" dirty="0" smtClean="0"/>
              <a:t>Fazy pożaru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8258204" cy="1583626"/>
          </a:xfrm>
        </p:spPr>
        <p:txBody>
          <a:bodyPr>
            <a:normAutofit fontScale="92500" lnSpcReduction="10000"/>
          </a:bodyPr>
          <a:lstStyle/>
          <a:p>
            <a:pPr marL="82550" indent="6350" algn="just">
              <a:buNone/>
            </a:pPr>
            <a:r>
              <a:rPr lang="pl-PL" dirty="0" smtClean="0"/>
              <a:t>Każdy pożar jest zjawiskiem dynamicznym i w sprzyjających warunkach dąży do rozprzestrzeniania się. Proces spalania charakteryzują pewne etapy zwane fazami rozwoju pożaru, które najlepiej obrazuje poniższy wykres.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12</a:t>
            </a:fld>
            <a:endParaRPr lang="pl-PL"/>
          </a:p>
        </p:txBody>
      </p:sp>
      <p:pic>
        <p:nvPicPr>
          <p:cNvPr id="6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17016" y="3571875"/>
            <a:ext cx="5055314" cy="2825750"/>
          </a:xfrm>
          <a:prstGeom prst="rect">
            <a:avLst/>
          </a:prstGeom>
          <a:noFill/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2651"/>
            <a:ext cx="8229600" cy="1251062"/>
          </a:xfrm>
        </p:spPr>
        <p:txBody>
          <a:bodyPr>
            <a:normAutofit fontScale="90000"/>
          </a:bodyPr>
          <a:lstStyle/>
          <a:p>
            <a:r>
              <a:rPr lang="pl-PL" sz="4800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</a:t>
            </a:r>
            <a:r>
              <a:rPr lang="pl-PL" sz="3100" dirty="0" smtClean="0"/>
              <a:t>Fazy pożaru</a:t>
            </a:r>
            <a:r>
              <a:rPr lang="pl-PL" sz="4000" dirty="0" smtClean="0"/>
              <a:t/>
            </a:r>
            <a:br>
              <a:rPr lang="pl-PL" sz="4000" dirty="0" smtClean="0"/>
            </a:b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8186766" cy="4623816"/>
          </a:xfrm>
        </p:spPr>
        <p:txBody>
          <a:bodyPr>
            <a:normAutofit fontScale="77500" lnSpcReduction="20000"/>
          </a:bodyPr>
          <a:lstStyle/>
          <a:p>
            <a:pPr marL="88900" indent="355600" algn="just">
              <a:buNone/>
            </a:pPr>
            <a:r>
              <a:rPr lang="pl-PL" dirty="0" smtClean="0"/>
              <a:t>Od momentu rozpoczęcia oddziaływania bodźca energetycznego (np. strumienia ciepła) następuje ogrzewanie materiału palnego. Zwiększa się ilość wydzielanych produktów termicznego rozkładu. Strefa spalania stopniowo zwiększa się i coraz silniej oddziałuje na otoczenie. Ogrzane powietrze oraz produkty spalania w</a:t>
            </a:r>
            <a:br>
              <a:rPr lang="pl-PL" dirty="0" smtClean="0"/>
            </a:br>
            <a:r>
              <a:rPr lang="pl-PL" dirty="0" smtClean="0"/>
              <a:t> tzw. kolumnie konwekcyjnej, wędrują ku górze i gromadzą się w górnych partiach pomieszczenia. Energia cieplna uzyskana z reakcji spalania przekazywana jest także do otoczenia na drodze promieniowania oraz przewodzenia. </a:t>
            </a:r>
          </a:p>
          <a:p>
            <a:pPr marL="88900" indent="355600" algn="just">
              <a:buNone/>
            </a:pPr>
            <a:r>
              <a:rPr lang="pl-PL" dirty="0" smtClean="0"/>
              <a:t>Wytworzona i przekazywana w tym procesie energia przyśpiesza termiczny rozkład materiałów palnych, a tym samym </a:t>
            </a:r>
            <a:br>
              <a:rPr lang="pl-PL" dirty="0" smtClean="0"/>
            </a:br>
            <a:r>
              <a:rPr lang="pl-PL" dirty="0" smtClean="0"/>
              <a:t>(w sprzyjających warunkach) zwiększa dynamikę i rozwój pożaru. </a:t>
            </a:r>
          </a:p>
          <a:p>
            <a:pPr marL="88900" indent="355600" algn="just">
              <a:buNone/>
            </a:pPr>
            <a:r>
              <a:rPr lang="pl-PL" dirty="0" smtClean="0"/>
              <a:t>W tym etapie głównym czynnikiem determinującym rozwój spalania jest paliwo (materiał palny).</a:t>
            </a:r>
          </a:p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13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14</a:t>
            </a:fld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642910" y="6072206"/>
            <a:ext cx="68569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Źródło: Opracowanie własne na podstawie materiału multimedialnego</a:t>
            </a:r>
          </a:p>
          <a:p>
            <a:r>
              <a:rPr lang="pl-PL" dirty="0" smtClean="0"/>
              <a:t>Internet: https://www.youtube.com/watch?v=BtMmymOxdjc</a:t>
            </a:r>
            <a:endParaRPr lang="pl-PL" dirty="0"/>
          </a:p>
        </p:txBody>
      </p:sp>
      <p:pic>
        <p:nvPicPr>
          <p:cNvPr id="9" name="1. Filmik nr.1.Flashover Demonstration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24000" y="1714500"/>
            <a:ext cx="6096000" cy="3429000"/>
          </a:xfrm>
          <a:prstGeom prst="rect">
            <a:avLst/>
          </a:prstGeom>
        </p:spPr>
      </p:pic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6994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5656" y="128051"/>
            <a:ext cx="7400948" cy="1251062"/>
          </a:xfrm>
        </p:spPr>
        <p:txBody>
          <a:bodyPr>
            <a:normAutofit/>
          </a:bodyPr>
          <a:lstStyle/>
          <a:p>
            <a:r>
              <a:rPr lang="pl-PL" sz="2800" dirty="0" smtClean="0"/>
              <a:t>Fazy pożaru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95536" y="1700808"/>
            <a:ext cx="8258204" cy="3544816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u="sng" dirty="0" smtClean="0"/>
              <a:t>II faza </a:t>
            </a:r>
            <a:r>
              <a:rPr lang="pl-PL" dirty="0" smtClean="0"/>
              <a:t>to okres pożaru w pełni rozwiniętego. Po osiągnięciu maksymalnych temperatur pożar stabilizuje się i przechodzi w tzw. stan prawie stacjonarny, co oznacza, że szybkość procesów spalania jest stała. Faza ta trwa do momentu wyczerpania się paliwa.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15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5656" y="153210"/>
            <a:ext cx="6972320" cy="1251062"/>
          </a:xfrm>
        </p:spPr>
        <p:txBody>
          <a:bodyPr>
            <a:normAutofit/>
          </a:bodyPr>
          <a:lstStyle/>
          <a:p>
            <a:r>
              <a:rPr lang="pl-PL" sz="2800" dirty="0" smtClean="0"/>
              <a:t>Fazy pożaru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13262" y="1207074"/>
            <a:ext cx="8186766" cy="4623816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dirty="0" smtClean="0"/>
              <a:t>Kiedy temperatura pożaru spadnie o co najmniej 1/5 jej maksymalnej wartości podczas pożaru, pożar przechodzi w </a:t>
            </a:r>
            <a:r>
              <a:rPr lang="pl-PL" u="sng" dirty="0" smtClean="0"/>
              <a:t>fazę III. </a:t>
            </a:r>
            <a:r>
              <a:rPr lang="pl-PL" dirty="0" smtClean="0"/>
              <a:t>W wyniku stopniowego wyczerpywania się paliwa lub utleniacza szybkość spalania oraz temperatura pożaru stopniowo maleją. Zmniejsza się także wymiana gazowa, rośnie natomiast gęstość optyczna dymu. 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16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>
          <a:xfrm>
            <a:off x="1500166" y="285728"/>
            <a:ext cx="7186634" cy="1131910"/>
          </a:xfrm>
        </p:spPr>
        <p:txBody>
          <a:bodyPr>
            <a:normAutofit/>
          </a:bodyPr>
          <a:lstStyle/>
          <a:p>
            <a:r>
              <a:rPr lang="pl-PL" altLang="pl-PL" sz="2800" dirty="0" smtClean="0"/>
              <a:t>Pożary wewnętrzne i zewnętrzne</a:t>
            </a:r>
          </a:p>
        </p:txBody>
      </p:sp>
      <p:grpSp>
        <p:nvGrpSpPr>
          <p:cNvPr id="4" name="Organization Chart 2"/>
          <p:cNvGrpSpPr>
            <a:grpSpLocks noChangeAspect="1"/>
          </p:cNvGrpSpPr>
          <p:nvPr/>
        </p:nvGrpSpPr>
        <p:grpSpPr bwMode="auto">
          <a:xfrm>
            <a:off x="360363" y="1514475"/>
            <a:ext cx="8524875" cy="4606925"/>
            <a:chOff x="227" y="954"/>
            <a:chExt cx="5336" cy="2902"/>
          </a:xfrm>
        </p:grpSpPr>
        <p:cxnSp>
          <p:nvCxnSpPr>
            <p:cNvPr id="1028" name="_s1028"/>
            <p:cNvCxnSpPr>
              <a:cxnSpLocks noChangeShapeType="1"/>
              <a:stCxn id="23" idx="1"/>
              <a:endCxn id="18" idx="2"/>
            </p:cNvCxnSpPr>
            <p:nvPr/>
          </p:nvCxnSpPr>
          <p:spPr bwMode="auto">
            <a:xfrm rot="10800000">
              <a:off x="1799" y="2627"/>
              <a:ext cx="144" cy="788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1029" name="_s1029"/>
            <p:cNvCxnSpPr>
              <a:cxnSpLocks noChangeShapeType="1"/>
              <a:stCxn id="22" idx="1"/>
              <a:endCxn id="18" idx="2"/>
            </p:cNvCxnSpPr>
            <p:nvPr/>
          </p:nvCxnSpPr>
          <p:spPr bwMode="auto">
            <a:xfrm rot="10800000">
              <a:off x="1799" y="2627"/>
              <a:ext cx="144" cy="368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1030" name="_s1030"/>
            <p:cNvCxnSpPr>
              <a:cxnSpLocks noChangeShapeType="1"/>
              <a:stCxn id="21" idx="0"/>
              <a:endCxn id="16" idx="2"/>
            </p:cNvCxnSpPr>
            <p:nvPr/>
          </p:nvCxnSpPr>
          <p:spPr bwMode="auto">
            <a:xfrm rot="5400000" flipH="1">
              <a:off x="4468" y="1681"/>
              <a:ext cx="144" cy="1095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1031" name="_s1031"/>
            <p:cNvCxnSpPr>
              <a:cxnSpLocks noChangeShapeType="1"/>
              <a:stCxn id="20" idx="0"/>
              <a:endCxn id="16" idx="2"/>
            </p:cNvCxnSpPr>
            <p:nvPr/>
          </p:nvCxnSpPr>
          <p:spPr bwMode="auto">
            <a:xfrm rot="16200000">
              <a:off x="3920" y="2228"/>
              <a:ext cx="144" cy="1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1032" name="_s1032"/>
            <p:cNvCxnSpPr>
              <a:cxnSpLocks noChangeShapeType="1"/>
              <a:stCxn id="19" idx="0"/>
              <a:endCxn id="16" idx="2"/>
            </p:cNvCxnSpPr>
            <p:nvPr/>
          </p:nvCxnSpPr>
          <p:spPr bwMode="auto">
            <a:xfrm rot="16200000">
              <a:off x="3372" y="1680"/>
              <a:ext cx="144" cy="1097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1033" name="_s1033"/>
            <p:cNvCxnSpPr>
              <a:cxnSpLocks noChangeShapeType="1"/>
              <a:stCxn id="18" idx="0"/>
              <a:endCxn id="15" idx="2"/>
            </p:cNvCxnSpPr>
            <p:nvPr/>
          </p:nvCxnSpPr>
          <p:spPr bwMode="auto">
            <a:xfrm rot="5400000" flipH="1">
              <a:off x="1586" y="2087"/>
              <a:ext cx="144" cy="283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1034" name="_s1034"/>
            <p:cNvCxnSpPr>
              <a:cxnSpLocks noChangeShapeType="1"/>
              <a:stCxn id="17" idx="0"/>
              <a:endCxn id="15" idx="2"/>
            </p:cNvCxnSpPr>
            <p:nvPr/>
          </p:nvCxnSpPr>
          <p:spPr bwMode="auto">
            <a:xfrm rot="16200000">
              <a:off x="1038" y="1822"/>
              <a:ext cx="144" cy="813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1035" name="_s1035"/>
            <p:cNvCxnSpPr>
              <a:cxnSpLocks noChangeShapeType="1"/>
              <a:stCxn id="16" idx="0"/>
              <a:endCxn id="14" idx="2"/>
            </p:cNvCxnSpPr>
            <p:nvPr/>
          </p:nvCxnSpPr>
          <p:spPr bwMode="auto">
            <a:xfrm rot="5400000" flipH="1">
              <a:off x="3372" y="1248"/>
              <a:ext cx="144" cy="1097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1036" name="_s1036"/>
            <p:cNvCxnSpPr>
              <a:cxnSpLocks noChangeShapeType="1"/>
              <a:stCxn id="15" idx="0"/>
              <a:endCxn id="14" idx="2"/>
            </p:cNvCxnSpPr>
            <p:nvPr/>
          </p:nvCxnSpPr>
          <p:spPr bwMode="auto">
            <a:xfrm rot="16200000">
              <a:off x="2134" y="1107"/>
              <a:ext cx="144" cy="1379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sp useBgFill="1">
          <p:nvSpPr>
            <p:cNvPr id="14" name="_s1037"/>
            <p:cNvSpPr>
              <a:spLocks noChangeArrowheads="1"/>
            </p:cNvSpPr>
            <p:nvPr/>
          </p:nvSpPr>
          <p:spPr bwMode="auto">
            <a:xfrm>
              <a:off x="2464" y="1437"/>
              <a:ext cx="862" cy="288"/>
            </a:xfrm>
            <a:prstGeom prst="roundRect">
              <a:avLst>
                <a:gd name="adj" fmla="val 16667"/>
              </a:avLst>
            </a:prstGeom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67181" tIns="33591" rIns="67181" bIns="3359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POŻAR</a:t>
              </a:r>
            </a:p>
          </p:txBody>
        </p:sp>
        <p:sp useBgFill="1">
          <p:nvSpPr>
            <p:cNvPr id="15" name="_s1038"/>
            <p:cNvSpPr>
              <a:spLocks noChangeArrowheads="1"/>
            </p:cNvSpPr>
            <p:nvPr/>
          </p:nvSpPr>
          <p:spPr bwMode="auto">
            <a:xfrm>
              <a:off x="1084" y="1869"/>
              <a:ext cx="863" cy="288"/>
            </a:xfrm>
            <a:prstGeom prst="roundRect">
              <a:avLst>
                <a:gd name="adj" fmla="val 16667"/>
              </a:avLst>
            </a:prstGeom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67181" tIns="33591" rIns="67181" bIns="3359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WEWNĘTRZNY</a:t>
              </a:r>
            </a:p>
          </p:txBody>
        </p:sp>
        <p:sp useBgFill="1">
          <p:nvSpPr>
            <p:cNvPr id="16" name="_s1039"/>
            <p:cNvSpPr>
              <a:spLocks noChangeArrowheads="1"/>
            </p:cNvSpPr>
            <p:nvPr/>
          </p:nvSpPr>
          <p:spPr bwMode="auto">
            <a:xfrm>
              <a:off x="3560" y="1869"/>
              <a:ext cx="863" cy="288"/>
            </a:xfrm>
            <a:prstGeom prst="roundRect">
              <a:avLst>
                <a:gd name="adj" fmla="val 16667"/>
              </a:avLst>
            </a:prstGeom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67181" tIns="33591" rIns="67181" bIns="3359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ZEWNĘTRZNY</a:t>
              </a:r>
            </a:p>
          </p:txBody>
        </p:sp>
        <p:sp useBgFill="1">
          <p:nvSpPr>
            <p:cNvPr id="17" name="_s1040"/>
            <p:cNvSpPr>
              <a:spLocks noChangeArrowheads="1"/>
            </p:cNvSpPr>
            <p:nvPr/>
          </p:nvSpPr>
          <p:spPr bwMode="auto">
            <a:xfrm>
              <a:off x="227" y="2301"/>
              <a:ext cx="952" cy="326"/>
            </a:xfrm>
            <a:prstGeom prst="roundRect">
              <a:avLst>
                <a:gd name="adj" fmla="val 16667"/>
              </a:avLst>
            </a:prstGeom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67181" tIns="33591" rIns="67181" bIns="3359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UKRYTY</a:t>
              </a:r>
            </a:p>
          </p:txBody>
        </p:sp>
        <p:sp useBgFill="1">
          <p:nvSpPr>
            <p:cNvPr id="18" name="_s1041"/>
            <p:cNvSpPr>
              <a:spLocks noChangeArrowheads="1"/>
            </p:cNvSpPr>
            <p:nvPr/>
          </p:nvSpPr>
          <p:spPr bwMode="auto">
            <a:xfrm>
              <a:off x="1323" y="2301"/>
              <a:ext cx="952" cy="326"/>
            </a:xfrm>
            <a:prstGeom prst="roundRect">
              <a:avLst>
                <a:gd name="adj" fmla="val 16667"/>
              </a:avLst>
            </a:prstGeom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67181" tIns="33591" rIns="67181" bIns="3359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OTWARTY</a:t>
              </a:r>
            </a:p>
          </p:txBody>
        </p:sp>
        <p:sp useBgFill="1">
          <p:nvSpPr>
            <p:cNvPr id="19" name="_s1042"/>
            <p:cNvSpPr>
              <a:spLocks noChangeArrowheads="1"/>
            </p:cNvSpPr>
            <p:nvPr/>
          </p:nvSpPr>
          <p:spPr bwMode="auto">
            <a:xfrm>
              <a:off x="2419" y="2301"/>
              <a:ext cx="952" cy="326"/>
            </a:xfrm>
            <a:prstGeom prst="roundRect">
              <a:avLst>
                <a:gd name="adj" fmla="val 16667"/>
              </a:avLst>
            </a:prstGeom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67181" tIns="33591" rIns="67181" bIns="3359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POJEDYNCZY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 useBgFill="1">
          <p:nvSpPr>
            <p:cNvPr id="20" name="_s1043"/>
            <p:cNvSpPr>
              <a:spLocks noChangeArrowheads="1"/>
            </p:cNvSpPr>
            <p:nvPr/>
          </p:nvSpPr>
          <p:spPr bwMode="auto">
            <a:xfrm>
              <a:off x="3515" y="2301"/>
              <a:ext cx="952" cy="326"/>
            </a:xfrm>
            <a:prstGeom prst="roundRect">
              <a:avLst>
                <a:gd name="adj" fmla="val 16667"/>
              </a:avLst>
            </a:prstGeom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67181" tIns="33591" rIns="67181" bIns="3359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BLOKOWY</a:t>
              </a:r>
            </a:p>
          </p:txBody>
        </p:sp>
        <p:sp useBgFill="1">
          <p:nvSpPr>
            <p:cNvPr id="21" name="_s1044"/>
            <p:cNvSpPr>
              <a:spLocks noChangeArrowheads="1"/>
            </p:cNvSpPr>
            <p:nvPr/>
          </p:nvSpPr>
          <p:spPr bwMode="auto">
            <a:xfrm>
              <a:off x="4611" y="2301"/>
              <a:ext cx="952" cy="326"/>
            </a:xfrm>
            <a:prstGeom prst="roundRect">
              <a:avLst>
                <a:gd name="adj" fmla="val 16667"/>
              </a:avLst>
            </a:prstGeom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67181" tIns="33591" rIns="67181" bIns="3359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PRZESTRZENNY</a:t>
              </a:r>
            </a:p>
          </p:txBody>
        </p:sp>
        <p:sp useBgFill="1">
          <p:nvSpPr>
            <p:cNvPr id="22" name="_s1045"/>
            <p:cNvSpPr>
              <a:spLocks noChangeArrowheads="1"/>
            </p:cNvSpPr>
            <p:nvPr/>
          </p:nvSpPr>
          <p:spPr bwMode="auto">
            <a:xfrm>
              <a:off x="1943" y="2931"/>
              <a:ext cx="788" cy="159"/>
            </a:xfrm>
            <a:prstGeom prst="roundRect">
              <a:avLst>
                <a:gd name="adj" fmla="val 16667"/>
              </a:avLst>
            </a:prstGeom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POJEDYNCZY</a:t>
              </a:r>
            </a:p>
          </p:txBody>
        </p:sp>
        <p:sp useBgFill="1">
          <p:nvSpPr>
            <p:cNvPr id="23" name="_s1046"/>
            <p:cNvSpPr>
              <a:spLocks noChangeArrowheads="1"/>
            </p:cNvSpPr>
            <p:nvPr/>
          </p:nvSpPr>
          <p:spPr bwMode="auto">
            <a:xfrm>
              <a:off x="1943" y="3339"/>
              <a:ext cx="788" cy="136"/>
            </a:xfrm>
            <a:prstGeom prst="roundRect">
              <a:avLst>
                <a:gd name="adj" fmla="val 16667"/>
              </a:avLst>
            </a:prstGeom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BLOKOWY</a:t>
              </a:r>
            </a:p>
          </p:txBody>
        </p:sp>
      </p:grpSp>
      <p:pic>
        <p:nvPicPr>
          <p:cNvPr id="24" name="Obraz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1E90-7CFC-4FE4-80F5-83B98D67455F}" type="slidenum">
              <a:rPr lang="pl-PL" smtClean="0"/>
              <a:pPr/>
              <a:t>17</a:t>
            </a:fld>
            <a:endParaRPr lang="pl-PL"/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44" y="1775191"/>
            <a:ext cx="8795416" cy="4625609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l-PL" sz="2400" dirty="0"/>
              <a:t>  </a:t>
            </a:r>
            <a:r>
              <a:rPr lang="pl-PL" sz="2800" dirty="0"/>
              <a:t> </a:t>
            </a:r>
            <a:r>
              <a:rPr lang="pl-PL" altLang="pl-PL" sz="2800" b="1" dirty="0" smtClean="0"/>
              <a:t>Pożar wewnętrzny</a:t>
            </a:r>
            <a:r>
              <a:rPr lang="pl-PL" sz="2800" b="1" dirty="0" smtClean="0"/>
              <a:t> </a:t>
            </a:r>
            <a:r>
              <a:rPr lang="pl-PL" sz="2400" dirty="0" smtClean="0"/>
              <a:t>pożar rozwijający się i rozprzestrzeniający w zamkniętych przestrzeniach (wewnątrz budynków, urządzeń i innych obiektów).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pl-PL" sz="2400" dirty="0" smtClean="0"/>
          </a:p>
          <a:p>
            <a:pPr algn="just">
              <a:lnSpc>
                <a:spcPct val="80000"/>
              </a:lnSpc>
            </a:pPr>
            <a:r>
              <a:rPr lang="pl-PL" sz="2400" dirty="0" smtClean="0"/>
              <a:t>pożary ukryte – przebiegające w pustych przestrzeniach stropów, ścian budynków, czy też wewnątrz urządzeń i aparatur technologicznych. </a:t>
            </a:r>
          </a:p>
          <a:p>
            <a:pPr algn="just">
              <a:lnSpc>
                <a:spcPct val="80000"/>
              </a:lnSpc>
            </a:pPr>
            <a:endParaRPr lang="pl-PL" sz="2400" dirty="0" smtClean="0"/>
          </a:p>
          <a:p>
            <a:pPr algn="just">
              <a:lnSpc>
                <a:spcPct val="80000"/>
              </a:lnSpc>
            </a:pPr>
            <a:r>
              <a:rPr lang="pl-PL" sz="2400" dirty="0" smtClean="0"/>
              <a:t>pożary otwarte – rozwijające się w przestrzeni zamkniętej z widzialnym  ogniskiem pożaru. Pojęcie widzialności nie może być rozumiane wprost, ponieważ może być ona zakłócona przez dym, lub przedmioty stanowiące wyposażenie obiektu. 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18</a:t>
            </a:fld>
            <a:endParaRPr lang="pl-PL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title"/>
          </p:nvPr>
        </p:nvSpPr>
        <p:spPr>
          <a:xfrm>
            <a:off x="1500166" y="285728"/>
            <a:ext cx="7186634" cy="1131910"/>
          </a:xfrm>
        </p:spPr>
        <p:txBody>
          <a:bodyPr>
            <a:normAutofit/>
          </a:bodyPr>
          <a:lstStyle/>
          <a:p>
            <a:r>
              <a:rPr lang="pl-PL" altLang="pl-PL" sz="2800" dirty="0" smtClean="0"/>
              <a:t>Pożary wewnętrzne i zewnętrzne</a:t>
            </a: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775191"/>
            <a:ext cx="8291264" cy="4625609"/>
          </a:xfrm>
        </p:spPr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pl-PL" sz="2400" b="1" dirty="0">
                <a:solidFill>
                  <a:schemeClr val="accent2"/>
                </a:solidFill>
                <a:latin typeface="Bookman Old Style" pitchFamily="18" charset="0"/>
              </a:rPr>
              <a:t>	</a:t>
            </a:r>
            <a:r>
              <a:rPr lang="pl-PL" sz="2800" b="1" dirty="0" smtClean="0"/>
              <a:t>Pożar zewnętrzny </a:t>
            </a:r>
            <a:r>
              <a:rPr lang="pl-PL" sz="2400" dirty="0" smtClean="0"/>
              <a:t>to pożar rozwijający się poza obszarem budynku na odkrytej przestrzeni (lasy, uprawy, składowiska otwarte itp.)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pl-PL" sz="2400" dirty="0" smtClean="0"/>
          </a:p>
          <a:p>
            <a:pPr algn="just">
              <a:lnSpc>
                <a:spcPct val="80000"/>
              </a:lnSpc>
            </a:pPr>
            <a:r>
              <a:rPr lang="pl-PL" sz="2400" dirty="0" smtClean="0"/>
              <a:t>pożar blokowy to pożar zewnętrzny grupy budynków, często mający wspólne elementy konstrukcyjne. Jest to właściwie pożar przebiegający zarówno na zewnątrz jak i wewnątrz obiektu i to często na kilku kondygnacjach. </a:t>
            </a:r>
          </a:p>
          <a:p>
            <a:pPr algn="just">
              <a:lnSpc>
                <a:spcPct val="80000"/>
              </a:lnSpc>
            </a:pPr>
            <a:endParaRPr lang="pl-PL" sz="2400" dirty="0" smtClean="0"/>
          </a:p>
          <a:p>
            <a:pPr algn="just">
              <a:lnSpc>
                <a:spcPct val="80000"/>
              </a:lnSpc>
              <a:buNone/>
            </a:pPr>
            <a:endParaRPr lang="pl-PL" sz="2400" dirty="0" smtClean="0"/>
          </a:p>
          <a:p>
            <a:pPr algn="just">
              <a:lnSpc>
                <a:spcPct val="80000"/>
              </a:lnSpc>
            </a:pPr>
            <a:r>
              <a:rPr lang="pl-PL" sz="2400" dirty="0" smtClean="0"/>
              <a:t>pożar przestrzenny –  pożar zewnętrzny obejmujący obiekty zlokalizowane na dużym obszarze (np. wiele budynków, duże parkingi, lasy, uprawy itp.) 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19</a:t>
            </a:fld>
            <a:endParaRPr lang="pl-PL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title"/>
          </p:nvPr>
        </p:nvSpPr>
        <p:spPr>
          <a:xfrm>
            <a:off x="1500166" y="285728"/>
            <a:ext cx="7186634" cy="1131910"/>
          </a:xfrm>
        </p:spPr>
        <p:txBody>
          <a:bodyPr>
            <a:normAutofit/>
          </a:bodyPr>
          <a:lstStyle/>
          <a:p>
            <a:r>
              <a:rPr lang="pl-PL" altLang="pl-PL" sz="2800" dirty="0" smtClean="0"/>
              <a:t>Pożary wewnętrzne i zewnętrzne</a:t>
            </a: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Autofit/>
          </a:bodyPr>
          <a:lstStyle/>
          <a:p>
            <a:pPr algn="ctr"/>
            <a:r>
              <a:rPr lang="pl-PL" sz="3600" dirty="0" smtClean="0"/>
              <a:t>MATERIAŁ NAUCZANIA</a:t>
            </a:r>
            <a:endParaRPr lang="pl-PL" altLang="pl-PL" sz="36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2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597391" y="1820300"/>
            <a:ext cx="8295089" cy="4633035"/>
          </a:xfrm>
        </p:spPr>
        <p:txBody>
          <a:bodyPr>
            <a:normAutofit lnSpcReduction="10000"/>
          </a:bodyPr>
          <a:lstStyle/>
          <a:p>
            <a:pPr fontAlgn="auto"/>
            <a:r>
              <a:rPr lang="pl-PL" dirty="0"/>
              <a:t>Zjawisko </a:t>
            </a:r>
            <a:r>
              <a:rPr lang="pl-PL" dirty="0" smtClean="0"/>
              <a:t>pożaru;</a:t>
            </a:r>
          </a:p>
          <a:p>
            <a:pPr fontAlgn="auto"/>
            <a:r>
              <a:rPr lang="pl-PL" dirty="0" smtClean="0"/>
              <a:t>Grupy pożarów;</a:t>
            </a:r>
          </a:p>
          <a:p>
            <a:pPr fontAlgn="auto"/>
            <a:r>
              <a:rPr lang="pl-PL" dirty="0" smtClean="0"/>
              <a:t> </a:t>
            </a:r>
            <a:r>
              <a:rPr lang="pl-PL" dirty="0"/>
              <a:t>Fazy </a:t>
            </a:r>
            <a:r>
              <a:rPr lang="pl-PL" dirty="0" smtClean="0"/>
              <a:t>pożaru;</a:t>
            </a:r>
          </a:p>
          <a:p>
            <a:pPr fontAlgn="auto"/>
            <a:r>
              <a:rPr lang="pl-PL" dirty="0" smtClean="0"/>
              <a:t>Pożary </a:t>
            </a:r>
            <a:r>
              <a:rPr lang="pl-PL" dirty="0"/>
              <a:t>wewnętrzne i </a:t>
            </a:r>
            <a:r>
              <a:rPr lang="pl-PL" dirty="0" smtClean="0"/>
              <a:t>zewnętrzne;</a:t>
            </a:r>
          </a:p>
          <a:p>
            <a:pPr fontAlgn="auto"/>
            <a:r>
              <a:rPr lang="pl-PL" dirty="0" smtClean="0"/>
              <a:t>Zjawiska </a:t>
            </a:r>
            <a:r>
              <a:rPr lang="pl-PL" dirty="0"/>
              <a:t>towarzyszące rozwojowi pożaru wewnętrznego i zewnętrznego (rozgorzenie, wsteczny ciąg płomieni).</a:t>
            </a:r>
          </a:p>
          <a:p>
            <a:endParaRPr lang="pl-PL" dirty="0"/>
          </a:p>
          <a:p>
            <a:endParaRPr lang="pl-PL" dirty="0" smtClean="0"/>
          </a:p>
          <a:p>
            <a:pPr marL="118872" indent="0" algn="r">
              <a:buNone/>
            </a:pPr>
            <a:r>
              <a:rPr lang="pl-PL" dirty="0" smtClean="0"/>
              <a:t>Czas: 2T</a:t>
            </a:r>
            <a:endParaRPr lang="pl-PL" dirty="0"/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248063"/>
      </p:ext>
    </p:extLst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37312" y="128051"/>
            <a:ext cx="7400948" cy="1251062"/>
          </a:xfrm>
        </p:spPr>
        <p:txBody>
          <a:bodyPr>
            <a:normAutofit/>
          </a:bodyPr>
          <a:lstStyle/>
          <a:p>
            <a:r>
              <a:rPr lang="pl-PL" sz="2800" dirty="0" smtClean="0"/>
              <a:t>Produkty spalania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28596" y="1714488"/>
            <a:ext cx="7829576" cy="4623816"/>
          </a:xfrm>
        </p:spPr>
        <p:txBody>
          <a:bodyPr>
            <a:normAutofit fontScale="62500" lnSpcReduction="20000"/>
          </a:bodyPr>
          <a:lstStyle/>
          <a:p>
            <a:pPr marL="0" indent="6350" algn="just">
              <a:buNone/>
            </a:pPr>
            <a:r>
              <a:rPr lang="pl-PL" dirty="0" smtClean="0"/>
              <a:t>Produkty spalania są to substancje powstające w wyniku procesu spalania materiałów palnych. Ze względu na stan skupienia dzielą się na:</a:t>
            </a:r>
          </a:p>
          <a:p>
            <a:pPr marL="0" indent="6350" algn="just">
              <a:buNone/>
            </a:pPr>
            <a:r>
              <a:rPr lang="pl-PL" dirty="0" smtClean="0"/>
              <a:t>- gazowe (np. dwutlenek węgla, cyjanowodory),</a:t>
            </a:r>
          </a:p>
          <a:p>
            <a:pPr marL="0" indent="6350" algn="just">
              <a:buNone/>
            </a:pPr>
            <a:r>
              <a:rPr lang="pl-PL" dirty="0" smtClean="0"/>
              <a:t>- ciekłe (np. woda, smoła),</a:t>
            </a:r>
          </a:p>
          <a:p>
            <a:pPr marL="0" indent="6350" algn="just">
              <a:buNone/>
            </a:pPr>
            <a:r>
              <a:rPr lang="pl-PL" dirty="0" smtClean="0"/>
              <a:t>- stałe(np. sadza, popiół, żużel).</a:t>
            </a:r>
          </a:p>
          <a:p>
            <a:pPr marL="0" indent="6350" algn="just">
              <a:buNone/>
            </a:pPr>
            <a:endParaRPr lang="pl-PL" dirty="0" smtClean="0"/>
          </a:p>
          <a:p>
            <a:pPr marL="0" indent="6350" algn="just">
              <a:buNone/>
            </a:pPr>
            <a:r>
              <a:rPr lang="pl-PL" dirty="0" smtClean="0"/>
              <a:t>W warunkach pożarowych produkty spalania współistnieją ze sobą i poruszają się w obszarze spalania, czyli w tzw. kolumnie konwekcyjnej ognia.</a:t>
            </a:r>
            <a:br>
              <a:rPr lang="pl-PL" dirty="0" smtClean="0"/>
            </a:br>
            <a:endParaRPr lang="pl-PL" dirty="0" smtClean="0"/>
          </a:p>
          <a:p>
            <a:pPr marL="0" indent="6350" algn="just">
              <a:buNone/>
            </a:pPr>
            <a:r>
              <a:rPr lang="pl-PL" dirty="0" smtClean="0"/>
              <a:t>Wydzielanie się produktów spalania podczas pożaru stanowi niebezpieczeństwo ze względu na:</a:t>
            </a:r>
          </a:p>
          <a:p>
            <a:pPr marL="0" indent="6350" algn="just">
              <a:buNone/>
            </a:pPr>
            <a:r>
              <a:rPr lang="pl-PL" dirty="0" smtClean="0"/>
              <a:t>-ograniczenie widoczności,</a:t>
            </a:r>
          </a:p>
          <a:p>
            <a:pPr marL="0" indent="6350" algn="just">
              <a:buNone/>
            </a:pPr>
            <a:r>
              <a:rPr lang="pl-PL" dirty="0" smtClean="0"/>
              <a:t>-utrudnianie oddychania spowodowane ich działaniem toksycznym oraz</a:t>
            </a:r>
            <a:br>
              <a:rPr lang="pl-PL" dirty="0" smtClean="0"/>
            </a:br>
            <a:r>
              <a:rPr lang="pl-PL" dirty="0" smtClean="0"/>
              <a:t>   występującym niedoborem tlenu,</a:t>
            </a:r>
          </a:p>
          <a:p>
            <a:pPr marL="0" indent="6350" algn="just">
              <a:buNone/>
            </a:pPr>
            <a:r>
              <a:rPr lang="pl-PL" dirty="0" smtClean="0"/>
              <a:t>-działanie termiczne (wysoka temperatura mogąca m.in. uszkodzić skórę lub </a:t>
            </a:r>
            <a:br>
              <a:rPr lang="pl-PL" dirty="0" smtClean="0"/>
            </a:br>
            <a:r>
              <a:rPr lang="pl-PL" dirty="0" smtClean="0"/>
              <a:t>   układ oddechowy).</a:t>
            </a:r>
          </a:p>
          <a:p>
            <a:pPr marL="0" indent="6350" algn="just">
              <a:buNone/>
            </a:pPr>
            <a:endParaRPr lang="pl-PL" b="1" dirty="0" smtClean="0"/>
          </a:p>
          <a:p>
            <a:pPr marL="0" indent="6350" algn="just">
              <a:buNone/>
            </a:pPr>
            <a:r>
              <a:rPr lang="pl-PL" b="1" dirty="0" smtClean="0"/>
              <a:t>Wszystkie te czynniki ograniczają czas ewakuacji i powodują ogromne trudności podczas akcji ratowniczej.</a:t>
            </a:r>
            <a:endParaRPr lang="pl-PL" b="1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20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30626" y="143803"/>
            <a:ext cx="7472386" cy="1252728"/>
          </a:xfrm>
        </p:spPr>
        <p:txBody>
          <a:bodyPr>
            <a:noAutofit/>
          </a:bodyPr>
          <a:lstStyle/>
          <a:p>
            <a:r>
              <a:rPr lang="pl-PL" sz="2800" dirty="0" smtClean="0"/>
              <a:t>Strefy pożaru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79877" name="Picture 5" descr="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1571625"/>
            <a:ext cx="8353425" cy="4665663"/>
          </a:xfrm>
          <a:prstGeom prst="rect">
            <a:avLst/>
          </a:prstGeom>
          <a:noFill/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21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500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28" y="155448"/>
            <a:ext cx="7258072" cy="1252728"/>
          </a:xfrm>
        </p:spPr>
        <p:txBody>
          <a:bodyPr>
            <a:normAutofit/>
          </a:bodyPr>
          <a:lstStyle/>
          <a:p>
            <a:r>
              <a:rPr lang="pl-PL" sz="2800" dirty="0" smtClean="0"/>
              <a:t>I  Strefa spalania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5190"/>
            <a:ext cx="8229600" cy="1966692"/>
          </a:xfrm>
        </p:spPr>
        <p:txBody>
          <a:bodyPr wrap="square">
            <a:noAutofit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pl-PL" sz="3600" dirty="0">
                <a:latin typeface="Bookman Old Style" pitchFamily="18" charset="0"/>
              </a:rPr>
              <a:t>	</a:t>
            </a:r>
            <a:r>
              <a:rPr lang="pl-PL" sz="2800" dirty="0" smtClean="0"/>
              <a:t>Przestrzeń, w której przebiega proces spalania. </a:t>
            </a:r>
            <a:br>
              <a:rPr lang="pl-PL" sz="2800" dirty="0" smtClean="0"/>
            </a:br>
            <a:r>
              <a:rPr lang="pl-PL" sz="2800" dirty="0" smtClean="0"/>
              <a:t>W przestrzeni tej, materiały palne przygotowują się do spalania przechodząc kolejne fazy rozkładu termicznego. W tym miejscu występuję najwyższa temperatura. Strefa ta nazywana jest inaczej ogniskiem pożaru. Ognisko pożaru nie jest elementem stałym i statycznym, bowiem przemieszcza się w miarę rozwoju sytuacji. 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22</a:t>
            </a:fld>
            <a:endParaRPr lang="pl-PL"/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2976" y="155448"/>
            <a:ext cx="7543824" cy="1252728"/>
          </a:xfrm>
        </p:spPr>
        <p:txBody>
          <a:bodyPr>
            <a:normAutofit/>
          </a:bodyPr>
          <a:lstStyle/>
          <a:p>
            <a:r>
              <a:rPr lang="pl-PL" sz="2800" dirty="0" smtClean="0"/>
              <a:t>  II  Strefa konwekcji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l-PL" dirty="0">
                <a:solidFill>
                  <a:schemeClr val="accent2"/>
                </a:solidFill>
                <a:latin typeface="Bookman Old Style" pitchFamily="18" charset="0"/>
              </a:rPr>
              <a:t>   </a:t>
            </a:r>
            <a:r>
              <a:rPr lang="pl-PL" sz="2800" dirty="0" smtClean="0"/>
              <a:t>Przestrzeń nad ogniskiem pożaru, w której produkty spalania unoszone są ku górze. Ruch ten powoduje mieszanie się mieszanki paliwowo powietrznej, co sprzyja rozprzestrzenianiu się zadymienia oraz wpływa na zjawisko rozgorzenia.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23</a:t>
            </a:fld>
            <a:endParaRPr lang="pl-PL"/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14" y="155448"/>
            <a:ext cx="7472386" cy="1252728"/>
          </a:xfrm>
        </p:spPr>
        <p:txBody>
          <a:bodyPr>
            <a:normAutofit/>
          </a:bodyPr>
          <a:lstStyle/>
          <a:p>
            <a:r>
              <a:rPr lang="pl-PL" sz="2800" dirty="0" smtClean="0"/>
              <a:t> III   Strefa zadymienia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221436"/>
            <a:ext cx="8229600" cy="4625609"/>
          </a:xfrm>
        </p:spPr>
        <p:txBody>
          <a:bodyPr anchor="ctr"/>
          <a:lstStyle/>
          <a:p>
            <a:pPr algn="just">
              <a:buFontTx/>
              <a:buNone/>
            </a:pPr>
            <a:r>
              <a:rPr lang="pl-PL" sz="2800" dirty="0" smtClean="0">
                <a:solidFill>
                  <a:schemeClr val="accent2"/>
                </a:solidFill>
                <a:latin typeface="Bookman Old Style" pitchFamily="18" charset="0"/>
              </a:rPr>
              <a:t>	</a:t>
            </a:r>
            <a:r>
              <a:rPr lang="pl-PL" sz="2400" dirty="0" smtClean="0"/>
              <a:t>Przestrzeń wypełniona dymem. Wielkość i położenie strefy zadymienia w warunkach pożarów wewnętrznych, zależy głównie od wielkości i geometrii pomieszczenia oraz sprawności wentylacji.  Wzrastająca gęstość zadymienia powoduje pogorszenie widoczności, utrudnia ewakuację i prowadzenie działań. W strefie tej występują produkty niecałkowitego spalania, mogące doprowadzić do zjawiska rozgorzenia lub wstecznego ciągu płomieni.</a:t>
            </a:r>
            <a:endParaRPr lang="pl-PL" sz="1800" dirty="0" smtClean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24</a:t>
            </a:fld>
            <a:endParaRPr lang="pl-PL"/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85728"/>
            <a:ext cx="6786610" cy="916098"/>
          </a:xfrm>
        </p:spPr>
        <p:txBody>
          <a:bodyPr>
            <a:noAutofit/>
          </a:bodyPr>
          <a:lstStyle/>
          <a:p>
            <a:r>
              <a:rPr lang="pl-PL" sz="2800" dirty="0" smtClean="0"/>
              <a:t>IV  Strefa oddziaływania cieplnego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772816"/>
            <a:ext cx="8229600" cy="3115816"/>
          </a:xfrm>
        </p:spPr>
        <p:txBody>
          <a:bodyPr anchor="ctr"/>
          <a:lstStyle/>
          <a:p>
            <a:pPr algn="just">
              <a:buFontTx/>
              <a:buNone/>
            </a:pPr>
            <a:r>
              <a:rPr lang="pl-PL" sz="2800" dirty="0"/>
              <a:t>	</a:t>
            </a:r>
            <a:r>
              <a:rPr lang="pl-PL" sz="2400" dirty="0" smtClean="0"/>
              <a:t>Jest to przestrzeń wokół strefy spalania, do której energia przekazywana jest w postaci promieniowania. Powoduje ona rozkład termiczny materiałów znajdujących się w jej oddziaływaniu (np. piroliza lub parowanie). Znajdujące się w tej strefie materiały stwarzają warunki do rozprzestrzeniania się pożaru.</a:t>
            </a:r>
            <a:endParaRPr lang="pl-PL" sz="1800" dirty="0" smtClean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25</a:t>
            </a:fld>
            <a:endParaRPr lang="pl-PL"/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4414" y="152400"/>
            <a:ext cx="7472386" cy="1251062"/>
          </a:xfrm>
        </p:spPr>
        <p:txBody>
          <a:bodyPr>
            <a:normAutofit/>
          </a:bodyPr>
          <a:lstStyle/>
          <a:p>
            <a:r>
              <a:rPr lang="pl-PL" sz="2800" dirty="0" smtClean="0"/>
              <a:t>  Rozgorzenie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8043890" cy="4623816"/>
          </a:xfrm>
        </p:spPr>
        <p:txBody>
          <a:bodyPr>
            <a:normAutofit fontScale="70000" lnSpcReduction="20000"/>
          </a:bodyPr>
          <a:lstStyle/>
          <a:p>
            <a:pPr marL="82550" indent="6350" algn="just">
              <a:buNone/>
            </a:pPr>
            <a:r>
              <a:rPr lang="pl-PL" dirty="0" smtClean="0"/>
              <a:t>Zjawisko to zachodzi na granicy fazy I </a:t>
            </a:r>
            <a:r>
              <a:rPr lang="pl-PL" dirty="0" err="1" smtClean="0"/>
              <a:t>i</a:t>
            </a:r>
            <a:r>
              <a:rPr lang="pl-PL" dirty="0" smtClean="0"/>
              <a:t> II, kiedy w wyniku procesów zachodzących w początkowej fazie pożaru zostały stworzone korzystne warunki gazowe oraz przekroczone zostały wartości krytyczne natężenia promieniowania, co powoduje nagłe, prawie jednoczesne zapalenie wszystkich zgromadzonych w całej objętości pomieszczenia   powierzchni palnych.</a:t>
            </a:r>
          </a:p>
          <a:p>
            <a:pPr marL="82550" indent="6350" algn="just">
              <a:buNone/>
            </a:pPr>
            <a:endParaRPr lang="pl-PL" dirty="0" smtClean="0">
              <a:solidFill>
                <a:srgbClr val="FF0000"/>
              </a:solidFill>
            </a:endParaRPr>
          </a:p>
          <a:p>
            <a:pPr marL="82550" indent="6350" algn="just">
              <a:buNone/>
            </a:pPr>
            <a:r>
              <a:rPr lang="pl-PL" dirty="0" smtClean="0"/>
              <a:t>Rozgorzenie ma miejsce, kiedy maksymalne temperatury pod sufitem pomieszczenia osiągają wartość ok. 700-800 </a:t>
            </a:r>
            <a:r>
              <a:rPr lang="pl-PL" baseline="30000" dirty="0" smtClean="0"/>
              <a:t>o</a:t>
            </a:r>
            <a:r>
              <a:rPr lang="pl-PL" dirty="0" smtClean="0"/>
              <a:t>C, a przy podłodze ok. 350-500 </a:t>
            </a:r>
            <a:r>
              <a:rPr lang="pl-PL" baseline="30000" dirty="0" smtClean="0"/>
              <a:t>o</a:t>
            </a:r>
            <a:r>
              <a:rPr lang="pl-PL" dirty="0" smtClean="0"/>
              <a:t>C. </a:t>
            </a:r>
          </a:p>
          <a:p>
            <a:pPr marL="82550" indent="6350" algn="just">
              <a:buNone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 Czas trwania rozgorzenia jest stosunkowo krótki w stosunku do  poszczególnych faz pożaru, dlatego też jest ono określane mianem „zdarzenia”, a nie odrębną fazą. </a:t>
            </a:r>
          </a:p>
          <a:p>
            <a:pPr marL="82550" indent="6350" algn="just">
              <a:buNone/>
            </a:pPr>
            <a:endParaRPr lang="pl-PL" dirty="0" smtClean="0"/>
          </a:p>
          <a:p>
            <a:pPr marL="82550" indent="6350" algn="just">
              <a:buNone/>
            </a:pPr>
            <a:r>
              <a:rPr lang="pl-PL" dirty="0" smtClean="0"/>
              <a:t>Rozgorzenie poprzedzają charakterystyczne efekty akustyczne oraz pojawiające się pulsacyjnie w strefie podsufitowej języki ognia. </a:t>
            </a:r>
          </a:p>
          <a:p>
            <a:pPr marL="82550" indent="6350">
              <a:buNone/>
            </a:pPr>
            <a:endParaRPr lang="pl-PL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26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27</a:t>
            </a:fld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642910" y="6072206"/>
            <a:ext cx="68569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Źródło: Opracowanie własne na podstawie materiału multimedialnego</a:t>
            </a:r>
          </a:p>
          <a:p>
            <a:r>
              <a:rPr lang="pl-PL" dirty="0" smtClean="0"/>
              <a:t>Internet: https://www.youtube.com/watch?v=QqMVm72FMRk&amp;&amp;</a:t>
            </a:r>
            <a:endParaRPr lang="pl-PL" dirty="0"/>
          </a:p>
        </p:txBody>
      </p:sp>
      <p:pic>
        <p:nvPicPr>
          <p:cNvPr id="8" name="2. Filmik nr.2 Room Flashover Videos.mpg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95600" y="2181225"/>
            <a:ext cx="3352800" cy="2495550"/>
          </a:xfrm>
          <a:prstGeom prst="rect">
            <a:avLst/>
          </a:prstGeom>
        </p:spPr>
      </p:pic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9333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4414" y="152400"/>
            <a:ext cx="7472386" cy="1251062"/>
          </a:xfrm>
        </p:spPr>
        <p:txBody>
          <a:bodyPr>
            <a:normAutofit/>
          </a:bodyPr>
          <a:lstStyle/>
          <a:p>
            <a:r>
              <a:rPr lang="pl-PL" sz="2800" dirty="0" smtClean="0"/>
              <a:t>Przykładowy rozkład temperatur 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5084064"/>
          </a:xfrm>
        </p:spPr>
        <p:txBody>
          <a:bodyPr>
            <a:normAutofit fontScale="55000" lnSpcReduction="20000"/>
          </a:bodyPr>
          <a:lstStyle/>
          <a:p>
            <a:pPr marL="0" indent="0" algn="just" eaLnBrk="0" hangingPunct="0">
              <a:buNone/>
            </a:pPr>
            <a:r>
              <a:rPr lang="pl-PL" sz="3600" dirty="0" smtClean="0">
                <a:latin typeface="Times New Roman CE"/>
              </a:rPr>
              <a:t>Przykładowy rozkład temperatur podczas pożaru przedstawia rysunek obok. W zależności od ilości i rodzaju materiału palnego, warunków dopływu utleniacza, temperatury przedstawione na rysunku mogą być wyższe o ok. 250-350 stopni C. Największa temperatura występuje nad źródłem pożaru, który cały czas generuje strumień ciepła unoszący gazy pożarowe ku górze. Uniesione produkty spalania rozprzestrzeniają się w pomieszczeniu i mieszają w całej jego objętości(w wyniku różnic temperatur i ciśnień). </a:t>
            </a:r>
          </a:p>
          <a:p>
            <a:pPr marL="0" indent="0" algn="just" eaLnBrk="0" hangingPunct="0">
              <a:buNone/>
            </a:pPr>
            <a:r>
              <a:rPr lang="pl-PL" sz="3600" dirty="0" smtClean="0">
                <a:latin typeface="Times New Roman CE"/>
              </a:rPr>
              <a:t>Najniższa zaś temperatura wystąpi w dolnych partiach pomieszczenia.</a:t>
            </a:r>
          </a:p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28</a:t>
            </a:fld>
            <a:endParaRPr lang="pl-PL"/>
          </a:p>
        </p:txBody>
      </p:sp>
      <p:pic>
        <p:nvPicPr>
          <p:cNvPr id="6" name="Picture 4" descr="C:\Moje dokumenty\Pozar rozklad temp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318" y="1928802"/>
            <a:ext cx="3886481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4390" y="246624"/>
            <a:ext cx="7472386" cy="1251062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/>
              <a:t>Zagrożenia dla ratowników związane z pożarami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8363272" cy="46238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 smtClean="0"/>
              <a:t>Podwyższona temperatura i gęstość strumienia promieniowania cieplnego</a:t>
            </a:r>
          </a:p>
          <a:p>
            <a:pPr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Zjawisku spalania zwłaszcza intensywnemu towarzyszy gradient temperatury otoczenia. Wartość gęstości strumienia promieniowania cieplnego, który powoduje ból fizyczny u ludzi wynosi około 2,5 </a:t>
            </a:r>
            <a:r>
              <a:rPr lang="pl-PL" dirty="0" err="1" smtClean="0"/>
              <a:t>kW</a:t>
            </a:r>
            <a:r>
              <a:rPr lang="pl-PL" dirty="0" smtClean="0"/>
              <a:t>/m</a:t>
            </a:r>
            <a:r>
              <a:rPr lang="pl-PL" baseline="30000" dirty="0" smtClean="0"/>
              <a:t>2</a:t>
            </a:r>
            <a:r>
              <a:rPr lang="pl-PL" dirty="0" smtClean="0"/>
              <a:t>.</a:t>
            </a:r>
          </a:p>
          <a:p>
            <a:pPr marL="0" indent="0" algn="just">
              <a:buNone/>
            </a:pPr>
            <a:r>
              <a:rPr lang="pl-PL" dirty="0" smtClean="0"/>
              <a:t>Gęstość strumienia promieniowania cieplnego podczas pożarów gazów i cieczy palnych wynosi od 75 do 200 </a:t>
            </a:r>
            <a:r>
              <a:rPr lang="pl-PL" dirty="0" err="1" smtClean="0"/>
              <a:t>kW</a:t>
            </a:r>
            <a:r>
              <a:rPr lang="pl-PL" dirty="0" smtClean="0"/>
              <a:t>/</a:t>
            </a:r>
            <a:r>
              <a:rPr lang="pl-PL" dirty="0" err="1" smtClean="0"/>
              <a:t>m²</a:t>
            </a:r>
            <a:r>
              <a:rPr lang="pl-PL" dirty="0" smtClean="0"/>
              <a:t> dla pożarów powierzchniowych i od 200 do 350 </a:t>
            </a:r>
            <a:r>
              <a:rPr lang="pl-PL" dirty="0" err="1" smtClean="0"/>
              <a:t>kW</a:t>
            </a:r>
            <a:r>
              <a:rPr lang="pl-PL" dirty="0" smtClean="0"/>
              <a:t>/</a:t>
            </a:r>
            <a:r>
              <a:rPr lang="pl-PL" dirty="0" err="1" smtClean="0"/>
              <a:t>m²</a:t>
            </a:r>
            <a:r>
              <a:rPr lang="pl-PL" dirty="0" smtClean="0"/>
              <a:t> dla pożarów strumieniowych.</a:t>
            </a:r>
          </a:p>
          <a:p>
            <a:pPr marL="0" indent="0" algn="just">
              <a:buNone/>
            </a:pPr>
            <a:r>
              <a:rPr lang="pl-PL" dirty="0" smtClean="0"/>
              <a:t>Organizm człowieka w krótkim czasie radzi sobie ze stanem podwyższonej temperatury, ale w przypadku dłuższego narażenia organizmu na działanie ciepła, następuje odwodnienie i przegrzanie organizmu. Natomiast za graniczną temperaturę, którą organizm człowieka może wytrzymać przyjmuje się ok. 60 st. C.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29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51248" y="103079"/>
            <a:ext cx="6768752" cy="1301006"/>
          </a:xfrm>
        </p:spPr>
        <p:txBody>
          <a:bodyPr/>
          <a:lstStyle/>
          <a:p>
            <a:r>
              <a:rPr lang="pl-PL" dirty="0" smtClean="0"/>
              <a:t>         </a:t>
            </a:r>
            <a:r>
              <a:rPr lang="pl-PL" sz="2800" dirty="0" smtClean="0"/>
              <a:t>Zjawisko pożaru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58204" cy="4525963"/>
          </a:xfrm>
        </p:spPr>
        <p:txBody>
          <a:bodyPr>
            <a:normAutofit fontScale="70000" lnSpcReduction="20000"/>
          </a:bodyPr>
          <a:lstStyle/>
          <a:p>
            <a:pPr marL="82550" indent="6350" algn="just">
              <a:buNone/>
            </a:pPr>
            <a:r>
              <a:rPr lang="pl-PL" dirty="0" smtClean="0"/>
              <a:t>W potocznym </a:t>
            </a:r>
            <a:r>
              <a:rPr lang="pl-PL" dirty="0" smtClean="0"/>
              <a:t>rozumieniu pożar </a:t>
            </a:r>
            <a:r>
              <a:rPr lang="pl-PL" dirty="0" smtClean="0"/>
              <a:t>identyfikowany jest z zagrożeniem, jakie powoduje niekontrolowany ogień, który rozwija się żywiołowo oraz wiąże się ze znacznymi stratami, a nawet urazami fizycznymi i psychicznymi. Jest zjawiskiem o żywiołowym przebiegu, wymagającym interwencji służb ratowniczych. </a:t>
            </a:r>
          </a:p>
          <a:p>
            <a:pPr marL="82550" indent="6350" algn="just">
              <a:buNone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Pomimo postępu w dziedzinie pożarnictwa i ratownictwa nadal są one jednym z istotnych zagrożeń w życiu człowieka.</a:t>
            </a:r>
          </a:p>
          <a:p>
            <a:pPr algn="just">
              <a:buNone/>
            </a:pPr>
            <a:endParaRPr lang="pl-PL" dirty="0" smtClean="0"/>
          </a:p>
          <a:p>
            <a:pPr marL="82550" indent="6350" algn="just">
              <a:buNone/>
            </a:pPr>
            <a:r>
              <a:rPr lang="pl-PL" dirty="0" smtClean="0"/>
              <a:t>Pożar jest również pojęciem uregulowanym prawnie. Bardzo często jego zakres znaczeniowy był uwarunkowany konkretnymi potrzebami obszaru regulowanego przez akty prawny. Dlatego też w przepisach na temat ochrony przeciwpożarowej pożar jest inaczej definiowany niż w ustawodawstwie karnym. 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DD2E-0A89-4F6F-B71E-D6B8232A8557}" type="slidenum">
              <a:rPr lang="pl-PL" altLang="pl-PL" smtClean="0"/>
              <a:pPr/>
              <a:t>3</a:t>
            </a:fld>
            <a:endParaRPr lang="pl-PL" altLang="pl-PL"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31640" y="476672"/>
            <a:ext cx="7400948" cy="1189172"/>
          </a:xfrm>
        </p:spPr>
        <p:txBody>
          <a:bodyPr anchor="t" anchorCtr="0">
            <a:normAutofit fontScale="90000"/>
          </a:bodyPr>
          <a:lstStyle/>
          <a:p>
            <a:r>
              <a:rPr lang="pl-PL" sz="3100" dirty="0" smtClean="0"/>
              <a:t>Toksyczne produkty rozkładu termicznego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8186766" cy="462381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Substancje szkodliwe powstałe w wyniku spalania, przedostają się do organizmu ludzkiego podczas ich wdychania, wskutek przenikania przez skórę lub układ pokarmowy. Z uwagi na różnorodne materiały ulegające spalaniu, w strefie pożaru występować może nawet 130 substancji chemicznych tj.: tlenek węgla, benzen, cyjanowodór, dwutlenek węgla, chlorowodór, węglowodory alifatyczne nasycone i nienasycone, węglowodory aromatyczne nasycone i nienasycone, siarczany, azotany.</a:t>
            </a:r>
          </a:p>
          <a:p>
            <a:pPr marL="0" indent="0" algn="just">
              <a:buNone/>
            </a:pPr>
            <a:r>
              <a:rPr lang="pl-PL" dirty="0" smtClean="0"/>
              <a:t>W wielu przypadkach składniki dymu stanowią mieszaniny</a:t>
            </a:r>
          </a:p>
          <a:p>
            <a:pPr marL="0" indent="0" algn="just">
              <a:buNone/>
            </a:pPr>
            <a:r>
              <a:rPr lang="pl-PL" dirty="0" smtClean="0"/>
              <a:t>węglowodorów, których obecność powoduje, że dym jest również gazem palnym.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30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85315" y="128051"/>
            <a:ext cx="7329510" cy="1251062"/>
          </a:xfrm>
        </p:spPr>
        <p:txBody>
          <a:bodyPr>
            <a:normAutofit/>
          </a:bodyPr>
          <a:lstStyle/>
          <a:p>
            <a:r>
              <a:rPr lang="pl-PL" sz="2800" dirty="0" smtClean="0"/>
              <a:t>Zadymienie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7544" y="1628800"/>
            <a:ext cx="8258204" cy="376084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dirty="0" smtClean="0"/>
              <a:t>Intensywność dymienia materiałów ma decydujący wpływ na ograniczenie widoczności. Ograniczenie widoczności wywołane przez dym powodować może, np. utrudnienie przenikania światła, a także łzawienie oraz pieczenie oczu, co prowadzić może do utraty orientacji w zadymionych pomieszczeniach, upadku lub uderzenia o niewidoczne przedmioty. 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31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4414" y="152400"/>
            <a:ext cx="7472386" cy="1251062"/>
          </a:xfrm>
        </p:spPr>
        <p:txBody>
          <a:bodyPr>
            <a:normAutofit/>
          </a:bodyPr>
          <a:lstStyle/>
          <a:p>
            <a:r>
              <a:rPr lang="pl-PL" sz="2800" dirty="0" smtClean="0"/>
              <a:t> Niedobór tlenu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28596" y="1785926"/>
            <a:ext cx="7829576" cy="46238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 smtClean="0"/>
              <a:t>Podczas pożaru tlen z otoczenia zużywany jest na podtrzymywanie procesu spalania, co powoduje wzrost zagrożenia dla zdrowia i życia strażaków (zagrożenie dla układu oddechowego człowieka następuje już przy niedoborze tlenu poniżej 17%, szczególnie wrażliwa na niedobór tlenu jest tkanka mózgowa, która może ulec trwałemu uszkodzeniu na skutek niedoboru tlenu). Dodatkowo niedobór tlenu prowadzi do niecałkowitego spalania i produkcji większej ilości gęstego dymu.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32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4414" y="152400"/>
            <a:ext cx="7472386" cy="1251062"/>
          </a:xfrm>
        </p:spPr>
        <p:txBody>
          <a:bodyPr>
            <a:normAutofit/>
          </a:bodyPr>
          <a:lstStyle/>
          <a:p>
            <a:r>
              <a:rPr lang="pl-PL" sz="2800" dirty="0" smtClean="0"/>
              <a:t> Uszkodzenie konstrukcji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8186766" cy="4623816"/>
          </a:xfrm>
        </p:spPr>
        <p:txBody>
          <a:bodyPr>
            <a:normAutofit/>
          </a:bodyPr>
          <a:lstStyle/>
          <a:p>
            <a:pPr marL="1588" indent="-1588" algn="just">
              <a:buNone/>
            </a:pPr>
            <a:r>
              <a:rPr lang="pl-PL" dirty="0" smtClean="0"/>
              <a:t>W czasie pożaru bardzo często dochodzi do zmniejszenia stateczności i odkształceń konstrukcji pod wpływem działania dużych ilości ciepła, które na skutek procesów rozkładu i spalania zmieniają strukturę materiałów budowlanych. Powoduje to zmniejszanie wytrzymałości materiałów budowlanych oraz powstanie możliwości deformacji lub pęknięcia konstrukcji i w efekcie zawalenia się obiektu.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33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244823"/>
            <a:ext cx="7082420" cy="1252728"/>
          </a:xfrm>
        </p:spPr>
        <p:txBody>
          <a:bodyPr>
            <a:normAutofit/>
          </a:bodyPr>
          <a:lstStyle/>
          <a:p>
            <a:r>
              <a:rPr lang="pl-PL" sz="2800" dirty="0" smtClean="0">
                <a:solidFill>
                  <a:srgbClr val="FF0000"/>
                </a:solidFill>
              </a:rPr>
              <a:t>Rozgorzenie (FLASH OVER)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2276872"/>
            <a:ext cx="8830756" cy="412392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l-PL" sz="2800" b="1" dirty="0" smtClean="0">
                <a:latin typeface="Bookman Old Style" pitchFamily="18" charset="0"/>
              </a:rPr>
              <a:t>	Jest </a:t>
            </a:r>
            <a:r>
              <a:rPr lang="pl-PL" sz="2800" b="1" dirty="0">
                <a:latin typeface="Bookman Old Style" pitchFamily="18" charset="0"/>
              </a:rPr>
              <a:t>to przejście ze </a:t>
            </a:r>
            <a:r>
              <a:rPr lang="pl-PL" sz="2800" b="1" dirty="0" smtClean="0">
                <a:latin typeface="Bookman Old Style" pitchFamily="18" charset="0"/>
              </a:rPr>
              <a:t>spalania powierzchniowego </a:t>
            </a:r>
            <a:r>
              <a:rPr lang="pl-PL" sz="2800" b="1" dirty="0">
                <a:latin typeface="Bookman Old Style" pitchFamily="18" charset="0"/>
              </a:rPr>
              <a:t>w spalanie powierzchniowo przestrzenne</a:t>
            </a:r>
            <a:r>
              <a:rPr lang="pl-PL" sz="2800" dirty="0">
                <a:latin typeface="Bookman Old Style" pitchFamily="18" charset="0"/>
              </a:rPr>
              <a:t>. </a:t>
            </a:r>
            <a:endParaRPr lang="pl-PL" sz="2800" dirty="0" smtClean="0">
              <a:latin typeface="Bookman Old Style" pitchFamily="18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pl-PL" sz="2800" dirty="0" smtClean="0">
                <a:latin typeface="Bookman Old Style" pitchFamily="18" charset="0"/>
              </a:rPr>
              <a:t>	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pl-PL" sz="2800" dirty="0" smtClean="0">
                <a:latin typeface="Bookman Old Style" pitchFamily="18" charset="0"/>
              </a:rPr>
              <a:t>	Następuje </a:t>
            </a:r>
            <a:r>
              <a:rPr lang="pl-PL" sz="2800" dirty="0">
                <a:latin typeface="Bookman Old Style" pitchFamily="18" charset="0"/>
              </a:rPr>
              <a:t>gwałtowna zmiana liniowej prędkości spalania, gwałtowny przyrost temperatur, szybki ubytek tlenu, wzrost stężenia produktów rozkładu i spalania. </a:t>
            </a:r>
            <a:br>
              <a:rPr lang="pl-PL" sz="2800" dirty="0">
                <a:latin typeface="Bookman Old Style" pitchFamily="18" charset="0"/>
              </a:rPr>
            </a:br>
            <a:endParaRPr lang="pl-PL" sz="2800" dirty="0">
              <a:latin typeface="Bookman Old Style" pitchFamily="18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pl-PL" sz="2800" dirty="0">
                <a:latin typeface="Bookman Old Style" pitchFamily="18" charset="0"/>
              </a:rPr>
              <a:t>   Możliwy jest wyrzut płomieni na zewnątrz pomieszczenia. 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34</a:t>
            </a:fld>
            <a:endParaRPr lang="pl-PL"/>
          </a:p>
        </p:txBody>
      </p:sp>
      <p:sp>
        <p:nvSpPr>
          <p:cNvPr id="2" name="pole tekstowe 1"/>
          <p:cNvSpPr txBox="1"/>
          <p:nvPr/>
        </p:nvSpPr>
        <p:spPr>
          <a:xfrm>
            <a:off x="1801882" y="329687"/>
            <a:ext cx="5441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solidFill>
                  <a:srgbClr val="FFFF00"/>
                </a:solidFill>
              </a:rPr>
              <a:t>Zjawiska towarzyszące rozwojowi pożaru</a:t>
            </a:r>
            <a:endParaRPr lang="pl-PL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75810"/>
            <a:ext cx="7329510" cy="1252728"/>
          </a:xfrm>
        </p:spPr>
        <p:txBody>
          <a:bodyPr>
            <a:normAutofit/>
          </a:bodyPr>
          <a:lstStyle/>
          <a:p>
            <a:r>
              <a:rPr lang="pl-PL" sz="2800" dirty="0" smtClean="0">
                <a:solidFill>
                  <a:srgbClr val="FF0000"/>
                </a:solidFill>
              </a:rPr>
              <a:t>Wsteczny ciąg płomieni</a:t>
            </a:r>
            <a:endParaRPr lang="pl-PL" sz="28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54664"/>
            <a:ext cx="8229600" cy="43399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600" dirty="0" smtClean="0"/>
              <a:t>Zjawisko określane jako „</a:t>
            </a:r>
            <a:r>
              <a:rPr lang="pl-PL" sz="2600" dirty="0" err="1" smtClean="0"/>
              <a:t>backdraft</a:t>
            </a:r>
            <a:r>
              <a:rPr lang="pl-PL" sz="2600" dirty="0" smtClean="0"/>
              <a:t>” zachodzi w warunkach niecałkowitego spalania, przy małej objętości płomieni lub ich braku, w słabo wentylowanych pomieszczeniach. </a:t>
            </a:r>
          </a:p>
          <a:p>
            <a:pPr marL="0" indent="0" algn="just">
              <a:buNone/>
            </a:pPr>
            <a:r>
              <a:rPr lang="pl-PL" sz="2600" dirty="0" smtClean="0"/>
              <a:t>W wyniku wtargnięcia do pomieszczenia świeżego powietrza, tworzy się mieszanka tlenu z produktami rozkładu termicznego, która ulega zapaleniu. Płomienie wędrują w przeciwną- wsteczną stronę w stosunku do napływającego powietrza. Ruch płomienia jest przyspieszony, towarzyszy mu huk , przyrost temperatury i ciśnienia.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35</a:t>
            </a:fld>
            <a:endParaRPr lang="pl-PL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1799692" y="297420"/>
            <a:ext cx="55446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solidFill>
                  <a:srgbClr val="FFFF00"/>
                </a:solidFill>
              </a:rPr>
              <a:t>Zjawiska towarzyszące rozwojowi pożaru</a:t>
            </a:r>
            <a:endParaRPr lang="pl-PL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1775191"/>
            <a:ext cx="8401080" cy="4625609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l-PL" sz="8000" dirty="0" smtClean="0"/>
              <a:t>Istnieją symptomy mogące wskazywać na możliwość pojawienia się  wstecznego ciągu płomienia: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8000" dirty="0" smtClean="0"/>
              <a:t> 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8000" dirty="0" smtClean="0"/>
              <a:t>- „tłusty” czarny dym zaczyna wydobywać się z pomieszczeń,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8000" dirty="0" smtClean="0"/>
              <a:t>- dym lub języki płomieni pojawiające się w otworach mają pulsujący, okresowy charakter,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8000" dirty="0" smtClean="0"/>
              <a:t>- szyby w oknach drżą, wydając charakterystyczny dźwięk, i są tak gorące, że nie można ich dotknąć,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8000" dirty="0" smtClean="0"/>
              <a:t>- dym może być „zasysany” z powrotem do pomieszczenia,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8000" dirty="0" smtClean="0"/>
              <a:t>-pożary piwnic lub innych zamkniętych pomieszczeń zwiększają prawdopodobieństwo pojawienia się wstecznego ciągu płomieni.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36</a:t>
            </a:fld>
            <a:endParaRPr lang="pl-PL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85728"/>
            <a:ext cx="822216" cy="935708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1765260" y="315819"/>
            <a:ext cx="5441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solidFill>
                  <a:srgbClr val="FFFF00"/>
                </a:solidFill>
              </a:rPr>
              <a:t>Zjawiska towarzyszące rozwojowi pożaru</a:t>
            </a:r>
            <a:endParaRPr lang="pl-PL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37</a:t>
            </a:fld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642910" y="6072206"/>
            <a:ext cx="68569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Źródło: Opracowanie własne na podstawie materiału multimedialnego</a:t>
            </a:r>
          </a:p>
          <a:p>
            <a:r>
              <a:rPr lang="pl-PL" dirty="0" smtClean="0"/>
              <a:t>Internet: https://www.youtube.com/watch?v=XRae8weOdyc&amp;&amp;</a:t>
            </a:r>
            <a:endParaRPr lang="pl-PL" dirty="0"/>
          </a:p>
        </p:txBody>
      </p:sp>
      <p:pic>
        <p:nvPicPr>
          <p:cNvPr id="10" name="3. Filmik nr.3 Backdraft Fire Compilation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24000" y="1801813"/>
            <a:ext cx="5191140" cy="3893355"/>
          </a:xfrm>
          <a:prstGeom prst="rect">
            <a:avLst/>
          </a:prstGeom>
        </p:spPr>
      </p:pic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0267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38</a:t>
            </a:fld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642910" y="6072206"/>
            <a:ext cx="68569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Źródło: Opracowanie własne na podstawie materiału multimedialnego</a:t>
            </a:r>
          </a:p>
          <a:p>
            <a:r>
              <a:rPr lang="pl-PL" dirty="0" smtClean="0"/>
              <a:t>Internet: https://www.youtube.com/watch?v=InrS4Fdndr4</a:t>
            </a:r>
            <a:endParaRPr lang="pl-PL" dirty="0"/>
          </a:p>
        </p:txBody>
      </p:sp>
      <p:pic>
        <p:nvPicPr>
          <p:cNvPr id="8" name="4. Filmik nr.4 BACKDRAFT &amp; FLASHOVER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714500" y="1801813"/>
            <a:ext cx="5072078" cy="4057662"/>
          </a:xfrm>
          <a:prstGeom prst="rect">
            <a:avLst/>
          </a:prstGeom>
        </p:spPr>
      </p:pic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252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b="1" dirty="0" smtClean="0"/>
              <a:t>BIBLIOGRAFIA</a:t>
            </a:r>
            <a:endParaRPr lang="pl-PL" altLang="pl-PL" sz="28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467544" y="1832845"/>
            <a:ext cx="8216267" cy="4525113"/>
          </a:xfrm>
        </p:spPr>
        <p:txBody>
          <a:bodyPr>
            <a:normAutofit fontScale="77500" lnSpcReduction="20000"/>
          </a:bodyPr>
          <a:lstStyle/>
          <a:p>
            <a:pPr marL="0" indent="6350" algn="just">
              <a:buNone/>
            </a:pPr>
            <a:endParaRPr lang="pl-PL" dirty="0" smtClean="0"/>
          </a:p>
          <a:p>
            <a:pPr marL="0" indent="6350" algn="just">
              <a:buAutoNum type="arabicPeriod"/>
            </a:pPr>
            <a:r>
              <a:rPr lang="pl-PL" dirty="0" smtClean="0"/>
              <a:t>Materiały szkoleniowe opracowane przez CNBOP.</a:t>
            </a:r>
          </a:p>
          <a:p>
            <a:pPr marL="0" indent="6350" algn="just">
              <a:buAutoNum type="arabicPeriod"/>
            </a:pPr>
            <a:r>
              <a:rPr lang="pl-PL" dirty="0" smtClean="0"/>
              <a:t>Przegląd Pożarniczy</a:t>
            </a:r>
          </a:p>
          <a:p>
            <a:pPr marL="0" indent="6350" algn="just">
              <a:buAutoNum type="arabicPeriod"/>
            </a:pPr>
            <a:r>
              <a:rPr lang="pl-PL" dirty="0" err="1" smtClean="0"/>
              <a:t>M.Konecki</a:t>
            </a:r>
            <a:r>
              <a:rPr lang="pl-PL" dirty="0" smtClean="0"/>
              <a:t>, B. Król, D. Wróblewski „Nowoczesne metody działań ratowniczo gaśniczych”, SGSP 2003</a:t>
            </a:r>
            <a:endParaRPr lang="pl-PL" dirty="0"/>
          </a:p>
          <a:p>
            <a:pPr marL="0" indent="6350" algn="just">
              <a:buAutoNum type="arabicPeriod"/>
            </a:pPr>
            <a:r>
              <a:rPr lang="pl-PL" dirty="0" smtClean="0"/>
              <a:t>P. Bielicki „Podstawy taktyki gaszenia pożarów” SA PSP Kraków 1996</a:t>
            </a:r>
          </a:p>
          <a:p>
            <a:pPr marL="0" indent="6350" algn="just">
              <a:buAutoNum type="arabicPeriod"/>
            </a:pPr>
            <a:r>
              <a:rPr lang="pl-PL" dirty="0" smtClean="0"/>
              <a:t>P. Bielicki „Taktyka działań gaśniczych dla słuchaczy kursu kwalifikacyjnego szeregowych PSP” KG PSP 2004</a:t>
            </a:r>
          </a:p>
          <a:p>
            <a:pPr marL="0" indent="6350" algn="just">
              <a:buAutoNum type="arabicPeriod"/>
            </a:pPr>
            <a:r>
              <a:rPr lang="pl-PL" dirty="0" smtClean="0"/>
              <a:t>M. Pofit-Szczepańska „Wybrane zagadnienia z chemii ogólnej, </a:t>
            </a:r>
            <a:r>
              <a:rPr lang="pl-PL" dirty="0" err="1" smtClean="0"/>
              <a:t>fizykochemi</a:t>
            </a:r>
            <a:r>
              <a:rPr lang="pl-PL" dirty="0" smtClean="0"/>
              <a:t> spalania i rozwoju pożarów” SA PSP Kraków</a:t>
            </a:r>
          </a:p>
          <a:p>
            <a:pPr marL="0" indent="6350" algn="just">
              <a:buAutoNum type="arabicPeriod"/>
            </a:pPr>
            <a:r>
              <a:rPr lang="pl-PL" b="1" dirty="0" smtClean="0"/>
              <a:t> </a:t>
            </a:r>
            <a:r>
              <a:rPr lang="pl-PL" dirty="0" smtClean="0"/>
              <a:t>P. </a:t>
            </a:r>
            <a:r>
              <a:rPr lang="pl-PL" dirty="0" err="1" smtClean="0"/>
              <a:t>Guzewski</a:t>
            </a:r>
            <a:r>
              <a:rPr lang="pl-PL" dirty="0" smtClean="0"/>
              <a:t>, D. Wróblewski, D. </a:t>
            </a:r>
            <a:r>
              <a:rPr lang="pl-PL" dirty="0" err="1" smtClean="0"/>
              <a:t>Małozięć</a:t>
            </a:r>
            <a:r>
              <a:rPr lang="pl-PL" dirty="0" smtClean="0"/>
              <a:t> „Czerwona księga pożarów, wybrane problemy pożarów oraz ich skutków”</a:t>
            </a:r>
          </a:p>
          <a:p>
            <a:pPr marL="0" indent="6350">
              <a:buAutoNum type="arabicPeriod"/>
            </a:pPr>
            <a:endParaRPr lang="pl-PL" dirty="0" smtClean="0"/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DD2E-0A89-4F6F-B71E-D6B8232A8557}" type="slidenum">
              <a:rPr lang="pl-PL" altLang="pl-PL" smtClean="0"/>
              <a:pPr/>
              <a:t>39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68394513"/>
      </p:ext>
    </p:extLst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40353" y="285466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dirty="0" smtClean="0"/>
              <a:t>Zjawisko pożaru</a:t>
            </a:r>
            <a:endParaRPr lang="pl-PL" altLang="pl-PL" sz="28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15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0" y="1785926"/>
            <a:ext cx="8215338" cy="4643470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pl-PL" dirty="0" smtClean="0"/>
              <a:t>	Pożar jest niekontrolowanym procesem spalania, występującym w miejscu do tego nieprzeznaczonym, rozprzestrzeniającym się w sposób niekontrolowany, powodującym zagrożenie dla zdrowia i życia ludzi i zwierząt oraz straty materialne. 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	Według  PN-ISO 8421-1:1997: charakteryzuje się on emisją energii cieplnej, której towarzyszy wydzielanie dymu i zazwyczaj płomieni. 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	Zwracając uwagę na przebieg procesu spalania, </a:t>
            </a:r>
            <a:br>
              <a:rPr lang="pl-PL" dirty="0" smtClean="0"/>
            </a:br>
            <a:r>
              <a:rPr lang="pl-PL" dirty="0" smtClean="0"/>
              <a:t>można wskazać charakterystyczne cechy pożaru: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	-możliwość występowania wysokiej temperatury,</a:t>
            </a:r>
          </a:p>
          <a:p>
            <a:pPr algn="just">
              <a:buNone/>
            </a:pPr>
            <a:r>
              <a:rPr lang="pl-PL" dirty="0" smtClean="0"/>
              <a:t>	-wydzielanie się dużych ilości produktów spalania,</a:t>
            </a:r>
          </a:p>
          <a:p>
            <a:pPr algn="just">
              <a:buNone/>
            </a:pPr>
            <a:r>
              <a:rPr lang="pl-PL" dirty="0" smtClean="0"/>
              <a:t>	-możliwość rozprzestrzeniania się tzn. wzrost powierzchni lub     objętości pożaru.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DD2E-0A89-4F6F-B71E-D6B8232A8557}" type="slidenum">
              <a:rPr lang="pl-PL" altLang="pl-PL" smtClean="0"/>
              <a:pPr/>
              <a:t>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39" y="250031"/>
            <a:ext cx="7362847" cy="874713"/>
          </a:xfrm>
        </p:spPr>
        <p:txBody>
          <a:bodyPr>
            <a:normAutofit fontScale="90000"/>
          </a:bodyPr>
          <a:lstStyle/>
          <a:p>
            <a:r>
              <a:rPr lang="pl-PL" altLang="pl-PL" sz="2800" b="1" dirty="0" smtClean="0"/>
              <a:t>INDEKS MATERIAŁÓW POBRANYCH Z INTERNETU</a:t>
            </a:r>
            <a:endParaRPr lang="pl-PL" altLang="pl-PL" sz="28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1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107504" y="1832845"/>
            <a:ext cx="8921000" cy="4188443"/>
          </a:xfrm>
        </p:spPr>
        <p:txBody>
          <a:bodyPr/>
          <a:lstStyle/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Zdjęcie 1: Pobrano 18.02.2016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z www.os-psp.olsztyn.pl</a:t>
            </a:r>
          </a:p>
          <a:p>
            <a:r>
              <a:rPr lang="pl-PL" sz="2400" dirty="0" smtClean="0">
                <a:latin typeface="Arial" pitchFamily="34" charset="0"/>
                <a:cs typeface="Arial" pitchFamily="34" charset="0"/>
              </a:rPr>
              <a:t>Film 1: Pobrano 18.02.2016 z </a:t>
            </a:r>
            <a:r>
              <a:rPr lang="pl-PL" sz="2400" dirty="0" smtClean="0"/>
              <a:t>https://www.youtube.com/watch?v=BtMmymOxdjc</a:t>
            </a:r>
            <a:endParaRPr lang="pl-PL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2400" dirty="0" smtClean="0">
                <a:latin typeface="Arial" pitchFamily="34" charset="0"/>
                <a:cs typeface="Arial" pitchFamily="34" charset="0"/>
              </a:rPr>
              <a:t>Film 2: Pobrano 18.02.2016 z </a:t>
            </a:r>
            <a:r>
              <a:rPr lang="pl-PL" sz="2400" dirty="0" smtClean="0"/>
              <a:t>https://www.youtube.com/watch?v=QqMVm72FMRk&amp;&amp;</a:t>
            </a:r>
            <a:endParaRPr lang="pl-PL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2400" dirty="0" smtClean="0">
                <a:latin typeface="Arial" pitchFamily="34" charset="0"/>
                <a:cs typeface="Arial" pitchFamily="34" charset="0"/>
              </a:rPr>
              <a:t>Film 3: Pobrano 18.02.2016 z </a:t>
            </a:r>
            <a:r>
              <a:rPr lang="pl-PL" sz="2400" dirty="0" smtClean="0"/>
              <a:t>https://www.youtube.com/watch?v=XRae8weOdyc&amp;&amp;</a:t>
            </a:r>
            <a:endParaRPr lang="pl-PL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2400" dirty="0" smtClean="0">
                <a:latin typeface="Arial" pitchFamily="34" charset="0"/>
                <a:cs typeface="Arial" pitchFamily="34" charset="0"/>
              </a:rPr>
              <a:t>Film 4: Pobrano </a:t>
            </a:r>
            <a:r>
              <a:rPr lang="pl-PL" sz="2400" smtClean="0">
                <a:latin typeface="Arial" pitchFamily="34" charset="0"/>
                <a:cs typeface="Arial" pitchFamily="34" charset="0"/>
              </a:rPr>
              <a:t>18.02.2016 z </a:t>
            </a:r>
            <a:r>
              <a:rPr lang="pl-PL" sz="2400" smtClean="0"/>
              <a:t>https://www.youtube.com/watch?v=InrS4Fdndr4</a:t>
            </a:r>
            <a:endParaRPr lang="pl-PL" sz="2400" dirty="0" smtClean="0">
              <a:latin typeface="Arial" pitchFamily="34" charset="0"/>
              <a:cs typeface="Arial" pitchFamily="34" charset="0"/>
            </a:endParaRPr>
          </a:p>
          <a:p>
            <a:endParaRPr lang="pl-PL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5940152" y="5157192"/>
            <a:ext cx="3088352" cy="360040"/>
          </a:xfrm>
        </p:spPr>
        <p:txBody>
          <a:bodyPr>
            <a:normAutofit fontScale="32500" lnSpcReduction="20000"/>
          </a:bodyPr>
          <a:lstStyle/>
          <a:p>
            <a:pPr marL="118872" indent="0">
              <a:buNone/>
            </a:pPr>
            <a:r>
              <a:rPr lang="pl-PL" dirty="0" smtClean="0">
                <a:solidFill>
                  <a:schemeClr val="bg1"/>
                </a:solidFill>
              </a:rPr>
              <a:t>Pobrano 18.02.20016 z www.os-psp.olsztyn.pl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6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6092552" y="5309592"/>
            <a:ext cx="3088352" cy="360040"/>
          </a:xfrm>
        </p:spPr>
        <p:txBody>
          <a:bodyPr>
            <a:normAutofit fontScale="32500" lnSpcReduction="20000"/>
          </a:bodyPr>
          <a:lstStyle/>
          <a:p>
            <a:pPr marL="118872" indent="0">
              <a:buNone/>
            </a:pPr>
            <a:r>
              <a:rPr lang="pl-PL" dirty="0" smtClean="0">
                <a:solidFill>
                  <a:schemeClr val="bg1"/>
                </a:solidFill>
              </a:rPr>
              <a:t>Pobrano 18.02.20016 z www.os-psp.olsztyn.pl</a:t>
            </a:r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DD2E-0A89-4F6F-B71E-D6B8232A8557}" type="slidenum">
              <a:rPr lang="pl-PL" altLang="pl-PL" smtClean="0"/>
              <a:pPr/>
              <a:t>40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91585348"/>
      </p:ext>
    </p:extLst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r>
              <a:rPr lang="pl-PL" altLang="pl-PL" sz="2800" dirty="0" smtClean="0"/>
              <a:t>Zjawisko pożaru</a:t>
            </a:r>
            <a:endParaRPr lang="pl-PL" altLang="pl-PL" sz="28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10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285720" y="1785926"/>
            <a:ext cx="8643998" cy="4143404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l-PL" dirty="0" smtClean="0">
                <a:cs typeface="Arial" panose="020B0604020202020204" pitchFamily="34" charset="0"/>
              </a:rPr>
              <a:t>	 	Aby zrozumieć czym jest pożar, należy również wyjaśnić pojęcie spalania oraz opisać warunki determinujące ten proces.</a:t>
            </a:r>
          </a:p>
          <a:p>
            <a:pPr algn="just">
              <a:buNone/>
            </a:pPr>
            <a:endParaRPr lang="pl-PL" dirty="0" smtClean="0"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pl-PL" dirty="0" smtClean="0">
                <a:cs typeface="Arial" panose="020B0604020202020204" pitchFamily="34" charset="0"/>
              </a:rPr>
              <a:t>		Spalaniem według M. Profit- Szczepańskiej nazywamy złożony fizykochemiczny proces wzajemnego oddziaływania materiału palnego(paliwa) i powietrza (utleniacza) charakteryzujący się wydzielaniem ciepła i światła.</a:t>
            </a:r>
            <a:endParaRPr lang="pl-PL" dirty="0">
              <a:cs typeface="Arial" panose="020B0604020202020204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DD2E-0A89-4F6F-B71E-D6B8232A8557}" type="slidenum">
              <a:rPr lang="pl-PL" altLang="pl-PL" smtClean="0"/>
              <a:pPr/>
              <a:t>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82324315"/>
      </p:ext>
    </p:extLst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-53637"/>
            <a:ext cx="8229600" cy="142873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      </a:t>
            </a:r>
            <a:br>
              <a:rPr lang="pl-PL" dirty="0" smtClean="0"/>
            </a:br>
            <a:r>
              <a:rPr lang="pl-PL" dirty="0" smtClean="0"/>
              <a:t>      </a:t>
            </a:r>
            <a:r>
              <a:rPr lang="pl-PL" sz="3100" dirty="0" smtClean="0"/>
              <a:t>Grupy pożarów</a:t>
            </a:r>
            <a:br>
              <a:rPr lang="pl-PL" sz="3100" dirty="0" smtClean="0"/>
            </a:br>
            <a:endParaRPr lang="pl-PL" sz="31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14282" y="1600200"/>
            <a:ext cx="8643998" cy="4614882"/>
          </a:xfrm>
        </p:spPr>
        <p:txBody>
          <a:bodyPr>
            <a:normAutofit fontScale="85000" lnSpcReduction="10000"/>
          </a:bodyPr>
          <a:lstStyle/>
          <a:p>
            <a:pPr marL="96838" indent="12700" algn="just">
              <a:buNone/>
            </a:pPr>
            <a:r>
              <a:rPr lang="pl-PL" sz="2400" dirty="0" smtClean="0"/>
              <a:t>Podział pożarów reguluje Europejska Norma, mająca status </a:t>
            </a:r>
            <a:br>
              <a:rPr lang="pl-PL" sz="2400" dirty="0" smtClean="0"/>
            </a:br>
            <a:r>
              <a:rPr lang="pl-PL" sz="2400" dirty="0" smtClean="0"/>
              <a:t>Polskiej Normy: PN-EN 2:1998 ze zmianą PN-EN 2:1996/A1:2006, wyróżnia  następujące grupy pożarów:</a:t>
            </a:r>
          </a:p>
          <a:p>
            <a:pPr marL="96838" indent="12700" algn="just">
              <a:buNone/>
            </a:pPr>
            <a:endParaRPr lang="pl-PL" sz="2400" dirty="0" smtClean="0"/>
          </a:p>
          <a:p>
            <a:pPr algn="just"/>
            <a:r>
              <a:rPr lang="pl-PL" sz="2400" b="1" i="1" dirty="0" smtClean="0"/>
              <a:t>Grupa pożarów A</a:t>
            </a:r>
            <a:r>
              <a:rPr lang="pl-PL" sz="2400" dirty="0" smtClean="0"/>
              <a:t>: Pożary materiałów stałych, których normalne spalanie zachodzi z tworzeniem żarzących się węgli, np. drewna, papieru, tkanin, itp. </a:t>
            </a:r>
          </a:p>
          <a:p>
            <a:pPr algn="just"/>
            <a:endParaRPr lang="pl-PL" sz="2400" dirty="0" smtClean="0"/>
          </a:p>
          <a:p>
            <a:pPr algn="just"/>
            <a:r>
              <a:rPr lang="pl-PL" sz="2400" b="1" i="1" dirty="0" smtClean="0"/>
              <a:t>Grupa pożarów B</a:t>
            </a:r>
            <a:r>
              <a:rPr lang="pl-PL" sz="2400" dirty="0" smtClean="0"/>
              <a:t>: Pożary cieczy i materiałów stałych topiących się</a:t>
            </a:r>
            <a:br>
              <a:rPr lang="pl-PL" sz="2400" dirty="0" smtClean="0"/>
            </a:br>
            <a:r>
              <a:rPr lang="pl-PL" sz="2400" dirty="0" smtClean="0"/>
              <a:t> np. tworzyw sztucznych, paliw, olejów, itp. </a:t>
            </a:r>
          </a:p>
          <a:p>
            <a:pPr algn="just"/>
            <a:endParaRPr lang="pl-PL" sz="2400" dirty="0" smtClean="0"/>
          </a:p>
          <a:p>
            <a:pPr algn="just"/>
            <a:r>
              <a:rPr lang="pl-PL" sz="2400" b="1" i="1" dirty="0" smtClean="0"/>
              <a:t>Grupa pożarów C</a:t>
            </a:r>
            <a:r>
              <a:rPr lang="pl-PL" sz="2400" dirty="0" smtClean="0"/>
              <a:t>: Pożary gazów, np. metanu, propanu, acetylenu, wodoru…</a:t>
            </a:r>
          </a:p>
          <a:p>
            <a:pPr algn="just"/>
            <a:endParaRPr lang="pl-PL" sz="2400" dirty="0" smtClean="0"/>
          </a:p>
          <a:p>
            <a:pPr algn="just"/>
            <a:r>
              <a:rPr lang="pl-PL" sz="2400" b="1" i="1" dirty="0" smtClean="0"/>
              <a:t>Grupa pożarów D</a:t>
            </a:r>
            <a:r>
              <a:rPr lang="pl-PL" sz="2400" dirty="0" smtClean="0"/>
              <a:t>: Pożary metali, np.  magnez, sód, potas, glin, tytan itp. </a:t>
            </a:r>
          </a:p>
          <a:p>
            <a:pPr algn="just"/>
            <a:endParaRPr lang="pl-PL" sz="2400" dirty="0" smtClean="0"/>
          </a:p>
          <a:p>
            <a:pPr algn="just"/>
            <a:r>
              <a:rPr lang="pl-PL" sz="2400" b="1" i="1" dirty="0" smtClean="0"/>
              <a:t>Grupa pożarów F</a:t>
            </a:r>
            <a:r>
              <a:rPr lang="pl-PL" sz="2400" dirty="0" smtClean="0"/>
              <a:t>: Pożary olejów i tłuszczów w urządzeniach kuchennych.</a:t>
            </a:r>
          </a:p>
          <a:p>
            <a:pPr marL="96838" indent="12700">
              <a:buNone/>
            </a:pPr>
            <a:endParaRPr lang="pl-PL" sz="2400" dirty="0" smtClean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DD2E-0A89-4F6F-B71E-D6B8232A8557}" type="slidenum">
              <a:rPr lang="pl-PL" altLang="pl-PL" smtClean="0"/>
              <a:pPr/>
              <a:t>6</a:t>
            </a:fld>
            <a:endParaRPr lang="pl-PL" altLang="pl-PL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728" y="260648"/>
            <a:ext cx="822216" cy="935708"/>
          </a:xfrm>
          <a:prstGeom prst="rect">
            <a:avLst/>
          </a:prstGeom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2439" y="1295587"/>
            <a:ext cx="8229600" cy="1251062"/>
          </a:xfrm>
        </p:spPr>
        <p:txBody>
          <a:bodyPr/>
          <a:lstStyle/>
          <a:p>
            <a:r>
              <a:rPr lang="pl-PL" dirty="0" smtClean="0"/>
              <a:t>  </a:t>
            </a:r>
            <a:r>
              <a:rPr lang="pl-PL" sz="2000" dirty="0" smtClean="0">
                <a:solidFill>
                  <a:srgbClr val="FF0000"/>
                </a:solidFill>
              </a:rPr>
              <a:t>Pożary grupy A</a:t>
            </a:r>
            <a:endParaRPr lang="pl-PL" sz="2000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457200" y="2523034"/>
            <a:ext cx="4038600" cy="3124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Symbol zastępczy zawartości 7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179388" indent="12700" algn="just">
              <a:buNone/>
            </a:pPr>
            <a:r>
              <a:rPr lang="pl-PL" dirty="0" smtClean="0"/>
              <a:t>Spalanie ciał stałych poprzedzone jest pojawieniem się palnej fazy lotnej powstałej w wyniku rozkładu termicznego wywołanego dostarczeniem energii.</a:t>
            </a:r>
          </a:p>
          <a:p>
            <a:pPr marL="179388" indent="12700" algn="just">
              <a:buNone/>
            </a:pPr>
            <a:endParaRPr lang="pl-PL" dirty="0" smtClean="0"/>
          </a:p>
          <a:p>
            <a:pPr marL="179388" indent="12700" algn="just">
              <a:buNone/>
            </a:pPr>
            <a:r>
              <a:rPr lang="pl-PL" dirty="0" smtClean="0"/>
              <a:t>Proces spalania ciał stałych najlepiej opisuje zamieszczony obok schemat zaczerpnięty z „Wybrane zagadnienia z chemii ogólnej, fizykochemii spalania i rozwojów pożarów” </a:t>
            </a:r>
          </a:p>
          <a:p>
            <a:pPr marL="179388" indent="12700" algn="just">
              <a:buNone/>
            </a:pPr>
            <a:r>
              <a:rPr lang="pl-PL" dirty="0" smtClean="0"/>
              <a:t>M. </a:t>
            </a:r>
            <a:r>
              <a:rPr lang="pl-PL" dirty="0" err="1" smtClean="0"/>
              <a:t>Pofit</a:t>
            </a:r>
            <a:r>
              <a:rPr lang="pl-PL" dirty="0" smtClean="0"/>
              <a:t>- Szczepańskiej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DD2E-0A89-4F6F-B71E-D6B8232A8557}" type="slidenum">
              <a:rPr lang="pl-PL" altLang="pl-PL" smtClean="0"/>
              <a:pPr/>
              <a:t>7</a:t>
            </a:fld>
            <a:endParaRPr lang="pl-PL" altLang="pl-PL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9" name="Tytuł 1"/>
          <p:cNvSpPr txBox="1">
            <a:spLocks/>
          </p:cNvSpPr>
          <p:nvPr/>
        </p:nvSpPr>
        <p:spPr>
          <a:xfrm>
            <a:off x="1259632" y="-53637"/>
            <a:ext cx="8229600" cy="1428736"/>
          </a:xfrm>
          <a:prstGeom prst="rect">
            <a:avLst/>
          </a:prstGeom>
        </p:spPr>
        <p:txBody>
          <a:bodyPr vert="horz" lIns="91440" rIns="45720" rtlCol="0" anchor="ctr">
            <a:normAutofit fontScale="825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l-PL" smtClean="0"/>
              <a:t>      </a:t>
            </a:r>
            <a:br>
              <a:rPr lang="pl-PL" smtClean="0"/>
            </a:br>
            <a:r>
              <a:rPr lang="pl-PL" smtClean="0"/>
              <a:t>      </a:t>
            </a:r>
            <a:r>
              <a:rPr lang="pl-PL" sz="3100" smtClean="0"/>
              <a:t>Grupy pożarów</a:t>
            </a:r>
            <a:br>
              <a:rPr lang="pl-PL" sz="3100" smtClean="0"/>
            </a:br>
            <a:endParaRPr lang="pl-PL" sz="3100" dirty="0"/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180528" y="1064958"/>
            <a:ext cx="8157592" cy="1251062"/>
          </a:xfrm>
        </p:spPr>
        <p:txBody>
          <a:bodyPr/>
          <a:lstStyle/>
          <a:p>
            <a:r>
              <a:rPr lang="pl-PL" dirty="0" smtClean="0"/>
              <a:t>       </a:t>
            </a:r>
            <a:r>
              <a:rPr lang="pl-PL" sz="2000" dirty="0" smtClean="0">
                <a:solidFill>
                  <a:srgbClr val="FF0000"/>
                </a:solidFill>
              </a:rPr>
              <a:t>Pożary grupy B</a:t>
            </a:r>
            <a:endParaRPr lang="pl-PL" sz="20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82439" y="2121493"/>
            <a:ext cx="7972452" cy="4623816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l-PL" sz="3200" b="1" dirty="0" smtClean="0"/>
              <a:t>Ciecze palne</a:t>
            </a:r>
            <a:r>
              <a:rPr lang="pl-PL" dirty="0" smtClean="0"/>
              <a:t> najpierw odparowują i spalają się powierzchniowo, o ile osiągną odpowiednią do ciągłości reakcji temperaturę zapłonu oraz prężność par. Spalaniu ulegają tylko pary cieczy palnej (powyżej temp. zapłonu), a  część wytworzonego ciepła podgrzewa ciecz podtrzymując, a nawet przyśpieszając spalanie.</a:t>
            </a:r>
          </a:p>
          <a:p>
            <a:pPr algn="just">
              <a:buNone/>
            </a:pPr>
            <a:r>
              <a:rPr lang="pl-PL" dirty="0" smtClean="0"/>
              <a:t>	</a:t>
            </a:r>
          </a:p>
          <a:p>
            <a:pPr marL="438150" indent="11113" algn="just">
              <a:buNone/>
            </a:pPr>
            <a:r>
              <a:rPr lang="pl-PL" dirty="0" smtClean="0"/>
              <a:t>Wystąpienie warstwy przegrzanej przy pożarach zbiorników (zwłaszcza cieczy ropopochodnych), może doprowadzić do wystąpienia niebezpiecznych zjawisk, takich jak wykipienie i wyrzut.  </a:t>
            </a:r>
            <a:endParaRPr lang="pl-PL" sz="3600" dirty="0" smtClean="0">
              <a:latin typeface="Arial" pitchFamily="34" charset="0"/>
            </a:endParaRPr>
          </a:p>
          <a:p>
            <a:pPr>
              <a:buNone/>
            </a:pP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8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7" name="Tytuł 1"/>
          <p:cNvSpPr txBox="1">
            <a:spLocks/>
          </p:cNvSpPr>
          <p:nvPr/>
        </p:nvSpPr>
        <p:spPr>
          <a:xfrm>
            <a:off x="1259632" y="-53637"/>
            <a:ext cx="8229600" cy="1428736"/>
          </a:xfrm>
          <a:prstGeom prst="rect">
            <a:avLst/>
          </a:prstGeom>
        </p:spPr>
        <p:txBody>
          <a:bodyPr vert="horz" lIns="91440" rIns="45720" rtlCol="0" anchor="ctr">
            <a:normAutofit fontScale="825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l-PL" dirty="0" smtClean="0"/>
              <a:t>      </a:t>
            </a:r>
            <a:br>
              <a:rPr lang="pl-PL" dirty="0" smtClean="0"/>
            </a:br>
            <a:r>
              <a:rPr lang="pl-PL" dirty="0" smtClean="0"/>
              <a:t>      </a:t>
            </a:r>
            <a:r>
              <a:rPr lang="pl-PL" sz="3100" dirty="0" smtClean="0"/>
              <a:t>Grupy pożarów</a:t>
            </a:r>
            <a:br>
              <a:rPr lang="pl-PL" sz="3100" dirty="0" smtClean="0"/>
            </a:br>
            <a:endParaRPr lang="pl-PL" sz="3100" dirty="0"/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156863" y="1190677"/>
            <a:ext cx="8229600" cy="1251062"/>
          </a:xfrm>
        </p:spPr>
        <p:txBody>
          <a:bodyPr/>
          <a:lstStyle/>
          <a:p>
            <a:r>
              <a:rPr lang="pl-PL" dirty="0" smtClean="0"/>
              <a:t>      </a:t>
            </a:r>
            <a:r>
              <a:rPr lang="pl-PL" sz="2000" dirty="0" smtClean="0">
                <a:solidFill>
                  <a:srgbClr val="FF0000"/>
                </a:solidFill>
              </a:rPr>
              <a:t>Pożary grupy C</a:t>
            </a:r>
            <a:endParaRPr lang="pl-PL" sz="20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82439" y="2212103"/>
            <a:ext cx="8290989" cy="4264896"/>
          </a:xfrm>
        </p:spPr>
        <p:txBody>
          <a:bodyPr/>
          <a:lstStyle/>
          <a:p>
            <a:pPr marL="174625" indent="0" algn="just">
              <a:buNone/>
            </a:pPr>
            <a:r>
              <a:rPr lang="pl-PL" dirty="0" smtClean="0"/>
              <a:t>	Gazy spalają się objętościowo i w przeciwieństwie do cieczy nie jest obserwowana temperatura zapłonu- ulegają one zapaleniu w każdej temperaturze w odpowiednim stężeniu gazu palnego, określanego w literaturze jako granice wybuchowości.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9</a:t>
            </a:fld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  <p:sp>
        <p:nvSpPr>
          <p:cNvPr id="7" name="Tytuł 1"/>
          <p:cNvSpPr txBox="1">
            <a:spLocks/>
          </p:cNvSpPr>
          <p:nvPr/>
        </p:nvSpPr>
        <p:spPr>
          <a:xfrm>
            <a:off x="1259632" y="-53637"/>
            <a:ext cx="8229600" cy="1428736"/>
          </a:xfrm>
          <a:prstGeom prst="rect">
            <a:avLst/>
          </a:prstGeom>
        </p:spPr>
        <p:txBody>
          <a:bodyPr vert="horz" lIns="91440" rIns="45720" rtlCol="0" anchor="ctr">
            <a:normAutofit fontScale="825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l-PL" dirty="0" smtClean="0"/>
              <a:t>      </a:t>
            </a:r>
            <a:br>
              <a:rPr lang="pl-PL" dirty="0" smtClean="0"/>
            </a:br>
            <a:r>
              <a:rPr lang="pl-PL" dirty="0" smtClean="0"/>
              <a:t>      </a:t>
            </a:r>
            <a:r>
              <a:rPr lang="pl-PL" sz="3100" dirty="0" smtClean="0"/>
              <a:t>Grupy pożarów</a:t>
            </a:r>
            <a:br>
              <a:rPr lang="pl-PL" sz="3100" dirty="0" smtClean="0"/>
            </a:br>
            <a:endParaRPr lang="pl-PL" sz="3100" dirty="0"/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ł">
  <a:themeElements>
    <a:clrScheme name="Moduł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ł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ł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2961</TotalTime>
  <Words>1556</Words>
  <Application>Microsoft Office PowerPoint</Application>
  <PresentationFormat>Pokaz na ekranie (4:3)</PresentationFormat>
  <Paragraphs>234</Paragraphs>
  <Slides>40</Slides>
  <Notes>6</Notes>
  <HiddenSlides>0</HiddenSlides>
  <MMClips>4</MMClips>
  <ScaleCrop>false</ScaleCrop>
  <HeadingPairs>
    <vt:vector size="6" baseType="variant">
      <vt:variant>
        <vt:lpstr>Używane czcionki</vt:lpstr>
      </vt:variant>
      <vt:variant>
        <vt:i4>9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40</vt:i4>
      </vt:variant>
    </vt:vector>
  </HeadingPairs>
  <TitlesOfParts>
    <vt:vector size="50" baseType="lpstr">
      <vt:lpstr>Arial</vt:lpstr>
      <vt:lpstr>Arial Black</vt:lpstr>
      <vt:lpstr>Bookman Old Style</vt:lpstr>
      <vt:lpstr>Calibri</vt:lpstr>
      <vt:lpstr>Corbel</vt:lpstr>
      <vt:lpstr>Times New Roman CE</vt:lpstr>
      <vt:lpstr>Wingdings</vt:lpstr>
      <vt:lpstr>Wingdings 2</vt:lpstr>
      <vt:lpstr>Wingdings 3</vt:lpstr>
      <vt:lpstr>Moduł</vt:lpstr>
      <vt:lpstr>TEMAT 12:  Pożar i jego rozwój</vt:lpstr>
      <vt:lpstr>MATERIAŁ NAUCZANIA</vt:lpstr>
      <vt:lpstr>         Zjawisko pożaru</vt:lpstr>
      <vt:lpstr>Zjawisko pożaru</vt:lpstr>
      <vt:lpstr>Zjawisko pożaru</vt:lpstr>
      <vt:lpstr>             Grupy pożarów </vt:lpstr>
      <vt:lpstr>  Pożary grupy A</vt:lpstr>
      <vt:lpstr>       Pożary grupy B</vt:lpstr>
      <vt:lpstr>      Pożary grupy C</vt:lpstr>
      <vt:lpstr>      Pożary grupy D</vt:lpstr>
      <vt:lpstr>      Pożary grupy F </vt:lpstr>
      <vt:lpstr>        Fazy pożaru</vt:lpstr>
      <vt:lpstr>         Fazy pożaru </vt:lpstr>
      <vt:lpstr>Prezentacja programu PowerPoint</vt:lpstr>
      <vt:lpstr>Fazy pożaru</vt:lpstr>
      <vt:lpstr>Fazy pożaru</vt:lpstr>
      <vt:lpstr>Pożary wewnętrzne i zewnętrzne</vt:lpstr>
      <vt:lpstr>Pożary wewnętrzne i zewnętrzne</vt:lpstr>
      <vt:lpstr>Pożary wewnętrzne i zewnętrzne</vt:lpstr>
      <vt:lpstr>Produkty spalania</vt:lpstr>
      <vt:lpstr>Strefy pożaru</vt:lpstr>
      <vt:lpstr>I  Strefa spalania</vt:lpstr>
      <vt:lpstr>  II  Strefa konwekcji</vt:lpstr>
      <vt:lpstr> III   Strefa zadymienia</vt:lpstr>
      <vt:lpstr>IV  Strefa oddziaływania cieplnego</vt:lpstr>
      <vt:lpstr>  Rozgorzenie</vt:lpstr>
      <vt:lpstr>Prezentacja programu PowerPoint</vt:lpstr>
      <vt:lpstr>Przykładowy rozkład temperatur </vt:lpstr>
      <vt:lpstr>Zagrożenia dla ratowników związane z pożarami</vt:lpstr>
      <vt:lpstr>Toksyczne produkty rozkładu termicznego </vt:lpstr>
      <vt:lpstr>Zadymienie</vt:lpstr>
      <vt:lpstr> Niedobór tlenu</vt:lpstr>
      <vt:lpstr> Uszkodzenie konstrukcji</vt:lpstr>
      <vt:lpstr>Rozgorzenie (FLASH OVER)</vt:lpstr>
      <vt:lpstr>Wsteczny ciąg płomieni</vt:lpstr>
      <vt:lpstr>Prezentacja programu PowerPoint</vt:lpstr>
      <vt:lpstr>Prezentacja programu PowerPoint</vt:lpstr>
      <vt:lpstr>Prezentacja programu PowerPoint</vt:lpstr>
      <vt:lpstr>BIBLIOGRAFIA</vt:lpstr>
      <vt:lpstr>INDEKS MATERIAŁÓW POBRANYCH Z INTERNETU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godles</dc:creator>
  <cp:lastModifiedBy>Marek E</cp:lastModifiedBy>
  <cp:revision>296</cp:revision>
  <dcterms:created xsi:type="dcterms:W3CDTF">2014-03-01T12:20:49Z</dcterms:created>
  <dcterms:modified xsi:type="dcterms:W3CDTF">2016-06-16T10:24:54Z</dcterms:modified>
</cp:coreProperties>
</file>