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77" r:id="rId17"/>
    <p:sldId id="269" r:id="rId18"/>
    <p:sldId id="270" r:id="rId19"/>
    <p:sldId id="271" r:id="rId20"/>
    <p:sldId id="278" r:id="rId21"/>
    <p:sldId id="272" r:id="rId22"/>
    <p:sldId id="279" r:id="rId23"/>
    <p:sldId id="273" r:id="rId24"/>
    <p:sldId id="274" r:id="rId25"/>
    <p:sldId id="275" r:id="rId26"/>
  </p:sldIdLst>
  <p:sldSz cx="12192000" cy="6858000"/>
  <p:notesSz cx="6797675" cy="9926638"/>
  <p:embeddedFontLst>
    <p:embeddedFont>
      <p:font typeface="Book Antiqua" panose="020406020503050303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Nunito" pitchFamily="2" charset="-18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BmmiDzd3a1V8PGP0NL1Kg+Po3G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34315-B30A-8C77-1DE8-1BE2D5FABE43}" name="Żywuszko Monika  (DSF)" initials="ŻM(" userId="S::Monika.Zywuszko@ad.ms.gov.pl::d7547f92-babe-4a4a-b856-7eefcb5109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044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0" name="Google Shape;20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0" name="Google Shape;22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2949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a3f8b16ca_0_5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10a3f8b16c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a3f8b16ca_0_6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10a3f8b16c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255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6369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a3f8b16ca_0_4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10a3f8b16c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327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a3f8b16ca_0_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5" name="Google Shape;135;g10a3f8b16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a3f8b16ca_0_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" name="Google Shape;154;g10a3f8b16c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3" name="Google Shape;16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ctrTitle"/>
          </p:nvPr>
        </p:nvSpPr>
        <p:spPr>
          <a:xfrm>
            <a:off x="1524000" y="144998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ubTitle" idx="1"/>
          </p:nvPr>
        </p:nvSpPr>
        <p:spPr>
          <a:xfrm>
            <a:off x="1524000" y="397622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12911"/>
            <a:ext cx="12192000" cy="44508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12916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2896649"/>
            <a:ext cx="10515600" cy="329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lt1"/>
            </a:gs>
            <a:gs pos="6000">
              <a:srgbClr val="F4F4F4">
                <a:alpha val="97647"/>
              </a:srgbClr>
            </a:gs>
            <a:gs pos="100000">
              <a:srgbClr val="CECECE"/>
            </a:gs>
          </a:gsLst>
          <a:lin ang="8100019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3">
            <a:alphaModFix/>
          </a:blip>
          <a:srcRect l="91586"/>
          <a:stretch/>
        </p:blipFill>
        <p:spPr>
          <a:xfrm>
            <a:off x="0" y="6538911"/>
            <a:ext cx="12192000" cy="31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7"/>
          <p:cNvPicPr preferRelativeResize="0"/>
          <p:nvPr/>
        </p:nvPicPr>
        <p:blipFill rotWithShape="1">
          <a:blip r:embed="rId13">
            <a:alphaModFix/>
          </a:blip>
          <a:srcRect l="91586"/>
          <a:stretch/>
        </p:blipFill>
        <p:spPr>
          <a:xfrm>
            <a:off x="0" y="0"/>
            <a:ext cx="12192000" cy="111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6" name="Google Shape;16;p27"/>
          <p:cNvSpPr txBox="1"/>
          <p:nvPr/>
        </p:nvSpPr>
        <p:spPr>
          <a:xfrm>
            <a:off x="3562173" y="238101"/>
            <a:ext cx="5067654" cy="6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Departament Strategii i Funduszy Europejskich</a:t>
            </a: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IV Posiedzenie Rady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7"/>
          <p:cNvSpPr txBox="1"/>
          <p:nvPr/>
        </p:nvSpPr>
        <p:spPr>
          <a:xfrm>
            <a:off x="10211471" y="413053"/>
            <a:ext cx="17411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26 listopada 2020</a:t>
            </a:r>
            <a:endParaRPr sz="16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" name="Google Shape;18;p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9347" y="0"/>
            <a:ext cx="2923858" cy="111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7"/>
          <p:cNvPicPr preferRelativeResize="0"/>
          <p:nvPr/>
        </p:nvPicPr>
        <p:blipFill rotWithShape="1">
          <a:blip r:embed="rId14">
            <a:alphaModFix/>
          </a:blip>
          <a:srcRect l="91586"/>
          <a:stretch/>
        </p:blipFill>
        <p:spPr>
          <a:xfrm>
            <a:off x="0" y="6462889"/>
            <a:ext cx="12192000" cy="828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dukacja-Prawna%C2%A0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-1" y="3186564"/>
            <a:ext cx="12192000" cy="99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300" b="1" dirty="0">
                <a:latin typeface="Times New Roman"/>
                <a:ea typeface="Times New Roman"/>
                <a:cs typeface="Times New Roman"/>
                <a:sym typeface="Times New Roman"/>
              </a:rPr>
              <a:t>PRAWO KONSUMENCKIE</a:t>
            </a:r>
            <a:endParaRPr sz="43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60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4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2056650" y="208353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" name="Google Shape;98;p1">
            <a:extLst>
              <a:ext uri="{FF2B5EF4-FFF2-40B4-BE49-F238E27FC236}">
                <a16:creationId xmlns:a16="http://schemas.microsoft.com/office/drawing/2014/main" id="{26B825F2-0F54-4781-AA5A-0B74EE86763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01287" y="1490273"/>
            <a:ext cx="1389425" cy="13932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6EF2D6CC-A9AC-45E9-9BF7-476BE23E83C1}"/>
              </a:ext>
            </a:extLst>
          </p:cNvPr>
          <p:cNvSpPr txBox="1"/>
          <p:nvPr/>
        </p:nvSpPr>
        <p:spPr>
          <a:xfrm>
            <a:off x="2769288" y="4291582"/>
            <a:ext cx="6925800" cy="10389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Lekcja przygotowana przez</a:t>
            </a:r>
            <a:endParaRPr sz="2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ds. Edukacji Prawnej </a:t>
            </a:r>
            <a:endParaRPr sz="13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99;p1">
            <a:extLst>
              <a:ext uri="{FF2B5EF4-FFF2-40B4-BE49-F238E27FC236}">
                <a16:creationId xmlns:a16="http://schemas.microsoft.com/office/drawing/2014/main" id="{DF0255B2-751C-4D35-87EB-0AA4194032E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9489" y="5633639"/>
            <a:ext cx="713022" cy="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838171" y="1347004"/>
            <a:ext cx="10515600" cy="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100">
                <a:latin typeface="Times New Roman"/>
                <a:ea typeface="Times New Roman"/>
                <a:cs typeface="Times New Roman"/>
                <a:sym typeface="Times New Roman"/>
              </a:rPr>
              <a:t>Reklamację na podstawie rękojmi składamy, gdy produkt jest wadliwy, tzn. ma wadę fizyczną lub prawną. Co to znaczy?</a:t>
            </a:r>
            <a:endParaRPr sz="2400"/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0" name="Google Shape;180;p7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401053" y="2572834"/>
            <a:ext cx="863662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Times New Roman"/>
              <a:buAutoNum type="alphaLcParenR"/>
            </a:pP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wada fizyczna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- niezgodność rzeczy z umową, np. produkt: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nie ma właściwości, które rzecz tego rodzaju powinna mieć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nie ma właściwości, o których konsument został zapewniony przez sprzedawcę lub reklamę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nie nadaje się do celu, o którym kupujący poinformował sprzedawcę przy okazji zawierania umowy, jeśli przedsiębiorca nie zgłosił zastrzeżenia co do takiego jej przeznaczenia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została wydana kupującemu w stanie niekompletnym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7669" y="3711091"/>
            <a:ext cx="828870" cy="8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838171" y="1309311"/>
            <a:ext cx="10515600" cy="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100" dirty="0">
                <a:latin typeface="Times New Roman"/>
                <a:ea typeface="Times New Roman"/>
                <a:cs typeface="Times New Roman"/>
                <a:sym typeface="Times New Roman"/>
              </a:rPr>
              <a:t>Reklamację na podstawie rękojmi składamy, gdy produkt jest wadliwy, tzn. ma wadę fizyczną lub prawną. Co to znaczy?</a:t>
            </a:r>
            <a:endParaRPr sz="2400" dirty="0"/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0" name="Google Shape;180;p7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401053" y="2572834"/>
            <a:ext cx="8253849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</a:pPr>
            <a:r>
              <a:rPr kumimoji="0" lang="pl-PL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wada prawna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- występuje, gdy towar:</a:t>
            </a:r>
          </a:p>
          <a:p>
            <a:pPr marL="457200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-"/>
              <a:tabLst/>
              <a:defRPr/>
            </a:pP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jest własnością osoby trzeciej - np. pochodzi z kradzieży</a:t>
            </a:r>
          </a:p>
          <a:p>
            <a:pPr marL="457200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-"/>
              <a:tabLst/>
              <a:defRPr/>
            </a:pP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obciąża go prawo innej osoby (osoby trzeciej) – np. osobie trzeciej przysługuje prawo pierwokupu</a:t>
            </a:r>
          </a:p>
          <a:p>
            <a:pPr marL="457200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-"/>
              <a:tabLst/>
              <a:defRPr/>
            </a:pPr>
            <a:r>
              <a:rPr kumimoji="0" lang="pl-PL" sz="24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cechuje się ograniczeniami w korzystaniu lub rozporządzaniu nim w wyniku decyzji lub orzeczenia właściwego organu – np. został zabezpieczony w postępowaniu karnym jako dowód w sprawie.</a:t>
            </a: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-"/>
            </a:pP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5321" y="3530338"/>
            <a:ext cx="828870" cy="821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16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>
            <a:spLocks noGrp="1"/>
          </p:cNvSpPr>
          <p:nvPr>
            <p:ph type="title"/>
          </p:nvPr>
        </p:nvSpPr>
        <p:spPr>
          <a:xfrm>
            <a:off x="838200" y="1388125"/>
            <a:ext cx="105156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300" dirty="0">
                <a:latin typeface="Times New Roman"/>
                <a:ea typeface="Times New Roman"/>
                <a:cs typeface="Times New Roman"/>
                <a:sym typeface="Times New Roman"/>
              </a:rPr>
              <a:t>Konsument, składając reklamację z tytułu rękojmi, może żądać </a:t>
            </a:r>
            <a:r>
              <a:rPr lang="pl-PL" sz="3300" b="1" dirty="0">
                <a:latin typeface="Times New Roman"/>
                <a:ea typeface="Times New Roman"/>
                <a:cs typeface="Times New Roman"/>
                <a:sym typeface="Times New Roman"/>
              </a:rPr>
              <a:t>jednego z czterech </a:t>
            </a:r>
            <a:r>
              <a:rPr lang="pl-PL" sz="3300" dirty="0">
                <a:latin typeface="Times New Roman"/>
                <a:ea typeface="Times New Roman"/>
                <a:cs typeface="Times New Roman"/>
                <a:sym typeface="Times New Roman"/>
              </a:rPr>
              <a:t>działań:</a:t>
            </a:r>
            <a:endParaRPr sz="3000" dirty="0"/>
          </a:p>
        </p:txBody>
      </p:sp>
      <p:pic>
        <p:nvPicPr>
          <p:cNvPr id="188" name="Google Shape;18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2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0" name="Google Shape;190;p42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  <p:sp>
        <p:nvSpPr>
          <p:cNvPr id="191" name="Google Shape;191;p42"/>
          <p:cNvSpPr txBox="1"/>
          <p:nvPr/>
        </p:nvSpPr>
        <p:spPr>
          <a:xfrm>
            <a:off x="401050" y="2346800"/>
            <a:ext cx="1130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9263" marR="0" lvl="0" indent="-449263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42"/>
          <p:cNvSpPr/>
          <p:nvPr/>
        </p:nvSpPr>
        <p:spPr>
          <a:xfrm>
            <a:off x="2975838" y="4517591"/>
            <a:ext cx="2908500" cy="160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2"/>
          <p:cNvSpPr txBox="1"/>
          <p:nvPr/>
        </p:nvSpPr>
        <p:spPr>
          <a:xfrm>
            <a:off x="3165888" y="4841891"/>
            <a:ext cx="2528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wymiany rzeczy na nową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42"/>
          <p:cNvSpPr/>
          <p:nvPr/>
        </p:nvSpPr>
        <p:spPr>
          <a:xfrm>
            <a:off x="2975838" y="2722687"/>
            <a:ext cx="2908500" cy="160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2"/>
          <p:cNvSpPr txBox="1"/>
          <p:nvPr/>
        </p:nvSpPr>
        <p:spPr>
          <a:xfrm>
            <a:off x="3107114" y="3239437"/>
            <a:ext cx="2528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naprawy rzeczy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42"/>
          <p:cNvSpPr/>
          <p:nvPr/>
        </p:nvSpPr>
        <p:spPr>
          <a:xfrm>
            <a:off x="6307663" y="2722687"/>
            <a:ext cx="2908500" cy="160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obniżenia ceny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42"/>
          <p:cNvSpPr/>
          <p:nvPr/>
        </p:nvSpPr>
        <p:spPr>
          <a:xfrm>
            <a:off x="6307662" y="4514550"/>
            <a:ext cx="2908500" cy="156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odstąpienia od umowy –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w szczególnych przypadkach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8200" y="1173300"/>
            <a:ext cx="105156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Times New Roman"/>
              <a:buChar char="➔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Jeśli konsument żąda: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2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3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13</a:t>
            </a:fld>
            <a:endParaRPr/>
          </a:p>
        </p:txBody>
      </p:sp>
      <p:sp>
        <p:nvSpPr>
          <p:cNvPr id="206" name="Google Shape;206;p43"/>
          <p:cNvSpPr txBox="1"/>
          <p:nvPr/>
        </p:nvSpPr>
        <p:spPr>
          <a:xfrm>
            <a:off x="280925" y="1634675"/>
            <a:ext cx="11678438" cy="543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naprawy towaru,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wymiany towaru na nowy,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obniżenia ceny towaru,</a:t>
            </a:r>
          </a:p>
          <a:p>
            <a:pPr marL="762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033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  to na przedsiębiorcy spoczywa obowiązek rozpatrzenia reklamacji w terminie </a:t>
            </a: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14 dni 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kalendarzowych od dnia jej złożenia. </a:t>
            </a: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W przypadku niedotrzymania tego terminu uznaje się,         że reklamacja jest </a:t>
            </a:r>
            <a:r>
              <a:rPr lang="pl-PL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zasadna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. Sprzedawca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nie może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 po jego upływie odmówić spełnienia żądania konsumenta, nawet jeżeli wada powstała z jego winy i np. zalał urządzenie wodą.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pl-PL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Jako szkodę można również traktować: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koszt zawarcia umowy (inicjowanej np. za pomocą płatnej infolinii);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koszt przechowania (np. w razie zwłoki w odbiorze reklamowanego towaru o dużych rozmiarach);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inwestycje w towar, z których konsument nie odniósł korzyści (m.in. koszt przeglądu auta).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43"/>
          <p:cNvPicPr preferRelativeResize="0"/>
          <p:nvPr/>
        </p:nvPicPr>
        <p:blipFill rotWithShape="1">
          <a:blip r:embed="rId4">
            <a:alphaModFix/>
          </a:blip>
          <a:srcRect t="-9840" b="9840"/>
          <a:stretch/>
        </p:blipFill>
        <p:spPr>
          <a:xfrm>
            <a:off x="9111591" y="1173300"/>
            <a:ext cx="732449" cy="1048276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>
            <a:spLocks noGrp="1"/>
          </p:cNvSpPr>
          <p:nvPr>
            <p:ph type="title"/>
          </p:nvPr>
        </p:nvSpPr>
        <p:spPr>
          <a:xfrm>
            <a:off x="595200" y="1599325"/>
            <a:ext cx="109395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200" b="1">
                <a:latin typeface="Times New Roman"/>
                <a:ea typeface="Times New Roman"/>
                <a:cs typeface="Times New Roman"/>
                <a:sym typeface="Times New Roman"/>
              </a:rPr>
              <a:t>Najważniejsze prawa konsumenta - zwrot towaru</a:t>
            </a:r>
            <a:endParaRPr sz="5000" b="1"/>
          </a:p>
        </p:txBody>
      </p:sp>
      <p:pic>
        <p:nvPicPr>
          <p:cNvPr id="213" name="Google Shape;21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14</a:t>
            </a:fld>
            <a:endParaRPr/>
          </a:p>
        </p:txBody>
      </p:sp>
      <p:sp>
        <p:nvSpPr>
          <p:cNvPr id="216" name="Google Shape;216;p44"/>
          <p:cNvSpPr txBox="1"/>
          <p:nvPr/>
        </p:nvSpPr>
        <p:spPr>
          <a:xfrm flipH="1">
            <a:off x="401050" y="3503375"/>
            <a:ext cx="11309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3700">
                <a:latin typeface="Times New Roman"/>
                <a:ea typeface="Times New Roman"/>
                <a:cs typeface="Times New Roman"/>
                <a:sym typeface="Times New Roman"/>
              </a:rPr>
              <a:t>Czy ktoś z Was dokonywał kiedyś zwrotu zakupionej rzeczy/jeśli tak, jak to przebiegało?</a:t>
            </a:r>
            <a:endParaRPr sz="3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44"/>
          <p:cNvSpPr/>
          <p:nvPr/>
        </p:nvSpPr>
        <p:spPr>
          <a:xfrm>
            <a:off x="561850" y="3123275"/>
            <a:ext cx="11309700" cy="2164800"/>
          </a:xfrm>
          <a:prstGeom prst="snip1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title"/>
          </p:nvPr>
        </p:nvSpPr>
        <p:spPr>
          <a:xfrm>
            <a:off x="231350" y="1286075"/>
            <a:ext cx="7535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b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Jeżeli dokonujesz zakupu w sklepie stacjonarnym, to zgodnie z polskim prawem sprzedawca nie ma obowiązku przyjmowania zwrotu niewadliwego towaru tylko dlatego, że zmieniłeś/</a:t>
            </a:r>
            <a:r>
              <a:rPr lang="pl-PL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aś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zdanie i już go nie chcesz.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ALE jeśli towar ma wadę – wtedy jego zwrot może być dokonany w ramach reklamacji złożonej na zasadach rękojmi. Ponadto sprzedawca może (choć nie musi) przewidzieć w regulaminie sklepu stacjonarnego ewentualność zwrotu towaru przez kupującego                   w określonym terminie (np. 30 dni) i pod określonymi warunkami.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8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25" name="Google Shape;225;p48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  <p:sp>
        <p:nvSpPr>
          <p:cNvPr id="226" name="Google Shape;226;p48"/>
          <p:cNvSpPr txBox="1"/>
          <p:nvPr/>
        </p:nvSpPr>
        <p:spPr>
          <a:xfrm>
            <a:off x="401053" y="2188724"/>
            <a:ext cx="1130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326" y="2752973"/>
            <a:ext cx="3767629" cy="249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>
            <a:spLocks noGrp="1"/>
          </p:cNvSpPr>
          <p:nvPr>
            <p:ph type="title"/>
          </p:nvPr>
        </p:nvSpPr>
        <p:spPr>
          <a:xfrm rot="10800000" flipV="1">
            <a:off x="597183" y="2471116"/>
            <a:ext cx="6003641" cy="328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Wyjątek stanowi sytuacja, w której towar został zakupiony poza lokalem przedsiębiorstwa lub na odległość. </a:t>
            </a:r>
            <a:b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Konsument zawsze ma wtedy prawo do odstąpienia od umowy (to znaczy zwrócenia go i żądania zwrotu ceny wraz z kosztami dostawy) w terminie 14 dni i obowiązek zwrotu towaru w ciągu kolejnych 14 dni.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8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25" name="Google Shape;225;p48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  <p:sp>
        <p:nvSpPr>
          <p:cNvPr id="226" name="Google Shape;226;p48"/>
          <p:cNvSpPr txBox="1"/>
          <p:nvPr/>
        </p:nvSpPr>
        <p:spPr>
          <a:xfrm>
            <a:off x="390418" y="1254776"/>
            <a:ext cx="11452537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3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Zakupy przez </a:t>
            </a:r>
            <a:r>
              <a:rPr lang="pl-PL" sz="3600" b="1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internet</a:t>
            </a:r>
            <a:r>
              <a:rPr lang="pl-PL" sz="3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24ADB6A-F478-43D7-BA83-4152D58A2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250" y="2603373"/>
            <a:ext cx="4504568" cy="29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60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a3f8b16ca_0_54"/>
          <p:cNvSpPr txBox="1">
            <a:spLocks noGrp="1"/>
          </p:cNvSpPr>
          <p:nvPr>
            <p:ph type="title"/>
          </p:nvPr>
        </p:nvSpPr>
        <p:spPr>
          <a:xfrm>
            <a:off x="1169221" y="1472138"/>
            <a:ext cx="89661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Najważniejsze prawa konsumenta - prawo do informacji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3" name="Google Shape;233;g10a3f8b16ca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0a3f8b16ca_0_54"/>
          <p:cNvSpPr txBox="1"/>
          <p:nvPr/>
        </p:nvSpPr>
        <p:spPr>
          <a:xfrm>
            <a:off x="2056621" y="192415"/>
            <a:ext cx="80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35" name="Google Shape;235;g10a3f8b16ca_0_54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  <p:sp>
        <p:nvSpPr>
          <p:cNvPr id="236" name="Google Shape;236;g10a3f8b16ca_0_54"/>
          <p:cNvSpPr txBox="1"/>
          <p:nvPr/>
        </p:nvSpPr>
        <p:spPr>
          <a:xfrm>
            <a:off x="441125" y="2561425"/>
            <a:ext cx="11309700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Prawo do informacji to jedno z podstawowych uprawnień konsumenta.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Każda informacja udzielana klientom musi być sformułowana w sposób jasny      i zrozumiały - nie może wprowadzać w błąd.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Zakres i forma informacji, których sprzedawca jest zobowiązany udzielić, zależą m. in. od sposobu zawarcia umowy.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g10a3f8b16ca_0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4081" y="1472138"/>
            <a:ext cx="828870" cy="821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a3f8b16ca_0_63"/>
          <p:cNvSpPr txBox="1">
            <a:spLocks noGrp="1"/>
          </p:cNvSpPr>
          <p:nvPr>
            <p:ph type="title"/>
          </p:nvPr>
        </p:nvSpPr>
        <p:spPr>
          <a:xfrm>
            <a:off x="479525" y="1399688"/>
            <a:ext cx="107247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Przedsiębiorca zawierający umowę z konsumentem poza swoim lokalem lub na odległość, zobowiązany jest – najpóźniej w chwili wyrażenia przez konsumenta woli związania się umową – </a:t>
            </a:r>
            <a:r>
              <a:rPr lang="pl-PL" sz="26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poinformować go w sposób jasny      i zrozumiały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, zwłaszcza o: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3" name="Google Shape;243;g10a3f8b16ca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10a3f8b16ca_0_63"/>
          <p:cNvSpPr txBox="1"/>
          <p:nvPr/>
        </p:nvSpPr>
        <p:spPr>
          <a:xfrm>
            <a:off x="2056621" y="192415"/>
            <a:ext cx="80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5" name="Google Shape;245;g10a3f8b16ca_0_63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18</a:t>
            </a:fld>
            <a:endParaRPr/>
          </a:p>
        </p:txBody>
      </p:sp>
      <p:sp>
        <p:nvSpPr>
          <p:cNvPr id="246" name="Google Shape;246;g10a3f8b16ca_0_63"/>
          <p:cNvSpPr txBox="1"/>
          <p:nvPr/>
        </p:nvSpPr>
        <p:spPr>
          <a:xfrm>
            <a:off x="401050" y="3020100"/>
            <a:ext cx="113097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swoich danych identyfikujących, w szczególności o firmie i numerze, pod którym została ona zarejestrowana (KRS lub NIP)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sposobie i terminie zapłaty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przypadkach, w których konsument traci prawo do odstąpienia od umowy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możliwości skorzystania z pozasądowych sposobów rozpatrywania reklamacji    i dochodzenia roszczeń oraz zasadach dostępu do tych procedur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2600" i="1" dirty="0">
                <a:latin typeface="Times New Roman"/>
                <a:ea typeface="Times New Roman"/>
                <a:cs typeface="Times New Roman"/>
                <a:sym typeface="Times New Roman"/>
              </a:rPr>
              <a:t>Podstawa prawna – art. 12 ustawy o prawach konsumenta</a:t>
            </a:r>
            <a:endParaRPr sz="26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0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4" name="Google Shape;254;p50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19</a:t>
            </a:fld>
            <a:endParaRPr/>
          </a:p>
        </p:txBody>
      </p:sp>
      <p:sp>
        <p:nvSpPr>
          <p:cNvPr id="255" name="Google Shape;255;p50"/>
          <p:cNvSpPr txBox="1"/>
          <p:nvPr/>
        </p:nvSpPr>
        <p:spPr>
          <a:xfrm>
            <a:off x="401049" y="1302609"/>
            <a:ext cx="11309700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SPRZEDAŻ PRZEZ INTERENET</a:t>
            </a:r>
          </a:p>
          <a:p>
            <a:pPr marL="101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Gdy umowa jest zawierana na odległość za pomocą środków komunikacji elektronicznej (np. przez </a:t>
            </a:r>
            <a:r>
              <a:rPr lang="pl-PL" sz="2600" dirty="0" err="1">
                <a:latin typeface="Times New Roman"/>
                <a:ea typeface="Times New Roman"/>
                <a:cs typeface="Times New Roman"/>
                <a:sym typeface="Times New Roman"/>
              </a:rPr>
              <a:t>internet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) i nakłada na konsumenta obowiązek zapłaty, przedsiębiorca musi poinformować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o wszelkich opłatach i kosztach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. Kupujący musi mieć też możliwość wyraźnego potwierdzenia, że wie, iż składane zamówienie wiąże się z obowiązkiem zapłaty.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55A704F-B33E-44B1-943F-18BC3DA20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433" y="3980437"/>
            <a:ext cx="3141133" cy="2296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171" y="1372210"/>
            <a:ext cx="10515600" cy="8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Kim właściwie jest konsument?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672975" y="2350000"/>
            <a:ext cx="10680796" cy="149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 dirty="0">
                <a:latin typeface="Times New Roman"/>
                <a:ea typeface="Times New Roman"/>
                <a:cs typeface="Times New Roman"/>
                <a:sym typeface="Times New Roman"/>
              </a:rPr>
              <a:t>Konsumentem jest </a:t>
            </a:r>
            <a:r>
              <a:rPr lang="pl-PL" sz="2000" u="sng" dirty="0">
                <a:latin typeface="Times New Roman"/>
                <a:ea typeface="Times New Roman"/>
                <a:cs typeface="Times New Roman"/>
                <a:sym typeface="Times New Roman"/>
              </a:rPr>
              <a:t>każda osoba</a:t>
            </a:r>
            <a:r>
              <a:rPr lang="pl-PL" sz="2000" dirty="0">
                <a:latin typeface="Times New Roman"/>
                <a:ea typeface="Times New Roman"/>
                <a:cs typeface="Times New Roman"/>
                <a:sym typeface="Times New Roman"/>
              </a:rPr>
              <a:t> (fizyczna) nieprowadząca działalności gospodarczej, a także przedsiębiorca, który dokonuje czynności niezwiązanej z przedmiotem swojej działalności (np. właścicielka sklepu obuwniczego, udająca się do kawiarni po kawę).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1963725" y="4023850"/>
            <a:ext cx="8078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>
                <a:latin typeface="Times New Roman"/>
                <a:ea typeface="Times New Roman"/>
                <a:cs typeface="Times New Roman"/>
                <a:sym typeface="Times New Roman"/>
              </a:rPr>
              <a:t>Co to jest UOKiK?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672975" y="4903300"/>
            <a:ext cx="7977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latin typeface="Times New Roman"/>
                <a:ea typeface="Times New Roman"/>
                <a:cs typeface="Times New Roman"/>
                <a:sym typeface="Times New Roman"/>
              </a:rPr>
              <a:t>UOKiK, czyli </a:t>
            </a:r>
            <a:r>
              <a:rPr lang="pl-PL" sz="2000" u="sng" dirty="0">
                <a:latin typeface="Times New Roman"/>
                <a:ea typeface="Times New Roman"/>
                <a:cs typeface="Times New Roman"/>
                <a:sym typeface="Times New Roman"/>
              </a:rPr>
              <a:t>Urząd Ochrony Konkurencji i Konsumentów</a:t>
            </a:r>
            <a:r>
              <a:rPr lang="pl-PL" sz="2000" dirty="0">
                <a:latin typeface="Times New Roman"/>
                <a:ea typeface="Times New Roman"/>
                <a:cs typeface="Times New Roman"/>
                <a:sym typeface="Times New Roman"/>
              </a:rPr>
              <a:t>, to instytucja odpowiedzialna za przestrzeganie prawa konsumentów.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0675" y="4170400"/>
            <a:ext cx="2266200" cy="22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0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4" name="Google Shape;254;p50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20</a:t>
            </a:fld>
            <a:endParaRPr/>
          </a:p>
        </p:txBody>
      </p:sp>
      <p:sp>
        <p:nvSpPr>
          <p:cNvPr id="255" name="Google Shape;255;p50"/>
          <p:cNvSpPr txBox="1"/>
          <p:nvPr/>
        </p:nvSpPr>
        <p:spPr>
          <a:xfrm>
            <a:off x="232638" y="1410872"/>
            <a:ext cx="6907901" cy="540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pl-PL" sz="2500" dirty="0">
                <a:latin typeface="Times New Roman"/>
                <a:ea typeface="Times New Roman"/>
                <a:cs typeface="Times New Roman"/>
                <a:sym typeface="Times New Roman"/>
              </a:rPr>
              <a:t>SPRZEDAŻ TRADYCYJNA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101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Zanim przedsiębiorca zwiąże klienta umową            w tradycyjnych okolicznościach, musi </a:t>
            </a:r>
            <a:r>
              <a:rPr lang="pl-PL" sz="2450" i="1" dirty="0">
                <a:latin typeface="Times New Roman"/>
                <a:ea typeface="Times New Roman"/>
                <a:cs typeface="Times New Roman"/>
                <a:sym typeface="Times New Roman"/>
              </a:rPr>
              <a:t>w sposób jasny i zrozumiały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 poinformować go m.in. o:</a:t>
            </a:r>
            <a:endParaRPr lang="pl-PL" sz="245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450" b="1" dirty="0">
                <a:latin typeface="Times New Roman"/>
                <a:ea typeface="Times New Roman"/>
                <a:cs typeface="Times New Roman"/>
                <a:sym typeface="Times New Roman"/>
              </a:rPr>
              <a:t>głównych cechach świadczenia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,                           z uwzględnieniem jego przedmiotu i sposobu porozumiewania się z konsumentem</a:t>
            </a:r>
            <a:endParaRPr sz="24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450" b="1" dirty="0">
                <a:latin typeface="Times New Roman"/>
                <a:ea typeface="Times New Roman"/>
                <a:cs typeface="Times New Roman"/>
                <a:sym typeface="Times New Roman"/>
              </a:rPr>
              <a:t>sposobie i terminie spełnienia świadczenia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            i stosowanej procedurze rozpatrywania reklamacji</a:t>
            </a:r>
            <a:endParaRPr sz="24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450" b="1" dirty="0">
                <a:latin typeface="Times New Roman"/>
                <a:ea typeface="Times New Roman"/>
                <a:cs typeface="Times New Roman"/>
                <a:sym typeface="Times New Roman"/>
              </a:rPr>
              <a:t>czasie trwania umowy 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lub – gdy umowa jest zawarta na czas nieokreślony lub ma ulegać automatycznemu przedłużeniu – o sposobie            i przesłankach jej wypowiedzenia</a:t>
            </a:r>
            <a:endParaRPr sz="24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75BE43D-9BBA-4376-9A77-2BD2098FA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936" y="2535467"/>
            <a:ext cx="4604426" cy="25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6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2"/>
          <p:cNvSpPr txBox="1">
            <a:spLocks noGrp="1"/>
          </p:cNvSpPr>
          <p:nvPr>
            <p:ph type="title"/>
          </p:nvPr>
        </p:nvSpPr>
        <p:spPr>
          <a:xfrm>
            <a:off x="923873" y="1352625"/>
            <a:ext cx="10634417" cy="105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800" dirty="0">
                <a:latin typeface="Times New Roman"/>
                <a:ea typeface="Times New Roman"/>
                <a:cs typeface="Times New Roman"/>
                <a:sym typeface="Times New Roman"/>
              </a:rPr>
              <a:t>Postępowanie w sporze konsumenta z przedsiębiorcą</a:t>
            </a:r>
            <a:endParaRPr sz="3800" dirty="0"/>
          </a:p>
        </p:txBody>
      </p:sp>
      <p:pic>
        <p:nvPicPr>
          <p:cNvPr id="261" name="Google Shape;26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2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3" name="Google Shape;263;p52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21</a:t>
            </a:fld>
            <a:endParaRPr/>
          </a:p>
        </p:txBody>
      </p:sp>
      <p:sp>
        <p:nvSpPr>
          <p:cNvPr id="264" name="Google Shape;264;p52"/>
          <p:cNvSpPr txBox="1"/>
          <p:nvPr/>
        </p:nvSpPr>
        <p:spPr>
          <a:xfrm>
            <a:off x="706913" y="2034283"/>
            <a:ext cx="1063441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  Spór między sprzedającym a konsumentem może zostać rozstrzygnięty w sądzie lub przy wykorzystaniu </a:t>
            </a: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metod pozasądowych (polubownych)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, w szczególności </a:t>
            </a:r>
            <a:r>
              <a:rPr lang="pl-PL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arbitrażu i mediacji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. Metody te są zwykle szybsze, tańsze i mniej skomplikowane dla konsumentów i przedsiębiorców niż wejście na drogę sądową.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397CDEA-9E7B-4266-BEAB-8975995AC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080" y="4004253"/>
            <a:ext cx="3844002" cy="211043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2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3" name="Google Shape;263;p52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22</a:t>
            </a:fld>
            <a:endParaRPr/>
          </a:p>
        </p:txBody>
      </p:sp>
      <p:sp>
        <p:nvSpPr>
          <p:cNvPr id="264" name="Google Shape;264;p52"/>
          <p:cNvSpPr txBox="1"/>
          <p:nvPr/>
        </p:nvSpPr>
        <p:spPr>
          <a:xfrm>
            <a:off x="431146" y="1441825"/>
            <a:ext cx="10891500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525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Jakie instytucje umożliwiają polubowne rozwiązywanie sporów konsumenckich?</a:t>
            </a:r>
          </a:p>
          <a:p>
            <a:pPr marL="952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</a:pP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podmioty publiczne zajmujące się rozwiązywaniem sporów o charakterze ogólnym i wielosektorowym, obejmujące zasięgiem obszar całego kraju: </a:t>
            </a:r>
            <a:r>
              <a:rPr lang="pl-PL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Wojewódzkie Inspektoraty Inspekcji Handlowej (mediacja) oraz Stałe Polubowne Sądy Konsumenckie (arbitraż)</a:t>
            </a: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endParaRPr sz="24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podmioty o charakterze sektorowym usytuowane w strukturze organów publicznych: </a:t>
            </a:r>
            <a:r>
              <a:rPr lang="pl-PL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Sąd Polubowny przy Prezesie Urzędu Komunikacji Elektronicznej, Rzecznik Finansowy, Sąd polubowny przy Komisji Nadzoru Finansowego, Rzecznik Praw Pasażera Kolei, podmiotów branżowych: Bankowy Arbitraż Konsumencki przy Związku Banków Polskich.</a:t>
            </a:r>
            <a:endParaRPr sz="24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64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0"/>
          <p:cNvSpPr txBox="1">
            <a:spLocks noGrp="1"/>
          </p:cNvSpPr>
          <p:nvPr>
            <p:ph type="title"/>
          </p:nvPr>
        </p:nvSpPr>
        <p:spPr>
          <a:xfrm>
            <a:off x="496790" y="1235140"/>
            <a:ext cx="105156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Spór może zostać skierowany do rozstrzygnięcia polubownego:</a:t>
            </a:r>
            <a:endParaRPr dirty="0"/>
          </a:p>
        </p:txBody>
      </p:sp>
      <p:sp>
        <p:nvSpPr>
          <p:cNvPr id="271" name="Google Shape;271;p60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23</a:t>
            </a:fld>
            <a:endParaRPr/>
          </a:p>
        </p:txBody>
      </p:sp>
      <p:pic>
        <p:nvPicPr>
          <p:cNvPr id="272" name="Google Shape;27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0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74" name="Google Shape;274;p60"/>
          <p:cNvSpPr txBox="1"/>
          <p:nvPr/>
        </p:nvSpPr>
        <p:spPr>
          <a:xfrm>
            <a:off x="581893" y="2528757"/>
            <a:ext cx="7538525" cy="3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l" rtl="0">
              <a:spcBef>
                <a:spcPts val="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po zakończeniu procesu reklamacyjnego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pod warunkiem, że obie strony, czyli sprzedawca              i konsument, zgodzą się na to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l" rtl="0">
              <a:spcBef>
                <a:spcPts val="0"/>
              </a:spcBef>
              <a:spcAft>
                <a:spcPts val="600"/>
              </a:spcAft>
              <a:buSzPts val="2600"/>
              <a:buFont typeface="Times New Roman"/>
              <a:buChar char="➔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po złożeniu wniosku o mediację lub arbitraż do właściwej instytucji, przed którą będzie się toczyło postępowanie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5" name="Google Shape;275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3681" y="3101277"/>
            <a:ext cx="1642537" cy="1649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a3f8b16ca_0_43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24</a:t>
            </a:fld>
            <a:endParaRPr/>
          </a:p>
        </p:txBody>
      </p:sp>
      <p:pic>
        <p:nvPicPr>
          <p:cNvPr id="282" name="Google Shape;282;g10a3f8b16ca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0a3f8b16ca_0_43"/>
          <p:cNvSpPr txBox="1"/>
          <p:nvPr/>
        </p:nvSpPr>
        <p:spPr>
          <a:xfrm>
            <a:off x="2056621" y="192415"/>
            <a:ext cx="80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84" name="Google Shape;284;g10a3f8b16ca_0_43"/>
          <p:cNvSpPr txBox="1"/>
          <p:nvPr/>
        </p:nvSpPr>
        <p:spPr>
          <a:xfrm>
            <a:off x="617373" y="1605885"/>
            <a:ext cx="90525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284533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Wniosek o wszczęcie postępowania 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powinien zawierać co najmniej </a:t>
            </a:r>
            <a:r>
              <a:rPr lang="pl-PL" sz="2400" i="1" dirty="0">
                <a:latin typeface="Times New Roman"/>
                <a:ea typeface="Times New Roman"/>
                <a:cs typeface="Times New Roman"/>
                <a:sym typeface="Times New Roman"/>
              </a:rPr>
              <a:t>oznaczenie stron, dokładne określenie żądania, wskazanie rodzaju postępowania (mediacja, </a:t>
            </a:r>
            <a:r>
              <a:rPr lang="pl-PL" sz="2400" b="1" i="1" dirty="0">
                <a:latin typeface="Times New Roman"/>
                <a:ea typeface="Times New Roman"/>
                <a:cs typeface="Times New Roman"/>
                <a:sym typeface="Times New Roman"/>
              </a:rPr>
              <a:t>koncyliacja</a:t>
            </a:r>
            <a:r>
              <a:rPr lang="pl-PL" sz="2400" i="1" dirty="0">
                <a:latin typeface="Times New Roman"/>
                <a:ea typeface="Times New Roman"/>
                <a:cs typeface="Times New Roman"/>
                <a:sym typeface="Times New Roman"/>
              </a:rPr>
              <a:t> czy narzucenie rozwiązania) oraz podpis wnioskodawcy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. Do wniosku powinny być również dołączone dokumenty określone w regulaminie podmiotu, który ma rozstrzygać spór.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Wynik postępowania powinien zostać przedstawiony stronom w ciągu </a:t>
            </a: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90 dni 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od złożenia kompletnego wniosku. W przypadku skomplikowanych sporów ten termin może zostać przedłużony.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g10a3f8b16ca_0_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699" y="2900313"/>
            <a:ext cx="737599" cy="1057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25</a:t>
            </a:fld>
            <a:endParaRPr/>
          </a:p>
        </p:txBody>
      </p:sp>
      <p:pic>
        <p:nvPicPr>
          <p:cNvPr id="291" name="Google Shape;2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60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4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94" name="Google Shape;294;p26"/>
          <p:cNvSpPr txBox="1"/>
          <p:nvPr/>
        </p:nvSpPr>
        <p:spPr>
          <a:xfrm>
            <a:off x="1560414" y="1356308"/>
            <a:ext cx="9071171" cy="41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0" y="5705719"/>
            <a:ext cx="12192000" cy="51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DZIĘKUJEMY ZA UWAGĘ I ZACHĘCAMY DO ŚLEDZENIA KOMUNIKATÓW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490;p26">
            <a:extLst>
              <a:ext uri="{FF2B5EF4-FFF2-40B4-BE49-F238E27FC236}">
                <a16:creationId xmlns:a16="http://schemas.microsoft.com/office/drawing/2014/main" id="{71BC8987-ED30-4A90-B269-125CC85EF9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3210" y="3796237"/>
            <a:ext cx="1745521" cy="1582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88;p26">
            <a:extLst>
              <a:ext uri="{FF2B5EF4-FFF2-40B4-BE49-F238E27FC236}">
                <a16:creationId xmlns:a16="http://schemas.microsoft.com/office/drawing/2014/main" id="{2D5FAFAF-9B3C-4687-BC5D-93C021993F90}"/>
              </a:ext>
            </a:extLst>
          </p:cNvPr>
          <p:cNvSpPr txBox="1"/>
          <p:nvPr/>
        </p:nvSpPr>
        <p:spPr>
          <a:xfrm>
            <a:off x="495299" y="1345798"/>
            <a:ext cx="1132522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Zachęcamy do śledzenia profilu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Wydziału ds. Edukacji Prawnej Ministerstwa Sprawiedliwości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Facebooku: </a:t>
            </a:r>
            <a:endParaRPr sz="28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 b="0" i="0" u="sng" strike="noStrike" cap="none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https://www.facebook.com/Edukacja-Prawna 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838200" y="1272412"/>
            <a:ext cx="105156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Jakie są najważniejsze prawa konsumenta chronione przez UOKiK?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77525" y="2457675"/>
            <a:ext cx="10956900" cy="24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Prawa ogólne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- to prawa konsumenta </a:t>
            </a:r>
            <a:r>
              <a:rPr lang="pl-PL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niezależne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od sposobu zawarcia umowy               z przedsiębiorcą. Wynikają z różnych aktów prawnych, m. in. Kodeksu cywilnego. Ich przestrzeganie jest </a:t>
            </a:r>
            <a:r>
              <a:rPr lang="pl-PL" sz="2400" u="sng" dirty="0">
                <a:latin typeface="Times New Roman"/>
                <a:ea typeface="Times New Roman"/>
                <a:cs typeface="Times New Roman"/>
                <a:sym typeface="Times New Roman"/>
              </a:rPr>
              <a:t>wymagane przy każdym rodzaju sprzedaży.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Obejmują sprzedaż tradycyjną, na odległość lub poza lokalem przedsiębiorstwa.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228850" y="4927400"/>
            <a:ext cx="574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latin typeface="Times New Roman"/>
                <a:ea typeface="Times New Roman"/>
                <a:cs typeface="Times New Roman"/>
                <a:sym typeface="Times New Roman"/>
              </a:rPr>
              <a:t>Pamiętaj, że przedsiębiorca </a:t>
            </a:r>
            <a:r>
              <a:rPr lang="pl-PL" sz="2400" b="1">
                <a:latin typeface="Times New Roman"/>
                <a:ea typeface="Times New Roman"/>
                <a:cs typeface="Times New Roman"/>
                <a:sym typeface="Times New Roman"/>
              </a:rPr>
              <a:t>nie ma prawa</a:t>
            </a:r>
            <a:r>
              <a:rPr lang="pl-PL" sz="2400">
                <a:latin typeface="Times New Roman"/>
                <a:ea typeface="Times New Roman"/>
                <a:cs typeface="Times New Roman"/>
                <a:sym typeface="Times New Roman"/>
              </a:rPr>
              <a:t> zmuszać konsumenta do </a:t>
            </a:r>
            <a:r>
              <a:rPr lang="pl-PL" sz="2400" b="1">
                <a:latin typeface="Times New Roman"/>
                <a:ea typeface="Times New Roman"/>
                <a:cs typeface="Times New Roman"/>
                <a:sym typeface="Times New Roman"/>
              </a:rPr>
              <a:t>zawarcia umowy</a:t>
            </a:r>
            <a:r>
              <a:rPr lang="pl-PL" sz="2400"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8700" y="4822999"/>
            <a:ext cx="791081" cy="113219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838175" y="1388125"/>
            <a:ext cx="105156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Przykłady usług opartych na prawach ogólnych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801418" y="2110544"/>
            <a:ext cx="105156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Świadczenia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niezamówione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Koszt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infolinii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konsumenckiej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Wydanie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towaru  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Zgoda na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dodatkową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płatność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Wysokość opłat za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wybraną 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metodę płatności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Odpowiedzialność</a:t>
            </a: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sprzedawcy za przesyłkę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93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Umowy </a:t>
            </a:r>
            <a:r>
              <a:rPr lang="pl-PL" sz="2600" b="1" dirty="0">
                <a:latin typeface="Times New Roman"/>
                <a:ea typeface="Times New Roman"/>
                <a:cs typeface="Times New Roman"/>
                <a:sym typeface="Times New Roman"/>
              </a:rPr>
              <a:t>wyłączone</a:t>
            </a:r>
            <a:endParaRPr sz="2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861718" y="3515671"/>
            <a:ext cx="745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6175" y="2908762"/>
            <a:ext cx="1373424" cy="152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838170" y="1432175"/>
            <a:ext cx="10515600" cy="8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3600" dirty="0">
                <a:latin typeface="Times New Roman"/>
                <a:cs typeface="Times New Roman"/>
              </a:rPr>
              <a:t>Czy wiesz czym różni się gwarancja od rękojmi?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861718" y="3515671"/>
            <a:ext cx="745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FC05ED3-CC90-45D0-85F2-7E9FB0398588}"/>
              </a:ext>
            </a:extLst>
          </p:cNvPr>
          <p:cNvSpPr txBox="1"/>
          <p:nvPr/>
        </p:nvSpPr>
        <p:spPr>
          <a:xfrm>
            <a:off x="619298" y="2039937"/>
            <a:ext cx="109533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500" dirty="0">
              <a:latin typeface="Times New Roman"/>
              <a:cs typeface="Times New Roman"/>
            </a:endParaRPr>
          </a:p>
          <a:p>
            <a:pPr algn="just"/>
            <a:r>
              <a:rPr lang="pl-PL" sz="2500" dirty="0">
                <a:latin typeface="Times New Roman"/>
                <a:cs typeface="Times New Roman"/>
              </a:rPr>
              <a:t>Na podstawie </a:t>
            </a:r>
            <a:r>
              <a:rPr lang="pl-PL" sz="2500" b="1" dirty="0">
                <a:latin typeface="Times New Roman"/>
                <a:cs typeface="Times New Roman"/>
              </a:rPr>
              <a:t>gwarancji</a:t>
            </a:r>
            <a:r>
              <a:rPr lang="pl-PL" sz="2500" dirty="0">
                <a:latin typeface="Times New Roman"/>
                <a:cs typeface="Times New Roman"/>
              </a:rPr>
              <a:t> konsument może żądać </a:t>
            </a:r>
            <a:r>
              <a:rPr lang="pl-PL" sz="2500" u="sng" dirty="0">
                <a:latin typeface="Times New Roman"/>
                <a:cs typeface="Times New Roman"/>
              </a:rPr>
              <a:t>od producenta </a:t>
            </a:r>
            <a:r>
              <a:rPr lang="pl-PL" sz="2500" dirty="0">
                <a:latin typeface="Times New Roman"/>
                <a:cs typeface="Times New Roman"/>
              </a:rPr>
              <a:t>towaru, m.in.  wymiany zakupionej rzeczy, która okazała się wadliwa. </a:t>
            </a:r>
          </a:p>
          <a:p>
            <a:pPr algn="just"/>
            <a:endParaRPr lang="pl-PL" sz="2500" dirty="0">
              <a:latin typeface="Times New Roman"/>
              <a:cs typeface="Times New Roman"/>
            </a:endParaRPr>
          </a:p>
          <a:p>
            <a:pPr algn="just"/>
            <a:r>
              <a:rPr lang="pl-PL" sz="2500" dirty="0">
                <a:latin typeface="Times New Roman"/>
                <a:cs typeface="Times New Roman"/>
              </a:rPr>
              <a:t>Natomiast na podstawie </a:t>
            </a:r>
            <a:r>
              <a:rPr lang="pl-PL" sz="2500" b="1" dirty="0">
                <a:latin typeface="Times New Roman"/>
                <a:cs typeface="Times New Roman"/>
              </a:rPr>
              <a:t>rękojmi</a:t>
            </a:r>
            <a:r>
              <a:rPr lang="pl-PL" sz="2500" dirty="0">
                <a:latin typeface="Times New Roman"/>
                <a:cs typeface="Times New Roman"/>
              </a:rPr>
              <a:t> konsument może żądać </a:t>
            </a:r>
            <a:r>
              <a:rPr lang="pl-PL" sz="2500" u="sng" dirty="0">
                <a:latin typeface="Times New Roman"/>
                <a:cs typeface="Times New Roman"/>
              </a:rPr>
              <a:t>od sprzedawcy</a:t>
            </a:r>
            <a:r>
              <a:rPr lang="pl-PL" sz="2500" dirty="0">
                <a:latin typeface="Times New Roman"/>
                <a:cs typeface="Times New Roman"/>
              </a:rPr>
              <a:t> towaru, m.in. wymiany wadliwej rzeczy.</a:t>
            </a:r>
          </a:p>
          <a:p>
            <a:pPr algn="just"/>
            <a:endParaRPr lang="pl-PL" sz="2500" dirty="0">
              <a:latin typeface="Times New Roman"/>
              <a:cs typeface="Times New Roman"/>
            </a:endParaRPr>
          </a:p>
          <a:p>
            <a:pPr algn="just"/>
            <a:r>
              <a:rPr lang="pl-PL" sz="2500" dirty="0">
                <a:latin typeface="Times New Roman"/>
                <a:cs typeface="Times New Roman"/>
              </a:rPr>
              <a:t>Szczegóły dotyczące instytucji gwarancji i reklamacji zostaną przedstawione na następnych slajdach.</a:t>
            </a:r>
          </a:p>
          <a:p>
            <a:pPr algn="ctr"/>
            <a:endParaRPr lang="pl-PL" sz="2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587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a3f8b16ca_0_1"/>
          <p:cNvSpPr txBox="1">
            <a:spLocks noGrp="1"/>
          </p:cNvSpPr>
          <p:nvPr>
            <p:ph type="title"/>
          </p:nvPr>
        </p:nvSpPr>
        <p:spPr>
          <a:xfrm>
            <a:off x="838175" y="1267125"/>
            <a:ext cx="105156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Najważniejsze prawa konsumenta - gwarancja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g10a3f8b16ca_0_1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  <p:pic>
        <p:nvPicPr>
          <p:cNvPr id="139" name="Google Shape;139;g10a3f8b16ca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0a3f8b16ca_0_1"/>
          <p:cNvSpPr txBox="1"/>
          <p:nvPr/>
        </p:nvSpPr>
        <p:spPr>
          <a:xfrm>
            <a:off x="2056621" y="192415"/>
            <a:ext cx="80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41" name="Google Shape;141;g10a3f8b16ca_0_1"/>
          <p:cNvSpPr txBox="1"/>
          <p:nvPr/>
        </p:nvSpPr>
        <p:spPr>
          <a:xfrm>
            <a:off x="694075" y="1916925"/>
            <a:ext cx="1065990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just">
              <a:buSzPts val="2400"/>
              <a:buFont typeface="Times New Roman"/>
              <a:buChar char="➔"/>
            </a:pP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Gwarancja to </a:t>
            </a:r>
            <a:r>
              <a:rPr lang="pl-PL" sz="2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podstawa do złożenia reklamacji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, czyli wymiany, naprawy towaru, ponownego wykonania usługi przez sprzedawcę lub zwrotu poniesionych kosztów. </a:t>
            </a:r>
          </a:p>
          <a:p>
            <a:pPr marL="457200" lvl="0" indent="-381000" algn="just">
              <a:buSzPts val="2400"/>
              <a:buFont typeface="Times New Roman"/>
              <a:buChar char="➔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Gwarancja to </a:t>
            </a: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dobrowolne oświadczenie gwaranta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, to znaczy przedsiębiorcy, na temat jakości towaru. Powinno być </a:t>
            </a: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łatwe do zrozumienia dla konsumenta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 i napisane w języku </a:t>
            </a: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polskim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. Obejmuje obowiązki gwaranta i uprawnienia konsumenta, jeśli zakupiony towar </a:t>
            </a:r>
            <a:r>
              <a:rPr lang="pl-PL" sz="2200" u="sng" dirty="0">
                <a:latin typeface="Times New Roman"/>
                <a:ea typeface="Times New Roman"/>
                <a:cs typeface="Times New Roman"/>
                <a:sym typeface="Times New Roman"/>
              </a:rPr>
              <a:t>nie spełnia właściwości</a:t>
            </a: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 podanych w oświadczeniu gwarancyjnym.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➔"/>
            </a:pPr>
            <a:endParaRPr lang="pl-PL"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➔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Powinna ona zawierać: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nazwę i adres gwaranta lub jego przedstawiciela w Polsce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czas trwania i zasięg terytorialny ochrony gwarancyjnej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uprawnienia przysługujące w przypadku wystąpienia wady towaru</a:t>
            </a: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-"/>
            </a:pPr>
            <a:r>
              <a:rPr lang="pl-PL" sz="2200" dirty="0">
                <a:latin typeface="Times New Roman"/>
                <a:ea typeface="Times New Roman"/>
                <a:cs typeface="Times New Roman"/>
                <a:sym typeface="Times New Roman"/>
              </a:rPr>
              <a:t>stwierdzenie: “Gwarancja nie wyłącza, nie ogranicza ani nie zawiesza uprawnień kupującego wynikających z przepisów o rękojmi za wady rzeczy sprzedanej”</a:t>
            </a: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g10a3f8b16ca_0_1"/>
          <p:cNvSpPr txBox="1"/>
          <p:nvPr/>
        </p:nvSpPr>
        <p:spPr>
          <a:xfrm>
            <a:off x="3861718" y="3515671"/>
            <a:ext cx="745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 txBox="1">
            <a:spLocks noGrp="1"/>
          </p:cNvSpPr>
          <p:nvPr>
            <p:ph type="title"/>
          </p:nvPr>
        </p:nvSpPr>
        <p:spPr>
          <a:xfrm rot="10800000" flipH="1">
            <a:off x="826275" y="974900"/>
            <a:ext cx="10559700" cy="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200"/>
          </a:p>
        </p:txBody>
      </p:sp>
      <p:sp>
        <p:nvSpPr>
          <p:cNvPr id="148" name="Google Shape;148;p40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  <p:pic>
        <p:nvPicPr>
          <p:cNvPr id="149" name="Google Shape;1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0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1" name="Google Shape;151;p40"/>
          <p:cNvSpPr txBox="1"/>
          <p:nvPr/>
        </p:nvSpPr>
        <p:spPr>
          <a:xfrm>
            <a:off x="232638" y="1388125"/>
            <a:ext cx="7082562" cy="490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Czas gwarancji zależy od </a:t>
            </a:r>
            <a:r>
              <a:rPr lang="pl-PL" sz="2300" b="1" dirty="0">
                <a:latin typeface="Times New Roman"/>
                <a:ea typeface="Times New Roman"/>
                <a:cs typeface="Times New Roman"/>
                <a:sym typeface="Times New Roman"/>
              </a:rPr>
              <a:t>woli przedsiębiorcy</a:t>
            </a: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, będącego gwarantem. 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Zakres odpowiedzialności gwaranta powinien zostać określony w oświadczeniu gwarancyjnym. Najczęściej obejmuje zwrot zapłaconej kwoty, wymianę, naprawę rzeczy, zapewnienie usługi zastępczej (np. bezpłatne odholowanie samochodu w razie usterki).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Gwarant ma prawo do </a:t>
            </a:r>
            <a:r>
              <a:rPr lang="pl-PL" sz="2300" u="sng" dirty="0">
                <a:latin typeface="Times New Roman"/>
                <a:ea typeface="Times New Roman"/>
                <a:cs typeface="Times New Roman"/>
                <a:sym typeface="Times New Roman"/>
              </a:rPr>
              <a:t>samodzielnego określenia</a:t>
            </a: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 swoich </a:t>
            </a:r>
            <a:r>
              <a:rPr lang="pl-PL" sz="2300" u="sng" dirty="0">
                <a:latin typeface="Times New Roman"/>
                <a:ea typeface="Times New Roman"/>
                <a:cs typeface="Times New Roman"/>
                <a:sym typeface="Times New Roman"/>
              </a:rPr>
              <a:t>zobowiązań</a:t>
            </a: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 względem konsumenta, więc może też stosować rozmaite wyłączenia od swojej odpowiedzialności.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●"/>
            </a:pP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Dokument gwarancyjny powinien zostać </a:t>
            </a:r>
            <a:r>
              <a:rPr lang="pl-PL" sz="2300" b="1" dirty="0">
                <a:latin typeface="Times New Roman"/>
                <a:ea typeface="Times New Roman"/>
                <a:cs typeface="Times New Roman"/>
                <a:sym typeface="Times New Roman"/>
              </a:rPr>
              <a:t>dołączony</a:t>
            </a:r>
            <a:r>
              <a:rPr lang="pl-PL" sz="2300" dirty="0">
                <a:latin typeface="Times New Roman"/>
                <a:ea typeface="Times New Roman"/>
                <a:cs typeface="Times New Roman"/>
                <a:sym typeface="Times New Roman"/>
              </a:rPr>
              <a:t> do zakupionego towaru.</a:t>
            </a:r>
            <a:endParaRPr sz="2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32103D2-18D2-4CC1-9C68-23E9E542E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876" y="2284080"/>
            <a:ext cx="4231079" cy="2821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a3f8b16ca_0_17"/>
          <p:cNvSpPr txBox="1">
            <a:spLocks noGrp="1"/>
          </p:cNvSpPr>
          <p:nvPr>
            <p:ph type="title"/>
          </p:nvPr>
        </p:nvSpPr>
        <p:spPr>
          <a:xfrm rot="10800000" flipH="1">
            <a:off x="958475" y="1156636"/>
            <a:ext cx="103953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00"/>
          </a:p>
        </p:txBody>
      </p:sp>
      <p:sp>
        <p:nvSpPr>
          <p:cNvPr id="157" name="Google Shape;157;g10a3f8b16ca_0_17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  <p:pic>
        <p:nvPicPr>
          <p:cNvPr id="158" name="Google Shape;158;g10a3f8b16ca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0a3f8b16ca_0_17"/>
          <p:cNvSpPr txBox="1"/>
          <p:nvPr/>
        </p:nvSpPr>
        <p:spPr>
          <a:xfrm>
            <a:off x="2056621" y="192415"/>
            <a:ext cx="807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0" name="Google Shape;160;g10a3f8b16ca_0_17"/>
          <p:cNvSpPr txBox="1"/>
          <p:nvPr/>
        </p:nvSpPr>
        <p:spPr>
          <a:xfrm>
            <a:off x="363550" y="1412388"/>
            <a:ext cx="6994180" cy="50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Jeśli składasz reklamację z tytułu gwarancji, musisz dostarczyć wadliwy przedmiot </a:t>
            </a:r>
            <a:r>
              <a:rPr lang="pl-PL" sz="2450" u="sng" dirty="0">
                <a:latin typeface="Times New Roman"/>
                <a:ea typeface="Times New Roman"/>
                <a:cs typeface="Times New Roman"/>
                <a:sym typeface="Times New Roman"/>
              </a:rPr>
              <a:t>na koszt gwaranta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, w miejsce wskazane w dokumencie gwarancyjnym lub miejsce wydania towaru.</a:t>
            </a:r>
          </a:p>
          <a:p>
            <a:pPr marL="355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</a:pP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Chyba że towar, np. ze względu na gabaryty czy skomplikowany montaż, powinien zostać naprawiony na miejscu i trzeba go udostępnić gwarantowi (np. wada lodówki).</a:t>
            </a:r>
            <a:endParaRPr sz="24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Char char="•"/>
            </a:pP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Uprawnienia przyznane z tytułu gwarancji są niezależne od uprawnień wskazanych w rękojmi, czyli np. w przypadku nieuwzględnienia reklamacji z tytułu gwarancji konsument może złożyć reklamację z tytułu </a:t>
            </a:r>
            <a:r>
              <a:rPr lang="pl-PL" sz="2450" u="sng" dirty="0">
                <a:latin typeface="Times New Roman"/>
                <a:ea typeface="Times New Roman"/>
                <a:cs typeface="Times New Roman"/>
                <a:sym typeface="Times New Roman"/>
              </a:rPr>
              <a:t>rękojmi</a:t>
            </a:r>
            <a:r>
              <a:rPr lang="pl-PL" sz="245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5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FCF8BBF-8FF5-4A57-9CD3-B498CDA86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086" y="2348874"/>
            <a:ext cx="4147870" cy="27685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584791" y="1291725"/>
            <a:ext cx="11068493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dirty="0">
                <a:latin typeface="Times New Roman"/>
                <a:ea typeface="Times New Roman"/>
                <a:cs typeface="Times New Roman"/>
                <a:sym typeface="Times New Roman"/>
              </a:rPr>
              <a:t>Najważniejsze prawa konsumenta – rękojmia sprzedawcy</a:t>
            </a:r>
            <a:endParaRPr dirty="0"/>
          </a:p>
        </p:txBody>
      </p:sp>
      <p:sp>
        <p:nvSpPr>
          <p:cNvPr id="166" name="Google Shape;166;p41"/>
          <p:cNvSpPr txBox="1">
            <a:spLocks noGrp="1"/>
          </p:cNvSpPr>
          <p:nvPr>
            <p:ph type="sldNum" idx="12"/>
          </p:nvPr>
        </p:nvSpPr>
        <p:spPr>
          <a:xfrm>
            <a:off x="9216163" y="651503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  <p:pic>
        <p:nvPicPr>
          <p:cNvPr id="167" name="Google Shape;16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099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1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9" name="Google Shape;169;p41"/>
          <p:cNvSpPr txBox="1"/>
          <p:nvPr/>
        </p:nvSpPr>
        <p:spPr>
          <a:xfrm>
            <a:off x="1189825" y="1949975"/>
            <a:ext cx="10769700" cy="429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1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1" dirty="0">
                <a:latin typeface="Times New Roman"/>
                <a:ea typeface="Times New Roman"/>
                <a:cs typeface="Times New Roman"/>
                <a:sym typeface="Times New Roman"/>
              </a:rPr>
              <a:t>Rękojmia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 to, oprócz gwarancji, narzędzie złożenia reklamacji, w którym </a:t>
            </a:r>
            <a:r>
              <a:rPr lang="pl-PL" sz="2100" b="1" dirty="0">
                <a:latin typeface="Times New Roman"/>
                <a:ea typeface="Times New Roman"/>
                <a:cs typeface="Times New Roman"/>
                <a:sym typeface="Times New Roman"/>
              </a:rPr>
              <a:t>dochodzi się odpowiedzialności od sprzedawcy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 w związku z ujawnioną </a:t>
            </a:r>
            <a:r>
              <a:rPr lang="pl-PL" sz="2100" b="1" u="sng" dirty="0">
                <a:latin typeface="Times New Roman"/>
                <a:ea typeface="Times New Roman"/>
                <a:cs typeface="Times New Roman"/>
                <a:sym typeface="Times New Roman"/>
              </a:rPr>
              <a:t>wadą fizyczną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 (niezgodnością           z umową) </a:t>
            </a:r>
            <a:r>
              <a:rPr lang="pl-PL" sz="2100" b="1" u="sng" dirty="0">
                <a:latin typeface="Times New Roman"/>
                <a:ea typeface="Times New Roman"/>
                <a:cs typeface="Times New Roman"/>
                <a:sym typeface="Times New Roman"/>
              </a:rPr>
              <a:t>lub prawną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 zakupionego towaru konsumpcyjnego (czyli produktu; rzeczy ruchomej, jak lodówka, pomarańcza, spodnie). </a:t>
            </a: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Należy pamiętać, że rękojmią są objęte wszystkie towary konsumpcyjne.</a:t>
            </a: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W przypadku składania reklamacji z tytułu rękojmi, pismo reklamacyjne należy kierować </a:t>
            </a:r>
            <a:r>
              <a:rPr lang="pl-PL" sz="2100" u="sng" dirty="0">
                <a:latin typeface="Times New Roman"/>
                <a:ea typeface="Times New Roman"/>
                <a:cs typeface="Times New Roman"/>
                <a:sym typeface="Times New Roman"/>
              </a:rPr>
              <a:t>do sprzedawcy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, bo to on jest odpowiedzialny za wadę. Jego dane najłatwiej znaleźć na paragonie fiskalnym, który powinien być wydany razem z zakupioną rzeczą. </a:t>
            </a: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Rękojmia jest </a:t>
            </a:r>
            <a:r>
              <a:rPr lang="pl-PL" sz="2100" i="1" dirty="0">
                <a:latin typeface="Times New Roman"/>
                <a:ea typeface="Times New Roman"/>
                <a:cs typeface="Times New Roman"/>
                <a:sym typeface="Times New Roman"/>
              </a:rPr>
              <a:t>ustawowo uregulowanym sposobem dochodzenia roszczeń</a:t>
            </a:r>
            <a:r>
              <a:rPr lang="pl-PL" sz="2100" dirty="0">
                <a:latin typeface="Times New Roman"/>
                <a:ea typeface="Times New Roman"/>
                <a:cs typeface="Times New Roman"/>
                <a:sym typeface="Times New Roman"/>
              </a:rPr>
              <a:t>, a przedsiębiorca nie może odmówić przyjęcia reklamacji, jeśli nie wynika to wprost z przepisów.</a:t>
            </a:r>
            <a:endParaRPr sz="2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26" y="4376088"/>
            <a:ext cx="539773" cy="5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25" y="5559522"/>
            <a:ext cx="539773" cy="5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26" y="2348647"/>
            <a:ext cx="539773" cy="5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1998</Words>
  <Application>Microsoft Office PowerPoint</Application>
  <PresentationFormat>Panoramiczny</PresentationFormat>
  <Paragraphs>199</Paragraphs>
  <Slides>25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Calibri</vt:lpstr>
      <vt:lpstr>Nunito</vt:lpstr>
      <vt:lpstr>Times New Roman</vt:lpstr>
      <vt:lpstr>Book Antiqua</vt:lpstr>
      <vt:lpstr>Arial</vt:lpstr>
      <vt:lpstr>Office Theme</vt:lpstr>
      <vt:lpstr>PRAWO KONSUMENCKIE</vt:lpstr>
      <vt:lpstr>Kim właściwie jest konsument?  </vt:lpstr>
      <vt:lpstr>Jakie są najważniejsze prawa konsumenta chronione przez UOKiK?</vt:lpstr>
      <vt:lpstr>Przykłady usług opartych na prawach ogólnych </vt:lpstr>
      <vt:lpstr>Czy wiesz czym różni się gwarancja od rękojmi?</vt:lpstr>
      <vt:lpstr>Najważniejsze prawa konsumenta - gwarancja </vt:lpstr>
      <vt:lpstr>Prezentacja programu PowerPoint</vt:lpstr>
      <vt:lpstr>Prezentacja programu PowerPoint</vt:lpstr>
      <vt:lpstr>Najważniejsze prawa konsumenta – rękojmia sprzedawcy</vt:lpstr>
      <vt:lpstr>Reklamację na podstawie rękojmi składamy, gdy produkt jest wadliwy, tzn. ma wadę fizyczną lub prawną. Co to znaczy?</vt:lpstr>
      <vt:lpstr>Reklamację na podstawie rękojmi składamy, gdy produkt jest wadliwy, tzn. ma wadę fizyczną lub prawną. Co to znaczy?</vt:lpstr>
      <vt:lpstr>Konsument, składając reklamację z tytułu rękojmi, może żądać jednego z czterech działań:</vt:lpstr>
      <vt:lpstr>Jeśli konsument żąda: </vt:lpstr>
      <vt:lpstr>Najważniejsze prawa konsumenta - zwrot towaru</vt:lpstr>
      <vt:lpstr>  Jeżeli dokonujesz zakupu w sklepie stacjonarnym, to zgodnie z polskim prawem sprzedawca nie ma obowiązku przyjmowania zwrotu niewadliwego towaru tylko dlatego, że zmieniłeś/aś zdanie i już go nie chcesz.  ALE jeśli towar ma wadę – wtedy jego zwrot może być dokonany w ramach reklamacji złożonej na zasadach rękojmi. Ponadto sprzedawca może (choć nie musi) przewidzieć w regulaminie sklepu stacjonarnego ewentualność zwrotu towaru przez kupującego                   w określonym terminie (np. 30 dni) i pod określonymi warunkami. </vt:lpstr>
      <vt:lpstr>Wyjątek stanowi sytuacja, w której towar został zakupiony poza lokalem przedsiębiorstwa lub na odległość.   Konsument zawsze ma wtedy prawo do odstąpienia od umowy (to znaczy zwrócenia go i żądania zwrotu ceny wraz z kosztami dostawy) w terminie 14 dni i obowiązek zwrotu towaru w ciągu kolejnych 14 dni. </vt:lpstr>
      <vt:lpstr>Najważniejsze prawa konsumenta - prawo do informacji </vt:lpstr>
      <vt:lpstr>Przedsiębiorca zawierający umowę z konsumentem poza swoim lokalem lub na odległość, zobowiązany jest – najpóźniej w chwili wyrażenia przez konsumenta woli związania się umową – poinformować go w sposób jasny      i zrozumiały, zwłaszcza o: </vt:lpstr>
      <vt:lpstr>Prezentacja programu PowerPoint</vt:lpstr>
      <vt:lpstr>Prezentacja programu PowerPoint</vt:lpstr>
      <vt:lpstr>Postępowanie w sporze konsumenta z przedsiębiorcą</vt:lpstr>
      <vt:lpstr>Prezentacja programu PowerPoint</vt:lpstr>
      <vt:lpstr>Spór może zostać skierowany do rozstrzygnięcia polubownego: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KONSUMENCKIE</dc:title>
  <dc:creator>Wiktor Szydlik</dc:creator>
  <cp:lastModifiedBy>Żywuszko Monika  (DSF)</cp:lastModifiedBy>
  <cp:revision>8</cp:revision>
  <cp:lastPrinted>2022-04-13T12:26:35Z</cp:lastPrinted>
  <dcterms:created xsi:type="dcterms:W3CDTF">2020-07-15T09:09:33Z</dcterms:created>
  <dcterms:modified xsi:type="dcterms:W3CDTF">2022-04-13T12:30:12Z</dcterms:modified>
</cp:coreProperties>
</file>