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43"/>
  </p:notesMasterIdLst>
  <p:sldIdLst>
    <p:sldId id="256" r:id="rId3"/>
    <p:sldId id="257" r:id="rId4"/>
    <p:sldId id="258" r:id="rId5"/>
    <p:sldId id="263" r:id="rId6"/>
    <p:sldId id="264" r:id="rId7"/>
    <p:sldId id="331" r:id="rId8"/>
    <p:sldId id="265" r:id="rId9"/>
    <p:sldId id="304" r:id="rId10"/>
    <p:sldId id="325" r:id="rId11"/>
    <p:sldId id="305" r:id="rId12"/>
    <p:sldId id="326" r:id="rId13"/>
    <p:sldId id="306" r:id="rId14"/>
    <p:sldId id="266" r:id="rId15"/>
    <p:sldId id="269" r:id="rId16"/>
    <p:sldId id="328" r:id="rId17"/>
    <p:sldId id="307" r:id="rId18"/>
    <p:sldId id="329" r:id="rId19"/>
    <p:sldId id="330" r:id="rId20"/>
    <p:sldId id="336" r:id="rId21"/>
    <p:sldId id="308" r:id="rId22"/>
    <p:sldId id="309" r:id="rId23"/>
    <p:sldId id="310" r:id="rId24"/>
    <p:sldId id="311" r:id="rId25"/>
    <p:sldId id="312" r:id="rId26"/>
    <p:sldId id="313" r:id="rId27"/>
    <p:sldId id="314" r:id="rId28"/>
    <p:sldId id="315" r:id="rId29"/>
    <p:sldId id="316" r:id="rId30"/>
    <p:sldId id="318" r:id="rId31"/>
    <p:sldId id="319" r:id="rId32"/>
    <p:sldId id="327" r:id="rId33"/>
    <p:sldId id="320" r:id="rId34"/>
    <p:sldId id="332" r:id="rId35"/>
    <p:sldId id="333" r:id="rId36"/>
    <p:sldId id="321" r:id="rId37"/>
    <p:sldId id="334" r:id="rId38"/>
    <p:sldId id="335" r:id="rId39"/>
    <p:sldId id="322" r:id="rId40"/>
    <p:sldId id="323" r:id="rId41"/>
    <p:sldId id="292" r:id="rId42"/>
  </p:sldIdLst>
  <p:sldSz cx="12192000" cy="6858000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agińska Barbara" initials="BB" lastIdx="1" clrIdx="0">
    <p:extLst>
      <p:ext uri="{19B8F6BF-5375-455C-9EA6-DF929625EA0E}">
        <p15:presenceInfo xmlns:p15="http://schemas.microsoft.com/office/powerpoint/2012/main" userId="Bagińska Barbar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325" cy="498174"/>
          </a:xfrm>
          <a:prstGeom prst="rect">
            <a:avLst/>
          </a:prstGeom>
        </p:spPr>
        <p:txBody>
          <a:bodyPr vert="horz" lIns="83786" tIns="41893" rIns="83786" bIns="41893" rtlCol="0"/>
          <a:lstStyle>
            <a:lvl1pPr algn="l">
              <a:defRPr sz="11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9923" y="1"/>
            <a:ext cx="2946325" cy="498174"/>
          </a:xfrm>
          <a:prstGeom prst="rect">
            <a:avLst/>
          </a:prstGeom>
        </p:spPr>
        <p:txBody>
          <a:bodyPr vert="horz" lIns="83786" tIns="41893" rIns="83786" bIns="41893" rtlCol="0"/>
          <a:lstStyle>
            <a:lvl1pPr algn="r">
              <a:defRPr sz="1100"/>
            </a:lvl1pPr>
          </a:lstStyle>
          <a:p>
            <a:fld id="{52F9EC13-E3E6-49A6-AA95-4F7EF34A5DC2}" type="datetimeFigureOut">
              <a:rPr lang="pl-PL" smtClean="0"/>
              <a:t>14.02.2020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3786" tIns="41893" rIns="83786" bIns="41893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482" y="4776872"/>
            <a:ext cx="5438711" cy="3908752"/>
          </a:xfrm>
          <a:prstGeom prst="rect">
            <a:avLst/>
          </a:prstGeom>
        </p:spPr>
        <p:txBody>
          <a:bodyPr vert="horz" lIns="83786" tIns="41893" rIns="83786" bIns="41893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464"/>
            <a:ext cx="2946325" cy="498174"/>
          </a:xfrm>
          <a:prstGeom prst="rect">
            <a:avLst/>
          </a:prstGeom>
        </p:spPr>
        <p:txBody>
          <a:bodyPr vert="horz" lIns="83786" tIns="41893" rIns="83786" bIns="41893" rtlCol="0" anchor="b"/>
          <a:lstStyle>
            <a:lvl1pPr algn="l">
              <a:defRPr sz="11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9923" y="9428464"/>
            <a:ext cx="2946325" cy="498174"/>
          </a:xfrm>
          <a:prstGeom prst="rect">
            <a:avLst/>
          </a:prstGeom>
        </p:spPr>
        <p:txBody>
          <a:bodyPr vert="horz" lIns="83786" tIns="41893" rIns="83786" bIns="41893" rtlCol="0" anchor="b"/>
          <a:lstStyle>
            <a:lvl1pPr algn="r">
              <a:defRPr sz="1100"/>
            </a:lvl1pPr>
          </a:lstStyle>
          <a:p>
            <a:fld id="{EB05A35E-AFEF-40B2-9103-11FB3B5159D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365200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anchor="b">
            <a:noAutofit/>
          </a:bodyPr>
          <a:lstStyle/>
          <a:p>
            <a:pPr algn="ctr">
              <a:lnSpc>
                <a:spcPct val="90000"/>
              </a:lnSpc>
            </a:pPr>
            <a:r>
              <a:rPr lang="pl-PL" sz="6000" b="0" strike="noStrike" spc="-1">
                <a:solidFill>
                  <a:srgbClr val="000000"/>
                </a:solidFill>
                <a:latin typeface="Calibri Light"/>
              </a:rPr>
              <a:t>Kliknij, aby edytować styl</a:t>
            </a:r>
            <a:endParaRPr lang="pl-PL" sz="6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EF226E9E-43FA-418F-A948-7F486E06A6B0}" type="datetime">
              <a:rPr lang="pl-PL" sz="1200" b="0" strike="noStrike" spc="-1">
                <a:solidFill>
                  <a:srgbClr val="8B8B8B"/>
                </a:solidFill>
                <a:latin typeface="Calibri"/>
              </a:rPr>
              <a:t>14.02.2020</a:t>
            </a:fld>
            <a:endParaRPr lang="pl-PL" sz="12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pl-PL" sz="24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AB445A02-03EF-46FA-8499-D86E70A1CA0E}" type="slidenum">
              <a:rPr lang="pl-PL" sz="12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pl-PL" sz="1200" b="0" strike="noStrike" spc="-1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800" b="0" strike="noStrike" spc="-1">
                <a:solidFill>
                  <a:srgbClr val="000000"/>
                </a:solidFill>
                <a:latin typeface="Calibri"/>
              </a:rPr>
              <a:t>Kliknij, aby edytować format tekstu konspektu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l-PL" sz="2000" b="0" strike="noStrike" spc="-1">
                <a:solidFill>
                  <a:srgbClr val="000000"/>
                </a:solidFill>
                <a:latin typeface="Calibri"/>
              </a:rPr>
              <a:t>Drugi poziom konspektu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1800" b="0" strike="noStrike" spc="-1">
                <a:solidFill>
                  <a:srgbClr val="000000"/>
                </a:solidFill>
                <a:latin typeface="Calibri"/>
              </a:rPr>
              <a:t>Trzeci poziom konspektu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l-PL" sz="1800" b="0" strike="noStrike" spc="-1">
                <a:solidFill>
                  <a:srgbClr val="000000"/>
                </a:solidFill>
                <a:latin typeface="Calibri"/>
              </a:rPr>
              <a:t>Czwarty poziom konspektu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solidFill>
                  <a:srgbClr val="000000"/>
                </a:solidFill>
                <a:latin typeface="Calibri"/>
              </a:rPr>
              <a:t>Piąty poziom konspektu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solidFill>
                  <a:srgbClr val="000000"/>
                </a:solidFill>
                <a:latin typeface="Calibri"/>
              </a:rPr>
              <a:t>Szósty poziom konspektu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solidFill>
                  <a:srgbClr val="000000"/>
                </a:solidFill>
                <a:latin typeface="Calibri"/>
              </a:rPr>
              <a:t>Siódmy poziom konspektu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pl-PL" sz="4400" b="0" strike="noStrike" spc="-1">
                <a:solidFill>
                  <a:srgbClr val="000000"/>
                </a:solidFill>
                <a:latin typeface="Calibri Light"/>
              </a:rPr>
              <a:t>Kliknij, aby edytować styl</a:t>
            </a:r>
            <a:endParaRPr lang="pl-PL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l-PL" sz="2800" b="0" strike="noStrike" spc="-1">
                <a:solidFill>
                  <a:srgbClr val="000000"/>
                </a:solidFill>
                <a:latin typeface="Calibri"/>
              </a:rPr>
              <a:t>Kliknij, aby edytować style wzorca tekstu</a:t>
            </a:r>
          </a:p>
          <a:p>
            <a:pPr marL="685800" lvl="1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pl-PL" sz="2400" b="0" strike="noStrike" spc="-1">
                <a:solidFill>
                  <a:srgbClr val="000000"/>
                </a:solidFill>
                <a:latin typeface="Calibri"/>
              </a:rPr>
              <a:t>Drugi poziom</a:t>
            </a:r>
          </a:p>
          <a:p>
            <a:pPr marL="1143000" lvl="2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pl-PL" sz="2000" b="0" strike="noStrike" spc="-1">
                <a:solidFill>
                  <a:srgbClr val="000000"/>
                </a:solidFill>
                <a:latin typeface="Calibri"/>
              </a:rPr>
              <a:t>Trzeci poziom</a:t>
            </a:r>
          </a:p>
          <a:p>
            <a:pPr marL="1600200" lvl="3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pl-PL" sz="1800" b="0" strike="noStrike" spc="-1">
                <a:solidFill>
                  <a:srgbClr val="000000"/>
                </a:solidFill>
                <a:latin typeface="Calibri"/>
              </a:rPr>
              <a:t>Czwarty poziom</a:t>
            </a:r>
          </a:p>
          <a:p>
            <a:pPr marL="2057400" lvl="4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pl-PL" sz="1800" b="0" strike="noStrike" spc="-1">
                <a:solidFill>
                  <a:srgbClr val="000000"/>
                </a:solidFill>
                <a:latin typeface="Calibri"/>
              </a:rPr>
              <a:t>Piąty poziom</a:t>
            </a:r>
          </a:p>
        </p:txBody>
      </p:sp>
      <p:sp>
        <p:nvSpPr>
          <p:cNvPr id="43" name="PlaceHolder 3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C6415C0C-65C9-43E7-A6F5-443B1A560E24}" type="datetime">
              <a:rPr lang="pl-PL" sz="1200" b="0" strike="noStrike" spc="-1">
                <a:solidFill>
                  <a:srgbClr val="8B8B8B"/>
                </a:solidFill>
                <a:latin typeface="Calibri"/>
              </a:rPr>
              <a:t>14.02.2020</a:t>
            </a:fld>
            <a:endParaRPr lang="pl-PL" sz="1200" b="0" strike="noStrike" spc="-1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pl-PL" sz="2400" b="0" strike="noStrike" spc="-1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78834845-87E6-421D-B3AF-22AB0D7E61C9}" type="slidenum">
              <a:rPr lang="pl-PL" sz="12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pl-PL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Excel_Worksheet1.xlsx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Shape 1"/>
          <p:cNvSpPr txBox="1"/>
          <p:nvPr/>
        </p:nvSpPr>
        <p:spPr>
          <a:xfrm>
            <a:off x="1524180" y="2184416"/>
            <a:ext cx="9143640" cy="2524680"/>
          </a:xfrm>
          <a:prstGeom prst="rect">
            <a:avLst/>
          </a:prstGeom>
          <a:noFill/>
          <a:ln>
            <a:noFill/>
          </a:ln>
        </p:spPr>
        <p:txBody>
          <a:bodyPr anchor="b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pl-PL" sz="3600" b="1" spc="-1" dirty="0">
                <a:solidFill>
                  <a:srgbClr val="C00000"/>
                </a:solidFill>
                <a:latin typeface="Calibri"/>
              </a:rPr>
              <a:t>Finansowanie zadań gminnych </a:t>
            </a:r>
          </a:p>
          <a:p>
            <a:pPr algn="ctr">
              <a:lnSpc>
                <a:spcPct val="90000"/>
              </a:lnSpc>
            </a:pPr>
            <a:r>
              <a:rPr lang="pl-PL" sz="3600" b="1" spc="-1" dirty="0">
                <a:solidFill>
                  <a:srgbClr val="C00000"/>
                </a:solidFill>
                <a:latin typeface="Calibri"/>
              </a:rPr>
              <a:t>w latach 2019 - 2020</a:t>
            </a:r>
            <a:r>
              <a:rPr lang="pl-PL" dirty="0"/>
              <a:t/>
            </a:r>
            <a:br>
              <a:rPr lang="pl-PL" dirty="0"/>
            </a:br>
            <a:endParaRPr lang="pl-PL" sz="3600" b="0" strike="noStrike" spc="-1" dirty="0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84" name="Obraz 4"/>
          <p:cNvPicPr/>
          <p:nvPr/>
        </p:nvPicPr>
        <p:blipFill>
          <a:blip r:embed="rId2"/>
          <a:stretch/>
        </p:blipFill>
        <p:spPr>
          <a:xfrm>
            <a:off x="179280" y="-9360"/>
            <a:ext cx="5328000" cy="17816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TextShape 1"/>
          <p:cNvSpPr txBox="1"/>
          <p:nvPr/>
        </p:nvSpPr>
        <p:spPr>
          <a:xfrm>
            <a:off x="799630" y="248308"/>
            <a:ext cx="11090542" cy="5822554"/>
          </a:xfrm>
          <a:prstGeom prst="rect">
            <a:avLst/>
          </a:prstGeom>
          <a:noFill/>
          <a:ln>
            <a:noFill/>
          </a:ln>
        </p:spPr>
        <p:txBody>
          <a:bodyPr anchor="b">
            <a:normAutofit/>
          </a:bodyPr>
          <a:lstStyle/>
          <a:p>
            <a:pPr lvl="0"/>
            <a:r>
              <a:rPr lang="pl-PL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 „Za życiem” – tworzenie mieszkań chronionych</a:t>
            </a:r>
          </a:p>
          <a:p>
            <a:pPr lvl="0"/>
            <a:endParaRPr lang="pl-PL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pl-PL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(dla osób niepełnosprawnych ze znacznym stopniem niepełnosprawności lub stopniem umiarkowanym,  w odniesieniu do których orzeczono chorobę psychiczną, upośledzenie umysłowe, całościowe zaburzenia rozwojowe lub epilepsję oraz niewidomych)</a:t>
            </a:r>
          </a:p>
          <a:p>
            <a:pPr lvl="0"/>
            <a:endParaRPr lang="pl-PL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pl-PL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Gminy (Mrągowo, Miłki, Korsze)</a:t>
            </a:r>
          </a:p>
          <a:p>
            <a:pPr lvl="0" algn="ctr"/>
            <a:r>
              <a:rPr lang="pl-PL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Utworzono </a:t>
            </a:r>
            <a:r>
              <a:rPr lang="pl-PL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mieszkania </a:t>
            </a:r>
            <a:r>
              <a:rPr lang="pl-PL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 treningowe i 3 wspierane) </a:t>
            </a:r>
            <a:r>
              <a:rPr lang="pl-PL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pl-PL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 miejsc</a:t>
            </a:r>
          </a:p>
          <a:p>
            <a:pPr lvl="0" algn="ctr"/>
            <a:r>
              <a:rPr lang="pl-PL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Łączny koszt programu </a:t>
            </a:r>
            <a:r>
              <a:rPr lang="pl-PL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798.647,94zł</a:t>
            </a:r>
            <a:r>
              <a:rPr lang="pl-PL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 tym z budżetu państwa </a:t>
            </a:r>
            <a:r>
              <a:rPr lang="pl-PL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497.322,47zł</a:t>
            </a:r>
          </a:p>
          <a:p>
            <a:pPr lvl="0"/>
            <a:endParaRPr lang="pl-PL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pl-PL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5" name="Obraz 4"/>
          <p:cNvPicPr/>
          <p:nvPr/>
        </p:nvPicPr>
        <p:blipFill>
          <a:blip r:embed="rId2"/>
          <a:stretch/>
        </p:blipFill>
        <p:spPr>
          <a:xfrm>
            <a:off x="301828" y="0"/>
            <a:ext cx="5328000" cy="178164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68707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TextShape 1"/>
          <p:cNvSpPr txBox="1"/>
          <p:nvPr/>
        </p:nvSpPr>
        <p:spPr>
          <a:xfrm>
            <a:off x="494999" y="1535039"/>
            <a:ext cx="11307359" cy="4828053"/>
          </a:xfrm>
          <a:prstGeom prst="rect">
            <a:avLst/>
          </a:prstGeom>
          <a:noFill/>
          <a:ln>
            <a:noFill/>
          </a:ln>
        </p:spPr>
        <p:txBody>
          <a:bodyPr anchor="b">
            <a:normAutofit/>
          </a:bodyPr>
          <a:lstStyle/>
          <a:p>
            <a:pPr lvl="0"/>
            <a:endParaRPr lang="pl-PL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pl-PL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 Rodzina 500+</a:t>
            </a:r>
          </a:p>
          <a:p>
            <a:pPr lvl="0"/>
            <a:endParaRPr lang="pl-PL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pl-PL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Liczba dzieci – 262.152</a:t>
            </a:r>
          </a:p>
          <a:p>
            <a:pPr lvl="0" algn="ctr"/>
            <a:r>
              <a:rPr lang="pl-PL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Liczba świadczeń – 2.170.011</a:t>
            </a:r>
          </a:p>
          <a:p>
            <a:pPr lvl="0" algn="ctr"/>
            <a:r>
              <a:rPr lang="pl-PL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Koszt programu – 1.153.478.865zł</a:t>
            </a:r>
          </a:p>
          <a:p>
            <a:pPr lvl="0" algn="ctr"/>
            <a:endParaRPr lang="pl-PL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pl-PL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 Dobry start</a:t>
            </a:r>
          </a:p>
          <a:p>
            <a:pPr lvl="0"/>
            <a:endParaRPr lang="pl-PL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pl-PL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Liczba dzieci - 164.662</a:t>
            </a:r>
          </a:p>
          <a:p>
            <a:pPr lvl="0" algn="ctr"/>
            <a:r>
              <a:rPr lang="pl-PL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Koszt programu - 51.010.958,10zł</a:t>
            </a:r>
          </a:p>
          <a:p>
            <a:pPr lvl="0"/>
            <a:endParaRPr lang="pl-PL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5" name="Obraz 4"/>
          <p:cNvPicPr/>
          <p:nvPr/>
        </p:nvPicPr>
        <p:blipFill>
          <a:blip r:embed="rId2"/>
          <a:stretch/>
        </p:blipFill>
        <p:spPr>
          <a:xfrm>
            <a:off x="301828" y="0"/>
            <a:ext cx="5328000" cy="178164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938832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TextShape 1"/>
          <p:cNvSpPr txBox="1"/>
          <p:nvPr/>
        </p:nvSpPr>
        <p:spPr>
          <a:xfrm>
            <a:off x="443060" y="1395167"/>
            <a:ext cx="11632676" cy="5279010"/>
          </a:xfrm>
          <a:prstGeom prst="rect">
            <a:avLst/>
          </a:prstGeom>
          <a:noFill/>
          <a:ln>
            <a:noFill/>
          </a:ln>
        </p:spPr>
        <p:txBody>
          <a:bodyPr anchor="b">
            <a:normAutofit lnSpcReduction="10000"/>
          </a:bodyPr>
          <a:lstStyle/>
          <a:p>
            <a:pPr lvl="0"/>
            <a:r>
              <a:rPr lang="pl-PL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 Posiłek w szkole i w domu</a:t>
            </a:r>
          </a:p>
          <a:p>
            <a:pPr lvl="0"/>
            <a:endParaRPr lang="pl-PL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pl-PL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Łączny koszt programu - 42.073.546zł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 tym </a:t>
            </a:r>
            <a:r>
              <a:rPr lang="pl-PL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dotacja 32.141.503zł 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środki własne 9.932.043zł </a:t>
            </a:r>
          </a:p>
          <a:p>
            <a:pPr lvl="0"/>
            <a:r>
              <a:rPr lang="pl-PL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Liczba osób objętych programem ogółem 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pl-PL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74.059 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(38.826 dzieci i młodzieży i 37.898 pozostałych osób otrzymujących pomoc), w tym objętych pomocą w formie: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posiłku – 30.663 osoby </a:t>
            </a: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(w tym 1.963 osobom dowieziono posiłek)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świadczeń pieniężnych na zakup posiłku lub żywności – 53.230 osób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świadczeń rzeczowych w postaci produktów żywnościowych – 3.946 osób</a:t>
            </a:r>
          </a:p>
          <a:p>
            <a:endParaRPr lang="pl-PL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Pomoc świadczona była w </a:t>
            </a:r>
            <a:r>
              <a:rPr lang="pl-PL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939 punktach żywieniowych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 tym: 615 stołówkach oraz 324 innych punktach wydawania posiłków. </a:t>
            </a:r>
            <a:endParaRPr lang="pl-PL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Średni </a:t>
            </a:r>
            <a:r>
              <a:rPr lang="pl-PL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koszt jednego posiłku 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2019 roku wyniósł </a:t>
            </a:r>
            <a:r>
              <a:rPr lang="pl-PL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4,85 zł</a:t>
            </a:r>
            <a:endParaRPr lang="pl-PL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Średni </a:t>
            </a:r>
            <a:r>
              <a:rPr lang="pl-PL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koszt jednego zasiłku celowego 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wyniósł </a:t>
            </a:r>
            <a:r>
              <a:rPr lang="pl-PL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193,29 zł</a:t>
            </a:r>
            <a:endParaRPr lang="pl-PL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5" name="Obraz 4"/>
          <p:cNvPicPr/>
          <p:nvPr/>
        </p:nvPicPr>
        <p:blipFill>
          <a:blip r:embed="rId2"/>
          <a:stretch/>
        </p:blipFill>
        <p:spPr>
          <a:xfrm>
            <a:off x="301828" y="0"/>
            <a:ext cx="5328000" cy="178164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458088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TextShape 1"/>
          <p:cNvSpPr txBox="1"/>
          <p:nvPr/>
        </p:nvSpPr>
        <p:spPr>
          <a:xfrm>
            <a:off x="231840" y="1227441"/>
            <a:ext cx="11860200" cy="1781640"/>
          </a:xfrm>
          <a:prstGeom prst="rect">
            <a:avLst/>
          </a:prstGeom>
          <a:noFill/>
          <a:ln>
            <a:noFill/>
          </a:ln>
        </p:spPr>
        <p:txBody>
          <a:bodyPr anchor="b">
            <a:normAutofit fontScale="94000"/>
          </a:bodyPr>
          <a:lstStyle/>
          <a:p>
            <a:pPr algn="ctr">
              <a:lnSpc>
                <a:spcPct val="90000"/>
              </a:lnSpc>
            </a:pPr>
            <a:r>
              <a:rPr lang="pl-PL" sz="3600" b="1" strike="noStrike" spc="-1" dirty="0">
                <a:solidFill>
                  <a:srgbClr val="002060"/>
                </a:solidFill>
                <a:latin typeface="Times New Roman"/>
              </a:rPr>
              <a:t>Wybrane programy realizowane w roku 2020</a:t>
            </a:r>
            <a:endParaRPr lang="pl-PL" sz="3600" b="1" strike="noStrike" spc="-1" dirty="0">
              <a:solidFill>
                <a:srgbClr val="002060"/>
              </a:solidFill>
              <a:latin typeface="Calibri"/>
            </a:endParaRPr>
          </a:p>
        </p:txBody>
      </p:sp>
      <p:pic>
        <p:nvPicPr>
          <p:cNvPr id="118" name="Obraz 4"/>
          <p:cNvPicPr/>
          <p:nvPr/>
        </p:nvPicPr>
        <p:blipFill>
          <a:blip r:embed="rId2"/>
          <a:stretch/>
        </p:blipFill>
        <p:spPr>
          <a:xfrm>
            <a:off x="231840" y="-208080"/>
            <a:ext cx="5328000" cy="17816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7" name="Obraz 4"/>
          <p:cNvPicPr/>
          <p:nvPr/>
        </p:nvPicPr>
        <p:blipFill>
          <a:blip r:embed="rId2"/>
          <a:stretch/>
        </p:blipFill>
        <p:spPr>
          <a:xfrm>
            <a:off x="0" y="-402660"/>
            <a:ext cx="5328000" cy="1781640"/>
          </a:xfrm>
          <a:prstGeom prst="rect">
            <a:avLst/>
          </a:prstGeom>
          <a:ln>
            <a:noFill/>
          </a:ln>
        </p:spPr>
      </p:pic>
      <p:sp>
        <p:nvSpPr>
          <p:cNvPr id="129" name="CustomShape 3"/>
          <p:cNvSpPr/>
          <p:nvPr/>
        </p:nvSpPr>
        <p:spPr>
          <a:xfrm>
            <a:off x="483187" y="1049457"/>
            <a:ext cx="11601976" cy="603096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marL="360" algn="just">
              <a:lnSpc>
                <a:spcPct val="100000"/>
              </a:lnSpc>
              <a:buClr>
                <a:srgbClr val="000000"/>
              </a:buClr>
            </a:pPr>
            <a:r>
              <a:rPr lang="pl-PL" sz="2800" b="1" strike="noStrike" spc="-1" dirty="0">
                <a:solidFill>
                  <a:srgbClr val="002060"/>
                </a:solidFill>
                <a:latin typeface="Times New Roman"/>
              </a:rPr>
              <a:t>Program Senior +</a:t>
            </a:r>
          </a:p>
          <a:p>
            <a:endParaRPr lang="pl-PL" dirty="0"/>
          </a:p>
          <a:p>
            <a:pPr algn="just"/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28 stycznia br., w ramach programu wieloletniego Senior+ edycja 2020 przekazano do </a:t>
            </a:r>
            <a:r>
              <a:rPr lang="pl-PL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MRPiPS</a:t>
            </a: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zestawienie ofert zakwalifikowanych do dalszego postępowania konkursowego oraz zestawienie ofert odrzuconych ze względów formalnych. </a:t>
            </a:r>
          </a:p>
          <a:p>
            <a:pPr algn="just"/>
            <a:endParaRPr lang="pl-PL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Ogółem do Urzędu wpłynęły </a:t>
            </a:r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44 oferty</a:t>
            </a: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 tym:</a:t>
            </a:r>
          </a:p>
          <a:p>
            <a:pPr algn="just"/>
            <a:r>
              <a:rPr lang="pl-PL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 ofert zakwalifikowano </a:t>
            </a: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dalszego postępowania konkursowego, z tego: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 ofert na Moduł I </a:t>
            </a: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Utworzenie i/lub wyposażenie placówki „Senior+”  </a:t>
            </a:r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 Klubów, 1 Dzienny Dom </a:t>
            </a: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na </a:t>
            </a:r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177 miejsc </a:t>
            </a: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na kwotę </a:t>
            </a:r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1.705.398 zł </a:t>
            </a:r>
            <a:r>
              <a:rPr lang="pl-PL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(11 gmin)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 ofert  na Moduł II </a:t>
            </a: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Zapewnienie bieżącego funkcjonowania placówek utworzonych w latach poprzednich w ramach programu w tym </a:t>
            </a:r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 Klubów, 8 Dziennych Domów </a:t>
            </a: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478 miejsc </a:t>
            </a: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na kwotę </a:t>
            </a:r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1.237.758 zł </a:t>
            </a:r>
            <a:r>
              <a:rPr lang="pl-PL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(16 gmin)</a:t>
            </a:r>
          </a:p>
          <a:p>
            <a:pPr algn="just"/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Ogółem 2.943.156 zł </a:t>
            </a:r>
            <a:endParaRPr lang="pl-PL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l-PL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dalszego postępowania konkursowego, z powodu błędów formalnych, </a:t>
            </a:r>
            <a:r>
              <a:rPr lang="pl-PL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 zakwalifikowano 14 ofert</a:t>
            </a: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 tym jedna oferta nie została  złożona w generatorze ofert. </a:t>
            </a:r>
          </a:p>
          <a:p>
            <a:pPr marL="360" algn="just">
              <a:lnSpc>
                <a:spcPct val="100000"/>
              </a:lnSpc>
              <a:buClr>
                <a:srgbClr val="000000"/>
              </a:buClr>
            </a:pPr>
            <a:endParaRPr lang="pl-PL" sz="2000" b="0" strike="noStrike" spc="-1" dirty="0">
              <a:solidFill>
                <a:srgbClr val="000000"/>
              </a:solidFill>
              <a:latin typeface="Times New Roman"/>
            </a:endParaRPr>
          </a:p>
          <a:p>
            <a:pPr marL="360" algn="just">
              <a:lnSpc>
                <a:spcPct val="100000"/>
              </a:lnSpc>
              <a:buClr>
                <a:srgbClr val="000000"/>
              </a:buClr>
            </a:pPr>
            <a:endParaRPr lang="pl-PL" sz="20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7" name="Obraz 4"/>
          <p:cNvPicPr/>
          <p:nvPr/>
        </p:nvPicPr>
        <p:blipFill>
          <a:blip r:embed="rId2"/>
          <a:stretch/>
        </p:blipFill>
        <p:spPr>
          <a:xfrm>
            <a:off x="0" y="-402660"/>
            <a:ext cx="5328000" cy="1781640"/>
          </a:xfrm>
          <a:prstGeom prst="rect">
            <a:avLst/>
          </a:prstGeom>
          <a:ln>
            <a:noFill/>
          </a:ln>
        </p:spPr>
      </p:pic>
      <p:sp>
        <p:nvSpPr>
          <p:cNvPr id="5" name="TextShape 1">
            <a:extLst>
              <a:ext uri="{FF2B5EF4-FFF2-40B4-BE49-F238E27FC236}">
                <a16:creationId xmlns:a16="http://schemas.microsoft.com/office/drawing/2014/main" xmlns="" id="{DCBAFF1C-0B70-425E-A942-70AFA783610C}"/>
              </a:ext>
            </a:extLst>
          </p:cNvPr>
          <p:cNvSpPr txBox="1"/>
          <p:nvPr/>
        </p:nvSpPr>
        <p:spPr>
          <a:xfrm>
            <a:off x="649710" y="1140664"/>
            <a:ext cx="10892579" cy="4828053"/>
          </a:xfrm>
          <a:prstGeom prst="rect">
            <a:avLst/>
          </a:prstGeom>
          <a:noFill/>
          <a:ln>
            <a:noFill/>
          </a:ln>
        </p:spPr>
        <p:txBody>
          <a:bodyPr anchor="b">
            <a:normAutofit/>
          </a:bodyPr>
          <a:lstStyle/>
          <a:p>
            <a:pPr lvl="0"/>
            <a:r>
              <a:rPr lang="pl-PL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 Maluch+</a:t>
            </a:r>
          </a:p>
          <a:p>
            <a:pPr lvl="0"/>
            <a:endParaRPr lang="pl-PL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pl-PL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Liczba gmin w module 1: 1 (UM Ryn)</a:t>
            </a:r>
          </a:p>
          <a:p>
            <a:pPr lvl="0" algn="ctr"/>
            <a:r>
              <a:rPr lang="pl-PL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Planuje utworzenie Klubu dziecięcego na 21 miejsc </a:t>
            </a:r>
          </a:p>
          <a:p>
            <a:pPr lvl="0" algn="ctr"/>
            <a:r>
              <a:rPr lang="pl-PL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Przewidywany koszt zadania </a:t>
            </a:r>
            <a:r>
              <a:rPr lang="pl-PL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695.589,56zł</a:t>
            </a:r>
            <a:r>
              <a:rPr lang="pl-PL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 tym ze środków budżetu państwa </a:t>
            </a:r>
            <a:r>
              <a:rPr lang="pl-PL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556.471,65zł</a:t>
            </a:r>
          </a:p>
          <a:p>
            <a:pPr lvl="0" algn="ctr"/>
            <a:endParaRPr lang="pl-PL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pl-PL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Liczba gmin w module 2: 21</a:t>
            </a:r>
          </a:p>
          <a:p>
            <a:pPr lvl="0" algn="ctr"/>
            <a:r>
              <a:rPr lang="pl-PL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wnioski o dofinansowanie </a:t>
            </a:r>
            <a:r>
              <a:rPr lang="pl-PL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761</a:t>
            </a:r>
            <a:r>
              <a:rPr lang="pl-PL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miejsc w  </a:t>
            </a:r>
            <a:r>
              <a:rPr lang="pl-PL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 </a:t>
            </a:r>
            <a:r>
              <a:rPr lang="pl-PL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placówkach</a:t>
            </a:r>
          </a:p>
          <a:p>
            <a:pPr lvl="0"/>
            <a:endParaRPr lang="pl-PL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</a:pPr>
            <a:endParaRPr lang="pl-PL" sz="20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747923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7" name="Obraz 4"/>
          <p:cNvPicPr/>
          <p:nvPr/>
        </p:nvPicPr>
        <p:blipFill>
          <a:blip r:embed="rId2"/>
          <a:stretch/>
        </p:blipFill>
        <p:spPr>
          <a:xfrm>
            <a:off x="0" y="-402660"/>
            <a:ext cx="5328000" cy="1781640"/>
          </a:xfrm>
          <a:prstGeom prst="rect">
            <a:avLst/>
          </a:prstGeom>
          <a:ln>
            <a:noFill/>
          </a:ln>
        </p:spPr>
      </p:pic>
      <p:sp>
        <p:nvSpPr>
          <p:cNvPr id="129" name="CustomShape 3"/>
          <p:cNvSpPr/>
          <p:nvPr/>
        </p:nvSpPr>
        <p:spPr>
          <a:xfrm>
            <a:off x="454906" y="1226193"/>
            <a:ext cx="11498281" cy="369186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lvl="0"/>
            <a:r>
              <a:rPr lang="pl-PL" sz="2800" b="1" spc="-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</a:t>
            </a:r>
            <a:r>
              <a:rPr lang="pl-PL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„Za życiem” – tworzenie mieszkań chronionych</a:t>
            </a:r>
          </a:p>
          <a:p>
            <a:pPr lvl="0"/>
            <a:endParaRPr lang="pl-PL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pl-PL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Potrzeby zgłosiła tylko jedna gmina – Gronowo Elbląskie na utworzenie mieszkania wspieranego dla 3 osób.</a:t>
            </a:r>
          </a:p>
          <a:p>
            <a:pPr lvl="0"/>
            <a:endParaRPr lang="pl-PL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pl-PL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Szacowany koszt realizacji zadania wynosi 222.410zł w tym, z budżetu państwa 155.687zł</a:t>
            </a:r>
          </a:p>
          <a:p>
            <a:pPr marL="285840" indent="-28548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l-PL" sz="2400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0" algn="just">
              <a:lnSpc>
                <a:spcPct val="100000"/>
              </a:lnSpc>
              <a:buClr>
                <a:srgbClr val="000000"/>
              </a:buClr>
            </a:pPr>
            <a:endParaRPr lang="pl-PL" sz="26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22621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7" name="Obraz 4"/>
          <p:cNvPicPr/>
          <p:nvPr/>
        </p:nvPicPr>
        <p:blipFill>
          <a:blip r:embed="rId2"/>
          <a:stretch/>
        </p:blipFill>
        <p:spPr>
          <a:xfrm>
            <a:off x="-235670" y="-411378"/>
            <a:ext cx="4402317" cy="1468597"/>
          </a:xfrm>
          <a:prstGeom prst="rect">
            <a:avLst/>
          </a:prstGeom>
          <a:ln>
            <a:noFill/>
          </a:ln>
        </p:spPr>
      </p:pic>
      <p:sp>
        <p:nvSpPr>
          <p:cNvPr id="129" name="CustomShape 3"/>
          <p:cNvSpPr/>
          <p:nvPr/>
        </p:nvSpPr>
        <p:spPr>
          <a:xfrm>
            <a:off x="130043" y="642367"/>
            <a:ext cx="11931914" cy="621563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marL="360" algn="just">
              <a:lnSpc>
                <a:spcPct val="100000"/>
              </a:lnSpc>
              <a:buClr>
                <a:srgbClr val="000000"/>
              </a:buClr>
            </a:pPr>
            <a:r>
              <a:rPr lang="pl-PL" sz="2800" b="1" strike="noStrike" spc="-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 Opieka 75+</a:t>
            </a:r>
          </a:p>
          <a:p>
            <a:pPr algn="just"/>
            <a:r>
              <a:rPr lang="pl-PL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Zmiany</a:t>
            </a:r>
            <a:r>
              <a:rPr lang="pl-PL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programie na 2020 r. obejmują w szczególności następujący zakres</a:t>
            </a:r>
            <a:r>
              <a:rPr lang="pl-PL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endParaRPr lang="pl-PL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pl-PL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Rozszerzenie form realizacji usług opiekuńczych o zlecanie wykonania usług opiekuńczych organizacjom pozarządowym</a:t>
            </a:r>
            <a:r>
              <a:rPr lang="pl-PL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 podstawie art. 25 ust. 1 ustawy o pomocy społecznej w trybie otwartego konkursu ofert na podstawie przepisów ustawy o działalności pożytku publicznego i wolontariacie </a:t>
            </a:r>
            <a:r>
              <a:rPr lang="pl-PL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oraz umożliwienie gminom zakupu usług opiekuńczych od podmiotów sektora prywatnego</a:t>
            </a:r>
            <a:r>
              <a:rPr lang="pl-PL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just"/>
            <a:endParaRPr lang="pl-PL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just">
              <a:buFont typeface="+mj-lt"/>
              <a:buAutoNum type="arabicPeriod" startAt="2"/>
            </a:pPr>
            <a:r>
              <a:rPr lang="pl-PL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Zakres przedmiotowy: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pl-PL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dofinansowanie usług opiekuńczych, w tym specjalistycznych usług opiekuńczych </a:t>
            </a:r>
            <a:r>
              <a:rPr lang="pl-PL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dla osób, którym przedmiotowe usługi były świadczone w ramach programu i będą one kontynuowane w roku 2020,</a:t>
            </a:r>
            <a:endParaRPr lang="pl-PL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pl-PL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dofinansowanie usług opiekuńczych lub specjalistycznych usług opiekuńczych </a:t>
            </a:r>
            <a:r>
              <a:rPr lang="pl-PL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osobom, którym w roku 2019 nie były one świadczone,</a:t>
            </a:r>
            <a:endParaRPr lang="pl-PL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pl-PL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dofinansowanie do </a:t>
            </a:r>
            <a:r>
              <a:rPr lang="pl-PL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zwiększenia liczby godzin usług opiekuńczych, w tym specjalistycznych usług opiekuńczych dla osób w wieku 75 lat i więcej</a:t>
            </a:r>
            <a:r>
              <a:rPr lang="pl-PL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500417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7" name="Obraz 4"/>
          <p:cNvPicPr/>
          <p:nvPr/>
        </p:nvPicPr>
        <p:blipFill>
          <a:blip r:embed="rId2"/>
          <a:stretch/>
        </p:blipFill>
        <p:spPr>
          <a:xfrm>
            <a:off x="-235670" y="-411378"/>
            <a:ext cx="4402317" cy="1468597"/>
          </a:xfrm>
          <a:prstGeom prst="rect">
            <a:avLst/>
          </a:prstGeom>
          <a:ln>
            <a:noFill/>
          </a:ln>
        </p:spPr>
      </p:pic>
      <p:sp>
        <p:nvSpPr>
          <p:cNvPr id="129" name="CustomShape 3"/>
          <p:cNvSpPr/>
          <p:nvPr/>
        </p:nvSpPr>
        <p:spPr>
          <a:xfrm>
            <a:off x="130043" y="913653"/>
            <a:ext cx="11931914" cy="503069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marL="360" algn="just">
              <a:lnSpc>
                <a:spcPct val="100000"/>
              </a:lnSpc>
              <a:buClr>
                <a:srgbClr val="000000"/>
              </a:buClr>
            </a:pPr>
            <a:r>
              <a:rPr lang="pl-PL" sz="2800" b="1" strike="noStrike" spc="-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 Opieka 75+</a:t>
            </a:r>
          </a:p>
          <a:p>
            <a:endParaRPr lang="pl-PL" dirty="0"/>
          </a:p>
          <a:p>
            <a:pPr algn="just"/>
            <a:r>
              <a:rPr lang="pl-PL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Kosztem realizacji zadania jest wydatek, jaki ponosi gmina w związku z świadczeniem usług opiekuńczych lub specjalistycznych usług opiekuńczych osobom w wieku 75 lat i więcej, </a:t>
            </a:r>
            <a:r>
              <a:rPr lang="pl-PL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które mieszczą się w zakresie przedmiotowym programu.</a:t>
            </a:r>
          </a:p>
          <a:p>
            <a:pPr algn="just"/>
            <a:endParaRPr lang="pl-PL" sz="2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l-PL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Gmina może uzyskać dofinansowanie w wysokości do 50%  kosztu realizacji zadania.</a:t>
            </a:r>
            <a:endParaRPr lang="pl-PL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l-PL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l-PL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Koszt realizacji zadania wylicza się poprzez pomnożenie całkowitej liczby godzin np. usług opiekuńczych przyznanych decyzją osobie w wieku 75 lat i więcej na rok 2020 przez koszt 1 godziny usług opiekuńczych określonych w Uchwale Rady Gminy.</a:t>
            </a:r>
          </a:p>
          <a:p>
            <a:pPr algn="just"/>
            <a:endParaRPr lang="pl-PL" sz="2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l-PL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Termin składania zapotrzebowania  - 19 lutego 2020r.</a:t>
            </a:r>
            <a:endParaRPr lang="pl-PL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12082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7" name="Obraz 4"/>
          <p:cNvPicPr/>
          <p:nvPr/>
        </p:nvPicPr>
        <p:blipFill>
          <a:blip r:embed="rId2"/>
          <a:stretch/>
        </p:blipFill>
        <p:spPr>
          <a:xfrm>
            <a:off x="-235670" y="-411378"/>
            <a:ext cx="4402317" cy="1468597"/>
          </a:xfrm>
          <a:prstGeom prst="rect">
            <a:avLst/>
          </a:prstGeom>
          <a:ln>
            <a:noFill/>
          </a:ln>
        </p:spPr>
      </p:pic>
      <p:sp>
        <p:nvSpPr>
          <p:cNvPr id="129" name="CustomShape 3"/>
          <p:cNvSpPr/>
          <p:nvPr/>
        </p:nvSpPr>
        <p:spPr>
          <a:xfrm>
            <a:off x="130043" y="913653"/>
            <a:ext cx="11931914" cy="563085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marL="360" algn="just">
              <a:lnSpc>
                <a:spcPct val="100000"/>
              </a:lnSpc>
              <a:buClr>
                <a:srgbClr val="000000"/>
              </a:buClr>
            </a:pPr>
            <a:r>
              <a:rPr lang="pl-PL" sz="2800" b="1" strike="noStrike" spc="-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 Opieka 75+</a:t>
            </a:r>
          </a:p>
          <a:p>
            <a:endParaRPr lang="pl-PL" dirty="0"/>
          </a:p>
          <a:p>
            <a:pPr algn="just"/>
            <a:r>
              <a:rPr lang="pl-PL" sz="2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Pytanie z gminy:</a:t>
            </a:r>
          </a:p>
          <a:p>
            <a:pPr algn="just"/>
            <a:r>
              <a:rPr lang="pl-PL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 części IV pkt 1 Czy zapis dot. zatrudnienia opiekunek na umowę o prace to sztywny zapis? Czy ośrodek, który w 2019 roku zatrudniał opiekunki na umowę zlecenie może przystąpić do programu?</a:t>
            </a:r>
          </a:p>
          <a:p>
            <a:pPr algn="just"/>
            <a:endParaRPr lang="pl-PL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Program wskazuje w pkt. V.4.1., że dopuszcza się realizację przez gminę usług  poprzez zatrudnianie opiekunek na umowę o pracę </a:t>
            </a:r>
            <a:r>
              <a:rPr lang="pl-PL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(jedynie w zastępstwie opiekunki przebywającej na urlopie wypoczynkowym lub zwolnieniu lekarskim gmina ma możliwość realizacji przedmiotowych usług opiekuńczych w wybranej przez siebie formie)</a:t>
            </a:r>
          </a:p>
          <a:p>
            <a:pPr algn="just"/>
            <a:endParaRPr lang="pl-PL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Jeśli zatem Ośrodek zatrudnia opiekunki wyłącznie w ramach umowy zlecenia – nie może otrzymać dofinansowania z programu</a:t>
            </a:r>
          </a:p>
          <a:p>
            <a:pPr algn="just"/>
            <a:endParaRPr lang="pl-PL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05941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extShape 1"/>
          <p:cNvSpPr txBox="1"/>
          <p:nvPr/>
        </p:nvSpPr>
        <p:spPr>
          <a:xfrm>
            <a:off x="784439" y="1668546"/>
            <a:ext cx="10904797" cy="4185500"/>
          </a:xfrm>
          <a:prstGeom prst="rect">
            <a:avLst/>
          </a:prstGeom>
          <a:noFill/>
          <a:ln>
            <a:noFill/>
          </a:ln>
        </p:spPr>
        <p:txBody>
          <a:bodyPr anchor="b"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pl-PL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Budżet WPS 2019 ogółem</a:t>
            </a:r>
            <a:endParaRPr lang="pl-PL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pl-PL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Ustawa budżetowa: </a:t>
            </a:r>
            <a:r>
              <a:rPr lang="pl-PL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1.793.321.000zł</a:t>
            </a:r>
          </a:p>
          <a:p>
            <a:pPr algn="ctr">
              <a:lnSpc>
                <a:spcPct val="150000"/>
              </a:lnSpc>
            </a:pPr>
            <a:r>
              <a:rPr lang="pl-PL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 po zmianach: </a:t>
            </a:r>
            <a:r>
              <a:rPr lang="pl-PL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2.204.197.481,54zł</a:t>
            </a:r>
          </a:p>
          <a:p>
            <a:pPr algn="ctr">
              <a:lnSpc>
                <a:spcPct val="150000"/>
              </a:lnSpc>
            </a:pPr>
            <a:r>
              <a:rPr lang="pl-PL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Rezerwy celowe: </a:t>
            </a:r>
            <a:r>
              <a:rPr lang="pl-PL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103.829.295,28zł </a:t>
            </a:r>
          </a:p>
          <a:p>
            <a:pPr algn="ctr">
              <a:lnSpc>
                <a:spcPct val="150000"/>
              </a:lnSpc>
            </a:pPr>
            <a:r>
              <a:rPr lang="pl-PL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pl-PL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+ 318.448.578zł </a:t>
            </a:r>
            <a:r>
              <a:rPr lang="pl-PL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program 500+)</a:t>
            </a:r>
          </a:p>
        </p:txBody>
      </p:sp>
      <p:pic>
        <p:nvPicPr>
          <p:cNvPr id="87" name="Obraz 4"/>
          <p:cNvPicPr/>
          <p:nvPr/>
        </p:nvPicPr>
        <p:blipFill>
          <a:blip r:embed="rId2"/>
          <a:stretch/>
        </p:blipFill>
        <p:spPr>
          <a:xfrm>
            <a:off x="179280" y="0"/>
            <a:ext cx="5328000" cy="17816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7" name="Obraz 4"/>
          <p:cNvPicPr/>
          <p:nvPr/>
        </p:nvPicPr>
        <p:blipFill>
          <a:blip r:embed="rId2"/>
          <a:stretch/>
        </p:blipFill>
        <p:spPr>
          <a:xfrm>
            <a:off x="0" y="-402660"/>
            <a:ext cx="5328000" cy="1781640"/>
          </a:xfrm>
          <a:prstGeom prst="rect">
            <a:avLst/>
          </a:prstGeom>
          <a:ln>
            <a:noFill/>
          </a:ln>
        </p:spPr>
      </p:pic>
      <p:sp>
        <p:nvSpPr>
          <p:cNvPr id="129" name="CustomShape 3"/>
          <p:cNvSpPr/>
          <p:nvPr/>
        </p:nvSpPr>
        <p:spPr>
          <a:xfrm>
            <a:off x="483187" y="1018803"/>
            <a:ext cx="11601976" cy="676963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lvl="0"/>
            <a:r>
              <a:rPr lang="pl-PL" sz="2600" b="1" spc="-1" dirty="0">
                <a:solidFill>
                  <a:srgbClr val="002060"/>
                </a:solidFill>
                <a:latin typeface="Times New Roman"/>
              </a:rPr>
              <a:t>Program</a:t>
            </a:r>
            <a:r>
              <a:rPr lang="pl-PL" sz="2600" b="1" dirty="0">
                <a:solidFill>
                  <a:srgbClr val="002060"/>
                </a:solidFill>
              </a:rPr>
              <a:t> </a:t>
            </a:r>
            <a:r>
              <a:rPr lang="pl-PL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Asystent osobisty osoby niepełnosprawnej (Fundusz Solidarnościowy)</a:t>
            </a:r>
          </a:p>
          <a:p>
            <a:pPr marL="360" algn="ctr">
              <a:lnSpc>
                <a:spcPct val="100000"/>
              </a:lnSpc>
              <a:buClr>
                <a:srgbClr val="000000"/>
              </a:buClr>
            </a:pPr>
            <a:r>
              <a:rPr lang="pl-PL" sz="2000" spc="-1" dirty="0">
                <a:solidFill>
                  <a:srgbClr val="000000"/>
                </a:solidFill>
                <a:latin typeface="Times New Roman"/>
              </a:rPr>
              <a:t>liczba gmin biorących udział</a:t>
            </a:r>
          </a:p>
          <a:p>
            <a:pPr marL="360" algn="just">
              <a:lnSpc>
                <a:spcPct val="100000"/>
              </a:lnSpc>
              <a:buClr>
                <a:srgbClr val="000000"/>
              </a:buClr>
            </a:pPr>
            <a:endParaRPr lang="pl-PL" sz="2000" spc="-1" dirty="0">
              <a:solidFill>
                <a:srgbClr val="000000"/>
              </a:solidFill>
              <a:latin typeface="Times New Roman"/>
            </a:endParaRPr>
          </a:p>
          <a:p>
            <a:pPr marL="360" algn="just">
              <a:lnSpc>
                <a:spcPct val="100000"/>
              </a:lnSpc>
              <a:buClr>
                <a:srgbClr val="000000"/>
              </a:buClr>
            </a:pPr>
            <a:r>
              <a:rPr lang="pl-PL" sz="2000" spc="-1" dirty="0">
                <a:solidFill>
                  <a:srgbClr val="000000"/>
                </a:solidFill>
                <a:latin typeface="Times New Roman"/>
              </a:rPr>
              <a:t>Pytania i wątpliwości:</a:t>
            </a:r>
          </a:p>
          <a:p>
            <a:pPr marL="360" algn="just">
              <a:lnSpc>
                <a:spcPct val="100000"/>
              </a:lnSpc>
              <a:buClr>
                <a:srgbClr val="000000"/>
              </a:buClr>
            </a:pPr>
            <a:endParaRPr lang="pl-PL" sz="2000" spc="-1" dirty="0">
              <a:solidFill>
                <a:srgbClr val="000000"/>
              </a:solidFill>
              <a:latin typeface="Times New Roman"/>
            </a:endParaRPr>
          </a:p>
          <a:p>
            <a:pPr marL="360" algn="just">
              <a:buClr>
                <a:srgbClr val="000000"/>
              </a:buClr>
            </a:pPr>
            <a:r>
              <a:rPr lang="pl-PL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Czy członkowie rodziny, opiekunowie prawni </a:t>
            </a:r>
            <a:r>
              <a:rPr lang="pl-PL" sz="20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niezamieszkujący</a:t>
            </a:r>
            <a:r>
              <a:rPr lang="pl-PL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 osobą objętą wsparciem w ramach Programu mogą świadczyć usługi na rzecz innego członka rodziny? Czy w ogóle członkowie rodziny nie mogą świadczyć usług na rzec innych członków rodziny?</a:t>
            </a:r>
          </a:p>
          <a:p>
            <a:pPr marL="360" algn="just">
              <a:buClr>
                <a:srgbClr val="000000"/>
              </a:buClr>
            </a:pPr>
            <a:endParaRPr lang="pl-PL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0" algn="just">
              <a:buClr>
                <a:srgbClr val="000000"/>
              </a:buClr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Odp. 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MRPiPS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Zgodnie z treścią art. 87 ustawy z dnia 25 lutego 1964 r. Kodeks rodzinny i opiekuńczy (t. j. Dz. U. 2019, poz. 2086) rodzice oraz dzieci są zobowiązani do wzajemnego szacunku i wspierania się. </a:t>
            </a:r>
          </a:p>
          <a:p>
            <a:pPr algn="just"/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Poprzez wzajemne wsparcie rozumie się pomoc materialną, wsparcie w chorobie, pomoc w podejmowaniu ważnych decyzji lub załatwianiu spraw życiowych oraz pomoc fizyczną przy wykonywaniu różnych czynności życiowych. Obowiązek alimentacyjny związany z udzielaniem różnych form wsparcia dotyczy również krewnych w linii prostej. Tak więc </a:t>
            </a:r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osoby wymienione w pytaniu niezależnie od miejsca ich zamieszkania </a:t>
            </a:r>
            <a:r>
              <a:rPr lang="pl-PL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 mogą </a:t>
            </a:r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świadczyć tej formy pomocy członkom swojej rodziny na podstawie umowy o pracę. </a:t>
            </a:r>
          </a:p>
          <a:p>
            <a:pPr marL="360" algn="just">
              <a:buClr>
                <a:srgbClr val="000000"/>
              </a:buClr>
            </a:pPr>
            <a:endParaRPr lang="pl-PL" dirty="0"/>
          </a:p>
          <a:p>
            <a:pPr marL="360" algn="just">
              <a:buClr>
                <a:srgbClr val="000000"/>
              </a:buClr>
            </a:pPr>
            <a:endParaRPr lang="pl-PL" dirty="0"/>
          </a:p>
          <a:p>
            <a:pPr marL="360" algn="just">
              <a:buClr>
                <a:srgbClr val="000000"/>
              </a:buClr>
            </a:pPr>
            <a:endParaRPr lang="pl-PL" dirty="0"/>
          </a:p>
          <a:p>
            <a:pPr marL="360" algn="just">
              <a:lnSpc>
                <a:spcPct val="100000"/>
              </a:lnSpc>
              <a:buClr>
                <a:srgbClr val="000000"/>
              </a:buClr>
            </a:pPr>
            <a:endParaRPr lang="pl-PL" sz="2000" spc="-1" dirty="0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478507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7" name="Obraz 4"/>
          <p:cNvPicPr/>
          <p:nvPr/>
        </p:nvPicPr>
        <p:blipFill>
          <a:blip r:embed="rId2"/>
          <a:stretch/>
        </p:blipFill>
        <p:spPr>
          <a:xfrm>
            <a:off x="0" y="-402660"/>
            <a:ext cx="5328000" cy="1781640"/>
          </a:xfrm>
          <a:prstGeom prst="rect">
            <a:avLst/>
          </a:prstGeom>
          <a:ln>
            <a:noFill/>
          </a:ln>
        </p:spPr>
      </p:pic>
      <p:sp>
        <p:nvSpPr>
          <p:cNvPr id="129" name="CustomShape 3"/>
          <p:cNvSpPr/>
          <p:nvPr/>
        </p:nvSpPr>
        <p:spPr>
          <a:xfrm>
            <a:off x="483186" y="1018803"/>
            <a:ext cx="11564269" cy="593863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marL="360" algn="just">
              <a:lnSpc>
                <a:spcPct val="100000"/>
              </a:lnSpc>
              <a:buClr>
                <a:srgbClr val="000000"/>
              </a:buClr>
            </a:pPr>
            <a:endParaRPr lang="pl-PL" sz="2000" spc="-1" dirty="0">
              <a:solidFill>
                <a:srgbClr val="000000"/>
              </a:solidFill>
              <a:latin typeface="Times New Roman"/>
            </a:endParaRPr>
          </a:p>
          <a:p>
            <a:pPr lvl="0" algn="just"/>
            <a:r>
              <a:rPr lang="pl-PL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Czy osoba objęta wsparciem asystenta w ramach Programu może: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pl-PL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mieć przyznane usługi opiekuńcze, specjalistyczne usługi opiekuńcze lub specjalistyczne usługi opiekuńcze dla osób z zaburzeniami psychicznymi, </a:t>
            </a:r>
            <a:r>
              <a:rPr lang="pl-PL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które świadczone byłyby na rzecz tej osoby w innych godzinach niż pomoc asystenta w ramach Programu? Czy należy wykluczyć osoby ze wsparcia w ramach Programu, które objęte są usługami opiekuńczymi, bez względu na ich rodzaj?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pl-PL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być uczestnikiem środowiskowego domu samopomocy? </a:t>
            </a:r>
            <a:r>
              <a:rPr lang="pl-PL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Wsparcie w ramach Programu, świadczone przez asystenta  odbywałoby się poza godzinami uczestnictwa w ŚDS.  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pl-PL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przebywać w mieszkaniu chronionym?</a:t>
            </a:r>
          </a:p>
          <a:p>
            <a:pPr marL="360" algn="just">
              <a:buClr>
                <a:srgbClr val="000000"/>
              </a:buClr>
            </a:pP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0" algn="just">
              <a:buClr>
                <a:srgbClr val="000000"/>
              </a:buClr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Odp. 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MRPiPS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Zgodnie z zapisami Programu, osoba niepełnosprawna nie może być w tym samych godzinach i dniach objęta jednocześnie kilkoma rodzajami usług np. w formie pobytu w ośrodku wsparcia lub opieki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wytchnieniowej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	</a:t>
            </a:r>
          </a:p>
          <a:p>
            <a:pPr marL="360" algn="just">
              <a:buClr>
                <a:srgbClr val="000000"/>
              </a:buClr>
            </a:pPr>
            <a:endParaRPr lang="pl-PL" dirty="0"/>
          </a:p>
          <a:p>
            <a:pPr marL="360" algn="just">
              <a:buClr>
                <a:srgbClr val="000000"/>
              </a:buClr>
            </a:pPr>
            <a:endParaRPr lang="pl-PL" dirty="0"/>
          </a:p>
          <a:p>
            <a:pPr marL="360" algn="just">
              <a:buClr>
                <a:srgbClr val="000000"/>
              </a:buClr>
            </a:pPr>
            <a:endParaRPr lang="pl-PL" dirty="0"/>
          </a:p>
          <a:p>
            <a:pPr marL="360" algn="just">
              <a:lnSpc>
                <a:spcPct val="100000"/>
              </a:lnSpc>
              <a:buClr>
                <a:srgbClr val="000000"/>
              </a:buClr>
            </a:pPr>
            <a:endParaRPr lang="pl-PL" sz="2000" spc="-1" dirty="0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497306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7" name="Obraz 4"/>
          <p:cNvPicPr/>
          <p:nvPr/>
        </p:nvPicPr>
        <p:blipFill>
          <a:blip r:embed="rId2"/>
          <a:stretch/>
        </p:blipFill>
        <p:spPr>
          <a:xfrm>
            <a:off x="0" y="-402660"/>
            <a:ext cx="5328000" cy="1781640"/>
          </a:xfrm>
          <a:prstGeom prst="rect">
            <a:avLst/>
          </a:prstGeom>
          <a:ln>
            <a:noFill/>
          </a:ln>
        </p:spPr>
      </p:pic>
      <p:sp>
        <p:nvSpPr>
          <p:cNvPr id="129" name="CustomShape 3"/>
          <p:cNvSpPr/>
          <p:nvPr/>
        </p:nvSpPr>
        <p:spPr>
          <a:xfrm>
            <a:off x="483187" y="1018803"/>
            <a:ext cx="11441720" cy="676963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lvl="0"/>
            <a:r>
              <a:rPr lang="pl-PL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Czy  osobie objętej wsparciem asystenta w ramach programu  należy wydać decyzję administracyjną, przyznająca świadczenie?</a:t>
            </a:r>
          </a:p>
          <a:p>
            <a:pPr marL="360" algn="just">
              <a:buClr>
                <a:srgbClr val="000000"/>
              </a:buClr>
            </a:pP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0" algn="just">
              <a:buClr>
                <a:srgbClr val="000000"/>
              </a:buClr>
            </a:pP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Odp. </a:t>
            </a:r>
            <a:r>
              <a:rPr lang="pl-PL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MRPiPS</a:t>
            </a: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endParaRPr lang="pl-PL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Przyznanie usług asystenta odbywa się wyłącznie na podstawie Karty zgłoszenia do Programu Asystent osobisty osoby niepełnosprawnej, tj. załącznika nr 7 do Programu. </a:t>
            </a:r>
          </a:p>
          <a:p>
            <a:pPr algn="just"/>
            <a:endParaRPr lang="pl-PL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l-PL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l-PL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Czy należy przyjąć uchwałę dotycząca odpłatności za świadczone usługi przez asystenta w ramach Programu? </a:t>
            </a:r>
          </a:p>
          <a:p>
            <a:pPr algn="just"/>
            <a:endParaRPr lang="pl-PL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0" algn="just">
              <a:buClr>
                <a:srgbClr val="000000"/>
              </a:buClr>
            </a:pP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Odp. </a:t>
            </a:r>
            <a:r>
              <a:rPr lang="pl-PL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MRPiPS</a:t>
            </a: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60" algn="just">
              <a:buClr>
                <a:srgbClr val="000000"/>
              </a:buClr>
            </a:pPr>
            <a:endParaRPr lang="pl-PL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0" algn="just">
              <a:buClr>
                <a:srgbClr val="000000"/>
              </a:buClr>
            </a:pP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Podejmowana przez gminę uchwała musi dotyczyć przystąpienia do Programu i zasad jego realizacji, w tym szczegółowych warunków ponoszenia ewentualnej odpłatności za usługi. Jednocześnie przypominam, że w Dziale V pkt 11 Programu zapisano, iż „uczestnik Programu za usługi asystenta nie powinien ponosić odpłatności”.</a:t>
            </a:r>
          </a:p>
          <a:p>
            <a:pPr marL="360" algn="just">
              <a:buClr>
                <a:srgbClr val="000000"/>
              </a:buClr>
            </a:pPr>
            <a:endParaRPr lang="pl-PL" sz="2000" dirty="0"/>
          </a:p>
          <a:p>
            <a:pPr marL="360" algn="just">
              <a:buClr>
                <a:srgbClr val="000000"/>
              </a:buClr>
            </a:pPr>
            <a:endParaRPr lang="pl-PL" dirty="0"/>
          </a:p>
          <a:p>
            <a:pPr marL="360" algn="just">
              <a:buClr>
                <a:srgbClr val="000000"/>
              </a:buClr>
            </a:pPr>
            <a:endParaRPr lang="pl-PL" dirty="0"/>
          </a:p>
          <a:p>
            <a:pPr marL="360" algn="just">
              <a:lnSpc>
                <a:spcPct val="100000"/>
              </a:lnSpc>
              <a:buClr>
                <a:srgbClr val="000000"/>
              </a:buClr>
            </a:pPr>
            <a:endParaRPr lang="pl-PL" sz="2000" spc="-1" dirty="0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657884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7" name="Obraz 4"/>
          <p:cNvPicPr/>
          <p:nvPr/>
        </p:nvPicPr>
        <p:blipFill>
          <a:blip r:embed="rId2"/>
          <a:stretch/>
        </p:blipFill>
        <p:spPr>
          <a:xfrm>
            <a:off x="0" y="-402660"/>
            <a:ext cx="5328000" cy="1781640"/>
          </a:xfrm>
          <a:prstGeom prst="rect">
            <a:avLst/>
          </a:prstGeom>
          <a:ln>
            <a:noFill/>
          </a:ln>
        </p:spPr>
      </p:pic>
      <p:sp>
        <p:nvSpPr>
          <p:cNvPr id="129" name="CustomShape 3"/>
          <p:cNvSpPr/>
          <p:nvPr/>
        </p:nvSpPr>
        <p:spPr>
          <a:xfrm>
            <a:off x="285585" y="1018803"/>
            <a:ext cx="11620829" cy="68619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just"/>
            <a:r>
              <a:rPr lang="pl-PL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Czy wsparcie asystenta  w ramach Programu należy traktować, jako usługi opiekuńcze w rozumieniu art. 50 ustawy o pomocy społecznej? Czy należy stosować odpowiednio uchwałę dotyczącą odpłatności za usługi, w przypadku przyznania asystenta osobie w ramach Programu?</a:t>
            </a:r>
          </a:p>
          <a:p>
            <a:pPr lvl="0"/>
            <a:endParaRPr lang="pl-PL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0" algn="just">
              <a:buClr>
                <a:srgbClr val="000000"/>
              </a:buClr>
            </a:pP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Odp. </a:t>
            </a:r>
            <a:r>
              <a:rPr lang="pl-PL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MRPiPS</a:t>
            </a: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endParaRPr lang="pl-PL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Nie, Program nie odwołuje się do przepisów ustawy o pomocy społecznej.</a:t>
            </a:r>
          </a:p>
          <a:p>
            <a:pPr algn="just"/>
            <a:endParaRPr lang="pl-PL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pl-PL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Czy  gmina może zlecić wykonanie usługi w trypie zamówień publicznych, czy jedynie w ramach otwartego konkursu  ofert  podmiotom, o których mowa w ustawie o działalności pożytku publicznego i o wolontariacie? </a:t>
            </a:r>
          </a:p>
          <a:p>
            <a:pPr algn="just"/>
            <a:endParaRPr lang="pl-PL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0" algn="just">
              <a:buClr>
                <a:srgbClr val="000000"/>
              </a:buClr>
            </a:pP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Odp. </a:t>
            </a:r>
            <a:r>
              <a:rPr lang="pl-PL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MRPiPS</a:t>
            </a: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60" algn="just">
              <a:buClr>
                <a:srgbClr val="000000"/>
              </a:buClr>
            </a:pPr>
            <a:endParaRPr lang="pl-PL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Jeżeli gmina nie jest w stanie świadczyć usług asystenta wykorzystując własne możliwości może zlecić to zadanie podmiotom, o których mowa w art. 3 ust. 2 oraz w art. 3 ust. 3 pkt 1-3 ustawy z dnia 24 kwietnia 2003 r. o działalności pożytku publicznego i o wolontariacie (Dz. U. z 2019 r. poz. 688, 1570 i 2020), zgodnie z zapisami Działu VI Programu pn. Zlecenie usług asystenta osobistego osoby niepełnosprawnej.</a:t>
            </a:r>
          </a:p>
          <a:p>
            <a:pPr marL="360" algn="just">
              <a:buClr>
                <a:srgbClr val="000000"/>
              </a:buClr>
            </a:pPr>
            <a:endParaRPr lang="pl-PL" sz="2000" dirty="0"/>
          </a:p>
          <a:p>
            <a:pPr marL="360" algn="just">
              <a:buClr>
                <a:srgbClr val="000000"/>
              </a:buClr>
            </a:pPr>
            <a:endParaRPr lang="pl-PL" sz="2000" dirty="0"/>
          </a:p>
          <a:p>
            <a:pPr marL="360" algn="just">
              <a:buClr>
                <a:srgbClr val="000000"/>
              </a:buClr>
            </a:pPr>
            <a:endParaRPr lang="pl-PL" sz="2000" dirty="0"/>
          </a:p>
          <a:p>
            <a:pPr marL="360" algn="just">
              <a:lnSpc>
                <a:spcPct val="100000"/>
              </a:lnSpc>
              <a:buClr>
                <a:srgbClr val="000000"/>
              </a:buClr>
            </a:pPr>
            <a:endParaRPr lang="pl-PL" sz="2000" spc="-1" dirty="0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349121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7" name="Obraz 4"/>
          <p:cNvPicPr/>
          <p:nvPr/>
        </p:nvPicPr>
        <p:blipFill>
          <a:blip r:embed="rId2"/>
          <a:stretch/>
        </p:blipFill>
        <p:spPr>
          <a:xfrm>
            <a:off x="0" y="-402660"/>
            <a:ext cx="5328000" cy="1781640"/>
          </a:xfrm>
          <a:prstGeom prst="rect">
            <a:avLst/>
          </a:prstGeom>
          <a:ln>
            <a:noFill/>
          </a:ln>
        </p:spPr>
      </p:pic>
      <p:sp>
        <p:nvSpPr>
          <p:cNvPr id="129" name="CustomShape 3"/>
          <p:cNvSpPr/>
          <p:nvPr/>
        </p:nvSpPr>
        <p:spPr>
          <a:xfrm>
            <a:off x="520894" y="1047084"/>
            <a:ext cx="11319171" cy="415353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lvl="0" algn="just"/>
            <a:r>
              <a:rPr lang="pl-PL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Czy w przypadku zlecenia podmiotom, w drodze otwartego konkursu na realizację zadania, zgodnie z ustawą o działalności pożytku publicznego i o wolontariacie, oferent może wskazać w ofercie inne koszty niż wynagrodzenie asystenta, ubezpieczenie, koszt biletów, np. obsługę finansową, koszty administracyjne?  </a:t>
            </a:r>
          </a:p>
          <a:p>
            <a:pPr lvl="0"/>
            <a:endParaRPr lang="pl-PL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0" algn="just">
              <a:buClr>
                <a:srgbClr val="000000"/>
              </a:buClr>
            </a:pP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Odp. </a:t>
            </a:r>
            <a:r>
              <a:rPr lang="pl-PL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MRPiPS</a:t>
            </a: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endParaRPr lang="pl-PL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Program jest kierowany do gmin/powiatów i w związku z tym wyłącznie ww. jednostki samorządu terytorialnego mogą otrzymać środki na pokrycie poniesionych kosztów związanych  z jego obsługą w wysokości nie większej niż 0,5% środków przekazanych na jego realizację.</a:t>
            </a:r>
          </a:p>
          <a:p>
            <a:pPr algn="just"/>
            <a:endParaRPr lang="pl-PL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l-PL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0" algn="just">
              <a:lnSpc>
                <a:spcPct val="100000"/>
              </a:lnSpc>
              <a:buClr>
                <a:srgbClr val="000000"/>
              </a:buClr>
            </a:pPr>
            <a:endParaRPr lang="pl-PL" sz="2400" spc="-1" dirty="0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038662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7" name="Obraz 4"/>
          <p:cNvPicPr/>
          <p:nvPr/>
        </p:nvPicPr>
        <p:blipFill>
          <a:blip r:embed="rId2"/>
          <a:stretch/>
        </p:blipFill>
        <p:spPr>
          <a:xfrm>
            <a:off x="0" y="-402660"/>
            <a:ext cx="5328000" cy="1781640"/>
          </a:xfrm>
          <a:prstGeom prst="rect">
            <a:avLst/>
          </a:prstGeom>
          <a:ln>
            <a:noFill/>
          </a:ln>
        </p:spPr>
      </p:pic>
      <p:sp>
        <p:nvSpPr>
          <p:cNvPr id="129" name="CustomShape 3"/>
          <p:cNvSpPr/>
          <p:nvPr/>
        </p:nvSpPr>
        <p:spPr>
          <a:xfrm>
            <a:off x="520894" y="1047084"/>
            <a:ext cx="11319171" cy="569241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lvl="0" algn="just"/>
            <a:r>
              <a:rPr lang="pl-PL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Dodatkowe pytania skierowane do </a:t>
            </a:r>
            <a:r>
              <a:rPr lang="pl-PL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MRPiPS</a:t>
            </a:r>
            <a:endParaRPr lang="pl-PL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pl-PL" sz="2000" dirty="0"/>
          </a:p>
          <a:p>
            <a:pPr lvl="0" algn="just"/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Czy gmina/powiat, która powierzyła realizację Programu na mocy uchwały ośrodkowi pomocy społecznej bądź powiatowemu centrum pomocy rodzinie, może przekazać środki z funduszu na realizację ww. Programu na wyodrębniony rachunek bankowy dla środków z Funduszu Solidarnościowego tym jednostkom?</a:t>
            </a:r>
          </a:p>
          <a:p>
            <a:pPr algn="just"/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lvl="0" algn="just"/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Czy w związku z realizacją zadania przez OPS bądź PCPR jednostki te mogą prowadzić swoją wyodrębnioną ewidencję finansowo-księgową i ewidencję księgową wydatków ponoszonych w związku z realizacją Programu?</a:t>
            </a:r>
          </a:p>
          <a:p>
            <a:pPr lvl="0" algn="just"/>
            <a:endParaRPr lang="pl-PL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2000" dirty="0"/>
              <a:t/>
            </a:r>
            <a:br>
              <a:rPr lang="pl-PL" sz="2000" dirty="0"/>
            </a:br>
            <a:endParaRPr lang="pl-PL" sz="2000" dirty="0"/>
          </a:p>
          <a:p>
            <a:pPr lvl="0" algn="just"/>
            <a:endParaRPr lang="pl-PL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pl-PL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pl-PL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l-PL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0" algn="just">
              <a:lnSpc>
                <a:spcPct val="100000"/>
              </a:lnSpc>
              <a:buClr>
                <a:srgbClr val="000000"/>
              </a:buClr>
            </a:pPr>
            <a:endParaRPr lang="pl-PL" sz="2400" spc="-1" dirty="0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826139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7" name="Obraz 4"/>
          <p:cNvPicPr/>
          <p:nvPr/>
        </p:nvPicPr>
        <p:blipFill>
          <a:blip r:embed="rId2"/>
          <a:stretch/>
        </p:blipFill>
        <p:spPr>
          <a:xfrm>
            <a:off x="0" y="-402660"/>
            <a:ext cx="5328000" cy="1781640"/>
          </a:xfrm>
          <a:prstGeom prst="rect">
            <a:avLst/>
          </a:prstGeom>
          <a:ln>
            <a:noFill/>
          </a:ln>
        </p:spPr>
      </p:pic>
      <p:sp>
        <p:nvSpPr>
          <p:cNvPr id="129" name="CustomShape 3"/>
          <p:cNvSpPr/>
          <p:nvPr/>
        </p:nvSpPr>
        <p:spPr>
          <a:xfrm>
            <a:off x="436414" y="2432824"/>
            <a:ext cx="11319171" cy="17220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lvl="0" algn="just"/>
            <a:r>
              <a:rPr lang="pl-PL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Okres sprawozdawczy …… </a:t>
            </a:r>
            <a:r>
              <a:rPr lang="pl-PL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</a:p>
          <a:p>
            <a:pPr lvl="0" algn="just"/>
            <a:endParaRPr lang="pl-PL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pl-PL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0" algn="just">
              <a:lnSpc>
                <a:spcPct val="100000"/>
              </a:lnSpc>
              <a:buClr>
                <a:srgbClr val="000000"/>
              </a:buClr>
            </a:pPr>
            <a:endParaRPr lang="pl-PL" sz="2000" spc="-1" dirty="0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7415593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7" name="Obraz 4"/>
          <p:cNvPicPr/>
          <p:nvPr/>
        </p:nvPicPr>
        <p:blipFill>
          <a:blip r:embed="rId2"/>
          <a:stretch/>
        </p:blipFill>
        <p:spPr>
          <a:xfrm>
            <a:off x="-329939" y="-525209"/>
            <a:ext cx="5328000" cy="1781640"/>
          </a:xfrm>
          <a:prstGeom prst="rect">
            <a:avLst/>
          </a:prstGeom>
          <a:ln>
            <a:noFill/>
          </a:ln>
        </p:spPr>
      </p:pic>
      <p:sp>
        <p:nvSpPr>
          <p:cNvPr id="129" name="CustomShape 3"/>
          <p:cNvSpPr/>
          <p:nvPr/>
        </p:nvSpPr>
        <p:spPr>
          <a:xfrm>
            <a:off x="520894" y="810882"/>
            <a:ext cx="11319171" cy="89109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lvl="0" algn="just"/>
            <a:r>
              <a:rPr lang="pl-PL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Sprawozdanie resortowe MRPiPS-05</a:t>
            </a:r>
          </a:p>
          <a:p>
            <a:pPr lvl="0" algn="just"/>
            <a:r>
              <a:rPr lang="pl-PL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Tablica 7</a:t>
            </a: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xmlns="" id="{8C21E376-6947-4984-9487-E553533268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6221996"/>
              </p:ext>
            </p:extLst>
          </p:nvPr>
        </p:nvGraphicFramePr>
        <p:xfrm>
          <a:off x="520895" y="1630838"/>
          <a:ext cx="11055221" cy="5118742"/>
        </p:xfrm>
        <a:graphic>
          <a:graphicData uri="http://schemas.openxmlformats.org/drawingml/2006/table">
            <a:tbl>
              <a:tblPr/>
              <a:tblGrid>
                <a:gridCol w="1384700">
                  <a:extLst>
                    <a:ext uri="{9D8B030D-6E8A-4147-A177-3AD203B41FA5}">
                      <a16:colId xmlns:a16="http://schemas.microsoft.com/office/drawing/2014/main" xmlns="" val="312850107"/>
                    </a:ext>
                  </a:extLst>
                </a:gridCol>
                <a:gridCol w="2106423">
                  <a:extLst>
                    <a:ext uri="{9D8B030D-6E8A-4147-A177-3AD203B41FA5}">
                      <a16:colId xmlns:a16="http://schemas.microsoft.com/office/drawing/2014/main" xmlns="" val="3457148421"/>
                    </a:ext>
                  </a:extLst>
                </a:gridCol>
                <a:gridCol w="335685">
                  <a:extLst>
                    <a:ext uri="{9D8B030D-6E8A-4147-A177-3AD203B41FA5}">
                      <a16:colId xmlns:a16="http://schemas.microsoft.com/office/drawing/2014/main" xmlns="" val="3547476636"/>
                    </a:ext>
                  </a:extLst>
                </a:gridCol>
                <a:gridCol w="1141327">
                  <a:extLst>
                    <a:ext uri="{9D8B030D-6E8A-4147-A177-3AD203B41FA5}">
                      <a16:colId xmlns:a16="http://schemas.microsoft.com/office/drawing/2014/main" xmlns="" val="85748367"/>
                    </a:ext>
                  </a:extLst>
                </a:gridCol>
                <a:gridCol w="1065800">
                  <a:extLst>
                    <a:ext uri="{9D8B030D-6E8A-4147-A177-3AD203B41FA5}">
                      <a16:colId xmlns:a16="http://schemas.microsoft.com/office/drawing/2014/main" xmlns="" val="3570803831"/>
                    </a:ext>
                  </a:extLst>
                </a:gridCol>
                <a:gridCol w="1384700">
                  <a:extLst>
                    <a:ext uri="{9D8B030D-6E8A-4147-A177-3AD203B41FA5}">
                      <a16:colId xmlns:a16="http://schemas.microsoft.com/office/drawing/2014/main" xmlns="" val="1467313416"/>
                    </a:ext>
                  </a:extLst>
                </a:gridCol>
                <a:gridCol w="1482608">
                  <a:extLst>
                    <a:ext uri="{9D8B030D-6E8A-4147-A177-3AD203B41FA5}">
                      <a16:colId xmlns:a16="http://schemas.microsoft.com/office/drawing/2014/main" xmlns="" val="438287510"/>
                    </a:ext>
                  </a:extLst>
                </a:gridCol>
                <a:gridCol w="1482608">
                  <a:extLst>
                    <a:ext uri="{9D8B030D-6E8A-4147-A177-3AD203B41FA5}">
                      <a16:colId xmlns:a16="http://schemas.microsoft.com/office/drawing/2014/main" xmlns="" val="386336163"/>
                    </a:ext>
                  </a:extLst>
                </a:gridCol>
                <a:gridCol w="671370">
                  <a:extLst>
                    <a:ext uri="{9D8B030D-6E8A-4147-A177-3AD203B41FA5}">
                      <a16:colId xmlns:a16="http://schemas.microsoft.com/office/drawing/2014/main" xmlns="" val="3454750871"/>
                    </a:ext>
                  </a:extLst>
                </a:gridCol>
              </a:tblGrid>
              <a:tr h="171500">
                <a:tc rowSpan="2" gridSpan="5"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>
                          <a:effectLst/>
                          <a:latin typeface="Arial" panose="020B0604020202020204" pitchFamily="34" charset="0"/>
                        </a:rPr>
                        <a:t>WYSZCZEGÓLNIENIE</a:t>
                      </a:r>
                    </a:p>
                  </a:txBody>
                  <a:tcPr marL="5944" marR="5944" marT="59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>
                          <a:effectLst/>
                          <a:latin typeface="Arial" panose="020B0604020202020204" pitchFamily="34" charset="0"/>
                        </a:rPr>
                        <a:t>LICZBA</a:t>
                      </a:r>
                    </a:p>
                  </a:txBody>
                  <a:tcPr marL="5944" marR="5944" marT="59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pl-PL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44" marR="5944" marT="59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397047512"/>
                  </a:ext>
                </a:extLst>
              </a:tr>
              <a:tr h="343003">
                <a:tc gridSpan="5"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>
                          <a:effectLst/>
                          <a:latin typeface="Arial" panose="020B0604020202020204" pitchFamily="34" charset="0"/>
                        </a:rPr>
                        <a:t>DOMÓW</a:t>
                      </a:r>
                    </a:p>
                  </a:txBody>
                  <a:tcPr marL="5944" marR="5944" marT="59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>
                          <a:effectLst/>
                          <a:latin typeface="Arial" panose="020B0604020202020204" pitchFamily="34" charset="0"/>
                        </a:rPr>
                        <a:t>MIEJSC</a:t>
                      </a:r>
                    </a:p>
                  </a:txBody>
                  <a:tcPr marL="5944" marR="5944" marT="59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>
                          <a:effectLst/>
                          <a:latin typeface="Arial" panose="020B0604020202020204" pitchFamily="34" charset="0"/>
                        </a:rPr>
                        <a:t>OSÓB PRZEBYWAJĄCYCH</a:t>
                      </a:r>
                    </a:p>
                  </a:txBody>
                  <a:tcPr marL="5944" marR="5944" marT="59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44" marR="5944" marT="59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37734812"/>
                  </a:ext>
                </a:extLst>
              </a:tr>
              <a:tr h="163961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l-P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5944" marR="5944" marT="59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5944" marR="5944" marT="59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5944" marR="5944" marT="59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5944" marR="5944" marT="59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44" marR="5944" marT="59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004048912"/>
                  </a:ext>
                </a:extLst>
              </a:tr>
              <a:tr h="171500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 Stan na dzień 1 stycznia roku sprawozdawczego.</a:t>
                      </a:r>
                    </a:p>
                  </a:txBody>
                  <a:tcPr marL="5944" marR="5944" marT="59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5944" marR="5944" marT="59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</a:t>
                      </a:r>
                    </a:p>
                  </a:txBody>
                  <a:tcPr marL="5944" marR="5944" marT="59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5944" marR="5944" marT="59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44" marR="5944" marT="59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26050119"/>
                  </a:ext>
                </a:extLst>
              </a:tr>
              <a:tr h="171500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 Przybyło w roku sprawozdawczym.</a:t>
                      </a:r>
                    </a:p>
                  </a:txBody>
                  <a:tcPr marL="5944" marR="5944" marT="59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5944" marR="5944" marT="59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5944" marR="5944" marT="59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5944" marR="5944" marT="59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44" marR="5944" marT="59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83467566"/>
                  </a:ext>
                </a:extLst>
              </a:tr>
              <a:tr h="171500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 Ubyło w roku sprawozdawczym.</a:t>
                      </a:r>
                    </a:p>
                  </a:txBody>
                  <a:tcPr marL="5944" marR="5944" marT="59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5944" marR="5944" marT="59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5944" marR="5944" marT="59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5944" marR="5944" marT="59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44" marR="5944" marT="59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48916270"/>
                  </a:ext>
                </a:extLst>
              </a:tr>
              <a:tr h="171500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 Stan na dzień 31 XII roku sprawozdawczego (w.1 + w.2 - w.3)</a:t>
                      </a:r>
                    </a:p>
                  </a:txBody>
                  <a:tcPr marL="5944" marR="5944" marT="59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1" i="0" u="none" strike="noStrike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5944" marR="5944" marT="59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1" i="0" u="none" strike="noStrike" dirty="0">
                          <a:effectLst/>
                          <a:latin typeface="Arial" panose="020B0604020202020204" pitchFamily="34" charset="0"/>
                        </a:rPr>
                        <a:t>25</a:t>
                      </a:r>
                    </a:p>
                  </a:txBody>
                  <a:tcPr marL="5944" marR="5944" marT="59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1" i="0" u="none" strike="noStrike"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5944" marR="5944" marT="59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44" marR="5944" marT="59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36107455"/>
                  </a:ext>
                </a:extLst>
              </a:tr>
              <a:tr h="171500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 Planowane zwiększenie w następnym roku sprawozdawczym.</a:t>
                      </a:r>
                    </a:p>
                  </a:txBody>
                  <a:tcPr marL="5944" marR="5944" marT="59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5944" marR="5944" marT="59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5944" marR="5944" marT="59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</a:p>
                  </a:txBody>
                  <a:tcPr marL="5944" marR="5944" marT="59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44" marR="5944" marT="59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33597677"/>
                  </a:ext>
                </a:extLst>
              </a:tr>
              <a:tr h="163961">
                <a:tc>
                  <a:txBody>
                    <a:bodyPr/>
                    <a:lstStyle/>
                    <a:p>
                      <a:pPr algn="l" fontAlgn="b"/>
                      <a:r>
                        <a:rPr lang="pl-PL" sz="8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944" marR="5944" marT="5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8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944" marR="5944" marT="594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8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944" marR="5944" marT="594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8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944" marR="5944" marT="594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8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944" marR="5944" marT="594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8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944" marR="5944" marT="594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8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944" marR="5944" marT="594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8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944" marR="5944" marT="594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44" marR="5944" marT="5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50691339"/>
                  </a:ext>
                </a:extLst>
              </a:tr>
              <a:tr h="171500">
                <a:tc gridSpan="6">
                  <a:txBody>
                    <a:bodyPr/>
                    <a:lstStyle/>
                    <a:p>
                      <a:pPr algn="l" fontAlgn="b"/>
                      <a:r>
                        <a:rPr lang="pl-PL" sz="800" b="0" i="0" u="none" strike="noStrike">
                          <a:effectLst/>
                          <a:latin typeface="Arial" panose="020B0604020202020204" pitchFamily="34" charset="0"/>
                        </a:rPr>
                        <a:t>I. Liczba osób umieszczonych w środowiskowych domach samopomocy w roku sprawozdawczym </a:t>
                      </a:r>
                    </a:p>
                  </a:txBody>
                  <a:tcPr marL="5944" marR="5944" marT="59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8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944" marR="5944" marT="5944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1" i="0" u="none" strike="noStrike"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5944" marR="5944" marT="59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8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ŹLE</a:t>
                      </a:r>
                    </a:p>
                  </a:txBody>
                  <a:tcPr marL="5944" marR="5944" marT="59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60029157"/>
                  </a:ext>
                </a:extLst>
              </a:tr>
              <a:tr h="171500">
                <a:tc gridSpan="7">
                  <a:txBody>
                    <a:bodyPr/>
                    <a:lstStyle/>
                    <a:p>
                      <a:pPr algn="l" fontAlgn="b"/>
                      <a:r>
                        <a:rPr lang="pl-PL" sz="800" b="0" i="0" u="none" strike="noStrike">
                          <a:effectLst/>
                          <a:latin typeface="Arial" panose="020B0604020202020204" pitchFamily="34" charset="0"/>
                        </a:rPr>
                        <a:t>II. Liczba osób oczekujących na umieszczenie w środowiskowych domach samopomocy wg stanu na dzień 31 XII roku sprawozdawczego</a:t>
                      </a:r>
                    </a:p>
                  </a:txBody>
                  <a:tcPr marL="5944" marR="5944" marT="59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1" i="0" u="none" strike="noStrike"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5944" marR="5944" marT="59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44" marR="5944" marT="59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18896698"/>
                  </a:ext>
                </a:extLst>
              </a:tr>
              <a:tr h="171500">
                <a:tc rowSpan="2" gridSpan="3">
                  <a:txBody>
                    <a:bodyPr/>
                    <a:lstStyle/>
                    <a:p>
                      <a:pPr algn="l" fontAlgn="ctr"/>
                      <a:r>
                        <a:rPr lang="pl-PL" sz="800" b="0" i="0" u="none" strike="noStrike">
                          <a:effectLst/>
                          <a:latin typeface="Arial" panose="020B0604020202020204" pitchFamily="34" charset="0"/>
                        </a:rPr>
                        <a:t>III. Stopień zaspokojenia potrzeb:</a:t>
                      </a:r>
                    </a:p>
                  </a:txBody>
                  <a:tcPr marL="5944" marR="5944" marT="59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8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944" marR="5944" marT="594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>
                          <a:effectLst/>
                          <a:latin typeface="Arial" panose="020B0604020202020204" pitchFamily="34" charset="0"/>
                        </a:rPr>
                        <a:t>liczba osób umieszczonych x 100</a:t>
                      </a:r>
                    </a:p>
                  </a:txBody>
                  <a:tcPr marL="5944" marR="5944" marT="594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pl-PL" sz="800" b="1" i="0" u="none" strike="noStrike">
                          <a:effectLst/>
                          <a:latin typeface="Arial" panose="020B0604020202020204" pitchFamily="34" charset="0"/>
                        </a:rPr>
                        <a:t>82,76</a:t>
                      </a:r>
                    </a:p>
                  </a:txBody>
                  <a:tcPr marL="5944" marR="5944" marT="59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44" marR="5944" marT="59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05466756"/>
                  </a:ext>
                </a:extLst>
              </a:tr>
              <a:tr h="171500">
                <a:tc gridSpan="3"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8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944" marR="5944" marT="59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>
                          <a:effectLst/>
                          <a:latin typeface="Arial" panose="020B0604020202020204" pitchFamily="34" charset="0"/>
                        </a:rPr>
                        <a:t>liczba osób umieszczonych + oczekujących</a:t>
                      </a:r>
                    </a:p>
                  </a:txBody>
                  <a:tcPr marL="5944" marR="5944" marT="594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pl-PL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44" marR="5944" marT="59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93496929"/>
                  </a:ext>
                </a:extLst>
              </a:tr>
              <a:tr h="163961">
                <a:tc>
                  <a:txBody>
                    <a:bodyPr/>
                    <a:lstStyle/>
                    <a:p>
                      <a:pPr algn="l" fontAlgn="b"/>
                      <a:endParaRPr lang="pl-PL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44" marR="5944" marT="594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44" marR="5944" marT="594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44" marR="5944" marT="594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44" marR="5944" marT="594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44" marR="5944" marT="594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44" marR="5944" marT="594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44" marR="5944" marT="594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44" marR="5944" marT="594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44" marR="5944" marT="59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67263202"/>
                  </a:ext>
                </a:extLst>
              </a:tr>
              <a:tr h="190558">
                <a:tc>
                  <a:txBody>
                    <a:bodyPr/>
                    <a:lstStyle/>
                    <a:p>
                      <a:pPr algn="l" fontAlgn="b"/>
                      <a:endParaRPr lang="pl-P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44" marR="5944" marT="59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44" marR="5944" marT="59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44" marR="5944" marT="59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44" marR="5944" marT="59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44" marR="5944" marT="59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44" marR="5944" marT="59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44" marR="5944" marT="59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44" marR="5944" marT="59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44" marR="5944" marT="59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83547439"/>
                  </a:ext>
                </a:extLst>
              </a:tr>
              <a:tr h="171500">
                <a:tc rowSpan="2" gridSpan="5"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>
                          <a:effectLst/>
                          <a:latin typeface="Arial" panose="020B0604020202020204" pitchFamily="34" charset="0"/>
                        </a:rPr>
                        <a:t>WYSZCZEGÓLNIENIE</a:t>
                      </a:r>
                    </a:p>
                  </a:txBody>
                  <a:tcPr marL="5944" marR="5944" marT="59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>
                          <a:effectLst/>
                          <a:latin typeface="Arial" panose="020B0604020202020204" pitchFamily="34" charset="0"/>
                        </a:rPr>
                        <a:t>LICZBA</a:t>
                      </a:r>
                    </a:p>
                  </a:txBody>
                  <a:tcPr marL="5944" marR="5944" marT="59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pl-PL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44" marR="5944" marT="59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09553457"/>
                  </a:ext>
                </a:extLst>
              </a:tr>
              <a:tr h="320298">
                <a:tc gridSpan="5"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>
                          <a:effectLst/>
                          <a:latin typeface="Arial" panose="020B0604020202020204" pitchFamily="34" charset="0"/>
                        </a:rPr>
                        <a:t>DOMÓW</a:t>
                      </a:r>
                    </a:p>
                  </a:txBody>
                  <a:tcPr marL="5944" marR="5944" marT="59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>
                          <a:effectLst/>
                          <a:latin typeface="Arial" panose="020B0604020202020204" pitchFamily="34" charset="0"/>
                        </a:rPr>
                        <a:t>MIEJSC</a:t>
                      </a:r>
                    </a:p>
                  </a:txBody>
                  <a:tcPr marL="5944" marR="5944" marT="59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>
                          <a:effectLst/>
                          <a:latin typeface="Arial" panose="020B0604020202020204" pitchFamily="34" charset="0"/>
                        </a:rPr>
                        <a:t>OSÓB PRZEBYWAJĄCYCH</a:t>
                      </a:r>
                    </a:p>
                  </a:txBody>
                  <a:tcPr marL="5944" marR="5944" marT="59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44" marR="5944" marT="59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88179034"/>
                  </a:ext>
                </a:extLst>
              </a:tr>
              <a:tr h="171500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l-P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5944" marR="5944" marT="59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5944" marR="5944" marT="59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5944" marR="5944" marT="59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5944" marR="5944" marT="59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44" marR="5944" marT="59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440334322"/>
                  </a:ext>
                </a:extLst>
              </a:tr>
              <a:tr h="171500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 Stan na dzień 1 stycznia roku sprawozdawczego.</a:t>
                      </a:r>
                    </a:p>
                  </a:txBody>
                  <a:tcPr marL="5944" marR="5944" marT="59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5944" marR="5944" marT="59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</a:t>
                      </a:r>
                    </a:p>
                  </a:txBody>
                  <a:tcPr marL="5944" marR="5944" marT="59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5944" marR="5944" marT="59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44" marR="5944" marT="59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26576809"/>
                  </a:ext>
                </a:extLst>
              </a:tr>
              <a:tr h="171500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 Przybyło w roku sprawozdawczym.</a:t>
                      </a:r>
                    </a:p>
                  </a:txBody>
                  <a:tcPr marL="5944" marR="5944" marT="59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5944" marR="5944" marT="59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5944" marR="5944" marT="59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5944" marR="5944" marT="59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44" marR="5944" marT="59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36316833"/>
                  </a:ext>
                </a:extLst>
              </a:tr>
              <a:tr h="171500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 Ubyło w roku sprawozdawczym.</a:t>
                      </a:r>
                    </a:p>
                  </a:txBody>
                  <a:tcPr marL="5944" marR="5944" marT="59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5944" marR="5944" marT="59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5944" marR="5944" marT="59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5944" marR="5944" marT="59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44" marR="5944" marT="59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52607252"/>
                  </a:ext>
                </a:extLst>
              </a:tr>
              <a:tr h="171500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 Stan na dzień 31 XII roku sprawozdawczego (w.1 + w.2 - w.3)</a:t>
                      </a:r>
                    </a:p>
                  </a:txBody>
                  <a:tcPr marL="5944" marR="5944" marT="59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1" i="0" u="none" strike="noStrike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5944" marR="5944" marT="59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1" i="0" u="none" strike="noStrike">
                          <a:effectLst/>
                          <a:latin typeface="Arial" panose="020B0604020202020204" pitchFamily="34" charset="0"/>
                        </a:rPr>
                        <a:t>25</a:t>
                      </a:r>
                    </a:p>
                  </a:txBody>
                  <a:tcPr marL="5944" marR="5944" marT="59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1" i="0" u="none" strike="noStrike"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5944" marR="5944" marT="59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44" marR="5944" marT="59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24006392"/>
                  </a:ext>
                </a:extLst>
              </a:tr>
              <a:tr h="171500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 Planowane zwiększenie w następnym roku sprawozdawczym.</a:t>
                      </a:r>
                    </a:p>
                  </a:txBody>
                  <a:tcPr marL="5944" marR="5944" marT="59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5944" marR="5944" marT="59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5944" marR="5944" marT="59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</a:p>
                  </a:txBody>
                  <a:tcPr marL="5944" marR="5944" marT="59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44" marR="5944" marT="59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85298133"/>
                  </a:ext>
                </a:extLst>
              </a:tr>
              <a:tr h="171500">
                <a:tc>
                  <a:txBody>
                    <a:bodyPr/>
                    <a:lstStyle/>
                    <a:p>
                      <a:pPr algn="l" fontAlgn="b"/>
                      <a:r>
                        <a:rPr lang="pl-PL" sz="8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944" marR="5944" marT="5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8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944" marR="5944" marT="594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8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944" marR="5944" marT="594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8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944" marR="5944" marT="594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8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944" marR="5944" marT="594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8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944" marR="5944" marT="594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8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944" marR="5944" marT="594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8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944" marR="5944" marT="594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44" marR="5944" marT="5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429069633"/>
                  </a:ext>
                </a:extLst>
              </a:tr>
              <a:tr h="171500">
                <a:tc gridSpan="6">
                  <a:txBody>
                    <a:bodyPr/>
                    <a:lstStyle/>
                    <a:p>
                      <a:pPr algn="l" fontAlgn="b"/>
                      <a:r>
                        <a:rPr lang="pl-PL" sz="800" b="0" i="0" u="none" strike="noStrike">
                          <a:effectLst/>
                          <a:latin typeface="Arial" panose="020B0604020202020204" pitchFamily="34" charset="0"/>
                        </a:rPr>
                        <a:t>I. Liczba osób umieszczonych w środowiskowych domach samopomocy w roku sprawozdawczym </a:t>
                      </a:r>
                    </a:p>
                  </a:txBody>
                  <a:tcPr marL="5944" marR="5944" marT="59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8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944" marR="5944" marT="5944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1" i="0" u="none" strike="noStrike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5944" marR="5944" marT="59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800" b="1" i="0" u="none" strike="noStrike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DOBRZE</a:t>
                      </a:r>
                    </a:p>
                  </a:txBody>
                  <a:tcPr marL="5944" marR="5944" marT="59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33252971"/>
                  </a:ext>
                </a:extLst>
              </a:tr>
              <a:tr h="171500">
                <a:tc gridSpan="7">
                  <a:txBody>
                    <a:bodyPr/>
                    <a:lstStyle/>
                    <a:p>
                      <a:pPr algn="l" fontAlgn="b"/>
                      <a:r>
                        <a:rPr lang="pl-PL" sz="800" b="0" i="0" u="none" strike="noStrike">
                          <a:effectLst/>
                          <a:latin typeface="Arial" panose="020B0604020202020204" pitchFamily="34" charset="0"/>
                        </a:rPr>
                        <a:t>II. Liczba osób oczekujących na umieszczenie w środowiskowych domach samopomocy wg stanu na dzień 31 XII roku sprawozdawczego</a:t>
                      </a:r>
                    </a:p>
                  </a:txBody>
                  <a:tcPr marL="5944" marR="5944" marT="59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1" i="0" u="none" strike="noStrike"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5944" marR="5944" marT="59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44" marR="5944" marT="59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755305583"/>
                  </a:ext>
                </a:extLst>
              </a:tr>
              <a:tr h="171500">
                <a:tc rowSpan="2" gridSpan="3">
                  <a:txBody>
                    <a:bodyPr/>
                    <a:lstStyle/>
                    <a:p>
                      <a:pPr algn="l" fontAlgn="ctr"/>
                      <a:r>
                        <a:rPr lang="pl-PL" sz="800" b="0" i="0" u="none" strike="noStrike">
                          <a:effectLst/>
                          <a:latin typeface="Arial" panose="020B0604020202020204" pitchFamily="34" charset="0"/>
                        </a:rPr>
                        <a:t>III. Stopień zaspokojenia potrzeb:</a:t>
                      </a:r>
                    </a:p>
                  </a:txBody>
                  <a:tcPr marL="5944" marR="5944" marT="59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8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944" marR="5944" marT="594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>
                          <a:effectLst/>
                          <a:latin typeface="Arial" panose="020B0604020202020204" pitchFamily="34" charset="0"/>
                        </a:rPr>
                        <a:t>liczba osób umieszczonych x 100</a:t>
                      </a:r>
                    </a:p>
                  </a:txBody>
                  <a:tcPr marL="5944" marR="5944" marT="594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pl-PL" sz="800" b="1" i="0" u="none" strike="noStrike">
                          <a:effectLst/>
                          <a:latin typeface="Arial" panose="020B0604020202020204" pitchFamily="34" charset="0"/>
                        </a:rPr>
                        <a:t>28,57</a:t>
                      </a:r>
                    </a:p>
                  </a:txBody>
                  <a:tcPr marL="5944" marR="5944" marT="59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44" marR="5944" marT="59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33396041"/>
                  </a:ext>
                </a:extLst>
              </a:tr>
              <a:tr h="171500">
                <a:tc gridSpan="3"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8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944" marR="5944" marT="59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>
                          <a:effectLst/>
                          <a:latin typeface="Arial" panose="020B0604020202020204" pitchFamily="34" charset="0"/>
                        </a:rPr>
                        <a:t>liczba osób umieszczonych + oczekujących</a:t>
                      </a:r>
                    </a:p>
                  </a:txBody>
                  <a:tcPr marL="5944" marR="5944" marT="594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pl-PL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44" marR="5944" marT="59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390758032"/>
                  </a:ext>
                </a:extLst>
              </a:tr>
            </a:tbl>
          </a:graphicData>
        </a:graphic>
      </p:graphicFrame>
      <p:cxnSp>
        <p:nvCxnSpPr>
          <p:cNvPr id="21" name="Łącznik prosty ze strzałką 20">
            <a:extLst>
              <a:ext uri="{FF2B5EF4-FFF2-40B4-BE49-F238E27FC236}">
                <a16:creationId xmlns:a16="http://schemas.microsoft.com/office/drawing/2014/main" xmlns="" id="{D59FA589-9FF4-43F0-9180-1648DDC2CF9A}"/>
              </a:ext>
            </a:extLst>
          </p:cNvPr>
          <p:cNvCxnSpPr/>
          <p:nvPr/>
        </p:nvCxnSpPr>
        <p:spPr>
          <a:xfrm>
            <a:off x="9973559" y="2545237"/>
            <a:ext cx="0" cy="883763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Łącznik prosty ze strzałką 23">
            <a:extLst>
              <a:ext uri="{FF2B5EF4-FFF2-40B4-BE49-F238E27FC236}">
                <a16:creationId xmlns:a16="http://schemas.microsoft.com/office/drawing/2014/main" xmlns="" id="{F0785808-3DD2-4AD0-BB18-37CF7933D402}"/>
              </a:ext>
            </a:extLst>
          </p:cNvPr>
          <p:cNvCxnSpPr/>
          <p:nvPr/>
        </p:nvCxnSpPr>
        <p:spPr>
          <a:xfrm>
            <a:off x="9946850" y="5271154"/>
            <a:ext cx="0" cy="88376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827723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7" name="Obraz 4"/>
          <p:cNvPicPr/>
          <p:nvPr/>
        </p:nvPicPr>
        <p:blipFill>
          <a:blip r:embed="rId2"/>
          <a:stretch/>
        </p:blipFill>
        <p:spPr>
          <a:xfrm>
            <a:off x="-329939" y="-459222"/>
            <a:ext cx="4845378" cy="1505597"/>
          </a:xfrm>
          <a:prstGeom prst="rect">
            <a:avLst/>
          </a:prstGeom>
          <a:ln>
            <a:noFill/>
          </a:ln>
        </p:spPr>
      </p:pic>
      <p:sp>
        <p:nvSpPr>
          <p:cNvPr id="129" name="CustomShape 3"/>
          <p:cNvSpPr/>
          <p:nvPr/>
        </p:nvSpPr>
        <p:spPr>
          <a:xfrm>
            <a:off x="587471" y="523550"/>
            <a:ext cx="11319171" cy="89109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lvl="0" algn="just"/>
            <a:r>
              <a:rPr lang="pl-PL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Sprawozdanie resortowe MRPiPS-05</a:t>
            </a:r>
          </a:p>
          <a:p>
            <a:pPr lvl="0" algn="just"/>
            <a:r>
              <a:rPr lang="pl-PL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Tablica 9</a:t>
            </a:r>
          </a:p>
        </p:txBody>
      </p:sp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xmlns="" id="{2027953A-57C6-44D9-9A1F-56092B7F89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1048872"/>
              </p:ext>
            </p:extLst>
          </p:nvPr>
        </p:nvGraphicFramePr>
        <p:xfrm>
          <a:off x="654049" y="1495878"/>
          <a:ext cx="10883901" cy="3886200"/>
        </p:xfrm>
        <a:graphic>
          <a:graphicData uri="http://schemas.openxmlformats.org/drawingml/2006/table">
            <a:tbl>
              <a:tblPr/>
              <a:tblGrid>
                <a:gridCol w="5983826">
                  <a:extLst>
                    <a:ext uri="{9D8B030D-6E8A-4147-A177-3AD203B41FA5}">
                      <a16:colId xmlns:a16="http://schemas.microsoft.com/office/drawing/2014/main" xmlns="" val="3449797672"/>
                    </a:ext>
                  </a:extLst>
                </a:gridCol>
                <a:gridCol w="1351274">
                  <a:extLst>
                    <a:ext uri="{9D8B030D-6E8A-4147-A177-3AD203B41FA5}">
                      <a16:colId xmlns:a16="http://schemas.microsoft.com/office/drawing/2014/main" xmlns="" val="3087902584"/>
                    </a:ext>
                  </a:extLst>
                </a:gridCol>
                <a:gridCol w="1446819">
                  <a:extLst>
                    <a:ext uri="{9D8B030D-6E8A-4147-A177-3AD203B41FA5}">
                      <a16:colId xmlns:a16="http://schemas.microsoft.com/office/drawing/2014/main" xmlns="" val="3482510764"/>
                    </a:ext>
                  </a:extLst>
                </a:gridCol>
                <a:gridCol w="1446819">
                  <a:extLst>
                    <a:ext uri="{9D8B030D-6E8A-4147-A177-3AD203B41FA5}">
                      <a16:colId xmlns:a16="http://schemas.microsoft.com/office/drawing/2014/main" xmlns="" val="3536048375"/>
                    </a:ext>
                  </a:extLst>
                </a:gridCol>
                <a:gridCol w="655163">
                  <a:extLst>
                    <a:ext uri="{9D8B030D-6E8A-4147-A177-3AD203B41FA5}">
                      <a16:colId xmlns:a16="http://schemas.microsoft.com/office/drawing/2014/main" xmlns="" val="3079223867"/>
                    </a:ext>
                  </a:extLst>
                </a:gridCol>
              </a:tblGrid>
              <a:tr h="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>
                          <a:effectLst/>
                          <a:latin typeface="Arial" panose="020B0604020202020204" pitchFamily="34" charset="0"/>
                        </a:rPr>
                        <a:t>PRACOWNICY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>
                          <a:effectLst/>
                          <a:latin typeface="Arial" panose="020B0604020202020204" pitchFamily="34" charset="0"/>
                        </a:rPr>
                        <a:t>PRACOWNICY NIEETATOWI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>
                          <a:effectLst/>
                          <a:latin typeface="Arial" panose="020B0604020202020204" pitchFamily="34" charset="0"/>
                        </a:rPr>
                        <a:t>LICZBA OSÓB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>
                          <a:effectLst/>
                          <a:latin typeface="Arial" panose="020B0604020202020204" pitchFamily="34" charset="0"/>
                        </a:rPr>
                        <a:t>W PRZELICZENIU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68434076"/>
                  </a:ext>
                </a:extLst>
              </a:tr>
              <a:tr h="17145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>
                          <a:effectLst/>
                          <a:latin typeface="Arial" panose="020B0604020202020204" pitchFamily="34" charset="0"/>
                        </a:rPr>
                        <a:t>NA PEŁNE ETATY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32423458"/>
                  </a:ext>
                </a:extLst>
              </a:tr>
              <a:tr h="17145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>
                          <a:effectLst/>
                          <a:latin typeface="Arial" panose="020B0604020202020204" pitchFamily="34" charset="0"/>
                        </a:rPr>
                        <a:t>(w. 1+2)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>
                          <a:effectLst/>
                          <a:latin typeface="Arial" panose="020B0604020202020204" pitchFamily="34" charset="0"/>
                        </a:rPr>
                        <a:t>(w. 1+2)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>
                          <a:effectLst/>
                          <a:latin typeface="Arial" panose="020B0604020202020204" pitchFamily="34" charset="0"/>
                        </a:rPr>
                        <a:t>(w. 1+2)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346736876"/>
                  </a:ext>
                </a:extLst>
              </a:tr>
              <a:tr h="144780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98307408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OGÓŁEM (1+2)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pl-PL" sz="1200" b="1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pl-PL" sz="1200" b="1" i="0" u="none" strike="noStrike"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pl-PL" sz="1200" b="1" i="0" u="none" strike="noStrike">
                          <a:effectLst/>
                          <a:latin typeface="Arial" panose="020B0604020202020204" pitchFamily="34" charset="0"/>
                        </a:rPr>
                        <a:t>8,25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47824828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 tego: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pl-P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87952367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1) zapewniających usługi bytowe, w tym:</a:t>
                      </a:r>
                    </a:p>
                  </a:txBody>
                  <a:tcPr marL="2286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2,75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612219948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kierujący jednostkami organizacyjnymi</a:t>
                      </a:r>
                    </a:p>
                  </a:txBody>
                  <a:tcPr marL="4572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2940718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administracji</a:t>
                      </a:r>
                    </a:p>
                  </a:txBody>
                  <a:tcPr marL="4572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7663700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gospodarczy i obsługi</a:t>
                      </a:r>
                    </a:p>
                  </a:txBody>
                  <a:tcPr marL="4572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0,75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527669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2) zabezpieczający inne potrzeby, w tym:</a:t>
                      </a:r>
                    </a:p>
                  </a:txBody>
                  <a:tcPr marL="2286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5,50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6449932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lekarze</a:t>
                      </a:r>
                    </a:p>
                  </a:txBody>
                  <a:tcPr marL="4572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2649741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pielęgniarki</a:t>
                      </a:r>
                    </a:p>
                  </a:txBody>
                  <a:tcPr marL="4572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5806429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pracownicy socjalni</a:t>
                      </a:r>
                    </a:p>
                  </a:txBody>
                  <a:tcPr marL="4572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8611852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psycholodzy</a:t>
                      </a:r>
                    </a:p>
                  </a:txBody>
                  <a:tcPr marL="4572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0,50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577361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pedagodzy</a:t>
                      </a:r>
                    </a:p>
                  </a:txBody>
                  <a:tcPr marL="4572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0372621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instruktorzy terapii zajęciowej</a:t>
                      </a:r>
                    </a:p>
                  </a:txBody>
                  <a:tcPr marL="4572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5,00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1" i="0" u="none" strike="noStrike">
                          <a:effectLst/>
                          <a:latin typeface="Arial" panose="020B0604020202020204" pitchFamily="34" charset="0"/>
                        </a:rPr>
                        <a:t>???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3847298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asystent osoby niepełnosprawnej</a:t>
                      </a:r>
                    </a:p>
                  </a:txBody>
                  <a:tcPr marL="4572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27451628"/>
                  </a:ext>
                </a:extLst>
              </a:tr>
            </a:tbl>
          </a:graphicData>
        </a:graphic>
      </p:graphicFrame>
      <p:sp>
        <p:nvSpPr>
          <p:cNvPr id="4" name="pole tekstowe 3">
            <a:extLst>
              <a:ext uri="{FF2B5EF4-FFF2-40B4-BE49-F238E27FC236}">
                <a16:creationId xmlns:a16="http://schemas.microsoft.com/office/drawing/2014/main" xmlns="" id="{436F4F1C-E9D5-46EA-80FD-14080B3C185A}"/>
              </a:ext>
            </a:extLst>
          </p:cNvPr>
          <p:cNvSpPr txBox="1"/>
          <p:nvPr/>
        </p:nvSpPr>
        <p:spPr>
          <a:xfrm>
            <a:off x="141402" y="5510080"/>
            <a:ext cx="1187777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Wyjaśnienie: wiersz 2 </a:t>
            </a:r>
            <a:r>
              <a:rPr lang="pl-P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zabezpieczający inne potrzeby, w tym: </a:t>
            </a:r>
            <a:r>
              <a:rPr lang="pl-PL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 musi być sumą osób i etatów wymienionych poniżej stanowisk pracy. Przy wymienionych stanowiskach wskazujemy dane pod  warunkiem, gdy osoby zatrudnione w </a:t>
            </a:r>
            <a:r>
              <a:rPr lang="pl-PL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śds</a:t>
            </a:r>
            <a:r>
              <a:rPr lang="pl-PL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faktycznie zatrudnione są na wskazanych stanowiskach, jeśli nie, to osoby te wykazujemy w wierszu 2 w liczbie pracowników ogółem, np. jeśli mamy opiekunów albo terapeutów, to wykazujemy ich wyłącznie w wierszu 2, nie przypisujemy ich np. do stanowiska instruktora terapii zajęciowej czy asystenta osoby niepełnosprawnej</a:t>
            </a:r>
            <a:endParaRPr lang="pl-PL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513703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7" name="Obraz 4"/>
          <p:cNvPicPr/>
          <p:nvPr/>
        </p:nvPicPr>
        <p:blipFill>
          <a:blip r:embed="rId2"/>
          <a:stretch/>
        </p:blipFill>
        <p:spPr>
          <a:xfrm>
            <a:off x="-273378" y="-374380"/>
            <a:ext cx="4845378" cy="1505597"/>
          </a:xfrm>
          <a:prstGeom prst="rect">
            <a:avLst/>
          </a:prstGeom>
          <a:ln>
            <a:noFill/>
          </a:ln>
        </p:spPr>
      </p:pic>
      <p:sp>
        <p:nvSpPr>
          <p:cNvPr id="129" name="CustomShape 3"/>
          <p:cNvSpPr/>
          <p:nvPr/>
        </p:nvSpPr>
        <p:spPr>
          <a:xfrm>
            <a:off x="606324" y="862915"/>
            <a:ext cx="11319171" cy="464597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lvl="0" algn="just"/>
            <a:r>
              <a:rPr lang="pl-PL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Sprawozdania jednorazowe </a:t>
            </a:r>
          </a:p>
          <a:p>
            <a:pPr lvl="0" algn="just"/>
            <a:endParaRPr lang="pl-PL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AutoNum type="arabicPeriod"/>
            </a:pPr>
            <a:r>
              <a:rPr lang="pl-PL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DPS-III-195-DK/2020 – dot. ŚDS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termin dla OPS – </a:t>
            </a:r>
            <a:r>
              <a:rPr lang="pl-PL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17.02.2020r.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błędy w części dotyczącej porównania sprawozdań MRPiPS-03, MRPiPS-05 i sprawozdania wgranego przez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śds</a:t>
            </a:r>
            <a:endParaRPr lang="pl-PL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pl-PL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just">
              <a:buFont typeface="+mj-lt"/>
              <a:buAutoNum type="arabicPeriod" startAt="2"/>
            </a:pPr>
            <a:r>
              <a:rPr lang="pl-PL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DPS-III-198-DK/2020 – dot. Mieszkań chronionych 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zwrócić uwagę gminom, które tworzyły MCH w ramach programu „Za życiem” - termin przekazania – </a:t>
            </a:r>
            <a:r>
              <a:rPr lang="pl-PL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10.02.2020r.</a:t>
            </a:r>
          </a:p>
          <a:p>
            <a:pPr lvl="0" algn="just"/>
            <a:endParaRPr lang="pl-PL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just">
              <a:buFont typeface="+mj-lt"/>
              <a:buAutoNum type="arabicPeriod" startAt="3"/>
            </a:pPr>
            <a:r>
              <a:rPr lang="pl-PL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DPS-III-199-DK/2020 – dotyczy OIK 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termin przekazania – </a:t>
            </a:r>
            <a:r>
              <a:rPr lang="pl-PL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28.02.2020r.</a:t>
            </a:r>
            <a:endParaRPr lang="pl-PL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10147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iekt 1">
            <a:extLst>
              <a:ext uri="{FF2B5EF4-FFF2-40B4-BE49-F238E27FC236}">
                <a16:creationId xmlns:a16="http://schemas.microsoft.com/office/drawing/2014/main" xmlns="" id="{42E344F1-EE87-4C0A-B728-06C4C6BD33C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9401816"/>
              </p:ext>
            </p:extLst>
          </p:nvPr>
        </p:nvGraphicFramePr>
        <p:xfrm>
          <a:off x="990600" y="41275"/>
          <a:ext cx="10210800" cy="677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8" name="Worksheet" r:id="rId4" imgW="10210658" imgH="6774149" progId="Excel.Sheet.12">
                  <p:embed/>
                </p:oleObj>
              </mc:Choice>
              <mc:Fallback>
                <p:oleObj name="Worksheet" r:id="rId4" imgW="10210658" imgH="6774149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90600" y="41275"/>
                        <a:ext cx="10210800" cy="67738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7" name="Obraz 4"/>
          <p:cNvPicPr/>
          <p:nvPr/>
        </p:nvPicPr>
        <p:blipFill>
          <a:blip r:embed="rId2"/>
          <a:stretch/>
        </p:blipFill>
        <p:spPr>
          <a:xfrm>
            <a:off x="0" y="-119857"/>
            <a:ext cx="4845378" cy="1505597"/>
          </a:xfrm>
          <a:prstGeom prst="rect">
            <a:avLst/>
          </a:prstGeom>
          <a:ln>
            <a:noFill/>
          </a:ln>
        </p:spPr>
      </p:pic>
      <p:sp>
        <p:nvSpPr>
          <p:cNvPr id="129" name="CustomShape 3"/>
          <p:cNvSpPr/>
          <p:nvPr/>
        </p:nvSpPr>
        <p:spPr>
          <a:xfrm>
            <a:off x="710019" y="2701141"/>
            <a:ext cx="11319171" cy="132198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lvl="0" algn="just"/>
            <a:r>
              <a:rPr lang="pl-PL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Kilka statystyk </a:t>
            </a:r>
            <a:r>
              <a:rPr lang="pl-PL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endParaRPr lang="pl-PL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pl-PL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978478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7" name="Obraz 4"/>
          <p:cNvPicPr/>
          <p:nvPr/>
        </p:nvPicPr>
        <p:blipFill>
          <a:blip r:embed="rId2"/>
          <a:stretch/>
        </p:blipFill>
        <p:spPr>
          <a:xfrm>
            <a:off x="-329939" y="-459222"/>
            <a:ext cx="4845378" cy="1505597"/>
          </a:xfrm>
          <a:prstGeom prst="rect">
            <a:avLst/>
          </a:prstGeom>
          <a:ln>
            <a:noFill/>
          </a:ln>
        </p:spPr>
      </p:pic>
      <p:sp>
        <p:nvSpPr>
          <p:cNvPr id="129" name="CustomShape 3"/>
          <p:cNvSpPr/>
          <p:nvPr/>
        </p:nvSpPr>
        <p:spPr>
          <a:xfrm>
            <a:off x="0" y="862915"/>
            <a:ext cx="12192000" cy="606174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lvl="0" algn="just"/>
            <a:r>
              <a:rPr lang="pl-PL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Liczba zrealizowanych sprawozdań przez OPS w roku 2019:</a:t>
            </a:r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miesięczne meldunki – nie mniej niż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188</a:t>
            </a:r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sprawozdania kwartalne dot. rozliczenia dotacji – nie mniej niż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77</a:t>
            </a:r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sprawozdania resortowe (miesięczne, kwartalne, półroczne, roczne) – nie mniej niż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44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jednorazowe </a:t>
            </a:r>
            <a:r>
              <a:rPr lang="pl-PL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MRPiPS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nie mniej niż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27</a:t>
            </a:r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jednorazowe W-MUW – nie mniej niż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</a:p>
          <a:p>
            <a:pPr lvl="0" algn="just"/>
            <a:endParaRPr lang="pl-PL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pl-PL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ŁĄCZNIE OPS – min. 354 sprawozdania</a:t>
            </a:r>
          </a:p>
          <a:p>
            <a:pPr lvl="0" algn="ctr"/>
            <a:r>
              <a:rPr lang="pl-PL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ŁĄCZNIE WPS – min. 41.064 jednostkowych danych</a:t>
            </a:r>
          </a:p>
          <a:p>
            <a:pPr lvl="0" algn="ctr"/>
            <a:r>
              <a:rPr lang="pl-PL" sz="4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(354 x 116)</a:t>
            </a:r>
          </a:p>
        </p:txBody>
      </p:sp>
    </p:spTree>
    <p:extLst>
      <p:ext uri="{BB962C8B-B14F-4D97-AF65-F5344CB8AC3E}">
        <p14:creationId xmlns:p14="http://schemas.microsoft.com/office/powerpoint/2010/main" val="399655420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7" name="Obraz 4"/>
          <p:cNvPicPr/>
          <p:nvPr/>
        </p:nvPicPr>
        <p:blipFill>
          <a:blip r:embed="rId2"/>
          <a:stretch/>
        </p:blipFill>
        <p:spPr>
          <a:xfrm>
            <a:off x="-273378" y="-374380"/>
            <a:ext cx="4845378" cy="1505597"/>
          </a:xfrm>
          <a:prstGeom prst="rect">
            <a:avLst/>
          </a:prstGeom>
          <a:ln>
            <a:noFill/>
          </a:ln>
        </p:spPr>
      </p:pic>
      <p:sp>
        <p:nvSpPr>
          <p:cNvPr id="129" name="CustomShape 3"/>
          <p:cNvSpPr/>
          <p:nvPr/>
        </p:nvSpPr>
        <p:spPr>
          <a:xfrm>
            <a:off x="606324" y="862915"/>
            <a:ext cx="11319171" cy="70643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lvl="0" algn="just"/>
            <a:r>
              <a:rPr lang="pl-PL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 możemy usprawnić, na co zwrócić uwagę?</a:t>
            </a: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xmlns="" id="{4EC735E0-0909-4C14-9E0F-9F22B27FE172}"/>
              </a:ext>
            </a:extLst>
          </p:cNvPr>
          <p:cNvSpPr txBox="1"/>
          <p:nvPr/>
        </p:nvSpPr>
        <p:spPr>
          <a:xfrm>
            <a:off x="292231" y="1715678"/>
            <a:ext cx="1163326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bieżąco zaglądać do CAS</a:t>
            </a:r>
          </a:p>
          <a:p>
            <a:pPr marL="457200" indent="-457200">
              <a:buAutoNum type="arabicPeriod"/>
            </a:pP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Czytać objaśnienia do sprawozdań</a:t>
            </a:r>
          </a:p>
          <a:p>
            <a:pPr marL="457200" indent="-457200">
              <a:buAutoNum type="arabicPeriod"/>
            </a:pP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przypadku cofnięcia – czytać komentarze, w których podana jest przyczyna cofnięcia sprawozdania</a:t>
            </a:r>
          </a:p>
          <a:p>
            <a:pPr marL="457200" indent="-457200">
              <a:buAutoNum type="arabicPeriod"/>
            </a:pP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Przestrzegać terminów sprawozdań resortowych</a:t>
            </a:r>
          </a:p>
          <a:p>
            <a:pPr marL="457200" indent="-457200">
              <a:buAutoNum type="arabicPeriod"/>
            </a:pP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Reagować na terminy sprawozdań jednorazowych, pilnych, które często realizowane są w bardzo krótkim czasie</a:t>
            </a:r>
          </a:p>
          <a:p>
            <a:pPr marL="457200" indent="-457200">
              <a:buAutoNum type="arabicPeriod"/>
            </a:pP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Przestrzegać terminów przekazywania meldunków – dane do naliczenia dotacji</a:t>
            </a:r>
          </a:p>
          <a:p>
            <a:pPr marL="457200" indent="-457200">
              <a:buAutoNum type="arabicPeriod"/>
            </a:pP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Zwracać uwagę na niepoprawne reguły – koniecznie zweryfikować poprawność, bądź w uzasadnionych przypadkach, przy przekazaniu niepoprawnego sprawozdania – napisać w uwagach uzasadnienie </a:t>
            </a:r>
          </a:p>
          <a:p>
            <a:pPr marL="457200" indent="-457200">
              <a:buAutoNum type="arabicPeriod"/>
            </a:pP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Usprawnić współpracę między osobami ds. merytorycznych a księgowością</a:t>
            </a:r>
          </a:p>
          <a:p>
            <a:pPr marL="457200" indent="-457200">
              <a:buAutoNum type="arabicPeriod"/>
            </a:pP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Aktualizować dane pod sprawozdaniem dot. osoby odpowiedzialnej za dane w sprawozdaniu</a:t>
            </a:r>
          </a:p>
          <a:p>
            <a:pPr marL="457200" indent="-457200">
              <a:buAutoNum type="arabicPeriod"/>
            </a:pP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Uzupełnić podpisy pod sprawozdaniami jednorazowymi i resortowymi</a:t>
            </a:r>
          </a:p>
          <a:p>
            <a:pPr marL="457200" indent="-457200">
              <a:buAutoNum type="arabicPeriod"/>
            </a:pP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Zweryfikować / nadać / zgłosić do usunięcia użytkowników CAS w ośrodku – osoby odpowiadające za dane w konkretnym sprawozdaniu winny mieć dostęp do aplikacji i wgrywać dane</a:t>
            </a:r>
          </a:p>
        </p:txBody>
      </p:sp>
    </p:spTree>
    <p:extLst>
      <p:ext uri="{BB962C8B-B14F-4D97-AF65-F5344CB8AC3E}">
        <p14:creationId xmlns:p14="http://schemas.microsoft.com/office/powerpoint/2010/main" val="27975715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7" name="Obraz 4"/>
          <p:cNvPicPr/>
          <p:nvPr/>
        </p:nvPicPr>
        <p:blipFill>
          <a:blip r:embed="rId2"/>
          <a:stretch/>
        </p:blipFill>
        <p:spPr>
          <a:xfrm>
            <a:off x="-216817" y="-317818"/>
            <a:ext cx="4845378" cy="1505597"/>
          </a:xfrm>
          <a:prstGeom prst="rect">
            <a:avLst/>
          </a:prstGeom>
          <a:ln>
            <a:noFill/>
          </a:ln>
        </p:spPr>
      </p:pic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xmlns="" id="{F922FDD8-D8D6-4837-BC48-E9E491228C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2239171"/>
              </p:ext>
            </p:extLst>
          </p:nvPr>
        </p:nvGraphicFramePr>
        <p:xfrm>
          <a:off x="1146927" y="162662"/>
          <a:ext cx="10491169" cy="687230"/>
        </p:xfrm>
        <a:graphic>
          <a:graphicData uri="http://schemas.openxmlformats.org/drawingml/2006/table">
            <a:tbl>
              <a:tblPr/>
              <a:tblGrid>
                <a:gridCol w="10491169">
                  <a:extLst>
                    <a:ext uri="{9D8B030D-6E8A-4147-A177-3AD203B41FA5}">
                      <a16:colId xmlns:a16="http://schemas.microsoft.com/office/drawing/2014/main" xmlns="" val="2495241961"/>
                    </a:ext>
                  </a:extLst>
                </a:gridCol>
              </a:tblGrid>
              <a:tr h="352632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Ilość użytkowników  CAS, przypisanych do roli OPS</a:t>
                      </a:r>
                    </a:p>
                  </a:txBody>
                  <a:tcPr marL="6984" marR="6984" marT="69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21801024"/>
                  </a:ext>
                </a:extLst>
              </a:tr>
              <a:tr h="334598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- najmniejsza ilość użytkowników</a:t>
                      </a:r>
                    </a:p>
                  </a:txBody>
                  <a:tcPr marL="6984" marR="6984" marT="69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48049361"/>
                  </a:ext>
                </a:extLst>
              </a:tr>
            </a:tbl>
          </a:graphicData>
        </a:graphic>
      </p:graphicFrame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xmlns="" id="{CB760EDD-4671-449B-9E70-90C67F5993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9657673"/>
              </p:ext>
            </p:extLst>
          </p:nvPr>
        </p:nvGraphicFramePr>
        <p:xfrm>
          <a:off x="1595252" y="488250"/>
          <a:ext cx="8894617" cy="6305797"/>
        </p:xfrm>
        <a:graphic>
          <a:graphicData uri="http://schemas.openxmlformats.org/drawingml/2006/table">
            <a:tbl>
              <a:tblPr/>
              <a:tblGrid>
                <a:gridCol w="561497">
                  <a:extLst>
                    <a:ext uri="{9D8B030D-6E8A-4147-A177-3AD203B41FA5}">
                      <a16:colId xmlns:a16="http://schemas.microsoft.com/office/drawing/2014/main" xmlns="" val="3815529690"/>
                    </a:ext>
                  </a:extLst>
                </a:gridCol>
                <a:gridCol w="2807484">
                  <a:extLst>
                    <a:ext uri="{9D8B030D-6E8A-4147-A177-3AD203B41FA5}">
                      <a16:colId xmlns:a16="http://schemas.microsoft.com/office/drawing/2014/main" xmlns="" val="751936944"/>
                    </a:ext>
                  </a:extLst>
                </a:gridCol>
                <a:gridCol w="1276129">
                  <a:extLst>
                    <a:ext uri="{9D8B030D-6E8A-4147-A177-3AD203B41FA5}">
                      <a16:colId xmlns:a16="http://schemas.microsoft.com/office/drawing/2014/main" xmlns="" val="4281965682"/>
                    </a:ext>
                  </a:extLst>
                </a:gridCol>
                <a:gridCol w="548735">
                  <a:extLst>
                    <a:ext uri="{9D8B030D-6E8A-4147-A177-3AD203B41FA5}">
                      <a16:colId xmlns:a16="http://schemas.microsoft.com/office/drawing/2014/main" xmlns="" val="4236904756"/>
                    </a:ext>
                  </a:extLst>
                </a:gridCol>
                <a:gridCol w="2386361">
                  <a:extLst>
                    <a:ext uri="{9D8B030D-6E8A-4147-A177-3AD203B41FA5}">
                      <a16:colId xmlns:a16="http://schemas.microsoft.com/office/drawing/2014/main" xmlns="" val="131803200"/>
                    </a:ext>
                  </a:extLst>
                </a:gridCol>
                <a:gridCol w="1314411">
                  <a:extLst>
                    <a:ext uri="{9D8B030D-6E8A-4147-A177-3AD203B41FA5}">
                      <a16:colId xmlns:a16="http://schemas.microsoft.com/office/drawing/2014/main" xmlns="" val="2545650153"/>
                    </a:ext>
                  </a:extLst>
                </a:gridCol>
              </a:tblGrid>
              <a:tr h="288639">
                <a:tc gridSpan="6">
                  <a:txBody>
                    <a:bodyPr/>
                    <a:lstStyle/>
                    <a:p>
                      <a:pPr algn="ctr" fontAlgn="ctr"/>
                      <a:endParaRPr lang="pl-PL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4" marR="6984" marT="69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55472540"/>
                  </a:ext>
                </a:extLst>
              </a:tr>
              <a:tr h="295198">
                <a:tc gridSpan="6">
                  <a:txBody>
                    <a:bodyPr/>
                    <a:lstStyle/>
                    <a:p>
                      <a:pPr algn="ctr" fontAlgn="ctr"/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4" marR="6984" marT="69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41185202"/>
                  </a:ext>
                </a:extLst>
              </a:tr>
              <a:tr h="407342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LP.</a:t>
                      </a:r>
                    </a:p>
                  </a:txBody>
                  <a:tcPr marL="6984" marR="6984" marT="6984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Nazwa jednostki</a:t>
                      </a:r>
                    </a:p>
                  </a:txBody>
                  <a:tcPr marL="6984" marR="6984" marT="6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Ilość użytkowników</a:t>
                      </a:r>
                    </a:p>
                  </a:txBody>
                  <a:tcPr marL="6984" marR="6984" marT="6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LP.</a:t>
                      </a:r>
                    </a:p>
                  </a:txBody>
                  <a:tcPr marL="6984" marR="6984" marT="6984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Nazwa jednostki</a:t>
                      </a:r>
                    </a:p>
                  </a:txBody>
                  <a:tcPr marL="6984" marR="6984" marT="6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Ilość użytkowników</a:t>
                      </a:r>
                    </a:p>
                  </a:txBody>
                  <a:tcPr marL="6984" marR="6984" marT="6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65117671"/>
                  </a:ext>
                </a:extLst>
              </a:tr>
              <a:tr h="206951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6984" marR="6984" marT="6984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GOPS Bartoszyce</a:t>
                      </a:r>
                    </a:p>
                  </a:txBody>
                  <a:tcPr marL="6984" marR="6984" marT="6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6984" marR="6984" marT="6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</a:p>
                  </a:txBody>
                  <a:tcPr marL="6984" marR="6984" marT="6984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MOPS Działdowo</a:t>
                      </a:r>
                    </a:p>
                  </a:txBody>
                  <a:tcPr marL="6984" marR="6984" marT="6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6984" marR="6984" marT="6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75651518"/>
                  </a:ext>
                </a:extLst>
              </a:tr>
              <a:tr h="206951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6984" marR="6984" marT="6984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GOPS Biskupiec</a:t>
                      </a:r>
                    </a:p>
                  </a:txBody>
                  <a:tcPr marL="6984" marR="6984" marT="6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6984" marR="6984" marT="6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6984" marR="6984" marT="6984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MGOPS Frombork</a:t>
                      </a:r>
                    </a:p>
                  </a:txBody>
                  <a:tcPr marL="6984" marR="6984" marT="6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6984" marR="6984" marT="6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76086594"/>
                  </a:ext>
                </a:extLst>
              </a:tr>
              <a:tr h="206951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6984" marR="6984" marT="6984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GOPS Braniewo</a:t>
                      </a:r>
                    </a:p>
                  </a:txBody>
                  <a:tcPr marL="6984" marR="6984" marT="6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6984" marR="6984" marT="6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</a:p>
                  </a:txBody>
                  <a:tcPr marL="6984" marR="6984" marT="6984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MGOPS Gołdap</a:t>
                      </a:r>
                    </a:p>
                  </a:txBody>
                  <a:tcPr marL="6984" marR="6984" marT="6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6984" marR="6984" marT="6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680489953"/>
                  </a:ext>
                </a:extLst>
              </a:tr>
              <a:tr h="206951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6984" marR="6984" marT="6984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GOPS Dąbrówno</a:t>
                      </a:r>
                    </a:p>
                  </a:txBody>
                  <a:tcPr marL="6984" marR="6984" marT="6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6984" marR="6984" marT="6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</a:t>
                      </a:r>
                    </a:p>
                  </a:txBody>
                  <a:tcPr marL="6984" marR="6984" marT="6984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MOPS Górowo Iławeckie</a:t>
                      </a:r>
                    </a:p>
                  </a:txBody>
                  <a:tcPr marL="6984" marR="6984" marT="6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6984" marR="6984" marT="6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61687784"/>
                  </a:ext>
                </a:extLst>
              </a:tr>
              <a:tr h="206951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6984" marR="6984" marT="6984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GOPS Dubeninki</a:t>
                      </a:r>
                    </a:p>
                  </a:txBody>
                  <a:tcPr marL="6984" marR="6984" marT="6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6984" marR="6984" marT="6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</a:t>
                      </a:r>
                    </a:p>
                  </a:txBody>
                  <a:tcPr marL="6984" marR="6984" marT="6984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MOPS Iława</a:t>
                      </a:r>
                    </a:p>
                  </a:txBody>
                  <a:tcPr marL="6984" marR="6984" marT="6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6984" marR="6984" marT="6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775690010"/>
                  </a:ext>
                </a:extLst>
              </a:tr>
              <a:tr h="206951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6984" marR="6984" marT="6984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GOPS Elbląg</a:t>
                      </a:r>
                    </a:p>
                  </a:txBody>
                  <a:tcPr marL="6984" marR="6984" marT="6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6984" marR="6984" marT="6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</a:t>
                      </a:r>
                    </a:p>
                  </a:txBody>
                  <a:tcPr marL="6984" marR="6984" marT="6984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MGOPS Jeziorany</a:t>
                      </a:r>
                    </a:p>
                  </a:txBody>
                  <a:tcPr marL="6984" marR="6984" marT="6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6984" marR="6984" marT="6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605661299"/>
                  </a:ext>
                </a:extLst>
              </a:tr>
              <a:tr h="206951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6984" marR="6984" marT="6984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GOPS Grodziczno</a:t>
                      </a:r>
                    </a:p>
                  </a:txBody>
                  <a:tcPr marL="6984" marR="6984" marT="6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6984" marR="6984" marT="6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6984" marR="6984" marT="6984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MOPS Kętrzyn</a:t>
                      </a:r>
                    </a:p>
                  </a:txBody>
                  <a:tcPr marL="6984" marR="6984" marT="6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6984" marR="6984" marT="6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6296356"/>
                  </a:ext>
                </a:extLst>
              </a:tr>
              <a:tr h="206951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6984" marR="6984" marT="6984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GOPS Gronowo Elbląskie</a:t>
                      </a:r>
                    </a:p>
                  </a:txBody>
                  <a:tcPr marL="6984" marR="6984" marT="6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6984" marR="6984" marT="6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</a:t>
                      </a:r>
                    </a:p>
                  </a:txBody>
                  <a:tcPr marL="6984" marR="6984" marT="6984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MGOPS Kisielice</a:t>
                      </a:r>
                    </a:p>
                  </a:txBody>
                  <a:tcPr marL="6984" marR="6984" marT="6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6984" marR="6984" marT="6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74574952"/>
                  </a:ext>
                </a:extLst>
              </a:tr>
              <a:tr h="206951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6984" marR="6984" marT="6984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GOPS Grunwald</a:t>
                      </a:r>
                    </a:p>
                  </a:txBody>
                  <a:tcPr marL="6984" marR="6984" marT="6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6984" marR="6984" marT="6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</a:t>
                      </a:r>
                    </a:p>
                  </a:txBody>
                  <a:tcPr marL="6984" marR="6984" marT="6984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MGOPS Korsze</a:t>
                      </a:r>
                    </a:p>
                  </a:txBody>
                  <a:tcPr marL="6984" marR="6984" marT="6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6984" marR="6984" marT="6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42887641"/>
                  </a:ext>
                </a:extLst>
              </a:tr>
              <a:tr h="206951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6984" marR="6984" marT="6984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GOPS Jedwabno</a:t>
                      </a:r>
                    </a:p>
                  </a:txBody>
                  <a:tcPr marL="6984" marR="6984" marT="6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6984" marR="6984" marT="6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</a:t>
                      </a:r>
                    </a:p>
                  </a:txBody>
                  <a:tcPr marL="6984" marR="6984" marT="6984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MGOPS Lidzbark</a:t>
                      </a:r>
                    </a:p>
                  </a:txBody>
                  <a:tcPr marL="6984" marR="6984" marT="6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6984" marR="6984" marT="6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12030432"/>
                  </a:ext>
                </a:extLst>
              </a:tr>
              <a:tr h="206951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6984" marR="6984" marT="6984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GOPS Kętrzyn</a:t>
                      </a:r>
                    </a:p>
                  </a:txBody>
                  <a:tcPr marL="6984" marR="6984" marT="6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6984" marR="6984" marT="6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</a:t>
                      </a:r>
                    </a:p>
                  </a:txBody>
                  <a:tcPr marL="6984" marR="6984" marT="6984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MGOPS Mikołajki</a:t>
                      </a:r>
                    </a:p>
                  </a:txBody>
                  <a:tcPr marL="6984" marR="6984" marT="6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6984" marR="6984" marT="6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05208277"/>
                  </a:ext>
                </a:extLst>
              </a:tr>
              <a:tr h="206951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6984" marR="6984" marT="6984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GOPS Kruklanki</a:t>
                      </a:r>
                    </a:p>
                  </a:txBody>
                  <a:tcPr marL="6984" marR="6984" marT="6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6984" marR="6984" marT="6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</a:t>
                      </a:r>
                    </a:p>
                  </a:txBody>
                  <a:tcPr marL="6984" marR="6984" marT="6984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MGOPS Miłakowo</a:t>
                      </a:r>
                    </a:p>
                  </a:txBody>
                  <a:tcPr marL="6984" marR="6984" marT="6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6984" marR="6984" marT="6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771070655"/>
                  </a:ext>
                </a:extLst>
              </a:tr>
              <a:tr h="206951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6984" marR="6984" marT="6984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GOPS Lelkowo</a:t>
                      </a:r>
                    </a:p>
                  </a:txBody>
                  <a:tcPr marL="6984" marR="6984" marT="6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6984" marR="6984" marT="6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</a:t>
                      </a:r>
                    </a:p>
                  </a:txBody>
                  <a:tcPr marL="6984" marR="6984" marT="6984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MGOPS Miłomłyn</a:t>
                      </a:r>
                    </a:p>
                  </a:txBody>
                  <a:tcPr marL="6984" marR="6984" marT="6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6984" marR="6984" marT="6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732749142"/>
                  </a:ext>
                </a:extLst>
              </a:tr>
              <a:tr h="206951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6984" marR="6984" marT="6984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GOPS Milejewo</a:t>
                      </a:r>
                    </a:p>
                  </a:txBody>
                  <a:tcPr marL="6984" marR="6984" marT="6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6984" marR="6984" marT="6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</a:t>
                      </a:r>
                    </a:p>
                  </a:txBody>
                  <a:tcPr marL="6984" marR="6984" marT="6984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MGOPS Młynary</a:t>
                      </a:r>
                    </a:p>
                  </a:txBody>
                  <a:tcPr marL="6984" marR="6984" marT="6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6984" marR="6984" marT="6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05742922"/>
                  </a:ext>
                </a:extLst>
              </a:tr>
              <a:tr h="206951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6984" marR="6984" marT="6984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UG Miłki</a:t>
                      </a:r>
                    </a:p>
                  </a:txBody>
                  <a:tcPr marL="6984" marR="6984" marT="6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6984" marR="6984" marT="6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</a:t>
                      </a:r>
                    </a:p>
                  </a:txBody>
                  <a:tcPr marL="6984" marR="6984" marT="6984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MGOPS Olsztynek</a:t>
                      </a:r>
                    </a:p>
                  </a:txBody>
                  <a:tcPr marL="6984" marR="6984" marT="6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6984" marR="6984" marT="6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78762779"/>
                  </a:ext>
                </a:extLst>
              </a:tr>
              <a:tr h="206951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6984" marR="6984" marT="6984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GOPS Mrągowo</a:t>
                      </a:r>
                    </a:p>
                  </a:txBody>
                  <a:tcPr marL="6984" marR="6984" marT="6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6984" marR="6984" marT="6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</a:t>
                      </a:r>
                    </a:p>
                  </a:txBody>
                  <a:tcPr marL="6984" marR="6984" marT="6984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MGOPS Pasym</a:t>
                      </a:r>
                    </a:p>
                  </a:txBody>
                  <a:tcPr marL="6984" marR="6984" marT="6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6984" marR="6984" marT="6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22276021"/>
                  </a:ext>
                </a:extLst>
              </a:tr>
              <a:tr h="206951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</a:t>
                      </a:r>
                    </a:p>
                  </a:txBody>
                  <a:tcPr marL="6984" marR="6984" marT="6984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GOPS Purda</a:t>
                      </a:r>
                    </a:p>
                  </a:txBody>
                  <a:tcPr marL="6984" marR="6984" marT="6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6984" marR="6984" marT="6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</a:t>
                      </a:r>
                    </a:p>
                  </a:txBody>
                  <a:tcPr marL="6984" marR="6984" marT="6984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MGOPS Pieniężno</a:t>
                      </a:r>
                    </a:p>
                  </a:txBody>
                  <a:tcPr marL="6984" marR="6984" marT="6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6984" marR="6984" marT="6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0083666"/>
                  </a:ext>
                </a:extLst>
              </a:tr>
              <a:tr h="206951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6984" marR="6984" marT="6984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GOPS Stare Juchy</a:t>
                      </a:r>
                    </a:p>
                  </a:txBody>
                  <a:tcPr marL="6984" marR="6984" marT="6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6984" marR="6984" marT="6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</a:t>
                      </a:r>
                    </a:p>
                  </a:txBody>
                  <a:tcPr marL="6984" marR="6984" marT="6984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MGOPS Reszel</a:t>
                      </a:r>
                    </a:p>
                  </a:txBody>
                  <a:tcPr marL="6984" marR="6984" marT="6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6984" marR="6984" marT="6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63588425"/>
                  </a:ext>
                </a:extLst>
              </a:tr>
              <a:tr h="206951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</a:t>
                      </a:r>
                    </a:p>
                  </a:txBody>
                  <a:tcPr marL="6984" marR="6984" marT="6984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GOPS Stawiguda</a:t>
                      </a:r>
                    </a:p>
                  </a:txBody>
                  <a:tcPr marL="6984" marR="6984" marT="6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6984" marR="6984" marT="6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</a:t>
                      </a:r>
                    </a:p>
                  </a:txBody>
                  <a:tcPr marL="6984" marR="6984" marT="6984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MGOPS </a:t>
                      </a:r>
                      <a:r>
                        <a:rPr lang="pl-PL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Ruciane-Nida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4" marR="6984" marT="6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6984" marR="6984" marT="6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89210956"/>
                  </a:ext>
                </a:extLst>
              </a:tr>
              <a:tr h="206951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6984" marR="6984" marT="6984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GOPS Świątki</a:t>
                      </a:r>
                    </a:p>
                  </a:txBody>
                  <a:tcPr marL="6984" marR="6984" marT="6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6984" marR="6984" marT="6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43</a:t>
                      </a:r>
                    </a:p>
                  </a:txBody>
                  <a:tcPr marL="6984" marR="6984" marT="6984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MGOPS Ryn</a:t>
                      </a:r>
                    </a:p>
                  </a:txBody>
                  <a:tcPr marL="6984" marR="6984" marT="6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6984" marR="6984" marT="6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7713787"/>
                  </a:ext>
                </a:extLst>
              </a:tr>
              <a:tr h="206951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</a:t>
                      </a:r>
                    </a:p>
                  </a:txBody>
                  <a:tcPr marL="6984" marR="6984" marT="6984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GOPS Wielbark</a:t>
                      </a:r>
                    </a:p>
                  </a:txBody>
                  <a:tcPr marL="6984" marR="6984" marT="6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6984" marR="6984" marT="6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</a:t>
                      </a:r>
                    </a:p>
                  </a:txBody>
                  <a:tcPr marL="6984" marR="6984" marT="6984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MGOPS Tolkmicko</a:t>
                      </a:r>
                    </a:p>
                  </a:txBody>
                  <a:tcPr marL="6984" marR="6984" marT="6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6984" marR="6984" marT="6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64340094"/>
                  </a:ext>
                </a:extLst>
              </a:tr>
              <a:tr h="206951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L="6984" marR="6984" marT="6984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GOPS Wilczęta</a:t>
                      </a:r>
                    </a:p>
                  </a:txBody>
                  <a:tcPr marL="6984" marR="6984" marT="6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6984" marR="6984" marT="6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</a:t>
                      </a:r>
                    </a:p>
                  </a:txBody>
                  <a:tcPr marL="6984" marR="6984" marT="6984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MGOPS Węgorzewo</a:t>
                      </a:r>
                    </a:p>
                  </a:txBody>
                  <a:tcPr marL="6984" marR="6984" marT="6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6984" marR="6984" marT="6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3530997"/>
                  </a:ext>
                </a:extLst>
              </a:tr>
              <a:tr h="206951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</a:t>
                      </a:r>
                    </a:p>
                  </a:txBody>
                  <a:tcPr marL="6984" marR="6984" marT="6984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GOPS Wydminy</a:t>
                      </a:r>
                    </a:p>
                  </a:txBody>
                  <a:tcPr marL="6984" marR="6984" marT="6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6984" marR="6984" marT="6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4" marR="6984" marT="6984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4" marR="6984" marT="6984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4" marR="6984" marT="6984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15920366"/>
                  </a:ext>
                </a:extLst>
              </a:tr>
              <a:tr h="206951">
                <a:tc>
                  <a:txBody>
                    <a:bodyPr/>
                    <a:lstStyle/>
                    <a:p>
                      <a:pPr algn="ctr" fontAlgn="ctr"/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4" marR="6984" marT="6984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4" marR="6984" marT="6984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4" marR="6984" marT="6984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4" marR="6984" marT="69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4" marR="6984" marT="69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4" marR="6984" marT="69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602100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799490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7" name="Obraz 4"/>
          <p:cNvPicPr/>
          <p:nvPr/>
        </p:nvPicPr>
        <p:blipFill>
          <a:blip r:embed="rId2"/>
          <a:stretch/>
        </p:blipFill>
        <p:spPr>
          <a:xfrm>
            <a:off x="-216817" y="-317818"/>
            <a:ext cx="4845378" cy="1505597"/>
          </a:xfrm>
          <a:prstGeom prst="rect">
            <a:avLst/>
          </a:prstGeom>
          <a:ln>
            <a:noFill/>
          </a:ln>
        </p:spPr>
      </p:pic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xmlns="" id="{F922FDD8-D8D6-4837-BC48-E9E491228C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7049491"/>
              </p:ext>
            </p:extLst>
          </p:nvPr>
        </p:nvGraphicFramePr>
        <p:xfrm>
          <a:off x="1146927" y="162662"/>
          <a:ext cx="10491169" cy="687230"/>
        </p:xfrm>
        <a:graphic>
          <a:graphicData uri="http://schemas.openxmlformats.org/drawingml/2006/table">
            <a:tbl>
              <a:tblPr/>
              <a:tblGrid>
                <a:gridCol w="10491169">
                  <a:extLst>
                    <a:ext uri="{9D8B030D-6E8A-4147-A177-3AD203B41FA5}">
                      <a16:colId xmlns:a16="http://schemas.microsoft.com/office/drawing/2014/main" xmlns="" val="2495241961"/>
                    </a:ext>
                  </a:extLst>
                </a:gridCol>
              </a:tblGrid>
              <a:tr h="352632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Ilość użytkowników  CAS, przypisanych do roli OPS</a:t>
                      </a:r>
                    </a:p>
                  </a:txBody>
                  <a:tcPr marL="6984" marR="6984" marT="69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21801024"/>
                  </a:ext>
                </a:extLst>
              </a:tr>
              <a:tr h="334598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- największa ilość użytkowników</a:t>
                      </a:r>
                    </a:p>
                  </a:txBody>
                  <a:tcPr marL="6984" marR="6984" marT="69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48049361"/>
                  </a:ext>
                </a:extLst>
              </a:tr>
            </a:tbl>
          </a:graphicData>
        </a:graphic>
      </p:graphicFrame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xmlns="" id="{8FA9F594-9A08-409C-AD74-A232FD9CE6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9002648"/>
              </p:ext>
            </p:extLst>
          </p:nvPr>
        </p:nvGraphicFramePr>
        <p:xfrm>
          <a:off x="2366128" y="1330371"/>
          <a:ext cx="8041062" cy="5126995"/>
        </p:xfrm>
        <a:graphic>
          <a:graphicData uri="http://schemas.openxmlformats.org/drawingml/2006/table">
            <a:tbl>
              <a:tblPr/>
              <a:tblGrid>
                <a:gridCol w="795273">
                  <a:extLst>
                    <a:ext uri="{9D8B030D-6E8A-4147-A177-3AD203B41FA5}">
                      <a16:colId xmlns:a16="http://schemas.microsoft.com/office/drawing/2014/main" xmlns="" val="2648525949"/>
                    </a:ext>
                  </a:extLst>
                </a:gridCol>
                <a:gridCol w="5036706">
                  <a:extLst>
                    <a:ext uri="{9D8B030D-6E8A-4147-A177-3AD203B41FA5}">
                      <a16:colId xmlns:a16="http://schemas.microsoft.com/office/drawing/2014/main" xmlns="" val="172844864"/>
                    </a:ext>
                  </a:extLst>
                </a:gridCol>
                <a:gridCol w="2209083">
                  <a:extLst>
                    <a:ext uri="{9D8B030D-6E8A-4147-A177-3AD203B41FA5}">
                      <a16:colId xmlns:a16="http://schemas.microsoft.com/office/drawing/2014/main" xmlns="" val="3926029932"/>
                    </a:ext>
                  </a:extLst>
                </a:gridCol>
              </a:tblGrid>
              <a:tr h="495388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LP.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Nazwa jednostki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Ilość użytkowników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09910674"/>
                  </a:ext>
                </a:extLst>
              </a:tr>
              <a:tr h="256586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UMiG</a:t>
                      </a:r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+ UM Morąg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24758995"/>
                  </a:ext>
                </a:extLst>
              </a:tr>
              <a:tr h="256586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MGOPS Dobre Miasto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31023116"/>
                  </a:ext>
                </a:extLst>
              </a:tr>
              <a:tr h="259484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GOPS Iłowo-Osada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99922802"/>
                  </a:ext>
                </a:extLst>
              </a:tr>
              <a:tr h="256586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MOPS Mrągowo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45938004"/>
                  </a:ext>
                </a:extLst>
              </a:tr>
              <a:tr h="256586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MOPS Ełk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93582064"/>
                  </a:ext>
                </a:extLst>
              </a:tr>
              <a:tr h="256586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MOPS Ostróda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57388487"/>
                  </a:ext>
                </a:extLst>
              </a:tr>
              <a:tr h="256586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MGOPS +UM Orzysz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25704887"/>
                  </a:ext>
                </a:extLst>
              </a:tr>
              <a:tr h="256586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GOPS +UG Pozezdrze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63763622"/>
                  </a:ext>
                </a:extLst>
              </a:tr>
              <a:tr h="256586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GOPS Piecki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49748189"/>
                  </a:ext>
                </a:extLst>
              </a:tr>
              <a:tr h="256586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GOPS  + UG Prostki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51351028"/>
                  </a:ext>
                </a:extLst>
              </a:tr>
              <a:tr h="256586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GOPS Miłki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36304670"/>
                  </a:ext>
                </a:extLst>
              </a:tr>
              <a:tr h="256586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GOPS Prostki,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60691517"/>
                  </a:ext>
                </a:extLst>
              </a:tr>
              <a:tr h="256586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MOPS Szczytno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17706269"/>
                  </a:ext>
                </a:extLst>
              </a:tr>
              <a:tr h="256586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MOPS Braniewo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22177945"/>
                  </a:ext>
                </a:extLst>
              </a:tr>
              <a:tr h="256586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GOPS Giżycko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9955602"/>
                  </a:ext>
                </a:extLst>
              </a:tr>
              <a:tr h="256586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GOPS Kolno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74712980"/>
                  </a:ext>
                </a:extLst>
              </a:tr>
              <a:tr h="256586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GOPS Lubawa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66493571"/>
                  </a:ext>
                </a:extLst>
              </a:tr>
              <a:tr h="266747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GOPS Markusy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52531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235569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7" name="Obraz 4"/>
          <p:cNvPicPr/>
          <p:nvPr/>
        </p:nvPicPr>
        <p:blipFill>
          <a:blip r:embed="rId2"/>
          <a:stretch/>
        </p:blipFill>
        <p:spPr>
          <a:xfrm>
            <a:off x="-245097" y="-346100"/>
            <a:ext cx="4845378" cy="1505597"/>
          </a:xfrm>
          <a:prstGeom prst="rect">
            <a:avLst/>
          </a:prstGeom>
          <a:ln>
            <a:noFill/>
          </a:ln>
        </p:spPr>
      </p:pic>
      <p:sp>
        <p:nvSpPr>
          <p:cNvPr id="129" name="CustomShape 3"/>
          <p:cNvSpPr/>
          <p:nvPr/>
        </p:nvSpPr>
        <p:spPr>
          <a:xfrm>
            <a:off x="596897" y="1159497"/>
            <a:ext cx="11319171" cy="458441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lvl="0" algn="just"/>
            <a:r>
              <a:rPr lang="pl-PL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Gminy z którymi szczególnie dobrze się współpracuje w zakresie sprawozdawczości i przekazywanych danych</a:t>
            </a:r>
          </a:p>
          <a:p>
            <a:pPr lvl="0" algn="just"/>
            <a:endParaRPr lang="pl-PL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pl-PL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terminowo przekazane sprawozdania, poprawne </a:t>
            </a:r>
            <a:r>
              <a:rPr lang="pl-PL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(bądź z wyjaśnieniami)</a:t>
            </a:r>
            <a:r>
              <a:rPr lang="pl-PL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podpisane</a:t>
            </a:r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pl-PL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Szybka reakcja na sygnały o błędach w sprawozdaniach</a:t>
            </a:r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pl-PL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Prawidłowe weryfikacje potrzeb minimalizujące konieczność dokonywania zwrotów niewykorzystanej dotacji na koniec roku</a:t>
            </a:r>
          </a:p>
          <a:p>
            <a:pPr lvl="0" algn="just"/>
            <a:endParaRPr lang="pl-PL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139809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7" name="Obraz 4"/>
          <p:cNvPicPr/>
          <p:nvPr/>
        </p:nvPicPr>
        <p:blipFill>
          <a:blip r:embed="rId2"/>
          <a:stretch/>
        </p:blipFill>
        <p:spPr>
          <a:xfrm>
            <a:off x="-245097" y="-346100"/>
            <a:ext cx="4845378" cy="1505597"/>
          </a:xfrm>
          <a:prstGeom prst="rect">
            <a:avLst/>
          </a:prstGeom>
          <a:ln>
            <a:noFill/>
          </a:ln>
        </p:spPr>
      </p:pic>
      <p:sp>
        <p:nvSpPr>
          <p:cNvPr id="129" name="CustomShape 3"/>
          <p:cNvSpPr/>
          <p:nvPr/>
        </p:nvSpPr>
        <p:spPr>
          <a:xfrm>
            <a:off x="596897" y="1159497"/>
            <a:ext cx="11319171" cy="523074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endParaRPr lang="pl-PL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Realizacja </a:t>
            </a:r>
            <a:r>
              <a:rPr lang="pl-PL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świadczeń rodzinnych i świadczeń z funduszu alimentacyjnego</a:t>
            </a:r>
            <a:endParaRPr lang="pl-PL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 Bartoszyce</a:t>
            </a:r>
            <a:r>
              <a:rPr lang="pl-P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wydatkowały w 2019 roku 100% przyznanej dotacji w ramach 85502§2010, przy ogólnym budżecie 8.251.460 zł. </a:t>
            </a:r>
          </a:p>
          <a:p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Kolejne gminy, które dokonały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najmniejszych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zwrotów i zasługują na wyróżnienie: 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UMiG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Biskupiec, UM Lidzbark 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Welski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UM Korsze, UM Młynary, UG Łukta.</a:t>
            </a:r>
          </a:p>
          <a:p>
            <a:endParaRPr lang="pl-PL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500+</a:t>
            </a:r>
            <a:endParaRPr lang="pl-PL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 Iława,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 Bartoszyce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Lidzbark </a:t>
            </a:r>
            <a:r>
              <a:rPr lang="pl-PL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Welski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Młynary, Dywity, Kiwity, Łukta, Milejewo, Piecki, Rychliki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wydatkowały w 2019 roku 100% przyznanej dotacji na 500+ w ramach 85501§2060</a:t>
            </a:r>
          </a:p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Najlepiej sporządzane sprawozdania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UG Banie Mazurskie, UG Dąbrówno, UG Dźwierzuty, UM Elbląg, UM Frombork, UG Grunwald, UG Iłowo-Osada, UG Kiwity, UG Kolno, UG Lidzbark Warmiński, UM Lubawa, UG Młynary, UG Piecki, UM Pieniężno, 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UMiG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Sępopol, UG Świątki, UG Świętajno (pow. Szczycieński), UG Wieliczki. </a:t>
            </a:r>
          </a:p>
          <a:p>
            <a:pPr lvl="0" algn="just"/>
            <a:endParaRPr lang="pl-PL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pl-PL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0097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7" name="Obraz 4"/>
          <p:cNvPicPr/>
          <p:nvPr/>
        </p:nvPicPr>
        <p:blipFill>
          <a:blip r:embed="rId2"/>
          <a:stretch/>
        </p:blipFill>
        <p:spPr>
          <a:xfrm>
            <a:off x="-245097" y="-346100"/>
            <a:ext cx="4845378" cy="1505597"/>
          </a:xfrm>
          <a:prstGeom prst="rect">
            <a:avLst/>
          </a:prstGeom>
          <a:ln>
            <a:noFill/>
          </a:ln>
        </p:spPr>
      </p:pic>
      <p:sp>
        <p:nvSpPr>
          <p:cNvPr id="129" name="CustomShape 3"/>
          <p:cNvSpPr/>
          <p:nvPr/>
        </p:nvSpPr>
        <p:spPr>
          <a:xfrm>
            <a:off x="596898" y="1159497"/>
            <a:ext cx="11156296" cy="403041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endParaRPr lang="pl-PL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Realizacja </a:t>
            </a:r>
            <a:r>
              <a:rPr lang="pl-PL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świadczeń z pomocy społecznej (na przykładzie zasiłków okresowych)</a:t>
            </a:r>
            <a:endParaRPr lang="pl-PL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2019 roku 100% przyznanej dotacji wydatkowały: </a:t>
            </a:r>
          </a:p>
          <a:p>
            <a:pPr algn="just"/>
            <a:r>
              <a:rPr lang="pl-PL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 Bartoszyce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UM Biskupiec, UM Bisztynek, UK. Górowo Iławeckie, UM Pieniężno, UM Pisz, UM Węgorzewo, UG Biskupiec, UG Dywity, UG Działdowo, UG Gietrzwałd, UG Jedwabno, UG Kruklanki, UG Lubomino, UG Małdyty, UG Piecki </a:t>
            </a:r>
          </a:p>
          <a:p>
            <a:pPr algn="just"/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just"/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Najlepiej sporządzane sprawozdania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UG Działdowo, UG Ełk, UG Milejewo, UG Gietrzwałd, UG Kruklanki, UG Kętrzyn, UG Grodziczno, UG Grunwald, UG Nowe Miasto Lub., UM Bartoszyce, UM Biskupiec, UM Iława, UM Korsze, UM Morąg, UM Kisielice, UM Reszel</a:t>
            </a:r>
            <a:endParaRPr lang="pl-PL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pl-PL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755116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7" name="Obraz 4"/>
          <p:cNvPicPr/>
          <p:nvPr/>
        </p:nvPicPr>
        <p:blipFill>
          <a:blip r:embed="rId2"/>
          <a:stretch/>
        </p:blipFill>
        <p:spPr>
          <a:xfrm>
            <a:off x="-329939" y="-459222"/>
            <a:ext cx="4845378" cy="1505597"/>
          </a:xfrm>
          <a:prstGeom prst="rect">
            <a:avLst/>
          </a:prstGeom>
          <a:ln>
            <a:noFill/>
          </a:ln>
        </p:spPr>
      </p:pic>
      <p:sp>
        <p:nvSpPr>
          <p:cNvPr id="129" name="CustomShape 3"/>
          <p:cNvSpPr/>
          <p:nvPr/>
        </p:nvSpPr>
        <p:spPr>
          <a:xfrm>
            <a:off x="606324" y="1560498"/>
            <a:ext cx="11319171" cy="483063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lvl="0" algn="just"/>
            <a:r>
              <a:rPr lang="pl-PL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Gminy z którymi współpracuje się troszkę trudniej …</a:t>
            </a:r>
          </a:p>
          <a:p>
            <a:pPr lvl="0" algn="just"/>
            <a:endParaRPr lang="pl-PL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pl-PL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nagminne niedotrzymywanie terminów</a:t>
            </a:r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pl-PL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przekazywanie niepoprawnych sprawozdań bez wyjaśnień</a:t>
            </a:r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pl-PL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brak podpisów elektronicznych</a:t>
            </a:r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pl-PL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utrudniony kontakt przez nieaktualne dane </a:t>
            </a:r>
            <a:r>
              <a:rPr lang="pl-PL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(szukanie osób odpowiedzialnych, przełączanie, podawanie kolejnych nr kontaktowych)</a:t>
            </a:r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pl-PL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brak weryfikacji danych wynikających z wydanych decyzji z faktyczną realizacją w księgowości</a:t>
            </a:r>
          </a:p>
          <a:p>
            <a:pPr lvl="0" algn="just"/>
            <a:endParaRPr lang="pl-PL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860921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7" name="Obraz 4"/>
          <p:cNvPicPr/>
          <p:nvPr/>
        </p:nvPicPr>
        <p:blipFill>
          <a:blip r:embed="rId2"/>
          <a:stretch/>
        </p:blipFill>
        <p:spPr>
          <a:xfrm>
            <a:off x="-329939" y="-459222"/>
            <a:ext cx="4845378" cy="1505597"/>
          </a:xfrm>
          <a:prstGeom prst="rect">
            <a:avLst/>
          </a:prstGeom>
          <a:ln>
            <a:noFill/>
          </a:ln>
        </p:spPr>
      </p:pic>
      <p:sp>
        <p:nvSpPr>
          <p:cNvPr id="129" name="CustomShape 3"/>
          <p:cNvSpPr/>
          <p:nvPr/>
        </p:nvSpPr>
        <p:spPr>
          <a:xfrm>
            <a:off x="606324" y="862915"/>
            <a:ext cx="11319171" cy="193753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lvl="0" algn="just"/>
            <a:r>
              <a:rPr lang="pl-PL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…………. może następnym razem jak nie będzie poprawy ;)</a:t>
            </a:r>
          </a:p>
          <a:p>
            <a:pPr lvl="0" algn="just"/>
            <a:endParaRPr lang="pl-PL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06134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" name="Obraz 4"/>
          <p:cNvPicPr/>
          <p:nvPr/>
        </p:nvPicPr>
        <p:blipFill>
          <a:blip r:embed="rId2"/>
          <a:stretch/>
        </p:blipFill>
        <p:spPr>
          <a:xfrm>
            <a:off x="163080" y="44640"/>
            <a:ext cx="5328000" cy="1781640"/>
          </a:xfrm>
          <a:prstGeom prst="rect">
            <a:avLst/>
          </a:prstGeom>
          <a:ln>
            <a:noFill/>
          </a:ln>
        </p:spPr>
      </p:pic>
      <p:sp>
        <p:nvSpPr>
          <p:cNvPr id="108" name="CustomShape 3"/>
          <p:cNvSpPr/>
          <p:nvPr/>
        </p:nvSpPr>
        <p:spPr>
          <a:xfrm>
            <a:off x="618480" y="2939040"/>
            <a:ext cx="10985916" cy="209142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l-PL" sz="3600" b="1" strike="noStrike" spc="-1" dirty="0">
                <a:solidFill>
                  <a:srgbClr val="002060"/>
                </a:solidFill>
                <a:latin typeface="Times New Roman"/>
              </a:rPr>
              <a:t>Programy realizowane przez gminy w roku 2019</a:t>
            </a:r>
            <a:endParaRPr lang="pl-PL" sz="3600" b="1" strike="noStrike" spc="-1" dirty="0">
              <a:solidFill>
                <a:srgbClr val="00206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sz="3200" dirty="0"/>
              <a:t/>
            </a:r>
            <a:br>
              <a:rPr sz="3200" dirty="0"/>
            </a:br>
            <a:endParaRPr lang="pl-PL" sz="44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TextShape 1"/>
          <p:cNvSpPr txBox="1"/>
          <p:nvPr/>
        </p:nvSpPr>
        <p:spPr>
          <a:xfrm>
            <a:off x="505800" y="3017520"/>
            <a:ext cx="10515240" cy="76428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pl-PL" sz="4400" b="1" strike="noStrike" spc="-1" dirty="0">
                <a:solidFill>
                  <a:srgbClr val="002060"/>
                </a:solidFill>
                <a:latin typeface="Times New Roman"/>
              </a:rPr>
              <a:t>Dziękuję za uwagę </a:t>
            </a:r>
            <a:endParaRPr lang="pl-PL" sz="4400" b="0" strike="noStrike" spc="-1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xmlns="" id="{2F7BB045-3EF6-4416-976E-34831FF75835}"/>
              </a:ext>
            </a:extLst>
          </p:cNvPr>
          <p:cNvSpPr txBox="1"/>
          <p:nvPr/>
        </p:nvSpPr>
        <p:spPr>
          <a:xfrm>
            <a:off x="6096000" y="5297864"/>
            <a:ext cx="61274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Joanna Kozłowska</a:t>
            </a:r>
          </a:p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Kierownik  wraz z Oddziałem Budżetu, planowania i analiz</a:t>
            </a:r>
          </a:p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Wydziału Polityki Społecznej 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1" name="Obraz 4"/>
          <p:cNvPicPr/>
          <p:nvPr/>
        </p:nvPicPr>
        <p:blipFill>
          <a:blip r:embed="rId2"/>
          <a:stretch/>
        </p:blipFill>
        <p:spPr>
          <a:xfrm>
            <a:off x="0" y="-320511"/>
            <a:ext cx="5328000" cy="1781640"/>
          </a:xfrm>
          <a:prstGeom prst="rect">
            <a:avLst/>
          </a:prstGeom>
          <a:ln>
            <a:noFill/>
          </a:ln>
        </p:spPr>
      </p:pic>
      <p:sp>
        <p:nvSpPr>
          <p:cNvPr id="112" name="CustomShape 3"/>
          <p:cNvSpPr/>
          <p:nvPr/>
        </p:nvSpPr>
        <p:spPr>
          <a:xfrm>
            <a:off x="795395" y="1266190"/>
            <a:ext cx="10865160" cy="504608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lvl="0"/>
            <a:r>
              <a:rPr lang="pl-PL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Asystent rodziny i koordynator rodzinnej pieczy zastępczej </a:t>
            </a:r>
          </a:p>
          <a:p>
            <a:pPr lvl="0"/>
            <a:endParaRPr lang="pl-PL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pl-PL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liczba asystentów: </a:t>
            </a:r>
            <a:r>
              <a:rPr lang="pl-PL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152</a:t>
            </a:r>
          </a:p>
          <a:p>
            <a:pPr lvl="0" algn="ctr"/>
            <a:r>
              <a:rPr lang="pl-PL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liczba rodzin objętych pomocą asystenta: </a:t>
            </a:r>
            <a:r>
              <a:rPr lang="pl-PL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1.840</a:t>
            </a:r>
          </a:p>
          <a:p>
            <a:pPr lvl="0" algn="ctr"/>
            <a:r>
              <a:rPr lang="pl-PL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koszt programu: </a:t>
            </a:r>
            <a:r>
              <a:rPr lang="pl-PL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4.418.579,88zł</a:t>
            </a:r>
            <a:r>
              <a:rPr lang="pl-PL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 tym z budżetu państwa </a:t>
            </a:r>
            <a:r>
              <a:rPr lang="pl-PL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2.032.666,35zł</a:t>
            </a:r>
            <a:r>
              <a:rPr lang="pl-PL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(46%)</a:t>
            </a:r>
          </a:p>
          <a:p>
            <a:pPr lvl="0"/>
            <a:endParaRPr lang="pl-PL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pl-PL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Opieka 75+</a:t>
            </a:r>
          </a:p>
          <a:p>
            <a:pPr lvl="0"/>
            <a:endParaRPr lang="pl-PL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pl-PL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liczba gmin biorących udział: </a:t>
            </a:r>
            <a:r>
              <a:rPr lang="pl-PL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26</a:t>
            </a:r>
          </a:p>
          <a:p>
            <a:pPr lvl="0" algn="ctr"/>
            <a:r>
              <a:rPr lang="pl-PL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liczba osób objętych programem: </a:t>
            </a:r>
            <a:r>
              <a:rPr lang="pl-PL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313</a:t>
            </a:r>
          </a:p>
          <a:p>
            <a:pPr lvl="0" algn="ctr"/>
            <a:r>
              <a:rPr lang="pl-PL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liczba godzin usług opiekuńczych: </a:t>
            </a:r>
            <a:r>
              <a:rPr lang="pl-PL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72.246</a:t>
            </a:r>
          </a:p>
          <a:p>
            <a:pPr lvl="0" algn="ctr"/>
            <a:r>
              <a:rPr lang="pl-PL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koszt programu: </a:t>
            </a:r>
            <a:r>
              <a:rPr lang="pl-PL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1.226.402,81zł</a:t>
            </a:r>
            <a:r>
              <a:rPr lang="pl-PL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 tym z budżetu państwa: </a:t>
            </a:r>
            <a:r>
              <a:rPr lang="pl-PL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597.373,54zł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TextShape 1"/>
          <p:cNvSpPr txBox="1"/>
          <p:nvPr/>
        </p:nvSpPr>
        <p:spPr>
          <a:xfrm>
            <a:off x="532706" y="725865"/>
            <a:ext cx="11448761" cy="5542960"/>
          </a:xfrm>
          <a:prstGeom prst="rect">
            <a:avLst/>
          </a:prstGeom>
          <a:noFill/>
          <a:ln>
            <a:noFill/>
          </a:ln>
        </p:spPr>
        <p:txBody>
          <a:bodyPr anchor="b">
            <a:normAutofit lnSpcReduction="10000"/>
          </a:bodyPr>
          <a:lstStyle/>
          <a:p>
            <a:pPr lvl="0"/>
            <a:r>
              <a:rPr lang="pl-PL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Solidarnościowy Fundusz Wsparcia Osób Niepełnosprawnych  - obecnie Fundusz Solidarnościowy </a:t>
            </a:r>
          </a:p>
          <a:p>
            <a:endParaRPr lang="pl-PL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Usługi opiekuńcze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liczba gmin – </a:t>
            </a:r>
            <a:r>
              <a:rPr lang="pl-PL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pl-PL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dodatkowe 3 gminy przystąpiły do Programu, ale go nie zrealizowały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0"/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liczba godzin dofinansowanych z Programu - </a:t>
            </a:r>
            <a:r>
              <a:rPr lang="pl-PL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52.492,75 godzin</a:t>
            </a:r>
          </a:p>
          <a:p>
            <a:pPr lvl="0"/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liczba osób, którym świadczono usługi dofinansowane z Programu – </a:t>
            </a:r>
            <a:r>
              <a:rPr lang="pl-PL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218 osób</a:t>
            </a:r>
          </a:p>
          <a:p>
            <a:pPr lvl="0"/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koszt świadczenia usług opiekuńczych – 2.098.280,44 zł, w tym z FS – </a:t>
            </a:r>
            <a:r>
              <a:rPr lang="pl-PL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1.013.182,98 zł</a:t>
            </a:r>
          </a:p>
          <a:p>
            <a:pPr lvl="0"/>
            <a:endParaRPr lang="pl-PL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Specjalistyczne usługi opiekuńcze</a:t>
            </a:r>
            <a:endParaRPr lang="pl-PL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liczba gmin – </a:t>
            </a:r>
            <a:r>
              <a:rPr lang="pl-PL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pl-PL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Gmina Miasto Olsztyn, Gmina Płoskinia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0"/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liczba godzin dofinansowanych z Programu – </a:t>
            </a:r>
            <a:r>
              <a:rPr lang="pl-PL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4.186 godzin</a:t>
            </a:r>
          </a:p>
          <a:p>
            <a:pPr lvl="0"/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liczba osób, którym świadczono usługi dofinansowane z Programu – </a:t>
            </a:r>
            <a:r>
              <a:rPr lang="pl-PL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 osób</a:t>
            </a:r>
          </a:p>
          <a:p>
            <a:pPr lvl="0"/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koszt świadczenia specjalistycznych usług opiekuńczych – 196.664 zł, w tym z FS – </a:t>
            </a:r>
            <a:r>
              <a:rPr lang="pl-PL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98.332zł</a:t>
            </a:r>
          </a:p>
          <a:p>
            <a:pPr algn="ctr">
              <a:lnSpc>
                <a:spcPct val="90000"/>
              </a:lnSpc>
            </a:pPr>
            <a:endParaRPr lang="pl-PL" sz="2000" b="0" strike="noStrike" spc="-1" dirty="0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15" name="Obraz 4"/>
          <p:cNvPicPr/>
          <p:nvPr/>
        </p:nvPicPr>
        <p:blipFill>
          <a:blip r:embed="rId2"/>
          <a:stretch/>
        </p:blipFill>
        <p:spPr>
          <a:xfrm>
            <a:off x="-156781" y="-226647"/>
            <a:ext cx="4189520" cy="1234831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639195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TextShape 1"/>
          <p:cNvSpPr txBox="1"/>
          <p:nvPr/>
        </p:nvSpPr>
        <p:spPr>
          <a:xfrm>
            <a:off x="371619" y="835763"/>
            <a:ext cx="11448761" cy="5643190"/>
          </a:xfrm>
          <a:prstGeom prst="rect">
            <a:avLst/>
          </a:prstGeom>
          <a:noFill/>
          <a:ln>
            <a:noFill/>
          </a:ln>
        </p:spPr>
        <p:txBody>
          <a:bodyPr anchor="b">
            <a:normAutofit fontScale="85000" lnSpcReduction="20000"/>
          </a:bodyPr>
          <a:lstStyle/>
          <a:p>
            <a:pPr lvl="0"/>
            <a:r>
              <a:rPr lang="pl-PL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Solidarnościowy Fundusz Wsparcia Osób Niepełnosprawnych  - obecnie Fundusz Solidarnościowy </a:t>
            </a:r>
          </a:p>
          <a:p>
            <a:pPr lvl="0"/>
            <a:endParaRPr lang="pl-PL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Opieka </a:t>
            </a:r>
            <a:r>
              <a:rPr lang="pl-PL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wytchnieniowa</a:t>
            </a:r>
            <a:endParaRPr lang="pl-PL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formie całodobowej </a:t>
            </a:r>
            <a:r>
              <a:rPr lang="pl-PL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(Moduł I) – </a:t>
            </a:r>
            <a:r>
              <a:rPr lang="pl-PL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gmina </a:t>
            </a:r>
            <a:r>
              <a:rPr lang="pl-PL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l-PL" sz="2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Gmina Miasto Elbląg</a:t>
            </a:r>
            <a:r>
              <a:rPr lang="pl-PL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liczba godzin dofinansowanych z Programu – </a:t>
            </a:r>
            <a:r>
              <a:rPr lang="pl-PL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3.340 godzin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liczba osób, którym świadczono usługi dofinansowane z Programu – </a:t>
            </a:r>
            <a:r>
              <a:rPr lang="pl-PL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46 osób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koszt świadczenia usług – 31.320 zł, w tym z SFWON wykorzystano – </a:t>
            </a:r>
            <a:r>
              <a:rPr lang="pl-PL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25.056 zł</a:t>
            </a:r>
          </a:p>
          <a:p>
            <a:endParaRPr lang="pl-PL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formie dziennej </a:t>
            </a:r>
            <a:r>
              <a:rPr lang="pl-PL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(Moduł II) – 6 (</a:t>
            </a:r>
            <a:r>
              <a:rPr lang="pl-PL" sz="23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gmin</a:t>
            </a:r>
            <a:r>
              <a:rPr lang="pl-PL" sz="2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Starostwo Powiatowe Ostróda</a:t>
            </a:r>
            <a:r>
              <a:rPr lang="pl-PL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liczba godzin dofinansowanych z Programu – </a:t>
            </a:r>
            <a:r>
              <a:rPr lang="pl-PL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1.548 godzin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liczba osób, którym świadczono usługi dofinansowane z Programu – </a:t>
            </a:r>
            <a:r>
              <a:rPr lang="pl-PL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28 osób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koszt świadczenia usług – 54.750 zł, w tym z SFWON wykorzystano – </a:t>
            </a:r>
            <a:r>
              <a:rPr lang="pl-PL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43.800 zł</a:t>
            </a:r>
          </a:p>
          <a:p>
            <a:endParaRPr lang="pl-PL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formie specjalistycznego poradnictwa </a:t>
            </a:r>
            <a:r>
              <a:rPr lang="pl-PL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(Moduł III) – 5 (</a:t>
            </a:r>
            <a:r>
              <a:rPr lang="pl-PL" sz="23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Gmina Miasto Elbląg</a:t>
            </a:r>
            <a:r>
              <a:rPr lang="pl-PL" sz="2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pl-PL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powiaty)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liczba godzin dofinansowanych z Programu – </a:t>
            </a:r>
            <a:r>
              <a:rPr lang="pl-PL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2.484 godzin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liczba osób, którym świadczono usługi dofinansowane z Programu – </a:t>
            </a:r>
            <a:r>
              <a:rPr lang="pl-PL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46 osób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koszt świadczenia usług – 118.680 zł, w tym z SFWON wykorzystano – </a:t>
            </a:r>
            <a:r>
              <a:rPr lang="pl-PL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94.944 zł</a:t>
            </a:r>
          </a:p>
          <a:p>
            <a:pPr lvl="0"/>
            <a:endParaRPr lang="pl-PL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pl-PL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Centra opiekuńczo-mieszkalne</a:t>
            </a:r>
            <a:endParaRPr lang="pl-PL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Dopiero w roku 2020 – Gmina Banie Mazurskie i Powiat Bartoszyce</a:t>
            </a:r>
          </a:p>
          <a:p>
            <a:pPr algn="ctr">
              <a:lnSpc>
                <a:spcPct val="90000"/>
              </a:lnSpc>
            </a:pPr>
            <a:endParaRPr lang="pl-PL" sz="2000" b="0" strike="noStrike" spc="-1" dirty="0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15" name="Obraz 4"/>
          <p:cNvPicPr/>
          <p:nvPr/>
        </p:nvPicPr>
        <p:blipFill>
          <a:blip r:embed="rId2"/>
          <a:stretch/>
        </p:blipFill>
        <p:spPr>
          <a:xfrm>
            <a:off x="-156781" y="-226647"/>
            <a:ext cx="4189520" cy="1234831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TextShape 1"/>
          <p:cNvSpPr txBox="1"/>
          <p:nvPr/>
        </p:nvSpPr>
        <p:spPr>
          <a:xfrm>
            <a:off x="579841" y="1750264"/>
            <a:ext cx="11471482" cy="4828053"/>
          </a:xfrm>
          <a:prstGeom prst="rect">
            <a:avLst/>
          </a:prstGeom>
          <a:noFill/>
          <a:ln>
            <a:noFill/>
          </a:ln>
        </p:spPr>
        <p:txBody>
          <a:bodyPr anchor="b">
            <a:normAutofit/>
          </a:bodyPr>
          <a:lstStyle/>
          <a:p>
            <a:pPr lvl="0"/>
            <a:r>
              <a:rPr lang="pl-PL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 Maluch+</a:t>
            </a:r>
          </a:p>
          <a:p>
            <a:pPr lvl="0"/>
            <a:endParaRPr lang="pl-PL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pl-PL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Liczba gmin w module 1: </a:t>
            </a:r>
            <a:r>
              <a:rPr lang="pl-PL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  <a:p>
            <a:pPr lvl="0" algn="ctr"/>
            <a:r>
              <a:rPr lang="pl-PL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utworzono łącznie </a:t>
            </a:r>
            <a:r>
              <a:rPr lang="pl-PL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135</a:t>
            </a:r>
            <a:r>
              <a:rPr lang="pl-PL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miejsc w instytucjach opieki nad dziećmi w wieku do lat 3, w tym 85 miejsc w 3 nowych placówkach</a:t>
            </a:r>
          </a:p>
          <a:p>
            <a:pPr lvl="0" algn="ctr"/>
            <a:r>
              <a:rPr lang="pl-PL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Koszt zadania </a:t>
            </a:r>
            <a:r>
              <a:rPr lang="pl-PL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3.115.636,86zł</a:t>
            </a:r>
            <a:r>
              <a:rPr lang="pl-PL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 tym ze środków budżetu państwa </a:t>
            </a:r>
            <a:r>
              <a:rPr lang="pl-PL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2.305.890,84zł</a:t>
            </a:r>
          </a:p>
          <a:p>
            <a:pPr lvl="0" algn="ctr"/>
            <a:endParaRPr lang="pl-PL" sz="2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pl-PL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Liczba gmin w module 2: </a:t>
            </a:r>
            <a:r>
              <a:rPr lang="pl-PL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</a:p>
          <a:p>
            <a:pPr lvl="0" algn="ctr"/>
            <a:r>
              <a:rPr lang="pl-PL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dofinansowanie </a:t>
            </a:r>
            <a:r>
              <a:rPr lang="pl-PL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746</a:t>
            </a:r>
            <a:r>
              <a:rPr lang="pl-PL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miejsc w  </a:t>
            </a:r>
            <a:r>
              <a:rPr lang="pl-PL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 </a:t>
            </a:r>
            <a:r>
              <a:rPr lang="pl-PL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placówkach</a:t>
            </a:r>
          </a:p>
          <a:p>
            <a:pPr algn="ctr"/>
            <a:r>
              <a:rPr lang="pl-PL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Koszt zadania </a:t>
            </a:r>
            <a:r>
              <a:rPr lang="pl-PL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3.061.522,92zł</a:t>
            </a:r>
            <a:r>
              <a:rPr lang="pl-PL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 tym ze środków budżetu państwa </a:t>
            </a:r>
            <a:r>
              <a:rPr lang="pl-PL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1.342.800zł</a:t>
            </a:r>
          </a:p>
          <a:p>
            <a:pPr lvl="0"/>
            <a:endParaRPr lang="pl-PL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pl-PL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</a:pPr>
            <a:endParaRPr lang="pl-PL" sz="2000" b="0" strike="noStrike" spc="-1" dirty="0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15" name="Obraz 4"/>
          <p:cNvPicPr/>
          <p:nvPr/>
        </p:nvPicPr>
        <p:blipFill>
          <a:blip r:embed="rId2"/>
          <a:stretch/>
        </p:blipFill>
        <p:spPr>
          <a:xfrm>
            <a:off x="179280" y="-1"/>
            <a:ext cx="4006221" cy="1282045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80606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TextShape 1"/>
          <p:cNvSpPr txBox="1"/>
          <p:nvPr/>
        </p:nvSpPr>
        <p:spPr>
          <a:xfrm>
            <a:off x="536588" y="1056290"/>
            <a:ext cx="11118823" cy="4828053"/>
          </a:xfrm>
          <a:prstGeom prst="rect">
            <a:avLst/>
          </a:prstGeom>
          <a:noFill/>
          <a:ln>
            <a:noFill/>
          </a:ln>
        </p:spPr>
        <p:txBody>
          <a:bodyPr anchor="b">
            <a:normAutofit/>
          </a:bodyPr>
          <a:lstStyle/>
          <a:p>
            <a:pPr lvl="0"/>
            <a:r>
              <a:rPr lang="pl-PL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 Senior +</a:t>
            </a:r>
          </a:p>
          <a:p>
            <a:pPr lvl="0"/>
            <a:endParaRPr lang="pl-PL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pl-PL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Liczba gmin w module 1: </a:t>
            </a:r>
            <a:r>
              <a:rPr lang="pl-PL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</a:p>
          <a:p>
            <a:pPr lvl="0" algn="ctr"/>
            <a:r>
              <a:rPr lang="pl-PL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liczba utworzonych Dziennych Domów / Klubów Senior+  </a:t>
            </a:r>
            <a:r>
              <a:rPr lang="pl-PL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2/13</a:t>
            </a:r>
            <a:r>
              <a:rPr lang="pl-PL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 łącznie </a:t>
            </a:r>
            <a:r>
              <a:rPr lang="pl-PL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307</a:t>
            </a:r>
            <a:r>
              <a:rPr lang="pl-PL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miejsc</a:t>
            </a:r>
          </a:p>
          <a:p>
            <a:pPr lvl="0" algn="ctr"/>
            <a:r>
              <a:rPr lang="pl-PL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Koszt zadania </a:t>
            </a:r>
            <a:r>
              <a:rPr lang="pl-PL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2.272.152,40zł</a:t>
            </a:r>
            <a:r>
              <a:rPr lang="pl-PL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 tym ze środków budżetu państwa </a:t>
            </a:r>
            <a:r>
              <a:rPr lang="pl-PL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1.540.658,53zł</a:t>
            </a:r>
          </a:p>
          <a:p>
            <a:pPr lvl="0" algn="ctr"/>
            <a:endParaRPr lang="pl-PL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pl-PL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Liczba gmin w module 2: </a:t>
            </a:r>
            <a:r>
              <a:rPr lang="pl-PL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r>
              <a:rPr lang="pl-PL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0" algn="ctr"/>
            <a:r>
              <a:rPr lang="pl-PL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dofinansowanie </a:t>
            </a:r>
            <a:r>
              <a:rPr lang="pl-PL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434</a:t>
            </a:r>
            <a:r>
              <a:rPr lang="pl-PL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miejsca w  </a:t>
            </a:r>
            <a:r>
              <a:rPr lang="pl-PL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  <a:r>
              <a:rPr lang="pl-PL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placówkach (8 DD i 10 K Senior+)</a:t>
            </a:r>
          </a:p>
          <a:p>
            <a:pPr algn="ctr"/>
            <a:r>
              <a:rPr lang="pl-PL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Koszt zadania </a:t>
            </a:r>
            <a:r>
              <a:rPr lang="pl-PL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2.688.426,83zł</a:t>
            </a:r>
            <a:r>
              <a:rPr lang="pl-PL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 tym ze środków budżetu państwa </a:t>
            </a:r>
            <a:r>
              <a:rPr lang="pl-PL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1.017.175,90zł</a:t>
            </a:r>
          </a:p>
          <a:p>
            <a:pPr lvl="0"/>
            <a:endParaRPr lang="pl-PL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</a:pPr>
            <a:endParaRPr lang="pl-PL" sz="2000" b="0" strike="noStrike" spc="-1" dirty="0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15" name="Obraz 4"/>
          <p:cNvPicPr/>
          <p:nvPr/>
        </p:nvPicPr>
        <p:blipFill>
          <a:blip r:embed="rId2"/>
          <a:stretch/>
        </p:blipFill>
        <p:spPr>
          <a:xfrm>
            <a:off x="179280" y="0"/>
            <a:ext cx="3699037" cy="105629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666110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2398</TotalTime>
  <Words>3293</Words>
  <Application>Microsoft Office PowerPoint</Application>
  <PresentationFormat>Panoramiczny</PresentationFormat>
  <Paragraphs>661</Paragraphs>
  <Slides>40</Slides>
  <Notes>0</Notes>
  <HiddenSlides>0</HiddenSlides>
  <MMClips>0</MMClips>
  <ScaleCrop>false</ScaleCrop>
  <HeadingPairs>
    <vt:vector size="8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2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40</vt:i4>
      </vt:variant>
    </vt:vector>
  </HeadingPairs>
  <TitlesOfParts>
    <vt:vector size="50" baseType="lpstr">
      <vt:lpstr>Arial</vt:lpstr>
      <vt:lpstr>Calibri</vt:lpstr>
      <vt:lpstr>Calibri Light</vt:lpstr>
      <vt:lpstr>DejaVu Sans</vt:lpstr>
      <vt:lpstr>Symbol</vt:lpstr>
      <vt:lpstr>Times New Roman</vt:lpstr>
      <vt:lpstr>Wingdings</vt:lpstr>
      <vt:lpstr>Office Theme</vt:lpstr>
      <vt:lpstr>Office Theme</vt:lpstr>
      <vt:lpstr>Worksheet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REALIZACJA PROGRAMU  „CENTRA OPIEKUŃCZO-MIESZKALNE” ZE ŚRODKÓW SFWON</dc:title>
  <dc:subject/>
  <dc:creator>Bagińska Barbara</dc:creator>
  <dc:description/>
  <cp:lastModifiedBy>Ewa Kordalska</cp:lastModifiedBy>
  <cp:revision>217</cp:revision>
  <cp:lastPrinted>2020-02-12T08:29:58Z</cp:lastPrinted>
  <dcterms:created xsi:type="dcterms:W3CDTF">2019-09-17T07:35:32Z</dcterms:created>
  <dcterms:modified xsi:type="dcterms:W3CDTF">2020-02-14T14:41:20Z</dcterms:modified>
  <dc:language>pl-PL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Panoramiczny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37</vt:i4>
  </property>
</Properties>
</file>