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462" r:id="rId3"/>
    <p:sldId id="434" r:id="rId4"/>
    <p:sldId id="435" r:id="rId5"/>
    <p:sldId id="436" r:id="rId6"/>
    <p:sldId id="437" r:id="rId7"/>
    <p:sldId id="438" r:id="rId8"/>
    <p:sldId id="439" r:id="rId9"/>
    <p:sldId id="440" r:id="rId10"/>
    <p:sldId id="461" r:id="rId11"/>
    <p:sldId id="377" r:id="rId12"/>
    <p:sldId id="431" r:id="rId13"/>
    <p:sldId id="378" r:id="rId14"/>
    <p:sldId id="407" r:id="rId15"/>
    <p:sldId id="400" r:id="rId16"/>
    <p:sldId id="404" r:id="rId17"/>
    <p:sldId id="405" r:id="rId18"/>
    <p:sldId id="406" r:id="rId19"/>
    <p:sldId id="383" r:id="rId20"/>
    <p:sldId id="411" r:id="rId21"/>
    <p:sldId id="398" r:id="rId22"/>
    <p:sldId id="399" r:id="rId23"/>
    <p:sldId id="441" r:id="rId24"/>
    <p:sldId id="442" r:id="rId25"/>
    <p:sldId id="443" r:id="rId26"/>
    <p:sldId id="444" r:id="rId27"/>
    <p:sldId id="445" r:id="rId28"/>
    <p:sldId id="446" r:id="rId29"/>
    <p:sldId id="447" r:id="rId30"/>
    <p:sldId id="448" r:id="rId31"/>
    <p:sldId id="459" r:id="rId32"/>
    <p:sldId id="449" r:id="rId33"/>
    <p:sldId id="451" r:id="rId34"/>
    <p:sldId id="452" r:id="rId35"/>
    <p:sldId id="453" r:id="rId36"/>
    <p:sldId id="454" r:id="rId37"/>
    <p:sldId id="458" r:id="rId38"/>
    <p:sldId id="455" r:id="rId39"/>
    <p:sldId id="456" r:id="rId40"/>
    <p:sldId id="450" r:id="rId41"/>
    <p:sldId id="457" r:id="rId42"/>
    <p:sldId id="380" r:id="rId43"/>
    <p:sldId id="408" r:id="rId44"/>
    <p:sldId id="409" r:id="rId45"/>
    <p:sldId id="410" r:id="rId46"/>
    <p:sldId id="381" r:id="rId47"/>
    <p:sldId id="382" r:id="rId48"/>
    <p:sldId id="412" r:id="rId49"/>
    <p:sldId id="413" r:id="rId50"/>
    <p:sldId id="414" r:id="rId51"/>
    <p:sldId id="379" r:id="rId52"/>
    <p:sldId id="415" r:id="rId53"/>
    <p:sldId id="416" r:id="rId54"/>
    <p:sldId id="417" r:id="rId55"/>
    <p:sldId id="418" r:id="rId56"/>
    <p:sldId id="419" r:id="rId57"/>
    <p:sldId id="420" r:id="rId58"/>
    <p:sldId id="421" r:id="rId59"/>
    <p:sldId id="422" r:id="rId60"/>
    <p:sldId id="423" r:id="rId61"/>
    <p:sldId id="424" r:id="rId62"/>
    <p:sldId id="425" r:id="rId63"/>
    <p:sldId id="426" r:id="rId64"/>
    <p:sldId id="427" r:id="rId65"/>
    <p:sldId id="429" r:id="rId66"/>
    <p:sldId id="430" r:id="rId67"/>
    <p:sldId id="371" r:id="rId68"/>
    <p:sldId id="394" r:id="rId69"/>
    <p:sldId id="373" r:id="rId70"/>
    <p:sldId id="374" r:id="rId71"/>
    <p:sldId id="386" r:id="rId72"/>
    <p:sldId id="375" r:id="rId73"/>
    <p:sldId id="384" r:id="rId74"/>
    <p:sldId id="385" r:id="rId75"/>
    <p:sldId id="387" r:id="rId76"/>
    <p:sldId id="388" r:id="rId77"/>
    <p:sldId id="389" r:id="rId78"/>
    <p:sldId id="390" r:id="rId79"/>
    <p:sldId id="391" r:id="rId80"/>
    <p:sldId id="392" r:id="rId81"/>
    <p:sldId id="396" r:id="rId82"/>
    <p:sldId id="432" r:id="rId83"/>
    <p:sldId id="433" r:id="rId84"/>
    <p:sldId id="460" r:id="rId85"/>
    <p:sldId id="348" r:id="rId8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l-PL"/>
              <a:t>Kliknij, aby edytować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1070269-1795-4886-B642-A146F3671AA8}" type="datetimeFigureOut">
              <a:rPr lang="pl-PL" smtClean="0"/>
              <a:t>30.11.2023</a:t>
            </a:fld>
            <a:endParaRPr lang="pl-PL"/>
          </a:p>
        </p:txBody>
      </p:sp>
      <p:sp>
        <p:nvSpPr>
          <p:cNvPr id="5" name="Footer Placeholder 4"/>
          <p:cNvSpPr>
            <a:spLocks noGrp="1"/>
          </p:cNvSpPr>
          <p:nvPr>
            <p:ph type="ftr" sz="quarter" idx="11"/>
          </p:nvPr>
        </p:nvSpPr>
        <p:spPr>
          <a:xfrm>
            <a:off x="2416500" y="329307"/>
            <a:ext cx="4973915" cy="309201"/>
          </a:xfrm>
        </p:spPr>
        <p:txBody>
          <a:bodyPr/>
          <a:lstStyle/>
          <a:p>
            <a:endParaRPr lang="pl-PL"/>
          </a:p>
        </p:txBody>
      </p:sp>
      <p:sp>
        <p:nvSpPr>
          <p:cNvPr id="6" name="Slide Number Placeholder 5"/>
          <p:cNvSpPr>
            <a:spLocks noGrp="1"/>
          </p:cNvSpPr>
          <p:nvPr>
            <p:ph type="sldNum" sz="quarter" idx="12"/>
          </p:nvPr>
        </p:nvSpPr>
        <p:spPr>
          <a:xfrm>
            <a:off x="1437664" y="798973"/>
            <a:ext cx="811019" cy="503578"/>
          </a:xfrm>
        </p:spPr>
        <p:txBody>
          <a:bodyPr/>
          <a:lstStyle/>
          <a:p>
            <a:fld id="{7B74B0CF-1EA6-493A-B6F1-34542B42451A}" type="slidenum">
              <a:rPr lang="pl-PL" smtClean="0"/>
              <a:t>‹#›</a:t>
            </a:fld>
            <a:endParaRPr lang="pl-PL"/>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4889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1070269-1795-4886-B642-A146F3671AA8}" type="datetimeFigureOut">
              <a:rPr lang="pl-PL" smtClean="0"/>
              <a:t>30.11.2023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789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1070269-1795-4886-B642-A146F3671AA8}" type="datetimeFigureOut">
              <a:rPr lang="pl-PL" smtClean="0"/>
              <a:t>30.11.2023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912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1070269-1795-4886-B642-A146F3671AA8}" type="datetimeFigureOut">
              <a:rPr lang="pl-PL" smtClean="0"/>
              <a:t>30.11.2023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7938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l-PL"/>
              <a:t>Kliknij, aby edytować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1070269-1795-4886-B642-A146F3671AA8}" type="datetimeFigureOut">
              <a:rPr lang="pl-PL" smtClean="0"/>
              <a:t>30.11.2023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B74B0CF-1EA6-493A-B6F1-34542B42451A}" type="slidenum">
              <a:rPr lang="pl-PL" smtClean="0"/>
              <a:t>‹#›</a:t>
            </a:fld>
            <a:endParaRPr lang="pl-PL"/>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8968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l-PL"/>
              <a:t>Kliknij, aby edytować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1070269-1795-4886-B642-A146F3671AA8}" type="datetimeFigureOut">
              <a:rPr lang="pl-PL" smtClean="0"/>
              <a:t>30.11.2023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74B0CF-1EA6-493A-B6F1-34542B42451A}" type="slidenum">
              <a:rPr lang="pl-PL" smtClean="0"/>
              <a:t>‹#›</a:t>
            </a:fld>
            <a:endParaRPr lang="pl-PL"/>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926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l-PL"/>
              <a:t>Kliknij, aby edytować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447191" y="2824269"/>
            <a:ext cx="4645152" cy="264445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412362" y="2821491"/>
            <a:ext cx="4645152" cy="263737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1070269-1795-4886-B642-A146F3671AA8}" type="datetimeFigureOut">
              <a:rPr lang="pl-PL" smtClean="0"/>
              <a:t>30.11.2023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B74B0CF-1EA6-493A-B6F1-34542B42451A}" type="slidenum">
              <a:rPr lang="pl-PL" smtClean="0"/>
              <a:t>‹#›</a:t>
            </a:fld>
            <a:endParaRPr lang="pl-PL"/>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669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1070269-1795-4886-B642-A146F3671AA8}" type="datetimeFigureOut">
              <a:rPr lang="pl-PL" smtClean="0"/>
              <a:t>30.11.2023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B74B0CF-1EA6-493A-B6F1-34542B42451A}" type="slidenum">
              <a:rPr lang="pl-PL" smtClean="0"/>
              <a:t>‹#›</a:t>
            </a:fld>
            <a:endParaRPr lang="pl-PL"/>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926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070269-1795-4886-B642-A146F3671AA8}" type="datetimeFigureOut">
              <a:rPr lang="pl-PL" smtClean="0"/>
              <a:t>30.11.2023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B74B0CF-1EA6-493A-B6F1-34542B42451A}" type="slidenum">
              <a:rPr lang="pl-PL" smtClean="0"/>
              <a:t>‹#›</a:t>
            </a:fld>
            <a:endParaRPr lang="pl-PL"/>
          </a:p>
        </p:txBody>
      </p:sp>
    </p:spTree>
    <p:extLst>
      <p:ext uri="{BB962C8B-B14F-4D97-AF65-F5344CB8AC3E}">
        <p14:creationId xmlns:p14="http://schemas.microsoft.com/office/powerpoint/2010/main" val="143756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1070269-1795-4886-B642-A146F3671AA8}" type="datetimeFigureOut">
              <a:rPr lang="pl-PL" smtClean="0"/>
              <a:t>30.11.2023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B74B0CF-1EA6-493A-B6F1-34542B42451A}" type="slidenum">
              <a:rPr lang="pl-PL" smtClean="0"/>
              <a:t>‹#›</a:t>
            </a:fld>
            <a:endParaRPr lang="pl-PL"/>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957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1070269-1795-4886-B642-A146F3671AA8}" type="datetimeFigureOut">
              <a:rPr lang="pl-PL" smtClean="0"/>
              <a:t>30.11.2023</a:t>
            </a:fld>
            <a:endParaRPr lang="pl-PL"/>
          </a:p>
        </p:txBody>
      </p:sp>
      <p:sp>
        <p:nvSpPr>
          <p:cNvPr id="6" name="Footer Placeholder 5"/>
          <p:cNvSpPr>
            <a:spLocks noGrp="1"/>
          </p:cNvSpPr>
          <p:nvPr>
            <p:ph type="ftr" sz="quarter" idx="11"/>
          </p:nvPr>
        </p:nvSpPr>
        <p:spPr>
          <a:xfrm>
            <a:off x="1447382" y="318640"/>
            <a:ext cx="5541004" cy="320931"/>
          </a:xfrm>
        </p:spPr>
        <p:txBody>
          <a:bodyPr/>
          <a:lstStyle/>
          <a:p>
            <a:endParaRPr lang="pl-PL"/>
          </a:p>
        </p:txBody>
      </p:sp>
      <p:sp>
        <p:nvSpPr>
          <p:cNvPr id="7" name="Slide Number Placeholder 6"/>
          <p:cNvSpPr>
            <a:spLocks noGrp="1"/>
          </p:cNvSpPr>
          <p:nvPr>
            <p:ph type="sldNum" sz="quarter" idx="12"/>
          </p:nvPr>
        </p:nvSpPr>
        <p:spPr/>
        <p:txBody>
          <a:bodyPr/>
          <a:lstStyle/>
          <a:p>
            <a:fld id="{7B74B0CF-1EA6-493A-B6F1-34542B42451A}" type="slidenum">
              <a:rPr lang="pl-PL" smtClean="0"/>
              <a:t>‹#›</a:t>
            </a:fld>
            <a:endParaRPr lang="pl-PL"/>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3717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1070269-1795-4886-B642-A146F3671AA8}" type="datetimeFigureOut">
              <a:rPr lang="pl-PL" smtClean="0"/>
              <a:t>30.11.2023</a:t>
            </a:fld>
            <a:endParaRPr lang="pl-PL"/>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B74B0CF-1EA6-493A-B6F1-34542B42451A}" type="slidenum">
              <a:rPr lang="pl-PL" smtClean="0"/>
              <a:t>‹#›</a:t>
            </a:fld>
            <a:endParaRPr lang="pl-PL"/>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477083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1600199"/>
            <a:ext cx="10363200" cy="807441"/>
          </a:xfrm>
        </p:spPr>
        <p:txBody>
          <a:bodyPr>
            <a:noAutofit/>
          </a:bodyPr>
          <a:lstStyle/>
          <a:p>
            <a:pPr algn="ctr"/>
            <a:r>
              <a:rPr lang="pl-PL" sz="2000" b="1" dirty="0">
                <a:solidFill>
                  <a:schemeClr val="tx1"/>
                </a:solidFill>
                <a:latin typeface="Garamond" panose="02020404030301010803" pitchFamily="18" charset="0"/>
              </a:rPr>
              <a:t>NARADA KADRY DOMÓW POMOCY SPOŁECZNEJ oraz placówek zapewniających całodobową opiekę OSOBOM NIEPEŁNOSPRAWNYM, PRZEWLEKLE CHORYM LUB OSOBOM W PODESZŁYM WIEKU</a:t>
            </a:r>
          </a:p>
        </p:txBody>
      </p:sp>
      <p:sp>
        <p:nvSpPr>
          <p:cNvPr id="5" name="Symbol zastępczy zawartości 4">
            <a:extLst>
              <a:ext uri="{FF2B5EF4-FFF2-40B4-BE49-F238E27FC236}">
                <a16:creationId xmlns:a16="http://schemas.microsoft.com/office/drawing/2014/main" id="{C5580D2E-33AD-48BB-9BF9-963F89892A1E}"/>
              </a:ext>
            </a:extLst>
          </p:cNvPr>
          <p:cNvSpPr>
            <a:spLocks noGrp="1"/>
          </p:cNvSpPr>
          <p:nvPr>
            <p:ph type="subTitle" idx="1"/>
          </p:nvPr>
        </p:nvSpPr>
        <p:spPr>
          <a:xfrm>
            <a:off x="1828800" y="3775045"/>
            <a:ext cx="8534400" cy="1254155"/>
          </a:xfrm>
          <a:ln>
            <a:solidFill>
              <a:schemeClr val="accent1"/>
            </a:solidFill>
          </a:ln>
        </p:spPr>
        <p:txBody>
          <a:bodyPr>
            <a:normAutofit fontScale="70000" lnSpcReduction="20000"/>
          </a:bodyPr>
          <a:lstStyle/>
          <a:p>
            <a:endParaRPr lang="pl-PL" sz="5400" b="1" dirty="0">
              <a:solidFill>
                <a:schemeClr val="tx1"/>
              </a:solidFill>
              <a:latin typeface="Garamond" panose="02020404030301010803" pitchFamily="18" charset="0"/>
            </a:endParaRPr>
          </a:p>
          <a:p>
            <a:pPr algn="ctr"/>
            <a:r>
              <a:rPr lang="pl-PL" sz="2600" b="1" dirty="0">
                <a:solidFill>
                  <a:schemeClr val="tx1"/>
                </a:solidFill>
                <a:latin typeface="Garamond" panose="02020404030301010803" pitchFamily="18" charset="0"/>
              </a:rPr>
              <a:t>olsztyn, 30 listopada 2023 </a:t>
            </a:r>
            <a:r>
              <a:rPr lang="pl-PL" sz="2600" b="1" dirty="0">
                <a:latin typeface="Garamond" panose="02020404030301010803" pitchFamily="18" charset="0"/>
              </a:rPr>
              <a:t>r</a:t>
            </a:r>
            <a:r>
              <a:rPr lang="pl-PL" sz="2600" b="1" dirty="0">
                <a:solidFill>
                  <a:schemeClr val="tx1"/>
                </a:solidFill>
                <a:latin typeface="Garamond" panose="02020404030301010803" pitchFamily="18" charset="0"/>
              </a:rPr>
              <a:t>. </a:t>
            </a:r>
          </a:p>
        </p:txBody>
      </p:sp>
      <p:pic>
        <p:nvPicPr>
          <p:cNvPr id="4" name="Obraz 4"/>
          <p:cNvPicPr/>
          <p:nvPr/>
        </p:nvPicPr>
        <p:blipFill>
          <a:blip r:embed="rId2"/>
          <a:stretch/>
        </p:blipFill>
        <p:spPr>
          <a:xfrm>
            <a:off x="73724" y="0"/>
            <a:ext cx="5328000" cy="1781640"/>
          </a:xfrm>
          <a:prstGeom prst="rect">
            <a:avLst/>
          </a:prstGeom>
          <a:ln>
            <a:noFill/>
          </a:ln>
        </p:spPr>
      </p:pic>
    </p:spTree>
    <p:extLst>
      <p:ext uri="{BB962C8B-B14F-4D97-AF65-F5344CB8AC3E}">
        <p14:creationId xmlns:p14="http://schemas.microsoft.com/office/powerpoint/2010/main" val="213706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0AF6799-99CA-9E00-7BD2-F40CAA863F6C}"/>
              </a:ext>
            </a:extLst>
          </p:cNvPr>
          <p:cNvSpPr>
            <a:spLocks noGrp="1"/>
          </p:cNvSpPr>
          <p:nvPr>
            <p:ph idx="4294967295"/>
          </p:nvPr>
        </p:nvSpPr>
        <p:spPr>
          <a:xfrm>
            <a:off x="333955" y="763325"/>
            <a:ext cx="11858045" cy="4702438"/>
          </a:xfrm>
        </p:spPr>
        <p:txBody>
          <a:bodyPr>
            <a:normAutofit/>
          </a:bodyPr>
          <a:lstStyle/>
          <a:p>
            <a:pPr marL="0" indent="0" algn="ctr">
              <a:buNone/>
            </a:pPr>
            <a:r>
              <a:rPr lang="pl-PL" sz="4000" b="1" dirty="0">
                <a:solidFill>
                  <a:schemeClr val="tx1"/>
                </a:solidFill>
                <a:latin typeface="Garamond" panose="02020404030301010803" pitchFamily="18" charset="0"/>
              </a:rPr>
              <a:t>NOWELIZACJA USTAWY O POMOCY SPOŁECZNEJ z 28 LIPCA 2023 R. DOT. </a:t>
            </a:r>
            <a:r>
              <a:rPr lang="pl-PL" sz="4000" b="1" dirty="0">
                <a:latin typeface="Garamond" panose="02020404030301010803" pitchFamily="18" charset="0"/>
              </a:rPr>
              <a:t>DOMÓW POMOCY SPOŁECZNEJ</a:t>
            </a:r>
            <a:endParaRPr lang="pl-PL" sz="4000" dirty="0"/>
          </a:p>
        </p:txBody>
      </p:sp>
    </p:spTree>
    <p:extLst>
      <p:ext uri="{BB962C8B-B14F-4D97-AF65-F5344CB8AC3E}">
        <p14:creationId xmlns:p14="http://schemas.microsoft.com/office/powerpoint/2010/main" val="278073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615245" y="799801"/>
            <a:ext cx="10972800" cy="1372948"/>
          </a:xfrm>
        </p:spPr>
        <p:txBody>
          <a:bodyPr>
            <a:no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latin typeface="Garamond" panose="02020404030301010803" pitchFamily="18" charset="0"/>
            </a:endParaRPr>
          </a:p>
        </p:txBody>
      </p:sp>
      <p:sp>
        <p:nvSpPr>
          <p:cNvPr id="2" name="Symbol zastępczy zawartości 1"/>
          <p:cNvSpPr>
            <a:spLocks noGrp="1"/>
          </p:cNvSpPr>
          <p:nvPr>
            <p:ph idx="1"/>
          </p:nvPr>
        </p:nvSpPr>
        <p:spPr>
          <a:xfrm>
            <a:off x="1451579" y="2015732"/>
            <a:ext cx="9603275" cy="3663615"/>
          </a:xfrm>
        </p:spPr>
        <p:txBody>
          <a:bodyPr>
            <a:noAutofit/>
          </a:bodyPr>
          <a:lstStyle/>
          <a:p>
            <a:pPr algn="just">
              <a:lnSpc>
                <a:spcPct val="100000"/>
              </a:lnSpc>
            </a:pP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Zmodyfikowano definicję średniomiesięcznego kosztu utrzymania, od którego uzależniona jest maksymalna odpłatność za pobyt i usługi w domu pomocy społecznej ponoszone za mieszkańca domu</a:t>
            </a:r>
            <a:r>
              <a:rPr lang="pl-PL" b="1" kern="0" dirty="0">
                <a:latin typeface="Garamond" panose="02020404030301010803" pitchFamily="18" charset="0"/>
                <a:ea typeface="Times New Roman" panose="02020603050405020304" pitchFamily="18" charset="0"/>
                <a:cs typeface="Times New Roman" panose="02020603050405020304" pitchFamily="18" charset="0"/>
              </a:rPr>
              <a:t>:</a:t>
            </a:r>
            <a:endParaRPr lang="pl-PL" b="1" kern="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dirty="0">
                <a:solidFill>
                  <a:schemeClr val="tx1"/>
                </a:solidFill>
                <a:effectLst/>
                <a:latin typeface="Garamond" panose="02020404030301010803" pitchFamily="18" charset="0"/>
                <a:ea typeface="Times New Roman" panose="02020603050405020304" pitchFamily="18" charset="0"/>
                <a:cs typeface="Arial" panose="020B0604020202020204" pitchFamily="34" charset="0"/>
              </a:rPr>
              <a:t>art. 6 pkt </a:t>
            </a:r>
            <a:r>
              <a:rPr lang="pl-PL" kern="100" dirty="0">
                <a:effectLst/>
                <a:latin typeface="Garamond" panose="02020404030301010803" pitchFamily="18" charset="0"/>
                <a:ea typeface="Helvetica" panose="020B0604020202020204" pitchFamily="34" charset="0"/>
                <a:cs typeface="Times New Roman" panose="02020603050405020304" pitchFamily="18" charset="0"/>
              </a:rPr>
              <a:t>15 ustawy o pomocy społecznej - ”średni miesięczny koszt utrzymania w domu pomocy społecznej - kwotę rocznych kosztów działalności domu wynikającą z utrzymania mieszkańców, o których mowa w art. 55 ust. 1, z roku poprzedniego, bez kosztów inwestycyjnych i wydatków na remonty, powiększoną o prognozowany średnioroczny wskaźnik cen towarów i usług konsumpcyjnych ogółem, przyjęty w ustawie budżetowej na dany rok kalendarzowy, podzieloną przez liczbę miejsc, ustaloną jako sumę rzeczywistej liczby mieszkańców w poszczególnych miesiącach roku poprzedniego, w domu”.</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568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89391A-8231-94AD-CD87-BA7C2848EAF1}"/>
              </a:ext>
            </a:extLst>
          </p:cNvPr>
          <p:cNvSpPr>
            <a:spLocks noGrp="1"/>
          </p:cNvSpPr>
          <p:nvPr>
            <p:ph type="title"/>
          </p:nvPr>
        </p:nvSpPr>
        <p:spPr>
          <a:xfrm>
            <a:off x="1082180" y="804519"/>
            <a:ext cx="10352013"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272DA2AC-F0CE-A4A4-47D1-16B4EBF26BC5}"/>
              </a:ext>
            </a:extLst>
          </p:cNvPr>
          <p:cNvSpPr>
            <a:spLocks noGrp="1"/>
          </p:cNvSpPr>
          <p:nvPr>
            <p:ph idx="1"/>
          </p:nvPr>
        </p:nvSpPr>
        <p:spPr/>
        <p:txBody>
          <a:bodyPr/>
          <a:lstStyle/>
          <a:p>
            <a:pPr>
              <a:lnSpc>
                <a:spcPct val="100000"/>
              </a:lnSpc>
            </a:pP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Nowa usługa w DPS-ach - pobyt krótkoterminowy:</a:t>
            </a:r>
            <a:endParaRPr lang="pl-PL" kern="0"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lnSpc>
                <a:spcPct val="100000"/>
              </a:lnSpc>
              <a:buNone/>
            </a:pPr>
            <a:r>
              <a:rPr lang="pl-PL" sz="2000" b="1" kern="0" dirty="0">
                <a:effectLst/>
                <a:latin typeface="Garamond" panose="02020404030301010803" pitchFamily="18" charset="0"/>
                <a:ea typeface="Times New Roman" panose="02020603050405020304" pitchFamily="18" charset="0"/>
                <a:cs typeface="Times New Roman" panose="02020603050405020304" pitchFamily="18" charset="0"/>
              </a:rPr>
              <a:t>Usługa wparcia krótkoterminowego </a:t>
            </a:r>
            <a:r>
              <a:rPr lang="pl-PL" sz="2000" b="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w formie pobytu całodobowego </a:t>
            </a:r>
            <a:r>
              <a:rPr lang="pl-PL" sz="2000" kern="0" dirty="0">
                <a:effectLst/>
                <a:latin typeface="Garamond" panose="02020404030301010803" pitchFamily="18" charset="0"/>
                <a:ea typeface="Times New Roman" panose="02020603050405020304" pitchFamily="18" charset="0"/>
                <a:cs typeface="Times New Roman" panose="02020603050405020304" pitchFamily="18" charset="0"/>
              </a:rPr>
              <a:t>może zostać przyznana na czas określony nie dłuższy niż 30 dni w roku, z możliwością przedłużenia pobytu, w szczególnie uzasadnionych przypadkach, nie dłużej niż o kolejne 30 dni. Natomiast </a:t>
            </a:r>
            <a:r>
              <a:rPr lang="pl-PL" sz="2000" b="1" kern="0" dirty="0">
                <a:effectLst/>
                <a:latin typeface="Garamond" panose="02020404030301010803" pitchFamily="18" charset="0"/>
                <a:ea typeface="Times New Roman" panose="02020603050405020304" pitchFamily="18" charset="0"/>
                <a:cs typeface="Times New Roman" panose="02020603050405020304" pitchFamily="18" charset="0"/>
              </a:rPr>
              <a:t>usługa wsparcia krótkoterminowego </a:t>
            </a:r>
            <a:r>
              <a:rPr lang="pl-PL" sz="2000" b="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w formie dziennej </a:t>
            </a:r>
            <a:r>
              <a:rPr lang="pl-PL" sz="2000" kern="0" dirty="0">
                <a:effectLst/>
                <a:latin typeface="Garamond" panose="02020404030301010803" pitchFamily="18" charset="0"/>
                <a:ea typeface="Times New Roman" panose="02020603050405020304" pitchFamily="18" charset="0"/>
                <a:cs typeface="Times New Roman" panose="02020603050405020304" pitchFamily="18" charset="0"/>
              </a:rPr>
              <a:t>może zostać przyznana w wymiarze nie mniejszym niż 4 godziny dziennie i nie większym niż 12 godzin dziennie, nie dłużej niż 30 dni w roku, z możliwością przedłużenia wsparcia, w szczególnie uzasadnionych przypadkach, nie dłużej jednak niż o kolejne 30 dni. </a:t>
            </a:r>
            <a:r>
              <a:rPr lang="pl-PL" sz="2000" b="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Łącznie usługa wsparcia krótkoterminowego niezależnie od formy nie będzie mogła przekroczyć 60 dni w roku kalendarzowym</a:t>
            </a:r>
            <a:r>
              <a:rPr lang="pl-PL" sz="2000"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pl-PL" sz="2000" kern="100" dirty="0">
              <a:solidFill>
                <a:srgbClr val="FF0000"/>
              </a:solidFill>
              <a:effectLst/>
              <a:latin typeface="Garamond" panose="02020404030301010803" pitchFamily="18"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066921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609600" y="338328"/>
            <a:ext cx="10972800" cy="1687026"/>
          </a:xfrm>
        </p:spPr>
        <p:txBody>
          <a:bodyPr>
            <a:norm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2" name="Symbol zastępczy zawartości 1"/>
          <p:cNvSpPr>
            <a:spLocks noGrp="1"/>
          </p:cNvSpPr>
          <p:nvPr>
            <p:ph idx="1"/>
          </p:nvPr>
        </p:nvSpPr>
        <p:spPr>
          <a:xfrm>
            <a:off x="1162757" y="2114026"/>
            <a:ext cx="9877777" cy="3514987"/>
          </a:xfrm>
        </p:spPr>
        <p:txBody>
          <a:bodyPr>
            <a:noAutofit/>
          </a:bodyPr>
          <a:lstStyle/>
          <a:p>
            <a:pPr>
              <a:lnSpc>
                <a:spcPct val="100000"/>
              </a:lnSpc>
            </a:pPr>
            <a:r>
              <a:rPr lang="pl-PL" b="1" kern="0"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rPr>
              <a:t>Ograniczono do minimum formalności związane z przyznaniem usługi:</a:t>
            </a:r>
          </a:p>
          <a:p>
            <a:pPr algn="just">
              <a:lnSpc>
                <a:spcPct val="100000"/>
              </a:lnSpc>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Wniosek o przyznanie pomocy w formie usług wsparcia krótkoterminowego składa się w ośrodku pomocy społecznej/w centrum usług społecznych, właściwego ze względu na miejsce zamieszkania osoby wymagającej wsparcia.</a:t>
            </a:r>
            <a:endParaRPr lang="pl-PL"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pP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Nie przeprowadza się rodzinnego wywiadu środowiskowego</a:t>
            </a: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 </a:t>
            </a:r>
            <a:r>
              <a:rPr lang="pl-PL" u="sng" kern="0" dirty="0">
                <a:effectLst/>
                <a:latin typeface="Garamond" panose="02020404030301010803" pitchFamily="18" charset="0"/>
                <a:ea typeface="Times New Roman" panose="02020603050405020304" pitchFamily="18" charset="0"/>
                <a:cs typeface="Times New Roman" panose="02020603050405020304" pitchFamily="18" charset="0"/>
              </a:rPr>
              <a:t>a podstawą wydania decyzji w sprawie przyznania usługi wsparcia krótkoterminowego jest</a:t>
            </a: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 </a:t>
            </a:r>
            <a:r>
              <a:rPr lang="pl-PL" b="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oświadczenie</a:t>
            </a: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 o sytuacji osobistej i dochodowej złożone pod rygorem odpowiedzialności karnej za składanie fałszywych oświadczeń </a:t>
            </a: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oraz </a:t>
            </a:r>
            <a:r>
              <a:rPr lang="pl-PL" b="1" kern="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rPr>
              <a:t>dokumenty</a:t>
            </a: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 </a:t>
            </a:r>
            <a:r>
              <a:rPr lang="pl-PL" b="1" u="sng" kern="0" dirty="0">
                <a:effectLst/>
                <a:latin typeface="Garamond" panose="02020404030301010803" pitchFamily="18" charset="0"/>
                <a:ea typeface="Times New Roman" panose="02020603050405020304" pitchFamily="18" charset="0"/>
                <a:cs typeface="Times New Roman" panose="02020603050405020304" pitchFamily="18" charset="0"/>
              </a:rPr>
              <a:t>potwierdzające istnienie przesłanek uzasadniających przyznanie tej usługi </a:t>
            </a: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oraz </a:t>
            </a:r>
            <a:r>
              <a:rPr lang="pl-PL" b="1" u="sng" kern="0" dirty="0">
                <a:effectLst/>
                <a:latin typeface="Garamond" panose="02020404030301010803" pitchFamily="18" charset="0"/>
                <a:ea typeface="Times New Roman" panose="02020603050405020304" pitchFamily="18" charset="0"/>
                <a:cs typeface="Times New Roman" panose="02020603050405020304" pitchFamily="18" charset="0"/>
              </a:rPr>
              <a:t>wskazujących na rodzaj i zakres wsparcia</a:t>
            </a: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 </a:t>
            </a: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którego wymaga osoba ubiegająca się o przyznanie świadczenia</a:t>
            </a:r>
            <a:r>
              <a:rPr lang="pl-PL" sz="2800" kern="0" dirty="0">
                <a:effectLst/>
                <a:latin typeface="Garamond" panose="02020404030301010803"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86756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F2BC29-983F-FFC7-322E-FD86CFCF2B87}"/>
              </a:ext>
            </a:extLst>
          </p:cNvPr>
          <p:cNvSpPr>
            <a:spLocks noGrp="1"/>
          </p:cNvSpPr>
          <p:nvPr>
            <p:ph type="title"/>
          </p:nvPr>
        </p:nvSpPr>
        <p:spPr>
          <a:xfrm>
            <a:off x="1166070" y="804519"/>
            <a:ext cx="10242957"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3AF7AE1F-248B-7B31-1521-53D2BBB130F2}"/>
              </a:ext>
            </a:extLst>
          </p:cNvPr>
          <p:cNvSpPr>
            <a:spLocks noGrp="1"/>
          </p:cNvSpPr>
          <p:nvPr>
            <p:ph idx="1"/>
          </p:nvPr>
        </p:nvSpPr>
        <p:spPr/>
        <p:txBody>
          <a:bodyPr/>
          <a:lstStyle/>
          <a:p>
            <a:pPr marL="180000" indent="-180000" algn="just">
              <a:lnSpc>
                <a:spcPct val="100000"/>
              </a:lnSpc>
              <a:spcBef>
                <a:spcPts val="0"/>
              </a:spcBef>
            </a:pPr>
            <a:r>
              <a:rPr lang="pl-PL" kern="100" dirty="0">
                <a:latin typeface="Garamond" panose="02020404030301010803" pitchFamily="18" charset="0"/>
                <a:ea typeface="Helvetica" panose="020B0604020202020204" pitchFamily="34" charset="0"/>
                <a:cs typeface="Helvetica" panose="020B0604020202020204" pitchFamily="34" charset="0"/>
              </a:rPr>
              <a:t>Oświadczenie, o którym mowa wyżej, składa się pod rygorem odpowiedzialności karnej za złożenie fałszywego oświadczenia. Składający oświadczenie zawiera w nim klauzulę o następującej treści: „</a:t>
            </a:r>
            <a:r>
              <a:rPr lang="pl-PL" b="1" kern="100" dirty="0">
                <a:solidFill>
                  <a:srgbClr val="FF0000"/>
                </a:solidFill>
                <a:latin typeface="Garamond" panose="02020404030301010803" pitchFamily="18" charset="0"/>
                <a:ea typeface="Helvetica" panose="020B0604020202020204" pitchFamily="34" charset="0"/>
                <a:cs typeface="Helvetica" panose="020B0604020202020204" pitchFamily="34" charset="0"/>
              </a:rPr>
              <a:t>Jestem świadomy odpowiedzialności karnej za złożenie fałszywego oświadczenia.</a:t>
            </a:r>
            <a:r>
              <a:rPr lang="pl-PL" kern="100" dirty="0">
                <a:latin typeface="Garamond" panose="02020404030301010803" pitchFamily="18" charset="0"/>
                <a:ea typeface="Helvetica" panose="020B0604020202020204" pitchFamily="34" charset="0"/>
                <a:cs typeface="Helvetica" panose="020B0604020202020204" pitchFamily="34" charset="0"/>
              </a:rPr>
              <a:t>”. Klauzula ta zastępuje pouczenie organu o odpowiedzialności karnej za składanie fałszywych oświadczeń. </a:t>
            </a:r>
          </a:p>
          <a:p>
            <a:pPr marL="180000" indent="-180000" algn="just">
              <a:lnSpc>
                <a:spcPct val="100000"/>
              </a:lnSpc>
              <a:spcBef>
                <a:spcPts val="0"/>
              </a:spcBef>
            </a:pPr>
            <a:endParaRPr lang="pl-PL" kern="100" dirty="0">
              <a:effectLst/>
              <a:latin typeface="Garamond" panose="02020404030301010803" pitchFamily="18" charset="0"/>
              <a:ea typeface="Helvetica" panose="020B0604020202020204" pitchFamily="34" charset="0"/>
              <a:cs typeface="Helvetica" panose="020B0604020202020204" pitchFamily="34" charset="0"/>
            </a:endParaRPr>
          </a:p>
          <a:p>
            <a:pPr marL="180000" indent="-180000" algn="just">
              <a:lnSpc>
                <a:spcPct val="100000"/>
              </a:lnSpc>
              <a:spcBef>
                <a:spcPts val="0"/>
              </a:spcBef>
            </a:pPr>
            <a:r>
              <a:rPr lang="pl-PL" dirty="0">
                <a:effectLst/>
                <a:latin typeface="Garamond" panose="02020404030301010803" pitchFamily="18" charset="0"/>
                <a:ea typeface="Helvetica" panose="020B0604020202020204" pitchFamily="34" charset="0"/>
                <a:cs typeface="Helvetica" panose="020B0604020202020204" pitchFamily="34" charset="0"/>
              </a:rPr>
              <a:t>W przypadku gdy osoba ubiegająca się o usługi wsparcia krótkoterminowego </a:t>
            </a:r>
            <a:r>
              <a:rPr lang="pl-PL" b="1" dirty="0">
                <a:effectLst/>
                <a:latin typeface="Garamond" panose="02020404030301010803" pitchFamily="18" charset="0"/>
                <a:ea typeface="Helvetica" panose="020B0604020202020204" pitchFamily="34" charset="0"/>
                <a:cs typeface="Helvetica" panose="020B0604020202020204" pitchFamily="34" charset="0"/>
              </a:rPr>
              <a:t>deklaruje ponoszenie pełnej odpłatności za te usługi, sytuacji dochodowej nie ustala się</a:t>
            </a:r>
            <a:r>
              <a:rPr lang="pl-PL" sz="3200" kern="0" dirty="0">
                <a:latin typeface="Garamond" panose="02020404030301010803" pitchFamily="18" charset="0"/>
                <a:ea typeface="Helvetica" panose="020B0604020202020204" pitchFamily="34" charset="0"/>
                <a:cs typeface="Times New Roman" panose="02020603050405020304" pitchFamily="18" charset="0"/>
              </a:rPr>
              <a:t>.</a:t>
            </a:r>
          </a:p>
          <a:p>
            <a:pPr marL="180000" indent="-180000" algn="just">
              <a:lnSpc>
                <a:spcPct val="100000"/>
              </a:lnSpc>
              <a:spcBef>
                <a:spcPts val="0"/>
              </a:spcBef>
            </a:pPr>
            <a:endParaRPr lang="pl-PL" kern="100" dirty="0">
              <a:effectLst/>
              <a:latin typeface="Garamond" panose="02020404030301010803" pitchFamily="18"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143990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737685-F821-428F-4120-F6CACB22F268}"/>
              </a:ext>
            </a:extLst>
          </p:cNvPr>
          <p:cNvSpPr>
            <a:spLocks noGrp="1"/>
          </p:cNvSpPr>
          <p:nvPr>
            <p:ph type="title"/>
          </p:nvPr>
        </p:nvSpPr>
        <p:spPr>
          <a:xfrm>
            <a:off x="1157681" y="804519"/>
            <a:ext cx="10259736" cy="1049235"/>
          </a:xfrm>
        </p:spPr>
        <p:txBody>
          <a:bodyPr>
            <a:no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3" name="Symbol zastępczy zawartości 2">
            <a:extLst>
              <a:ext uri="{FF2B5EF4-FFF2-40B4-BE49-F238E27FC236}">
                <a16:creationId xmlns:a16="http://schemas.microsoft.com/office/drawing/2014/main" id="{0629C7C4-300D-CCFF-ABFA-C4984F7DDC6F}"/>
              </a:ext>
            </a:extLst>
          </p:cNvPr>
          <p:cNvSpPr>
            <a:spLocks noGrp="1"/>
          </p:cNvSpPr>
          <p:nvPr>
            <p:ph idx="1"/>
          </p:nvPr>
        </p:nvSpPr>
        <p:spPr/>
        <p:txBody>
          <a:bodyPr/>
          <a:lstStyle/>
          <a:p>
            <a:pPr algn="just"/>
            <a:r>
              <a:rPr lang="pl-PL" b="1" kern="100" dirty="0">
                <a:effectLst/>
                <a:latin typeface="Garamond" panose="02020404030301010803" pitchFamily="18" charset="0"/>
                <a:ea typeface="Helvetica" panose="020B0604020202020204" pitchFamily="34" charset="0"/>
                <a:cs typeface="Helvetica" panose="020B0604020202020204" pitchFamily="34" charset="0"/>
              </a:rPr>
              <a:t>Usługi wsparcia krótkoterminowego mogą być przyznane osobie</a:t>
            </a:r>
            <a:r>
              <a:rPr lang="pl-PL" kern="100" dirty="0">
                <a:effectLst/>
                <a:latin typeface="Garamond" panose="02020404030301010803" pitchFamily="18" charset="0"/>
                <a:ea typeface="Helvetica" panose="020B0604020202020204" pitchFamily="34" charset="0"/>
                <a:cs typeface="Helvetica" panose="020B0604020202020204" pitchFamily="34" charset="0"/>
              </a:rPr>
              <a:t>, która ze względu na </a:t>
            </a:r>
            <a:r>
              <a:rPr lang="pl-PL"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wiek, chorobę lub niepełnosprawność wymaga doraźnej pomocy w formie pobytu całodobowego lub w formie dziennej</a:t>
            </a:r>
            <a:r>
              <a:rPr lang="pl-PL" kern="100" dirty="0">
                <a:effectLst/>
                <a:latin typeface="Garamond" panose="02020404030301010803" pitchFamily="18" charset="0"/>
                <a:ea typeface="Helvetica" panose="020B0604020202020204" pitchFamily="34" charset="0"/>
                <a:cs typeface="Helvetica" panose="020B0604020202020204" pitchFamily="34" charset="0"/>
              </a:rPr>
              <a:t>, </a:t>
            </a:r>
            <a:r>
              <a:rPr lang="pl-PL" b="1" u="sng" kern="100" dirty="0">
                <a:effectLst/>
                <a:latin typeface="Garamond" panose="02020404030301010803" pitchFamily="18" charset="0"/>
                <a:ea typeface="Helvetica" panose="020B0604020202020204" pitchFamily="34" charset="0"/>
                <a:cs typeface="Helvetica" panose="020B0604020202020204" pitchFamily="34" charset="0"/>
              </a:rPr>
              <a:t>ze względu na czasowe ograniczenie możliwości zapewnienia właściwego wsparcia w miejscu zamieszkania przez osoby na co dzień sprawujące opiekę nad tą osobą.</a:t>
            </a:r>
            <a:endParaRPr lang="pl-PL" b="1" u="sng"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r>
              <a:rPr lang="pl-PL" b="1" kern="100" dirty="0">
                <a:effectLst/>
                <a:latin typeface="Garamond" panose="02020404030301010803" pitchFamily="18" charset="0"/>
                <a:ea typeface="Helvetica" panose="020B0604020202020204" pitchFamily="34" charset="0"/>
                <a:cs typeface="Helvetica" panose="020B0604020202020204" pitchFamily="34" charset="0"/>
              </a:rPr>
              <a:t>Rodzaj i zakres usług wsparcia krótkoterminowego</a:t>
            </a:r>
            <a:r>
              <a:rPr lang="pl-PL" kern="100" dirty="0">
                <a:effectLst/>
                <a:latin typeface="Garamond" panose="02020404030301010803" pitchFamily="18" charset="0"/>
                <a:ea typeface="Helvetica" panose="020B0604020202020204" pitchFamily="34" charset="0"/>
                <a:cs typeface="Helvetica" panose="020B0604020202020204" pitchFamily="34" charset="0"/>
              </a:rPr>
              <a:t> są uzależnione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od sytuacji osoby wymagającej wsparcia oraz jej indywidualnych potrze</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b.</a:t>
            </a:r>
            <a:endParaRPr lang="pl-PL" sz="1800" b="1"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927507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A60D7B-6C38-1A06-350E-603919B9BDF2}"/>
              </a:ext>
            </a:extLst>
          </p:cNvPr>
          <p:cNvSpPr>
            <a:spLocks noGrp="1"/>
          </p:cNvSpPr>
          <p:nvPr>
            <p:ph type="title"/>
          </p:nvPr>
        </p:nvSpPr>
        <p:spPr>
          <a:xfrm>
            <a:off x="1283516" y="804519"/>
            <a:ext cx="10008065" cy="1049235"/>
          </a:xfrm>
        </p:spPr>
        <p:txBody>
          <a:bodyPr>
            <a:norm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3" name="Symbol zastępczy zawartości 2">
            <a:extLst>
              <a:ext uri="{FF2B5EF4-FFF2-40B4-BE49-F238E27FC236}">
                <a16:creationId xmlns:a16="http://schemas.microsoft.com/office/drawing/2014/main" id="{55B24FE5-0A09-579F-02A7-8A4AC387D069}"/>
              </a:ext>
            </a:extLst>
          </p:cNvPr>
          <p:cNvSpPr>
            <a:spLocks noGrp="1"/>
          </p:cNvSpPr>
          <p:nvPr>
            <p:ph idx="1"/>
          </p:nvPr>
        </p:nvSpPr>
        <p:spPr>
          <a:xfrm>
            <a:off x="1451579" y="2015732"/>
            <a:ext cx="9603275" cy="3755894"/>
          </a:xfrm>
        </p:spPr>
        <p:txBody>
          <a:bodyPr>
            <a:normAutofit/>
          </a:bodyPr>
          <a:lstStyle/>
          <a:p>
            <a:pPr algn="just"/>
            <a:r>
              <a:rPr lang="pl-PL" sz="2400" b="1" kern="100" dirty="0">
                <a:effectLst/>
                <a:latin typeface="Garamond" panose="02020404030301010803" pitchFamily="18" charset="0"/>
                <a:ea typeface="Helvetica" panose="020B0604020202020204" pitchFamily="34" charset="0"/>
                <a:cs typeface="Helvetica" panose="020B0604020202020204" pitchFamily="34" charset="0"/>
              </a:rPr>
              <a:t>Kierownik ośrodka pomocy społecznej lub dyrektor centrum usług społecznych, wydaje decyzję </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przyznającą prawo do usług wsparcia krótkoterminowego </a:t>
            </a:r>
            <a:r>
              <a:rPr lang="pl-PL" sz="24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po dokonaniu uzgodnień z konkretnym domem pomocy społecznej prowadzonym przez gminę, powiat lub na ich zlecenie</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 który będzie realizował usługi. Wydaną decyzję ośrodek pomocy społecznej lub centrum usług społecznych przekazują do gminy lub powiatu prowadzących lub zlecających prowadzenie domu pomocy społecznej.</a:t>
            </a:r>
            <a:endParaRPr lang="pl-PL" sz="2400"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sz="2200"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646896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5E3BBA-2028-97CE-261B-5EB67AE18C47}"/>
              </a:ext>
            </a:extLst>
          </p:cNvPr>
          <p:cNvSpPr>
            <a:spLocks noGrp="1"/>
          </p:cNvSpPr>
          <p:nvPr>
            <p:ph type="title"/>
          </p:nvPr>
        </p:nvSpPr>
        <p:spPr>
          <a:xfrm>
            <a:off x="1073791" y="804519"/>
            <a:ext cx="10360403"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FF9EA3B3-69AC-9D4D-11CD-53D459AA92F5}"/>
              </a:ext>
            </a:extLst>
          </p:cNvPr>
          <p:cNvSpPr>
            <a:spLocks noGrp="1"/>
          </p:cNvSpPr>
          <p:nvPr>
            <p:ph idx="1"/>
          </p:nvPr>
        </p:nvSpPr>
        <p:spPr>
          <a:xfrm>
            <a:off x="1451579" y="2015732"/>
            <a:ext cx="9603275" cy="3613281"/>
          </a:xfrm>
        </p:spPr>
        <p:txBody>
          <a:bodyPr>
            <a:normAutofit lnSpcReduction="10000"/>
          </a:bodyPr>
          <a:lstStyle/>
          <a:p>
            <a:pPr marL="139700" algn="just">
              <a:lnSpc>
                <a:spcPct val="107000"/>
              </a:lnSpc>
              <a:spcBef>
                <a:spcPts val="650"/>
              </a:spcBef>
              <a:spcAft>
                <a:spcPts val="650"/>
              </a:spcAft>
            </a:pPr>
            <a:r>
              <a:rPr lang="pl-PL" b="1" kern="100" dirty="0">
                <a:effectLst/>
                <a:latin typeface="Garamond" panose="02020404030301010803" pitchFamily="18" charset="0"/>
                <a:ea typeface="Helvetica" panose="020B0604020202020204" pitchFamily="34" charset="0"/>
                <a:cs typeface="Helvetica" panose="020B0604020202020204" pitchFamily="34" charset="0"/>
              </a:rPr>
              <a:t>Decyzja przyznająca prawo do usług wsparcia krótkoterminowego określa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wymiar i zakres usług, odpłatność za usługi, miejsce świadczenia usług oraz okres</a:t>
            </a:r>
            <a:r>
              <a:rPr lang="pl-PL" b="1" kern="100" dirty="0">
                <a:effectLst/>
                <a:latin typeface="Garamond" panose="02020404030301010803" pitchFamily="18" charset="0"/>
                <a:ea typeface="Helvetica" panose="020B0604020202020204" pitchFamily="34" charset="0"/>
                <a:cs typeface="Helvetica" panose="020B0604020202020204" pitchFamily="34" charset="0"/>
              </a:rPr>
              <a:t>, na jaki zostały one przyznane.</a:t>
            </a:r>
            <a:endParaRPr lang="pl-PL" b="1"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b="1" kern="100" dirty="0">
                <a:effectLst/>
                <a:latin typeface="Garamond" panose="02020404030301010803" pitchFamily="18" charset="0"/>
                <a:ea typeface="Helvetica" panose="020B0604020202020204" pitchFamily="34" charset="0"/>
                <a:cs typeface="Helvetica" panose="020B0604020202020204" pitchFamily="34" charset="0"/>
              </a:rPr>
              <a:t>Obowiązani do wnoszenia opłaty za korzystanie z usług wsparcia krótkoterminowego są w kolejności:</a:t>
            </a:r>
            <a:endParaRPr lang="pl-PL" b="1"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1) osoba korzystająca z usług wsparcia krótkoterminowego,</a:t>
            </a:r>
            <a:endParaRPr lang="pl-PL"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2) gmina, która przyznała usługi wsparcia krótkoterminowego</a:t>
            </a:r>
            <a:endParaRPr lang="pl-PL"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 przy czym </a:t>
            </a:r>
            <a:r>
              <a:rPr lang="pl-PL" b="1" kern="100" dirty="0">
                <a:effectLst/>
                <a:latin typeface="Garamond" panose="02020404030301010803" pitchFamily="18" charset="0"/>
                <a:ea typeface="Helvetica" panose="020B0604020202020204" pitchFamily="34" charset="0"/>
                <a:cs typeface="Helvetica" panose="020B0604020202020204" pitchFamily="34" charset="0"/>
              </a:rPr>
              <a:t>gmina nie ma obowiązku wnoszenia opłaty</a:t>
            </a:r>
            <a:r>
              <a:rPr lang="pl-PL" kern="100" dirty="0">
                <a:effectLst/>
                <a:latin typeface="Garamond" panose="02020404030301010803" pitchFamily="18" charset="0"/>
                <a:ea typeface="Helvetica" panose="020B0604020202020204" pitchFamily="34" charset="0"/>
                <a:cs typeface="Helvetica" panose="020B0604020202020204" pitchFamily="34" charset="0"/>
              </a:rPr>
              <a:t>, jeżeli </a:t>
            </a:r>
            <a:r>
              <a:rPr lang="pl-PL" b="1" kern="100" dirty="0">
                <a:effectLst/>
                <a:latin typeface="Garamond" panose="02020404030301010803" pitchFamily="18" charset="0"/>
                <a:ea typeface="Helvetica" panose="020B0604020202020204" pitchFamily="34" charset="0"/>
                <a:cs typeface="Helvetica" panose="020B0604020202020204" pitchFamily="34" charset="0"/>
              </a:rPr>
              <a:t>osoba korzystająca z usług wsparcia krótkoterminowego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ponosi pełną odpłatność</a:t>
            </a:r>
            <a:r>
              <a:rPr lang="pl-PL" b="1" kern="100" dirty="0">
                <a:effectLst/>
                <a:latin typeface="Garamond" panose="02020404030301010803" pitchFamily="18" charset="0"/>
                <a:ea typeface="Helvetica" panose="020B0604020202020204" pitchFamily="34" charset="0"/>
                <a:cs typeface="Helvetica" panose="020B0604020202020204" pitchFamily="34" charset="0"/>
              </a:rPr>
              <a:t>.</a:t>
            </a:r>
            <a:endParaRPr lang="pl-PL" b="1"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420703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21328-C15D-1368-031B-FE95C3910C55}"/>
              </a:ext>
            </a:extLst>
          </p:cNvPr>
          <p:cNvSpPr>
            <a:spLocks noGrp="1"/>
          </p:cNvSpPr>
          <p:nvPr>
            <p:ph type="title"/>
          </p:nvPr>
        </p:nvSpPr>
        <p:spPr>
          <a:xfrm>
            <a:off x="1115737" y="804519"/>
            <a:ext cx="10251346"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E00F1C96-EF10-88FD-167B-D47941E23C55}"/>
              </a:ext>
            </a:extLst>
          </p:cNvPr>
          <p:cNvSpPr>
            <a:spLocks noGrp="1"/>
          </p:cNvSpPr>
          <p:nvPr>
            <p:ph idx="1"/>
          </p:nvPr>
        </p:nvSpPr>
        <p:spPr/>
        <p:txBody>
          <a:bodyPr>
            <a:normAutofit fontScale="92500"/>
          </a:bodyPr>
          <a:lstStyle/>
          <a:p>
            <a:pPr algn="just"/>
            <a:r>
              <a:rPr lang="pl-PL" b="1" kern="100" dirty="0">
                <a:effectLst/>
                <a:latin typeface="Garamond" panose="02020404030301010803" pitchFamily="18" charset="0"/>
                <a:ea typeface="Helvetica" panose="020B0604020202020204" pitchFamily="34" charset="0"/>
                <a:cs typeface="Helvetica" panose="020B0604020202020204" pitchFamily="34" charset="0"/>
              </a:rPr>
              <a:t>Do świadczenia usług wsparcia krótkoterminowego nie stosuje się przepisów art. 58-64b </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r>
              <a:rPr lang="pl-PL" kern="100" dirty="0">
                <a:latin typeface="Garamond" panose="02020404030301010803" pitchFamily="18" charset="0"/>
                <a:ea typeface="Helvetica" panose="020B0604020202020204" pitchFamily="34" charset="0"/>
                <a:cs typeface="Helvetica" panose="020B0604020202020204" pitchFamily="34" charset="0"/>
              </a:rPr>
              <a:t>dot. kosztu całodobowej opieki, decyzji o skierowaniu i odpłatności za dps, średniego miesięcznego kosztu utrzymania mieszkańca, opłaty za pobyt, miejsca wnoszenia opłat, nieponoszenia opłat za nieobecność w dps, zwolnienia z opłat za dps) </a:t>
            </a:r>
            <a:r>
              <a:rPr lang="pl-PL" kern="100" dirty="0">
                <a:effectLst/>
                <a:latin typeface="Garamond" panose="02020404030301010803" pitchFamily="18" charset="0"/>
                <a:ea typeface="Helvetica" panose="020B0604020202020204" pitchFamily="34" charset="0"/>
                <a:cs typeface="Helvetica" panose="020B0604020202020204" pitchFamily="34" charset="0"/>
              </a:rPr>
              <a:t>oraz </a:t>
            </a:r>
            <a:r>
              <a:rPr lang="pl-PL" b="1" kern="100" dirty="0">
                <a:effectLst/>
                <a:latin typeface="Garamond" panose="02020404030301010803" pitchFamily="18" charset="0"/>
                <a:ea typeface="Helvetica" panose="020B0604020202020204" pitchFamily="34" charset="0"/>
                <a:cs typeface="Helvetica" panose="020B0604020202020204" pitchFamily="34" charset="0"/>
              </a:rPr>
              <a:t>art. 65 ust. 2 </a:t>
            </a:r>
            <a:r>
              <a:rPr lang="pl-PL" kern="100" dirty="0">
                <a:effectLst/>
                <a:latin typeface="Garamond" panose="02020404030301010803" pitchFamily="18" charset="0"/>
                <a:ea typeface="Helvetica" panose="020B0604020202020204" pitchFamily="34" charset="0"/>
                <a:cs typeface="Helvetica" panose="020B0604020202020204" pitchFamily="34" charset="0"/>
              </a:rPr>
              <a:t>(dot. </a:t>
            </a:r>
            <a:r>
              <a:rPr lang="pl-PL" kern="100" dirty="0">
                <a:latin typeface="Garamond" panose="02020404030301010803" pitchFamily="18" charset="0"/>
                <a:ea typeface="Helvetica" panose="020B0604020202020204" pitchFamily="34" charset="0"/>
                <a:cs typeface="Helvetica" panose="020B0604020202020204" pitchFamily="34" charset="0"/>
              </a:rPr>
              <a:t>skierowań mieszkańców do komercyjnych dps, prowadzonych nie na zlecenie gminy lub powiatu).</a:t>
            </a:r>
          </a:p>
          <a:p>
            <a:pPr algn="just"/>
            <a:r>
              <a:rPr lang="pl-PL" kern="100" dirty="0">
                <a:effectLst/>
                <a:latin typeface="Garamond" panose="02020404030301010803" pitchFamily="18" charset="0"/>
                <a:ea typeface="Helvetica" panose="020B0604020202020204" pitchFamily="34" charset="0"/>
                <a:cs typeface="Helvetica" panose="020B0604020202020204" pitchFamily="34" charset="0"/>
              </a:rPr>
              <a:t>Wojewoda wydaje zgodę na przekształcenie miejsc, o których mowa w art. 57 ust. 3a pkt 6, w miejsca przeznaczone na świadczenie usług wsparcia krótkoterminowego dziennego lub całodobowego oraz utworzenie nowych miejsc przeznaczonych na usługi wsparcia dziennego lub całodobowego. Do wydania zgody przepis art. 57 stosuje się odpowiednio (a</a:t>
            </a:r>
            <a:r>
              <a:rPr lang="pl-PL" kern="100" dirty="0">
                <a:latin typeface="Garamond" panose="02020404030301010803" pitchFamily="18" charset="0"/>
                <a:ea typeface="Helvetica" panose="020B0604020202020204" pitchFamily="34" charset="0"/>
                <a:cs typeface="Helvetica" panose="020B0604020202020204" pitchFamily="34" charset="0"/>
              </a:rPr>
              <a:t>rt. 57c u.p.s.).</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endParaRPr lang="pl-PL"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678816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609600" y="338328"/>
            <a:ext cx="10972800" cy="1644296"/>
          </a:xfrm>
        </p:spPr>
        <p:txBody>
          <a:bodyPr>
            <a:norm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2" name="Symbol zastępczy zawartości 1"/>
          <p:cNvSpPr>
            <a:spLocks noGrp="1"/>
          </p:cNvSpPr>
          <p:nvPr>
            <p:ph idx="1"/>
          </p:nvPr>
        </p:nvSpPr>
        <p:spPr/>
        <p:txBody>
          <a:bodyPr>
            <a:normAutofit fontScale="92500" lnSpcReduction="10000"/>
          </a:bodyPr>
          <a:lstStyle/>
          <a:p>
            <a:pPr marL="1397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W przypadku świadczenia przez dom pomocy społecznej usług wsparcia krótkoterminowego </a:t>
            </a:r>
            <a:r>
              <a:rPr lang="pl-PL" b="1" kern="100" dirty="0">
                <a:effectLst/>
                <a:latin typeface="Garamond" panose="02020404030301010803" pitchFamily="18" charset="0"/>
                <a:ea typeface="Helvetica" panose="020B0604020202020204" pitchFamily="34" charset="0"/>
                <a:cs typeface="Helvetica" panose="020B0604020202020204" pitchFamily="34" charset="0"/>
              </a:rPr>
              <a:t>rada gminy lub rada powiatu właściwa dla tego domu pomocy społecznej określa, w drodze uchwały,</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 wysokość opłat za godzinę świadczenia usług</a:t>
            </a:r>
            <a:r>
              <a:rPr lang="pl-PL" kern="100" dirty="0">
                <a:effectLst/>
                <a:latin typeface="Garamond" panose="02020404030301010803" pitchFamily="18" charset="0"/>
                <a:ea typeface="Helvetica" panose="020B0604020202020204" pitchFamily="34" charset="0"/>
                <a:cs typeface="Helvetica" panose="020B0604020202020204" pitchFamily="34" charset="0"/>
              </a:rPr>
              <a:t>, w przypadku usług </a:t>
            </a:r>
            <a:r>
              <a:rPr lang="pl-PL" b="1" kern="100" dirty="0">
                <a:effectLst/>
                <a:latin typeface="Garamond" panose="02020404030301010803" pitchFamily="18" charset="0"/>
                <a:ea typeface="Helvetica" panose="020B0604020202020204" pitchFamily="34" charset="0"/>
                <a:cs typeface="Helvetica" panose="020B0604020202020204" pitchFamily="34" charset="0"/>
              </a:rPr>
              <a:t>wsparcia krótkoterminowego świadczonego w formie dziennej</a:t>
            </a:r>
            <a:r>
              <a:rPr lang="pl-PL" kern="100" dirty="0">
                <a:effectLst/>
                <a:latin typeface="Garamond" panose="02020404030301010803" pitchFamily="18" charset="0"/>
                <a:ea typeface="Helvetica" panose="020B0604020202020204" pitchFamily="34" charset="0"/>
                <a:cs typeface="Helvetica" panose="020B0604020202020204" pitchFamily="34" charset="0"/>
              </a:rPr>
              <a:t>, oraz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za dzień pobytu</a:t>
            </a:r>
            <a:r>
              <a:rPr lang="pl-PL" kern="100" dirty="0">
                <a:effectLst/>
                <a:latin typeface="Garamond" panose="02020404030301010803" pitchFamily="18" charset="0"/>
                <a:ea typeface="Helvetica" panose="020B0604020202020204" pitchFamily="34" charset="0"/>
                <a:cs typeface="Helvetica" panose="020B0604020202020204" pitchFamily="34" charset="0"/>
              </a:rPr>
              <a:t>, w przypadku świadczenia usług wsparcia krótkoterminowego </a:t>
            </a:r>
            <a:r>
              <a:rPr lang="pl-PL" b="1" kern="100" dirty="0">
                <a:effectLst/>
                <a:latin typeface="Garamond" panose="02020404030301010803" pitchFamily="18" charset="0"/>
                <a:ea typeface="Helvetica" panose="020B0604020202020204" pitchFamily="34" charset="0"/>
                <a:cs typeface="Helvetica" panose="020B0604020202020204" pitchFamily="34" charset="0"/>
              </a:rPr>
              <a:t>w</a:t>
            </a:r>
            <a:r>
              <a:rPr lang="pl-PL" kern="100" dirty="0">
                <a:effectLst/>
                <a:latin typeface="Garamond" panose="02020404030301010803" pitchFamily="18" charset="0"/>
                <a:ea typeface="Helvetica" panose="020B0604020202020204" pitchFamily="34" charset="0"/>
                <a:cs typeface="Helvetica" panose="020B0604020202020204" pitchFamily="34" charset="0"/>
              </a:rPr>
              <a:t> </a:t>
            </a:r>
            <a:r>
              <a:rPr lang="pl-PL" b="1" kern="100" dirty="0">
                <a:effectLst/>
                <a:latin typeface="Garamond" panose="02020404030301010803" pitchFamily="18" charset="0"/>
                <a:ea typeface="Helvetica" panose="020B0604020202020204" pitchFamily="34" charset="0"/>
                <a:cs typeface="Helvetica" panose="020B0604020202020204" pitchFamily="34" charset="0"/>
              </a:rPr>
              <a:t>formie pobytu całodobowego </a:t>
            </a:r>
            <a:r>
              <a:rPr lang="pl-PL" kern="100" dirty="0">
                <a:effectLst/>
                <a:latin typeface="Garamond" panose="02020404030301010803" pitchFamily="18" charset="0"/>
                <a:ea typeface="Helvetica" panose="020B0604020202020204" pitchFamily="34" charset="0"/>
                <a:cs typeface="Helvetica" panose="020B0604020202020204" pitchFamily="34" charset="0"/>
              </a:rPr>
              <a:t>(art. 97a </a:t>
            </a:r>
            <a:r>
              <a:rPr lang="pl-PL" kern="100" dirty="0" err="1">
                <a:effectLst/>
                <a:latin typeface="Garamond" panose="02020404030301010803" pitchFamily="18" charset="0"/>
                <a:ea typeface="Helvetica" panose="020B0604020202020204" pitchFamily="34" charset="0"/>
                <a:cs typeface="Helvetica" panose="020B0604020202020204" pitchFamily="34" charset="0"/>
              </a:rPr>
              <a:t>u.p.s</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pl-PL" b="1" kern="100" dirty="0">
                <a:effectLst/>
                <a:latin typeface="Garamond" panose="02020404030301010803" pitchFamily="18" charset="0"/>
                <a:ea typeface="Helvetica" panose="020B0604020202020204" pitchFamily="34" charset="0"/>
                <a:cs typeface="Helvetica" panose="020B0604020202020204" pitchFamily="34" charset="0"/>
              </a:rPr>
              <a:t>Rada gminy </a:t>
            </a:r>
            <a:r>
              <a:rPr lang="pl-PL" kern="100" dirty="0">
                <a:effectLst/>
                <a:latin typeface="Garamond" panose="02020404030301010803" pitchFamily="18" charset="0"/>
                <a:ea typeface="Helvetica" panose="020B0604020202020204" pitchFamily="34" charset="0"/>
                <a:cs typeface="Helvetica" panose="020B0604020202020204" pitchFamily="34" charset="0"/>
              </a:rPr>
              <a:t>określa, w drodze uchwały, </a:t>
            </a:r>
            <a:r>
              <a:rPr lang="pl-PL" b="1" kern="100" dirty="0">
                <a:effectLst/>
                <a:latin typeface="Garamond" panose="02020404030301010803" pitchFamily="18" charset="0"/>
                <a:ea typeface="Helvetica" panose="020B0604020202020204" pitchFamily="34" charset="0"/>
                <a:cs typeface="Helvetica" panose="020B0604020202020204" pitchFamily="34" charset="0"/>
              </a:rPr>
              <a:t>szczegółowe warunki przyznawania usług wsparcia krótkoterminowego świadczonego w formie dziennej i w formie pobytu całodobowego </a:t>
            </a:r>
            <a:r>
              <a:rPr lang="pl-PL" kern="100" dirty="0">
                <a:effectLst/>
                <a:latin typeface="Garamond" panose="02020404030301010803" pitchFamily="18" charset="0"/>
                <a:ea typeface="Helvetica" panose="020B0604020202020204" pitchFamily="34" charset="0"/>
                <a:cs typeface="Helvetica" panose="020B0604020202020204" pitchFamily="34" charset="0"/>
              </a:rPr>
              <a:t>oraz </a:t>
            </a:r>
            <a:r>
              <a:rPr lang="pl-PL" b="1" kern="100" dirty="0">
                <a:effectLst/>
                <a:latin typeface="Garamond" panose="02020404030301010803" pitchFamily="18" charset="0"/>
                <a:ea typeface="Helvetica" panose="020B0604020202020204" pitchFamily="34" charset="0"/>
                <a:cs typeface="Helvetica" panose="020B0604020202020204" pitchFamily="34" charset="0"/>
              </a:rPr>
              <a:t>warunki odpłatności za te usługi </a:t>
            </a:r>
            <a:r>
              <a:rPr lang="pl-PL" kern="100" dirty="0">
                <a:effectLst/>
                <a:latin typeface="Garamond" panose="02020404030301010803" pitchFamily="18" charset="0"/>
                <a:ea typeface="Helvetica" panose="020B0604020202020204" pitchFamily="34" charset="0"/>
                <a:cs typeface="Helvetica" panose="020B0604020202020204" pitchFamily="34" charset="0"/>
              </a:rPr>
              <a:t>oraz </a:t>
            </a:r>
            <a:r>
              <a:rPr lang="pl-PL" b="1" kern="100" dirty="0">
                <a:effectLst/>
                <a:latin typeface="Garamond" panose="02020404030301010803" pitchFamily="18" charset="0"/>
                <a:ea typeface="Helvetica" panose="020B0604020202020204" pitchFamily="34" charset="0"/>
                <a:cs typeface="Helvetica" panose="020B0604020202020204" pitchFamily="34" charset="0"/>
              </a:rPr>
              <a:t>szczegółowe warunki częściowego lub całkowitego zwolnienia od opłat, jak również tryb ich pobierania (art. 97a ust. 3)</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26744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E14C567-2AC7-366D-68D1-43201736A2BF}"/>
              </a:ext>
            </a:extLst>
          </p:cNvPr>
          <p:cNvSpPr>
            <a:spLocks noGrp="1"/>
          </p:cNvSpPr>
          <p:nvPr>
            <p:ph idx="4294967295"/>
          </p:nvPr>
        </p:nvSpPr>
        <p:spPr>
          <a:xfrm>
            <a:off x="151075" y="675861"/>
            <a:ext cx="12040925" cy="4789902"/>
          </a:xfrm>
        </p:spPr>
        <p:txBody>
          <a:bodyPr>
            <a:normAutofit/>
          </a:bodyPr>
          <a:lstStyle/>
          <a:p>
            <a:pPr marL="0" indent="0" algn="ctr">
              <a:buNone/>
            </a:pPr>
            <a:endParaRPr lang="pl-PL" sz="4800" b="1">
              <a:solidFill>
                <a:schemeClr val="tx1"/>
              </a:solidFill>
              <a:latin typeface="Garamond" panose="02020404030301010803" pitchFamily="18" charset="0"/>
            </a:endParaRPr>
          </a:p>
          <a:p>
            <a:pPr marL="0" indent="0" algn="ctr">
              <a:buNone/>
            </a:pPr>
            <a:r>
              <a:rPr lang="pl-PL" sz="4800" b="1">
                <a:solidFill>
                  <a:schemeClr val="tx1"/>
                </a:solidFill>
                <a:latin typeface="Garamond" panose="02020404030301010803" pitchFamily="18" charset="0"/>
              </a:rPr>
              <a:t>NADZÓR </a:t>
            </a:r>
            <a:r>
              <a:rPr lang="pl-PL" sz="4800" b="1" dirty="0">
                <a:solidFill>
                  <a:schemeClr val="tx1"/>
                </a:solidFill>
                <a:latin typeface="Garamond" panose="02020404030301010803" pitchFamily="18" charset="0"/>
              </a:rPr>
              <a:t>NAD FUNKCJONOWANIEM DOMÓW POMOCY SPOŁECZNEJ </a:t>
            </a:r>
            <a:endParaRPr lang="pl-PL" sz="4800" dirty="0"/>
          </a:p>
        </p:txBody>
      </p:sp>
    </p:spTree>
    <p:extLst>
      <p:ext uri="{BB962C8B-B14F-4D97-AF65-F5344CB8AC3E}">
        <p14:creationId xmlns:p14="http://schemas.microsoft.com/office/powerpoint/2010/main" val="2875358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D8057A-339D-273C-A7DB-0063194D019C}"/>
              </a:ext>
            </a:extLst>
          </p:cNvPr>
          <p:cNvSpPr>
            <a:spLocks noGrp="1"/>
          </p:cNvSpPr>
          <p:nvPr>
            <p:ph type="title"/>
          </p:nvPr>
        </p:nvSpPr>
        <p:spPr>
          <a:xfrm>
            <a:off x="1057013" y="804519"/>
            <a:ext cx="10393959"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844D3A9E-A60A-C90A-9BED-278BCFDC2B91}"/>
              </a:ext>
            </a:extLst>
          </p:cNvPr>
          <p:cNvSpPr>
            <a:spLocks noGrp="1"/>
          </p:cNvSpPr>
          <p:nvPr>
            <p:ph idx="1"/>
          </p:nvPr>
        </p:nvSpPr>
        <p:spPr/>
        <p:txBody>
          <a:bodyPr/>
          <a:lstStyle/>
          <a:p>
            <a:pPr algn="just"/>
            <a:r>
              <a:rPr lang="pl-PL" kern="100" dirty="0">
                <a:effectLst/>
                <a:latin typeface="Garamond" panose="02020404030301010803" pitchFamily="18" charset="0"/>
                <a:ea typeface="Helvetica" panose="020B0604020202020204" pitchFamily="34" charset="0"/>
                <a:cs typeface="Helvetica" panose="020B0604020202020204" pitchFamily="34" charset="0"/>
              </a:rPr>
              <a:t>Usługi wsparcia krótkoterminowego są odpłatne do wysokości opłat, o których mowa w art. 97a ust. 1 Osoba korzystająca z usług wsparcia krótkoterminowego </a:t>
            </a:r>
            <a:r>
              <a:rPr lang="pl-PL" b="1" kern="100" dirty="0">
                <a:effectLst/>
                <a:latin typeface="Garamond" panose="02020404030301010803" pitchFamily="18" charset="0"/>
                <a:ea typeface="Helvetica" panose="020B0604020202020204" pitchFamily="34" charset="0"/>
                <a:cs typeface="Helvetica" panose="020B0604020202020204" pitchFamily="34" charset="0"/>
              </a:rPr>
              <a:t>nie ponosi opłat, jeżeli jej dochód nie przekracza kwoty kryterium dochodowego dla osoby samotnie gospodarującej </a:t>
            </a:r>
            <a:r>
              <a:rPr lang="pl-PL" kern="100" dirty="0">
                <a:effectLst/>
                <a:latin typeface="Garamond" panose="02020404030301010803" pitchFamily="18" charset="0"/>
                <a:ea typeface="Helvetica" panose="020B0604020202020204" pitchFamily="34" charset="0"/>
                <a:cs typeface="Helvetica" panose="020B0604020202020204" pitchFamily="34" charset="0"/>
              </a:rPr>
              <a:t>(art. 97a ust. 3 </a:t>
            </a:r>
            <a:r>
              <a:rPr lang="pl-PL" kern="100" dirty="0" err="1">
                <a:effectLst/>
                <a:latin typeface="Garamond" panose="02020404030301010803" pitchFamily="18" charset="0"/>
                <a:ea typeface="Helvetica" panose="020B0604020202020204" pitchFamily="34" charset="0"/>
                <a:cs typeface="Helvetica" panose="020B0604020202020204" pitchFamily="34" charset="0"/>
              </a:rPr>
              <a:t>u.p.s</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p>
          <a:p>
            <a:pPr algn="just"/>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Różnicę</a:t>
            </a:r>
            <a:r>
              <a:rPr lang="pl-PL" b="1" kern="100" dirty="0">
                <a:effectLst/>
                <a:latin typeface="Garamond" panose="02020404030301010803" pitchFamily="18" charset="0"/>
                <a:ea typeface="Helvetica" panose="020B0604020202020204" pitchFamily="34" charset="0"/>
                <a:cs typeface="Helvetica" panose="020B0604020202020204" pitchFamily="34" charset="0"/>
              </a:rPr>
              <a:t> między ustaloną odpłatnością osoby korzystającej z usług wsparcia krótkoterminowego</a:t>
            </a:r>
            <a:r>
              <a:rPr lang="pl-PL" kern="100" dirty="0">
                <a:effectLst/>
                <a:latin typeface="Garamond" panose="02020404030301010803" pitchFamily="18" charset="0"/>
                <a:ea typeface="Helvetica" panose="020B0604020202020204" pitchFamily="34" charset="0"/>
                <a:cs typeface="Helvetica" panose="020B0604020202020204" pitchFamily="34" charset="0"/>
              </a:rPr>
              <a:t> a </a:t>
            </a:r>
            <a:r>
              <a:rPr lang="pl-PL" b="1" kern="100" dirty="0">
                <a:effectLst/>
                <a:latin typeface="Garamond" panose="02020404030301010803" pitchFamily="18" charset="0"/>
                <a:ea typeface="Helvetica" panose="020B0604020202020204" pitchFamily="34" charset="0"/>
                <a:cs typeface="Helvetica" panose="020B0604020202020204" pitchFamily="34" charset="0"/>
              </a:rPr>
              <a:t>opłatą za usługi</a:t>
            </a:r>
            <a:r>
              <a:rPr lang="pl-PL" kern="100" dirty="0">
                <a:effectLst/>
                <a:latin typeface="Garamond" panose="02020404030301010803" pitchFamily="18" charset="0"/>
                <a:ea typeface="Helvetica" panose="020B0604020202020204" pitchFamily="34" charset="0"/>
                <a:cs typeface="Helvetica" panose="020B0604020202020204" pitchFamily="34" charset="0"/>
              </a:rPr>
              <a:t>, o której mowa,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ponosi gmina</a:t>
            </a:r>
            <a:r>
              <a:rPr lang="pl-PL"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która przyznała osobie usługi wsparcia krótkoterminowego</a:t>
            </a:r>
            <a:r>
              <a:rPr lang="pl-PL" kern="100" dirty="0">
                <a:effectLst/>
                <a:latin typeface="Garamond" panose="02020404030301010803" pitchFamily="18" charset="0"/>
                <a:ea typeface="Helvetica" panose="020B0604020202020204" pitchFamily="34" charset="0"/>
                <a:cs typeface="Helvetica" panose="020B0604020202020204" pitchFamily="34" charset="0"/>
              </a:rPr>
              <a:t> (art. 97a ust. 4 </a:t>
            </a:r>
            <a:r>
              <a:rPr lang="pl-PL" kern="100" dirty="0" err="1">
                <a:effectLst/>
                <a:latin typeface="Garamond" panose="02020404030301010803" pitchFamily="18" charset="0"/>
                <a:ea typeface="Helvetica" panose="020B0604020202020204" pitchFamily="34" charset="0"/>
                <a:cs typeface="Helvetica" panose="020B0604020202020204" pitchFamily="34" charset="0"/>
              </a:rPr>
              <a:t>u.p.s</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pl-PL" kern="100" dirty="0">
              <a:effectLst/>
              <a:latin typeface="Garamond" panose="02020404030301010803" pitchFamily="18" charset="0"/>
              <a:ea typeface="Helvetica" panose="020B0604020202020204" pitchFamily="34" charset="0"/>
              <a:cs typeface="Helvetica" panose="020B0604020202020204" pitchFamily="34" charset="0"/>
            </a:endParaRPr>
          </a:p>
          <a:p>
            <a:pPr algn="just"/>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935534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96A096-46AE-CD3E-CF93-011962E3558E}"/>
              </a:ext>
            </a:extLst>
          </p:cNvPr>
          <p:cNvSpPr>
            <a:spLocks noGrp="1"/>
          </p:cNvSpPr>
          <p:nvPr>
            <p:ph type="title"/>
          </p:nvPr>
        </p:nvSpPr>
        <p:spPr>
          <a:xfrm>
            <a:off x="1132515" y="620785"/>
            <a:ext cx="10284902" cy="1232969"/>
          </a:xfrm>
        </p:spPr>
        <p:txBody>
          <a:bodyPr>
            <a:no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3" name="Symbol zastępczy zawartości 2">
            <a:extLst>
              <a:ext uri="{FF2B5EF4-FFF2-40B4-BE49-F238E27FC236}">
                <a16:creationId xmlns:a16="http://schemas.microsoft.com/office/drawing/2014/main" id="{9F7D4C5E-974F-1A23-7E88-66D1DDC2DFDE}"/>
              </a:ext>
            </a:extLst>
          </p:cNvPr>
          <p:cNvSpPr>
            <a:spLocks noGrp="1"/>
          </p:cNvSpPr>
          <p:nvPr>
            <p:ph idx="1"/>
          </p:nvPr>
        </p:nvSpPr>
        <p:spPr/>
        <p:txBody>
          <a:bodyPr>
            <a:normAutofit lnSpcReduction="10000"/>
          </a:bodyPr>
          <a:lstStyle/>
          <a:p>
            <a:pPr algn="just"/>
            <a:r>
              <a:rPr lang="pl-PL" b="1" dirty="0">
                <a:latin typeface="Garamond" panose="02020404030301010803" pitchFamily="18" charset="0"/>
              </a:rPr>
              <a:t>Świadczyć usługi wsparcia krótkoterminowego w formie pobytu całodobowego lub    w formie dziennej</a:t>
            </a:r>
            <a:r>
              <a:rPr lang="pl-PL" dirty="0">
                <a:latin typeface="Garamond" panose="02020404030301010803" pitchFamily="18" charset="0"/>
              </a:rPr>
              <a:t> dla osób pełnoletnich wymagających wsparcia z powodu wieku, choroby lub niepełnosprawności, niebędących mieszkańcami domu, mogą domy pomocy społecznej,        o których mowa w art. 56 pkt 1-4 i 6 ustawy o pomocy społecznej (z wyłączeniem dps dla dzieci i młodzieży niepełnosprawnych intelektualnie i uzależnionych od alkoholu).</a:t>
            </a:r>
          </a:p>
          <a:p>
            <a:pPr algn="just"/>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Podmiot prowadzący dom pomocy społecznej </a:t>
            </a:r>
            <a:r>
              <a:rPr lang="pl-PL" kern="100" dirty="0">
                <a:effectLst/>
                <a:latin typeface="Garamond" panose="02020404030301010803" pitchFamily="18" charset="0"/>
                <a:ea typeface="Helvetica" panose="020B0604020202020204" pitchFamily="34" charset="0"/>
                <a:cs typeface="Helvetica" panose="020B0604020202020204" pitchFamily="34" charset="0"/>
              </a:rPr>
              <a:t>zgłasza wojewodzie informację o zamiarze świadczenia przez dom usług wsparcia krótkoterminowego (całodobowych lub dziennych), ze wskazaniem liczby miejsc przeznaczonych na usługi wsparcia dziennego i całodobowego, w terminie 14 dni od dnia ich powstania.</a:t>
            </a:r>
            <a:endParaRPr lang="pl-PL"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pl-PL" dirty="0">
              <a:latin typeface="Garamond" panose="02020404030301010803" pitchFamily="18" charset="0"/>
            </a:endParaRPr>
          </a:p>
        </p:txBody>
      </p:sp>
    </p:spTree>
    <p:extLst>
      <p:ext uri="{BB962C8B-B14F-4D97-AF65-F5344CB8AC3E}">
        <p14:creationId xmlns:p14="http://schemas.microsoft.com/office/powerpoint/2010/main" val="311512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28E040-1092-9CFB-09D9-75379CE25122}"/>
              </a:ext>
            </a:extLst>
          </p:cNvPr>
          <p:cNvSpPr>
            <a:spLocks noGrp="1"/>
          </p:cNvSpPr>
          <p:nvPr>
            <p:ph type="title"/>
          </p:nvPr>
        </p:nvSpPr>
        <p:spPr>
          <a:xfrm>
            <a:off x="947955" y="804519"/>
            <a:ext cx="10494627"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09A4457B-AA40-2DD7-9479-D3C5CF5C8897}"/>
              </a:ext>
            </a:extLst>
          </p:cNvPr>
          <p:cNvSpPr>
            <a:spLocks noGrp="1"/>
          </p:cNvSpPr>
          <p:nvPr>
            <p:ph idx="1"/>
          </p:nvPr>
        </p:nvSpPr>
        <p:spPr/>
        <p:txBody>
          <a:bodyPr/>
          <a:lstStyle/>
          <a:p>
            <a:pPr marL="139700" algn="just">
              <a:lnSpc>
                <a:spcPct val="107000"/>
              </a:lnSpc>
              <a:spcBef>
                <a:spcPts val="650"/>
              </a:spcBef>
              <a:spcAft>
                <a:spcPts val="650"/>
              </a:spcAft>
            </a:pPr>
            <a:r>
              <a:rPr lang="pl-PL" sz="2400" b="1" kern="100" dirty="0">
                <a:effectLst/>
                <a:latin typeface="Garamond" panose="02020404030301010803" pitchFamily="18" charset="0"/>
                <a:ea typeface="Helvetica" panose="020B0604020202020204" pitchFamily="34" charset="0"/>
                <a:cs typeface="Helvetica" panose="020B0604020202020204" pitchFamily="34" charset="0"/>
              </a:rPr>
              <a:t>Usługi wsparcia krótkoterminowego </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realizowane </a:t>
            </a:r>
            <a:r>
              <a:rPr lang="pl-PL" sz="24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w formie pobytu całodobowego </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są adekwatne do </a:t>
            </a:r>
            <a:r>
              <a:rPr lang="pl-PL" sz="24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zakresu usług realizowanych </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przez dom pomocy społecznej na rzecz jego mieszkańców, z uwzględnieniem </a:t>
            </a:r>
            <a:r>
              <a:rPr lang="pl-PL" sz="24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indywidualnych potrzeb osób korzystających z tej formy wsparcia.</a:t>
            </a:r>
            <a:endParaRPr lang="pl-PL" sz="2400" b="1" kern="10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sz="2400" b="1" kern="100" dirty="0">
                <a:effectLst/>
                <a:latin typeface="Garamond" panose="02020404030301010803" pitchFamily="18" charset="0"/>
                <a:ea typeface="Helvetica" panose="020B0604020202020204" pitchFamily="34" charset="0"/>
                <a:cs typeface="Helvetica" panose="020B0604020202020204" pitchFamily="34" charset="0"/>
              </a:rPr>
              <a:t>Usługi wsparcia krótkoterminowego </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realizowane </a:t>
            </a:r>
            <a:r>
              <a:rPr lang="pl-PL" sz="24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w formie dziennej </a:t>
            </a:r>
            <a:r>
              <a:rPr lang="pl-PL" sz="2400" kern="100" dirty="0">
                <a:effectLst/>
                <a:latin typeface="Garamond" panose="02020404030301010803" pitchFamily="18" charset="0"/>
                <a:ea typeface="Helvetica" panose="020B0604020202020204" pitchFamily="34" charset="0"/>
                <a:cs typeface="Helvetica" panose="020B0604020202020204" pitchFamily="34" charset="0"/>
              </a:rPr>
              <a:t>obejmują usługi, o których mowa wyżej, z wyłączeniem pobytu całodobowego.</a:t>
            </a:r>
          </a:p>
          <a:p>
            <a:pPr marL="139700" algn="just">
              <a:lnSpc>
                <a:spcPct val="107000"/>
              </a:lnSpc>
              <a:spcBef>
                <a:spcPts val="650"/>
              </a:spcBef>
              <a:spcAft>
                <a:spcPts val="650"/>
              </a:spcAft>
            </a:pP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8588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2AF343-F793-BFED-E64E-B175E2FDBA9C}"/>
              </a:ext>
            </a:extLst>
          </p:cNvPr>
          <p:cNvSpPr>
            <a:spLocks noGrp="1"/>
          </p:cNvSpPr>
          <p:nvPr>
            <p:ph type="title"/>
          </p:nvPr>
        </p:nvSpPr>
        <p:spPr/>
        <p:txBody>
          <a:bodyPr>
            <a:normAutofit fontScale="90000"/>
          </a:bodyPr>
          <a:lstStyle/>
          <a:p>
            <a:pPr algn="ctr"/>
            <a:r>
              <a:rPr lang="pl-PL" sz="2000" b="1" dirty="0">
                <a:latin typeface="Garamond" panose="02020404030301010803" pitchFamily="18" charset="0"/>
              </a:rPr>
              <a:t>ZALECANA PRZEZ </a:t>
            </a:r>
            <a:r>
              <a:rPr lang="pl-PL" sz="2000" b="1" dirty="0" err="1">
                <a:latin typeface="Garamond" panose="02020404030301010803" pitchFamily="18" charset="0"/>
              </a:rPr>
              <a:t>mrIps</a:t>
            </a:r>
            <a:r>
              <a:rPr lang="pl-PL" sz="2000" b="1" dirty="0">
                <a:latin typeface="Garamond" panose="02020404030301010803" pitchFamily="18" charset="0"/>
              </a:rPr>
              <a:t> PROCEDURA POSTĘPOWANIA PRZY WDRAŻANIU ROZWIĄZAŃ DOT. TWORZENIA MIEJSC PRZEZNACZONYCH NA ŚWIADCZENIE USŁUG WSPARCIA KRÓTKOTERMINOWEGO W DOMACH POMOCY SPOŁECZNEJ</a:t>
            </a:r>
          </a:p>
        </p:txBody>
      </p:sp>
      <p:sp>
        <p:nvSpPr>
          <p:cNvPr id="3" name="Symbol zastępczy zawartości 2">
            <a:extLst>
              <a:ext uri="{FF2B5EF4-FFF2-40B4-BE49-F238E27FC236}">
                <a16:creationId xmlns:a16="http://schemas.microsoft.com/office/drawing/2014/main" id="{E414BBD7-F1A0-CAC2-07E3-7A976292A2D0}"/>
              </a:ext>
            </a:extLst>
          </p:cNvPr>
          <p:cNvSpPr>
            <a:spLocks noGrp="1"/>
          </p:cNvSpPr>
          <p:nvPr>
            <p:ph idx="1"/>
          </p:nvPr>
        </p:nvSpPr>
        <p:spPr/>
        <p:txBody>
          <a:bodyPr>
            <a:normAutofit fontScale="77500" lnSpcReduction="20000"/>
          </a:bodyPr>
          <a:lstStyle/>
          <a:p>
            <a:pPr marL="0" indent="0" algn="just">
              <a:buNone/>
            </a:pPr>
            <a:r>
              <a:rPr lang="pl-PL" sz="2200" b="1" i="0" u="none" strike="noStrike" baseline="0" dirty="0">
                <a:solidFill>
                  <a:srgbClr val="0070C0"/>
                </a:solidFill>
                <a:latin typeface="Garamond" panose="02020404030301010803" pitchFamily="18" charset="0"/>
              </a:rPr>
              <a:t>TRYB nr 1  PRZEKSZTAŁCENIE ISTNIEJĄCYCH MIEJSC W DOMU POMOCY SPOŁECZNEJ W CELU ŚWIADCZENIA USŁUG WSPARCIA KRÓTKOTERMINOWEGO - W FORMIE POBYTU CAŁODOBOWEGO 	</a:t>
            </a:r>
          </a:p>
          <a:p>
            <a:pPr algn="just"/>
            <a:r>
              <a:rPr lang="pl-PL" sz="2200" b="0" i="0" u="none" strike="noStrike" baseline="0" dirty="0">
                <a:solidFill>
                  <a:srgbClr val="000000"/>
                </a:solidFill>
                <a:latin typeface="Garamond" panose="02020404030301010803" pitchFamily="18" charset="0"/>
              </a:rPr>
              <a:t>1. 	Podmiot prowadzący dom pomocy społecznej na podstawie wydanego zezwolenia przekształcający istniejące miejsca dla mieszkańców domu pomocy społecznej w miejsca przeznaczone do świadczenia usług wsparcia krótkoterminowego w formie pobytu całodobowego - </a:t>
            </a:r>
            <a:r>
              <a:rPr lang="pl-PL" sz="2200" b="1" i="0" u="none" strike="noStrike" baseline="0" dirty="0">
                <a:solidFill>
                  <a:srgbClr val="FF0000"/>
                </a:solidFill>
                <a:latin typeface="Garamond" panose="02020404030301010803" pitchFamily="18" charset="0"/>
              </a:rPr>
              <a:t>musi spełniać następujące warunki</a:t>
            </a:r>
            <a:r>
              <a:rPr lang="pl-PL" sz="2200" b="0" i="0" u="none" strike="noStrike" baseline="0" dirty="0">
                <a:solidFill>
                  <a:srgbClr val="000000"/>
                </a:solidFill>
                <a:latin typeface="Garamond" panose="02020404030301010803" pitchFamily="18" charset="0"/>
              </a:rPr>
              <a:t>: 	</a:t>
            </a:r>
          </a:p>
          <a:p>
            <a:pPr algn="just"/>
            <a:r>
              <a:rPr lang="pl-PL" sz="2200" b="0" i="0" u="none" strike="noStrike" baseline="0" dirty="0">
                <a:solidFill>
                  <a:srgbClr val="000000"/>
                </a:solidFill>
                <a:latin typeface="Garamond" panose="02020404030301010803" pitchFamily="18" charset="0"/>
              </a:rPr>
              <a:t>A 	</a:t>
            </a:r>
            <a:r>
              <a:rPr lang="pl-PL" sz="2200" b="1" i="0" u="none" strike="noStrike" baseline="0" dirty="0">
                <a:solidFill>
                  <a:srgbClr val="FF0000"/>
                </a:solidFill>
                <a:latin typeface="Garamond" panose="02020404030301010803" pitchFamily="18" charset="0"/>
              </a:rPr>
              <a:t>Dokonać projektu zmian w dokumentach statutowych </a:t>
            </a:r>
            <a:r>
              <a:rPr lang="pl-PL" sz="2200" b="0" i="0" u="none" strike="noStrike" baseline="0" dirty="0">
                <a:solidFill>
                  <a:srgbClr val="000000"/>
                </a:solidFill>
                <a:latin typeface="Garamond" panose="02020404030301010803" pitchFamily="18" charset="0"/>
              </a:rPr>
              <a:t>(statut domu pomocy społecznej, regulamin organizacyjny), w ramach których wydziela się organizacyjnie miejsca świadczenia usług wsparcia krótkoterminowego. Koniecznym jest, aby </a:t>
            </a:r>
            <a:r>
              <a:rPr lang="pl-PL" sz="2200" b="1" i="0" u="none" strike="noStrike" baseline="0" dirty="0">
                <a:solidFill>
                  <a:srgbClr val="000000"/>
                </a:solidFill>
                <a:latin typeface="Garamond" panose="02020404030301010803" pitchFamily="18" charset="0"/>
              </a:rPr>
              <a:t>z dokumentów wynikała liczba miejsc i sposób ich funkcjonowania w ramach wydzielonej organizacyjnie struktury </a:t>
            </a:r>
            <a:r>
              <a:rPr lang="pl-PL" sz="2200" i="0" u="none" strike="noStrike" baseline="0" dirty="0">
                <a:solidFill>
                  <a:srgbClr val="000000"/>
                </a:solidFill>
                <a:latin typeface="Garamond" panose="02020404030301010803" pitchFamily="18" charset="0"/>
              </a:rPr>
              <a:t>(n</a:t>
            </a:r>
            <a:r>
              <a:rPr lang="pl-PL" sz="2200" b="0" i="0" u="none" strike="noStrike" baseline="0" dirty="0">
                <a:solidFill>
                  <a:srgbClr val="000000"/>
                </a:solidFill>
                <a:latin typeface="Garamond" panose="02020404030301010803" pitchFamily="18" charset="0"/>
              </a:rPr>
              <a:t>ajpóźniej na 14 dni przed zgłoszeniem do Wojewody - podstawa prawna: art..55a ust. 2 </a:t>
            </a:r>
            <a:r>
              <a:rPr lang="pl-PL" sz="2200" b="0" i="0" u="none" strike="noStrike" baseline="0" dirty="0" err="1">
                <a:solidFill>
                  <a:srgbClr val="000000"/>
                </a:solidFill>
                <a:latin typeface="Garamond" panose="02020404030301010803" pitchFamily="18" charset="0"/>
              </a:rPr>
              <a:t>u.p.s</a:t>
            </a:r>
            <a:r>
              <a:rPr lang="pl-PL" sz="2200" b="0" i="0" u="none" strike="noStrike" baseline="0" dirty="0">
                <a:solidFill>
                  <a:srgbClr val="000000"/>
                </a:solidFill>
                <a:latin typeface="Garamond" panose="02020404030301010803" pitchFamily="18" charset="0"/>
              </a:rPr>
              <a:t>.)</a:t>
            </a:r>
            <a:endParaRPr lang="pl-PL" sz="2200" b="1" i="0" u="none" strike="noStrike" baseline="0" dirty="0">
              <a:solidFill>
                <a:srgbClr val="000000"/>
              </a:solidFill>
              <a:latin typeface="Garamond" panose="02020404030301010803" pitchFamily="18" charset="0"/>
            </a:endParaRPr>
          </a:p>
          <a:p>
            <a:endParaRPr lang="pl-PL" dirty="0">
              <a:latin typeface="Garamond" panose="02020404030301010803" pitchFamily="18" charset="0"/>
            </a:endParaRPr>
          </a:p>
        </p:txBody>
      </p:sp>
    </p:spTree>
    <p:extLst>
      <p:ext uri="{BB962C8B-B14F-4D97-AF65-F5344CB8AC3E}">
        <p14:creationId xmlns:p14="http://schemas.microsoft.com/office/powerpoint/2010/main" val="3260602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2CA7A7-7D78-4493-4402-190CE0BD6DF4}"/>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5636C778-7024-8A9F-86EF-1527EF7CBA0A}"/>
              </a:ext>
            </a:extLst>
          </p:cNvPr>
          <p:cNvSpPr>
            <a:spLocks noGrp="1"/>
          </p:cNvSpPr>
          <p:nvPr>
            <p:ph idx="1"/>
          </p:nvPr>
        </p:nvSpPr>
        <p:spPr>
          <a:xfrm>
            <a:off x="1451579" y="1954636"/>
            <a:ext cx="9603275" cy="3511710"/>
          </a:xfrm>
        </p:spPr>
        <p:txBody>
          <a:bodyPr>
            <a:normAutofit fontScale="70000" lnSpcReduction="20000"/>
          </a:bodyPr>
          <a:lstStyle/>
          <a:p>
            <a:pPr algn="just"/>
            <a:r>
              <a:rPr lang="pl-PL" sz="2300" b="0" i="0" u="none" strike="noStrike" baseline="0" dirty="0">
                <a:solidFill>
                  <a:srgbClr val="000000"/>
                </a:solidFill>
                <a:latin typeface="Garamond" panose="02020404030301010803" pitchFamily="18" charset="0"/>
              </a:rPr>
              <a:t>B. Złożyć pisemną informację (która wszczyna postępowanie) do wojewody właściwego ze względu na miejsce położenia domu pomocy społecznej </a:t>
            </a:r>
            <a:r>
              <a:rPr lang="pl-PL" sz="2300" b="1" i="0" u="none" strike="noStrike" baseline="0" dirty="0">
                <a:solidFill>
                  <a:srgbClr val="FF0000"/>
                </a:solidFill>
                <a:latin typeface="Garamond" panose="02020404030301010803" pitchFamily="18" charset="0"/>
              </a:rPr>
              <a:t>o zamiarze świadczenia przez dom usług wsparcia krótkoterminowego</a:t>
            </a:r>
            <a:r>
              <a:rPr lang="pl-PL" sz="2300" b="0" i="0" u="none" strike="noStrike" baseline="0" dirty="0">
                <a:solidFill>
                  <a:srgbClr val="000000"/>
                </a:solidFill>
                <a:latin typeface="Garamond" panose="02020404030301010803" pitchFamily="18" charset="0"/>
              </a:rPr>
              <a:t>.              Z przedmiotowej informacji musi wynikać, iż miejsca pobytu krótkoterminowego są prowadzone w wyniku przekształcenia obecnie istniejących miejsc dla mieszkańców domu. </a:t>
            </a:r>
          </a:p>
          <a:p>
            <a:pPr algn="just"/>
            <a:r>
              <a:rPr lang="pl-PL" sz="2300" b="0" i="0" u="none" strike="noStrike" baseline="0" dirty="0">
                <a:solidFill>
                  <a:srgbClr val="000000"/>
                </a:solidFill>
                <a:latin typeface="Garamond" panose="02020404030301010803" pitchFamily="18" charset="0"/>
              </a:rPr>
              <a:t>Do informacji podmiot powinien dołączyć: </a:t>
            </a:r>
          </a:p>
          <a:p>
            <a:pPr marL="0" indent="0" algn="just">
              <a:buNone/>
            </a:pPr>
            <a:r>
              <a:rPr lang="pl-PL" sz="2300" b="0" i="0" u="none" strike="noStrike" baseline="0" dirty="0">
                <a:solidFill>
                  <a:srgbClr val="000000"/>
                </a:solidFill>
                <a:latin typeface="Garamond" panose="02020404030301010803" pitchFamily="18" charset="0"/>
              </a:rPr>
              <a:t>1. Projekt zmiany statutu – jeżeli jest wymagany; </a:t>
            </a:r>
          </a:p>
          <a:p>
            <a:pPr marL="0" indent="0" algn="just">
              <a:buNone/>
            </a:pPr>
            <a:r>
              <a:rPr lang="pl-PL" sz="2300" b="0" i="0" u="none" strike="noStrike" baseline="0" dirty="0">
                <a:solidFill>
                  <a:srgbClr val="000000"/>
                </a:solidFill>
                <a:latin typeface="Garamond" panose="02020404030301010803" pitchFamily="18" charset="0"/>
              </a:rPr>
              <a:t>2. Projekt regulaminu organizacyjnego domu pomocy społecznej; </a:t>
            </a:r>
          </a:p>
          <a:p>
            <a:pPr marL="0" indent="0" algn="just">
              <a:buNone/>
            </a:pPr>
            <a:r>
              <a:rPr lang="pl-PL" sz="2300" b="0" i="0" u="none" strike="noStrike" baseline="0" dirty="0">
                <a:solidFill>
                  <a:srgbClr val="000000"/>
                </a:solidFill>
                <a:latin typeface="Garamond" panose="02020404030301010803" pitchFamily="18" charset="0"/>
              </a:rPr>
              <a:t>3. Inne dokumenty istotne dla postępowania administracyjnego. </a:t>
            </a:r>
          </a:p>
          <a:p>
            <a:pPr marL="0" indent="0" algn="just">
              <a:buNone/>
            </a:pPr>
            <a:r>
              <a:rPr lang="pl-PL" sz="2300" b="0" i="0" u="none" strike="noStrike" baseline="0" dirty="0">
                <a:solidFill>
                  <a:srgbClr val="000000"/>
                </a:solidFill>
                <a:latin typeface="Garamond" panose="02020404030301010803" pitchFamily="18" charset="0"/>
              </a:rPr>
              <a:t>Informacja powoduje wszczęcie postępowania administracyjnego w zakresie wydania zgody na przekształcenie miejsc dla mieszkańców domu w miejsca przeznaczone do świadczenia usług wsparcia krótkoterminowego w formie pobytu całodobowego (podstawa prawna: art. 57c).	</a:t>
            </a:r>
          </a:p>
          <a:p>
            <a:endParaRPr lang="pl-PL" dirty="0"/>
          </a:p>
        </p:txBody>
      </p:sp>
    </p:spTree>
    <p:extLst>
      <p:ext uri="{BB962C8B-B14F-4D97-AF65-F5344CB8AC3E}">
        <p14:creationId xmlns:p14="http://schemas.microsoft.com/office/powerpoint/2010/main" val="866742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0BE569-4999-2844-D1A2-4B5AE0E131CB}"/>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5D0FBE8E-BBD0-D573-0821-BDC5F986E2FC}"/>
              </a:ext>
            </a:extLst>
          </p:cNvPr>
          <p:cNvSpPr>
            <a:spLocks noGrp="1"/>
          </p:cNvSpPr>
          <p:nvPr>
            <p:ph idx="1"/>
          </p:nvPr>
        </p:nvSpPr>
        <p:spPr>
          <a:xfrm>
            <a:off x="1451579" y="1853754"/>
            <a:ext cx="9603275" cy="4018540"/>
          </a:xfrm>
        </p:spPr>
        <p:txBody>
          <a:bodyPr>
            <a:noAutofit/>
          </a:bodyPr>
          <a:lstStyle/>
          <a:p>
            <a:pPr algn="just"/>
            <a:r>
              <a:rPr lang="pl-PL" sz="1700" dirty="0">
                <a:solidFill>
                  <a:srgbClr val="000000"/>
                </a:solidFill>
                <a:latin typeface="Garamond" panose="02020404030301010803" pitchFamily="18" charset="0"/>
              </a:rPr>
              <a:t>2 - </a:t>
            </a:r>
            <a:r>
              <a:rPr lang="pl-PL" sz="1700" b="0" i="0" u="none" strike="noStrike" baseline="0" dirty="0">
                <a:solidFill>
                  <a:srgbClr val="000000"/>
                </a:solidFill>
                <a:latin typeface="Garamond" panose="02020404030301010803" pitchFamily="18" charset="0"/>
              </a:rPr>
              <a:t>Na podstawie złożonego pisemnej informacji oraz załączonych dokumentów wojewoda wszczyna postępowanie administracyjne w zakresie zmiany decyzji administracyjnej w przedmiocie wydania zezwolenia na prowadzenie domu pomocy społecznej, </a:t>
            </a:r>
            <a:r>
              <a:rPr lang="pl-PL" sz="1700" b="1" i="0" u="none" strike="noStrike" baseline="0" dirty="0">
                <a:solidFill>
                  <a:srgbClr val="000000"/>
                </a:solidFill>
                <a:latin typeface="Garamond" panose="02020404030301010803" pitchFamily="18" charset="0"/>
              </a:rPr>
              <a:t>w części dotyczącej liczby miejsc przeznaczonych dla mieszkańców domu. </a:t>
            </a:r>
          </a:p>
          <a:p>
            <a:pPr algn="just"/>
            <a:r>
              <a:rPr lang="pl-PL" sz="1700" b="1" i="0" u="none" strike="noStrike" baseline="0" dirty="0">
                <a:solidFill>
                  <a:srgbClr val="000000"/>
                </a:solidFill>
                <a:latin typeface="Garamond" panose="02020404030301010803" pitchFamily="18" charset="0"/>
              </a:rPr>
              <a:t>Wojewoda</a:t>
            </a:r>
            <a:r>
              <a:rPr lang="pl-PL" sz="1700" b="0" i="0" u="none" strike="noStrike" baseline="0" dirty="0">
                <a:solidFill>
                  <a:srgbClr val="000000"/>
                </a:solidFill>
                <a:latin typeface="Garamond" panose="02020404030301010803" pitchFamily="18" charset="0"/>
              </a:rPr>
              <a:t> analizując </a:t>
            </a:r>
            <a:r>
              <a:rPr lang="pl-PL" sz="1700" b="1" i="0" u="none" strike="noStrike" baseline="0" dirty="0">
                <a:solidFill>
                  <a:srgbClr val="000000"/>
                </a:solidFill>
                <a:latin typeface="Garamond" panose="02020404030301010803" pitchFamily="18" charset="0"/>
              </a:rPr>
              <a:t>stan faktyczny, treść informacji, dokumenty </a:t>
            </a:r>
            <a:r>
              <a:rPr lang="pl-PL" sz="1700" b="0" i="0" u="none" strike="noStrike" baseline="0" dirty="0">
                <a:solidFill>
                  <a:srgbClr val="000000"/>
                </a:solidFill>
                <a:latin typeface="Garamond" panose="02020404030301010803" pitchFamily="18" charset="0"/>
              </a:rPr>
              <a:t>dołączone do informacji </a:t>
            </a:r>
            <a:r>
              <a:rPr lang="pl-PL" sz="1700" b="1" i="0" u="none" strike="noStrike" baseline="0" dirty="0">
                <a:solidFill>
                  <a:srgbClr val="000000"/>
                </a:solidFill>
                <a:latin typeface="Garamond" panose="02020404030301010803" pitchFamily="18" charset="0"/>
              </a:rPr>
              <a:t>bierze pod uwagę kwestię wpływu zmniejszenia liczby miejsc przeznaczonych dla mieszkańców domu </a:t>
            </a:r>
            <a:r>
              <a:rPr lang="pl-PL" sz="1700" b="0" i="0" u="none" strike="noStrike" baseline="0" dirty="0">
                <a:solidFill>
                  <a:srgbClr val="000000"/>
                </a:solidFill>
                <a:latin typeface="Garamond" panose="02020404030301010803" pitchFamily="18" charset="0"/>
              </a:rPr>
              <a:t>na </a:t>
            </a:r>
            <a:r>
              <a:rPr lang="pl-PL" sz="1700" b="1" i="0" u="none" strike="noStrike" baseline="0" dirty="0">
                <a:solidFill>
                  <a:srgbClr val="FF0000"/>
                </a:solidFill>
                <a:latin typeface="Garamond" panose="02020404030301010803" pitchFamily="18" charset="0"/>
              </a:rPr>
              <a:t>dostępność tych miejsc w kontekście zapotrzebowania regionalnego na miejsca w danym typie domu</a:t>
            </a:r>
            <a:r>
              <a:rPr lang="pl-PL" sz="1700" b="0" i="0" u="none" strike="noStrike" baseline="0" dirty="0">
                <a:solidFill>
                  <a:srgbClr val="FF0000"/>
                </a:solidFill>
                <a:latin typeface="Garamond" panose="02020404030301010803" pitchFamily="18" charset="0"/>
              </a:rPr>
              <a:t>. </a:t>
            </a:r>
          </a:p>
          <a:p>
            <a:pPr algn="just"/>
            <a:r>
              <a:rPr lang="pl-PL" sz="1700" b="0" i="0" u="none" strike="noStrike" baseline="0" dirty="0">
                <a:solidFill>
                  <a:srgbClr val="000000"/>
                </a:solidFill>
                <a:latin typeface="Garamond" panose="02020404030301010803" pitchFamily="18" charset="0"/>
              </a:rPr>
              <a:t>Z uwagi na fakt, iż Wnioskodawca prowadzi działalność objętą zezwoleniem na prowadzenie domu pomocy społecznej uzyskanym prawomocną decyzją administracyjną o określonej liczbie miejsc w określonym typie domu, </a:t>
            </a:r>
            <a:r>
              <a:rPr lang="pl-PL" sz="1700" b="1" i="0" u="none" strike="noStrike" baseline="0" dirty="0">
                <a:solidFill>
                  <a:srgbClr val="FF0000"/>
                </a:solidFill>
                <a:latin typeface="Garamond" panose="02020404030301010803" pitchFamily="18" charset="0"/>
              </a:rPr>
              <a:t>nie jest wymagana wizytacja obiektu</a:t>
            </a:r>
            <a:r>
              <a:rPr lang="pl-PL" sz="1700" b="0" i="0" u="none" strike="noStrike" baseline="0" dirty="0">
                <a:solidFill>
                  <a:srgbClr val="000000"/>
                </a:solidFill>
                <a:latin typeface="Garamond" panose="02020404030301010803" pitchFamily="18" charset="0"/>
              </a:rPr>
              <a:t>, o której mowa w art. 57 ust. 4 </a:t>
            </a:r>
            <a:r>
              <a:rPr lang="pl-PL" sz="1700" b="0" i="0" u="none" strike="noStrike" baseline="0" dirty="0" err="1">
                <a:solidFill>
                  <a:srgbClr val="000000"/>
                </a:solidFill>
                <a:latin typeface="Garamond" panose="02020404030301010803" pitchFamily="18" charset="0"/>
              </a:rPr>
              <a:t>u.p.s</a:t>
            </a:r>
            <a:r>
              <a:rPr lang="pl-PL" sz="1700" b="0" i="0" u="none" strike="noStrike" baseline="0" dirty="0">
                <a:solidFill>
                  <a:srgbClr val="000000"/>
                </a:solidFill>
                <a:latin typeface="Garamond" panose="02020404030301010803" pitchFamily="18" charset="0"/>
              </a:rPr>
              <a:t>. </a:t>
            </a:r>
            <a:endParaRPr lang="pl-PL" sz="1700" dirty="0"/>
          </a:p>
        </p:txBody>
      </p:sp>
    </p:spTree>
    <p:extLst>
      <p:ext uri="{BB962C8B-B14F-4D97-AF65-F5344CB8AC3E}">
        <p14:creationId xmlns:p14="http://schemas.microsoft.com/office/powerpoint/2010/main" val="2191602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F01642-588C-ECD1-55A1-3961BEBBF420}"/>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02452B7D-AAB8-C5EC-E2D3-EE668B6B1CFD}"/>
              </a:ext>
            </a:extLst>
          </p:cNvPr>
          <p:cNvSpPr>
            <a:spLocks noGrp="1"/>
          </p:cNvSpPr>
          <p:nvPr>
            <p:ph idx="1"/>
          </p:nvPr>
        </p:nvSpPr>
        <p:spPr/>
        <p:txBody>
          <a:bodyPr>
            <a:normAutofit/>
          </a:bodyPr>
          <a:lstStyle/>
          <a:p>
            <a:pPr algn="just"/>
            <a:r>
              <a:rPr lang="pl-PL" sz="1800" b="0" i="0" u="none" strike="noStrike" baseline="0" dirty="0">
                <a:solidFill>
                  <a:srgbClr val="000000"/>
                </a:solidFill>
                <a:latin typeface="Garamond" panose="02020404030301010803" pitchFamily="18" charset="0"/>
              </a:rPr>
              <a:t>Uzasadnieniem braku konieczności wizytacji obiektu jest regulacja zawarta</a:t>
            </a:r>
            <a:r>
              <a:rPr lang="pl-PL" sz="1800" b="0" i="0" u="none" strike="noStrike" dirty="0">
                <a:solidFill>
                  <a:srgbClr val="000000"/>
                </a:solidFill>
                <a:latin typeface="Garamond" panose="02020404030301010803" pitchFamily="18" charset="0"/>
              </a:rPr>
              <a:t> </a:t>
            </a:r>
            <a:r>
              <a:rPr lang="pl-PL" sz="1800" b="0" i="0" u="none" strike="noStrike" baseline="0" dirty="0">
                <a:solidFill>
                  <a:srgbClr val="000000"/>
                </a:solidFill>
                <a:latin typeface="Garamond" panose="02020404030301010803" pitchFamily="18" charset="0"/>
              </a:rPr>
              <a:t>w art. 55a ust. 5 stanowiącego o braku odrębnych standardów dotyczących miejsc wsparcia krótkoterminowego</a:t>
            </a:r>
            <a:r>
              <a:rPr lang="pl-PL" sz="1800" b="0" i="0" u="none" strike="noStrike" dirty="0">
                <a:solidFill>
                  <a:srgbClr val="000000"/>
                </a:solidFill>
                <a:latin typeface="Garamond" panose="02020404030301010803" pitchFamily="18" charset="0"/>
              </a:rPr>
              <a:t>             </a:t>
            </a:r>
            <a:r>
              <a:rPr lang="pl-PL" sz="1800" b="0" i="0" u="none" strike="noStrike" baseline="0" dirty="0">
                <a:solidFill>
                  <a:srgbClr val="000000"/>
                </a:solidFill>
                <a:latin typeface="Garamond" panose="02020404030301010803" pitchFamily="18" charset="0"/>
              </a:rPr>
              <a:t>w formie pobytu całodobowego. Podmiot podlegał kontrolom, a wnioskowana zmiana dotyczy jedynie przeznaczenia już istniejących miejsc spełniających standardy określone w rozporządzeniu MRiPS         w sprawie domów pomocy społecznej. </a:t>
            </a:r>
          </a:p>
          <a:p>
            <a:pPr algn="just"/>
            <a:r>
              <a:rPr lang="pl-PL" sz="1800" b="0" i="0" u="none" strike="noStrike" baseline="0" dirty="0">
                <a:solidFill>
                  <a:srgbClr val="000000"/>
                </a:solidFill>
                <a:latin typeface="Garamond" panose="02020404030301010803" pitchFamily="18" charset="0"/>
              </a:rPr>
              <a:t>Przedmiotowe postępowanie administracyjne zakończone zostanie wydaniem decyzji administracyjnej. Od decyzji administracyjnej przysługują środki odwoławcze zgodnie z przepisami k.p.a. </a:t>
            </a:r>
          </a:p>
          <a:p>
            <a:pPr algn="just"/>
            <a:r>
              <a:rPr lang="pl-PL" sz="1800" dirty="0">
                <a:latin typeface="Garamond" panose="02020404030301010803" pitchFamily="18" charset="0"/>
              </a:rPr>
              <a:t>A - </a:t>
            </a:r>
            <a:r>
              <a:rPr lang="pl-PL" sz="1800" dirty="0">
                <a:solidFill>
                  <a:srgbClr val="000000"/>
                </a:solidFill>
                <a:latin typeface="Garamond" panose="02020404030301010803" pitchFamily="18" charset="0"/>
              </a:rPr>
              <a:t>W przypadku decyzji odmownej nie jest możliwe prowadzenie usług wsparcia krótkoterminowego w formie pobytu całodobowego na terenie domu pomocy społecznej wnioskodawcy.</a:t>
            </a:r>
            <a:endParaRPr lang="pl-PL" sz="1800" dirty="0"/>
          </a:p>
        </p:txBody>
      </p:sp>
    </p:spTree>
    <p:extLst>
      <p:ext uri="{BB962C8B-B14F-4D97-AF65-F5344CB8AC3E}">
        <p14:creationId xmlns:p14="http://schemas.microsoft.com/office/powerpoint/2010/main" val="2545974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58FBE7-0DF8-7863-2BB6-A68EEDE87D9C}"/>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B7D5926C-0D17-DCAD-4A12-B461C1190141}"/>
              </a:ext>
            </a:extLst>
          </p:cNvPr>
          <p:cNvSpPr>
            <a:spLocks noGrp="1"/>
          </p:cNvSpPr>
          <p:nvPr>
            <p:ph idx="1"/>
          </p:nvPr>
        </p:nvSpPr>
        <p:spPr/>
        <p:txBody>
          <a:bodyPr>
            <a:noAutofit/>
          </a:bodyPr>
          <a:lstStyle/>
          <a:p>
            <a:pPr algn="just"/>
            <a:r>
              <a:rPr lang="pl-PL" sz="1600" b="0" i="0" u="none" strike="noStrike" baseline="0" dirty="0">
                <a:solidFill>
                  <a:srgbClr val="000000"/>
                </a:solidFill>
                <a:latin typeface="Garamond" panose="02020404030301010803" pitchFamily="18" charset="0"/>
              </a:rPr>
              <a:t>Tym samym po wyczerpaniu środków odwoławczych i uprawomocnieniu się decyzji odmownej wnioskodawca zobowiązany jest przywrócić stan faktyczny i prawny (zmiana zapisów dokumentacji jeśli były to dokumenty zatwierdzone przez odpowiednie organy jeszcze przed złożeniem pisemnej informacji do wojewody) do stanu poprzedniego tj. sprzed złożenia do wojewody informacji o zamiarze świadczenia przez dom usług wsparcia krótkoterminowego (termin - działania niezwłoczne ze strony wnioskodawcy).</a:t>
            </a:r>
          </a:p>
          <a:p>
            <a:pPr algn="just"/>
            <a:r>
              <a:rPr lang="pl-PL" sz="1600" b="0" i="0" u="none" strike="noStrike" baseline="0" dirty="0">
                <a:solidFill>
                  <a:srgbClr val="000000"/>
                </a:solidFill>
                <a:latin typeface="Garamond" panose="02020404030301010803" pitchFamily="18" charset="0"/>
              </a:rPr>
              <a:t>B - W przypadku uwzględnienia żądania wnioskodawcy wojewoda wydaje decyzję zmieniającą uprzednio wydaną decyzję w sprawie wydania zezwolenia na prowadzenie domu pomocy społecznej, dokonując zmiany tej decyzji w ten sposób, iż zostaje </a:t>
            </a:r>
            <a:r>
              <a:rPr lang="pl-PL" sz="1600" b="1" i="0" u="none" strike="noStrike" baseline="0" dirty="0">
                <a:solidFill>
                  <a:srgbClr val="FF0000"/>
                </a:solidFill>
                <a:latin typeface="Garamond" panose="02020404030301010803" pitchFamily="18" charset="0"/>
              </a:rPr>
              <a:t>pomniejszona liczba miejsc dla mieszkańców domu o liczbę miejsc przeznaczonych na usługi wsparcia krótkoterminowego świadczonych w formie całodobowej wraz ze wskazaniem liczby przekształconych miejsc</a:t>
            </a:r>
            <a:r>
              <a:rPr lang="pl-PL" sz="1600" b="1" dirty="0">
                <a:solidFill>
                  <a:srgbClr val="FF0000"/>
                </a:solidFill>
                <a:latin typeface="Garamond" panose="02020404030301010803" pitchFamily="18" charset="0"/>
              </a:rPr>
              <a:t> </a:t>
            </a:r>
            <a:r>
              <a:rPr lang="pl-PL" sz="1600" dirty="0">
                <a:latin typeface="Garamond" panose="02020404030301010803" pitchFamily="18" charset="0"/>
              </a:rPr>
              <a:t>(</a:t>
            </a:r>
            <a:r>
              <a:rPr lang="pl-PL" sz="1600" dirty="0">
                <a:solidFill>
                  <a:srgbClr val="000000"/>
                </a:solidFill>
                <a:latin typeface="Garamond" panose="02020404030301010803" pitchFamily="18" charset="0"/>
              </a:rPr>
              <a:t>p</a:t>
            </a:r>
            <a:r>
              <a:rPr lang="pl-PL" sz="1600" b="0" i="0" u="none" strike="noStrike" baseline="0" dirty="0">
                <a:solidFill>
                  <a:srgbClr val="000000"/>
                </a:solidFill>
                <a:latin typeface="Garamond" panose="02020404030301010803" pitchFamily="18" charset="0"/>
              </a:rPr>
              <a:t>odmiot prowadzący dom pomocy społecznej prowadzi działalność zgodną z wydaną decyzją administracyjną). 	</a:t>
            </a:r>
          </a:p>
        </p:txBody>
      </p:sp>
    </p:spTree>
    <p:extLst>
      <p:ext uri="{BB962C8B-B14F-4D97-AF65-F5344CB8AC3E}">
        <p14:creationId xmlns:p14="http://schemas.microsoft.com/office/powerpoint/2010/main" val="657731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7DF903-24E5-1C0B-DED9-7179762C5C0E}"/>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1C4268FD-9883-37A6-93A6-98EA5CF30C6B}"/>
              </a:ext>
            </a:extLst>
          </p:cNvPr>
          <p:cNvSpPr>
            <a:spLocks noGrp="1"/>
          </p:cNvSpPr>
          <p:nvPr>
            <p:ph idx="1"/>
          </p:nvPr>
        </p:nvSpPr>
        <p:spPr/>
        <p:txBody>
          <a:bodyPr>
            <a:normAutofit lnSpcReduction="10000"/>
          </a:bodyPr>
          <a:lstStyle/>
          <a:p>
            <a:pPr algn="just"/>
            <a:r>
              <a:rPr lang="pl-PL" sz="1800" b="0" i="0" u="none" strike="noStrike" baseline="0" dirty="0">
                <a:solidFill>
                  <a:srgbClr val="000000"/>
                </a:solidFill>
                <a:latin typeface="Garamond" panose="02020404030301010803" pitchFamily="18" charset="0"/>
              </a:rPr>
              <a:t>C - Wnioskodawca zobligowany jest do niezwłocznego dokonania zmian w dokumentach statutowych (statut domu pomocy społecznej, regulamin organizacyjny) poprzez zatwierdzenie zmienionych dokumentów przez uprawnione organy samorządu terytorialnego bądź organy uprawnione do reprezentacji podmiotu, w ramach których wydziela się organizacyjnie miejsca świadczenia usług wsparcia krótkoterminowego</a:t>
            </a:r>
            <a:r>
              <a:rPr lang="pl-PL" sz="1800" b="0" i="0" u="none" strike="noStrike" dirty="0">
                <a:solidFill>
                  <a:srgbClr val="000000"/>
                </a:solidFill>
                <a:latin typeface="Garamond" panose="02020404030301010803" pitchFamily="18" charset="0"/>
              </a:rPr>
              <a:t> (</a:t>
            </a:r>
            <a:r>
              <a:rPr lang="pl-PL" sz="1800" b="0" i="0" u="none" strike="noStrike" baseline="0" dirty="0">
                <a:solidFill>
                  <a:srgbClr val="000000"/>
                </a:solidFill>
                <a:latin typeface="Garamond" panose="02020404030301010803" pitchFamily="18" charset="0"/>
              </a:rPr>
              <a:t>działania niezwłoczne ze strony wnioskodawcy. Niezwłocznie po wydaniu decyzji).</a:t>
            </a:r>
          </a:p>
          <a:p>
            <a:pPr algn="just"/>
            <a:r>
              <a:rPr lang="pl-PL" sz="1800" dirty="0">
                <a:latin typeface="Garamond" panose="02020404030301010803" pitchFamily="18" charset="0"/>
              </a:rPr>
              <a:t>3 - </a:t>
            </a:r>
            <a:r>
              <a:rPr lang="pl-PL" sz="1800" b="1" i="0" u="none" strike="noStrike" baseline="0" dirty="0">
                <a:solidFill>
                  <a:srgbClr val="000000"/>
                </a:solidFill>
                <a:latin typeface="Garamond" panose="02020404030301010803" pitchFamily="18" charset="0"/>
              </a:rPr>
              <a:t>Wojewoda</a:t>
            </a:r>
            <a:r>
              <a:rPr lang="pl-PL" sz="1800" b="0" i="0" u="none" strike="noStrike" baseline="0" dirty="0">
                <a:solidFill>
                  <a:srgbClr val="000000"/>
                </a:solidFill>
                <a:latin typeface="Garamond" panose="02020404030301010803" pitchFamily="18" charset="0"/>
              </a:rPr>
              <a:t> </a:t>
            </a:r>
            <a:r>
              <a:rPr lang="pl-PL" sz="1800" b="1" i="0" u="none" strike="noStrike" baseline="0" dirty="0">
                <a:solidFill>
                  <a:srgbClr val="FF0000"/>
                </a:solidFill>
                <a:latin typeface="Garamond" panose="02020404030301010803" pitchFamily="18" charset="0"/>
              </a:rPr>
              <a:t>dokonuje stosowanych zmian w prowadzonym rejestrze </a:t>
            </a:r>
            <a:r>
              <a:rPr lang="pl-PL" sz="1800" b="0" i="0" u="none" strike="noStrike" baseline="0" dirty="0">
                <a:solidFill>
                  <a:srgbClr val="000000"/>
                </a:solidFill>
                <a:latin typeface="Garamond" panose="02020404030301010803" pitchFamily="18" charset="0"/>
              </a:rPr>
              <a:t>domów pomocy społecznej </a:t>
            </a:r>
            <a:r>
              <a:rPr lang="pl-PL" sz="1800" b="1" i="0" u="none" strike="noStrike" baseline="0" dirty="0">
                <a:solidFill>
                  <a:srgbClr val="FF0000"/>
                </a:solidFill>
                <a:latin typeface="Garamond" panose="02020404030301010803" pitchFamily="18" charset="0"/>
              </a:rPr>
              <a:t>poprzez umieszczenie w nim informacji o świadczeniu przez dom pomocy społecznej usług wsparcia krótkoterminowego w formie pobytu całodobowego </a:t>
            </a:r>
            <a:r>
              <a:rPr lang="pl-PL" sz="1800" i="0" u="none" strike="noStrike" baseline="0" dirty="0">
                <a:latin typeface="Garamond" panose="02020404030301010803" pitchFamily="18" charset="0"/>
              </a:rPr>
              <a:t>– zgodnie z art. 57 ust. 6a pkt 8. </a:t>
            </a:r>
          </a:p>
          <a:p>
            <a:pPr marL="0" indent="0" algn="just">
              <a:buNone/>
            </a:pPr>
            <a:endParaRPr lang="pl-PL" sz="1900" b="1" i="0" u="none" strike="noStrike" baseline="0" dirty="0">
              <a:solidFill>
                <a:srgbClr val="FF0000"/>
              </a:solidFill>
              <a:latin typeface="Garamond" panose="02020404030301010803" pitchFamily="18" charset="0"/>
            </a:endParaRPr>
          </a:p>
          <a:p>
            <a:endParaRPr lang="pl-PL" dirty="0"/>
          </a:p>
        </p:txBody>
      </p:sp>
    </p:spTree>
    <p:extLst>
      <p:ext uri="{BB962C8B-B14F-4D97-AF65-F5344CB8AC3E}">
        <p14:creationId xmlns:p14="http://schemas.microsoft.com/office/powerpoint/2010/main" val="3744005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F08802-D9D0-1D7E-FC7F-1C93489A8EE7}"/>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EE16F58D-47ED-07C6-13C9-0176FD5507A4}"/>
              </a:ext>
            </a:extLst>
          </p:cNvPr>
          <p:cNvSpPr>
            <a:spLocks noGrp="1"/>
          </p:cNvSpPr>
          <p:nvPr>
            <p:ph idx="1"/>
          </p:nvPr>
        </p:nvSpPr>
        <p:spPr/>
        <p:txBody>
          <a:bodyPr>
            <a:normAutofit fontScale="92500" lnSpcReduction="20000"/>
          </a:bodyPr>
          <a:lstStyle/>
          <a:p>
            <a:pPr algn="just"/>
            <a:r>
              <a:rPr lang="pl-PL" sz="1800" b="1" i="0" u="none" strike="noStrike" baseline="0" dirty="0">
                <a:solidFill>
                  <a:srgbClr val="0070C0"/>
                </a:solidFill>
                <a:latin typeface="Garamond" panose="02020404030301010803" pitchFamily="18" charset="0"/>
              </a:rPr>
              <a:t>TRYB nr 2  - PRZEKSZTAŁCENIE ISTNIEJĄCYCH MIEJSC W DOMU POMOCY SPOŁECZNEJ W CELU ŚWIADCZENIA USŁUG WSPARCIA KRÓTKOTERMINOWEGO - W FORMIE DZIENNEJ.</a:t>
            </a:r>
          </a:p>
          <a:p>
            <a:pPr algn="just"/>
            <a:r>
              <a:rPr lang="pl-PL" sz="1800" b="0" i="0" u="none" strike="noStrike" baseline="0" dirty="0">
                <a:solidFill>
                  <a:srgbClr val="000000"/>
                </a:solidFill>
                <a:latin typeface="Garamond" panose="02020404030301010803" pitchFamily="18" charset="0"/>
              </a:rPr>
              <a:t>1 - Podmiot prowadzący dom pomocy społecznej na podstawie wydanego zezwolenia przekształcający istniejące miejsca dla mieszkańców domu pomocy społecznej w miejsca przeznaczone do świadczenia usług wsparcia krótkoterminowego </a:t>
            </a:r>
            <a:r>
              <a:rPr lang="pl-PL" sz="1800" b="1" i="0" u="none" strike="noStrike" baseline="0" dirty="0">
                <a:solidFill>
                  <a:srgbClr val="FF0000"/>
                </a:solidFill>
                <a:latin typeface="Garamond" panose="02020404030301010803" pitchFamily="18" charset="0"/>
              </a:rPr>
              <a:t>w formie dziennej </a:t>
            </a:r>
            <a:r>
              <a:rPr lang="pl-PL" sz="1800" b="0" i="0" u="none" strike="noStrike" baseline="0" dirty="0">
                <a:solidFill>
                  <a:srgbClr val="000000"/>
                </a:solidFill>
                <a:latin typeface="Garamond" panose="02020404030301010803" pitchFamily="18" charset="0"/>
              </a:rPr>
              <a:t>musi spełniać następujące warunki: 	</a:t>
            </a:r>
          </a:p>
          <a:p>
            <a:pPr algn="just"/>
            <a:r>
              <a:rPr lang="pl-PL" sz="1800" b="0" i="0" u="none" strike="noStrike" baseline="0" dirty="0">
                <a:solidFill>
                  <a:srgbClr val="000000"/>
                </a:solidFill>
                <a:latin typeface="Garamond" panose="02020404030301010803" pitchFamily="18" charset="0"/>
              </a:rPr>
              <a:t>A - Dokonać projektu zmian w dokumentach statutowych (statut domu pomocy społecznej, regulamin organizacyjny), w ramach których wydziela się organizacyjnie miejsca świadczenia usług wsparcia krótkoterminowego. </a:t>
            </a:r>
            <a:r>
              <a:rPr lang="pl-PL" sz="1800" b="1" i="0" u="none" strike="noStrike" baseline="0" dirty="0">
                <a:solidFill>
                  <a:srgbClr val="FF0000"/>
                </a:solidFill>
                <a:latin typeface="Garamond" panose="02020404030301010803" pitchFamily="18" charset="0"/>
              </a:rPr>
              <a:t>Koniecznym jest, aby z dokumentów wynikała liczba miejsc i sposób ich funkcjonowania w ramach wydzielonej organizacyjnie struktury</a:t>
            </a:r>
            <a:r>
              <a:rPr lang="pl-PL" sz="1800" dirty="0">
                <a:solidFill>
                  <a:srgbClr val="000000"/>
                </a:solidFill>
                <a:latin typeface="Garamond" panose="02020404030301010803" pitchFamily="18" charset="0"/>
              </a:rPr>
              <a:t> (uwagi - n</a:t>
            </a:r>
            <a:r>
              <a:rPr lang="pl-PL" sz="1800" b="0" i="0" u="none" strike="noStrike" baseline="0" dirty="0">
                <a:solidFill>
                  <a:srgbClr val="000000"/>
                </a:solidFill>
                <a:latin typeface="Garamond" panose="02020404030301010803" pitchFamily="18" charset="0"/>
              </a:rPr>
              <a:t>ajpóźniej na 14 dni przed zgłoszeniem do Wojewody (podstawa prawna: 55a ust. 2 </a:t>
            </a:r>
            <a:r>
              <a:rPr lang="pl-PL" sz="1800" b="0" i="0" u="none" strike="noStrike" baseline="0" dirty="0" err="1">
                <a:solidFill>
                  <a:srgbClr val="000000"/>
                </a:solidFill>
                <a:latin typeface="Garamond" panose="02020404030301010803" pitchFamily="18" charset="0"/>
              </a:rPr>
              <a:t>u.p.s</a:t>
            </a:r>
            <a:r>
              <a:rPr lang="pl-PL" sz="1800" b="0" i="0" u="none" strike="noStrike" baseline="0" dirty="0">
                <a:solidFill>
                  <a:srgbClr val="000000"/>
                </a:solidFill>
                <a:latin typeface="Garamond" panose="02020404030301010803" pitchFamily="18" charset="0"/>
              </a:rPr>
              <a:t>.).	</a:t>
            </a:r>
          </a:p>
          <a:p>
            <a:endParaRPr lang="pl-PL" dirty="0"/>
          </a:p>
        </p:txBody>
      </p:sp>
    </p:spTree>
    <p:extLst>
      <p:ext uri="{BB962C8B-B14F-4D97-AF65-F5344CB8AC3E}">
        <p14:creationId xmlns:p14="http://schemas.microsoft.com/office/powerpoint/2010/main" val="56177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541B64-100A-0156-8B42-08212F0172E3}"/>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a:t>
            </a:r>
            <a:endParaRPr lang="pl-PL" dirty="0"/>
          </a:p>
        </p:txBody>
      </p:sp>
      <p:sp>
        <p:nvSpPr>
          <p:cNvPr id="3" name="Symbol zastępczy zawartości 2">
            <a:extLst>
              <a:ext uri="{FF2B5EF4-FFF2-40B4-BE49-F238E27FC236}">
                <a16:creationId xmlns:a16="http://schemas.microsoft.com/office/drawing/2014/main" id="{464A4886-1D58-6BA1-EAF7-D5D7E20F7615}"/>
              </a:ext>
            </a:extLst>
          </p:cNvPr>
          <p:cNvSpPr>
            <a:spLocks noGrp="1"/>
          </p:cNvSpPr>
          <p:nvPr>
            <p:ph idx="1"/>
          </p:nvPr>
        </p:nvSpPr>
        <p:spPr/>
        <p:txBody>
          <a:bodyPr>
            <a:normAutofit fontScale="92500" lnSpcReduction="10000"/>
          </a:bodyPr>
          <a:lstStyle/>
          <a:p>
            <a:pPr algn="just"/>
            <a:r>
              <a:rPr lang="pl-PL" sz="2000" dirty="0">
                <a:solidFill>
                  <a:schemeClr val="tx1"/>
                </a:solidFill>
                <a:latin typeface="Garamond" panose="02020404030301010803" pitchFamily="18" charset="0"/>
              </a:rPr>
              <a:t>Zgodnie z art. 22 pkt 8 ustawy o pomocy społecznej (Dz. U. z 2023 r. poz. 901z późn. zm.), </a:t>
            </a:r>
            <a:r>
              <a:rPr lang="pl-PL" sz="2000" b="1" dirty="0">
                <a:solidFill>
                  <a:srgbClr val="FF0000"/>
                </a:solidFill>
                <a:latin typeface="Garamond" panose="02020404030301010803" pitchFamily="18" charset="0"/>
              </a:rPr>
              <a:t>nadzór nad realizacją zadań </a:t>
            </a:r>
            <a:r>
              <a:rPr lang="pl-PL" sz="2000" dirty="0">
                <a:solidFill>
                  <a:schemeClr val="tx1"/>
                </a:solidFill>
                <a:latin typeface="Garamond" panose="02020404030301010803" pitchFamily="18" charset="0"/>
              </a:rPr>
              <a:t>samorządu gminnego, powiatowego i województwa, w tym </a:t>
            </a:r>
            <a:r>
              <a:rPr lang="pl-PL" sz="2000" b="1" dirty="0">
                <a:solidFill>
                  <a:schemeClr val="tx1"/>
                </a:solidFill>
                <a:latin typeface="Garamond" panose="02020404030301010803" pitchFamily="18" charset="0"/>
              </a:rPr>
              <a:t>nad jakością działalności jednostek organizacyjnych pomocy społecznej oraz nad jakością usług</a:t>
            </a:r>
            <a:r>
              <a:rPr lang="pl-PL" sz="2000" dirty="0">
                <a:solidFill>
                  <a:schemeClr val="tx1"/>
                </a:solidFill>
                <a:latin typeface="Garamond" panose="02020404030301010803" pitchFamily="18" charset="0"/>
              </a:rPr>
              <a:t>, dla których minister właściwy do spraw zabezpieczenia społecznego </a:t>
            </a:r>
            <a:r>
              <a:rPr lang="pl-PL" sz="2000" b="1" dirty="0">
                <a:solidFill>
                  <a:srgbClr val="FF0000"/>
                </a:solidFill>
                <a:latin typeface="Garamond" panose="02020404030301010803" pitchFamily="18" charset="0"/>
              </a:rPr>
              <a:t>określił standardy,</a:t>
            </a:r>
            <a:r>
              <a:rPr lang="pl-PL" sz="2000" b="1" dirty="0">
                <a:solidFill>
                  <a:schemeClr val="tx1"/>
                </a:solidFill>
                <a:latin typeface="Garamond" panose="02020404030301010803" pitchFamily="18" charset="0"/>
              </a:rPr>
              <a:t>    a także nad zgodnością zatrudnienia pracowników jednostek organizacyjnych pomocy społecznej z wymaganymi kwalifikacjami</a:t>
            </a:r>
            <a:r>
              <a:rPr lang="pl-PL" sz="2000" dirty="0">
                <a:solidFill>
                  <a:schemeClr val="tx1"/>
                </a:solidFill>
                <a:latin typeface="Garamond" panose="02020404030301010803" pitchFamily="18" charset="0"/>
              </a:rPr>
              <a:t>.</a:t>
            </a:r>
          </a:p>
          <a:p>
            <a:pPr algn="just"/>
            <a:r>
              <a:rPr lang="pl-PL" sz="2000" dirty="0">
                <a:solidFill>
                  <a:schemeClr val="tx1"/>
                </a:solidFill>
                <a:latin typeface="Garamond" panose="02020404030301010803" pitchFamily="18" charset="0"/>
              </a:rPr>
              <a:t>Stosownie do art. 22 pkt 9 ustawy o pomocy społecznej, </a:t>
            </a:r>
            <a:r>
              <a:rPr lang="pl-PL" sz="2000" b="1" dirty="0">
                <a:solidFill>
                  <a:schemeClr val="tx1"/>
                </a:solidFill>
                <a:latin typeface="Garamond" panose="02020404030301010803" pitchFamily="18" charset="0"/>
              </a:rPr>
              <a:t>kontrola jakości usług oraz zgodności zatrudnienia pracowników z wymaganymi kwalifikacjami,</a:t>
            </a:r>
            <a:r>
              <a:rPr lang="pl-PL" sz="2000" dirty="0">
                <a:solidFill>
                  <a:schemeClr val="tx1"/>
                </a:solidFill>
                <a:latin typeface="Garamond" panose="02020404030301010803" pitchFamily="18" charset="0"/>
              </a:rPr>
              <a:t> o których mowa w </a:t>
            </a:r>
            <a:r>
              <a:rPr lang="pl-PL" sz="2000" b="1" dirty="0">
                <a:solidFill>
                  <a:schemeClr val="tx1"/>
                </a:solidFill>
                <a:latin typeface="Garamond" panose="02020404030301010803" pitchFamily="18" charset="0"/>
              </a:rPr>
              <a:t>pkt 8</a:t>
            </a:r>
            <a:r>
              <a:rPr lang="pl-PL" sz="2000" dirty="0">
                <a:solidFill>
                  <a:schemeClr val="tx1"/>
                </a:solidFill>
                <a:latin typeface="Garamond" panose="02020404030301010803" pitchFamily="18" charset="0"/>
              </a:rPr>
              <a:t>, </a:t>
            </a:r>
            <a:r>
              <a:rPr lang="pl-PL" sz="2000" b="1" dirty="0">
                <a:solidFill>
                  <a:schemeClr val="tx1"/>
                </a:solidFill>
                <a:latin typeface="Garamond" panose="02020404030301010803" pitchFamily="18" charset="0"/>
              </a:rPr>
              <a:t>wykonywanych przez podmioty niepubliczne </a:t>
            </a:r>
            <a:r>
              <a:rPr lang="pl-PL" sz="2000" dirty="0">
                <a:solidFill>
                  <a:schemeClr val="tx1"/>
                </a:solidFill>
                <a:latin typeface="Garamond" panose="02020404030301010803" pitchFamily="18" charset="0"/>
              </a:rPr>
              <a:t>na </a:t>
            </a:r>
            <a:r>
              <a:rPr lang="pl-PL" sz="2000" b="1" dirty="0">
                <a:solidFill>
                  <a:srgbClr val="FF0000"/>
                </a:solidFill>
                <a:latin typeface="Garamond" panose="02020404030301010803" pitchFamily="18" charset="0"/>
              </a:rPr>
              <a:t>podstawie umowy z organami administracji rządowej i samorządowej.</a:t>
            </a:r>
          </a:p>
          <a:p>
            <a:pPr algn="just"/>
            <a:endParaRPr lang="pl-PL" sz="2000" dirty="0">
              <a:solidFill>
                <a:schemeClr val="tx1"/>
              </a:solidFill>
              <a:latin typeface="Garamond" panose="02020404030301010803" pitchFamily="18" charset="0"/>
            </a:endParaRPr>
          </a:p>
          <a:p>
            <a:endParaRPr lang="pl-PL" dirty="0"/>
          </a:p>
        </p:txBody>
      </p:sp>
    </p:spTree>
    <p:extLst>
      <p:ext uri="{BB962C8B-B14F-4D97-AF65-F5344CB8AC3E}">
        <p14:creationId xmlns:p14="http://schemas.microsoft.com/office/powerpoint/2010/main" val="3977402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79F49E-9601-4AC7-EEA5-5F38F1AC0D9A}"/>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C506A20F-892A-0406-1192-CC23020D4F60}"/>
              </a:ext>
            </a:extLst>
          </p:cNvPr>
          <p:cNvSpPr>
            <a:spLocks noGrp="1"/>
          </p:cNvSpPr>
          <p:nvPr>
            <p:ph idx="1"/>
          </p:nvPr>
        </p:nvSpPr>
        <p:spPr/>
        <p:txBody>
          <a:bodyPr>
            <a:normAutofit lnSpcReduction="10000"/>
          </a:bodyPr>
          <a:lstStyle/>
          <a:p>
            <a:pPr algn="just"/>
            <a:r>
              <a:rPr lang="pl-PL" sz="1800" b="0" i="0" u="none" strike="noStrike" baseline="0" dirty="0">
                <a:solidFill>
                  <a:srgbClr val="000000"/>
                </a:solidFill>
                <a:latin typeface="Garamond" panose="02020404030301010803" pitchFamily="18" charset="0"/>
              </a:rPr>
              <a:t>B - Złożyć pisemną informację (która wszczyna postępowanie) do wojewody właściwego ze względu na miejsce położenia domu pomocy społecznej o zamiarze świadczenia przez dom usług wsparcia krótkoterminowego. </a:t>
            </a:r>
            <a:r>
              <a:rPr lang="pl-PL" sz="1800" b="1" i="0" u="none" strike="noStrike" baseline="0" dirty="0">
                <a:solidFill>
                  <a:srgbClr val="000000"/>
                </a:solidFill>
                <a:latin typeface="Garamond" panose="02020404030301010803" pitchFamily="18" charset="0"/>
              </a:rPr>
              <a:t>Z przedmiotowej informacji musi wynikać, iż miejsca pobytu krótkoterminowego są prowadzone w wyniku przekształcenia obecnie istniejących miejsc dla mieszkańców domu. </a:t>
            </a:r>
          </a:p>
          <a:p>
            <a:pPr marL="0" indent="0" algn="just">
              <a:buNone/>
            </a:pPr>
            <a:r>
              <a:rPr lang="pl-PL" sz="1800" b="0" i="0" u="none" strike="noStrike" baseline="0" dirty="0">
                <a:solidFill>
                  <a:srgbClr val="000000"/>
                </a:solidFill>
                <a:latin typeface="Garamond" panose="02020404030301010803" pitchFamily="18" charset="0"/>
              </a:rPr>
              <a:t>Do informacji podmiot powinien dołączyć: </a:t>
            </a:r>
          </a:p>
          <a:p>
            <a:pPr marL="0" indent="0" algn="just">
              <a:buNone/>
            </a:pPr>
            <a:r>
              <a:rPr lang="pl-PL" sz="1800" b="0" i="0" u="none" strike="noStrike" baseline="0" dirty="0">
                <a:solidFill>
                  <a:srgbClr val="000000"/>
                </a:solidFill>
                <a:latin typeface="Garamond" panose="02020404030301010803" pitchFamily="18" charset="0"/>
              </a:rPr>
              <a:t>1. Projekt zmiany statutu – jeżeli jest wymagany; </a:t>
            </a:r>
          </a:p>
          <a:p>
            <a:pPr marL="0" indent="0" algn="just">
              <a:buNone/>
            </a:pPr>
            <a:r>
              <a:rPr lang="pl-PL" sz="1800" b="0" i="0" u="none" strike="noStrike" baseline="0" dirty="0">
                <a:solidFill>
                  <a:srgbClr val="000000"/>
                </a:solidFill>
                <a:latin typeface="Garamond" panose="02020404030301010803" pitchFamily="18" charset="0"/>
              </a:rPr>
              <a:t>2. Projekt regulaminu organizacyjnego domu pomocy społecznej; </a:t>
            </a:r>
          </a:p>
          <a:p>
            <a:pPr marL="0" indent="0" algn="just">
              <a:buNone/>
            </a:pPr>
            <a:r>
              <a:rPr lang="pl-PL" sz="1800" b="0" i="0" u="none" strike="noStrike" baseline="0" dirty="0">
                <a:solidFill>
                  <a:srgbClr val="000000"/>
                </a:solidFill>
                <a:latin typeface="Garamond" panose="02020404030301010803" pitchFamily="18" charset="0"/>
              </a:rPr>
              <a:t>3. Inne dokumenty istotne dla postępowania administracyjnego. </a:t>
            </a:r>
          </a:p>
          <a:p>
            <a:endParaRPr lang="pl-PL" dirty="0"/>
          </a:p>
        </p:txBody>
      </p:sp>
    </p:spTree>
    <p:extLst>
      <p:ext uri="{BB962C8B-B14F-4D97-AF65-F5344CB8AC3E}">
        <p14:creationId xmlns:p14="http://schemas.microsoft.com/office/powerpoint/2010/main" val="2572823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p:cNvSpPr>
            <a:spLocks noGrp="1"/>
          </p:cNvSpPr>
          <p:nvPr>
            <p:ph idx="1"/>
          </p:nvPr>
        </p:nvSpPr>
        <p:spPr/>
        <p:txBody>
          <a:bodyPr/>
          <a:lstStyle/>
          <a:p>
            <a:pPr algn="just"/>
            <a:r>
              <a:rPr lang="pl-PL" dirty="0">
                <a:solidFill>
                  <a:srgbClr val="000000"/>
                </a:solidFill>
                <a:latin typeface="Garamond" panose="02020404030301010803" pitchFamily="18" charset="0"/>
              </a:rPr>
              <a:t>Informacja powoduje wszczęcie postępowania administracyjnego w zakresie wydania zgody na przekształcenie miejsc dla mieszkańców domu w miejsca przeznaczone na świadczenie usług wsparcia krótkoterminowego (podstawa prawna: art. 57c </a:t>
            </a:r>
            <a:r>
              <a:rPr lang="pl-PL" dirty="0" err="1">
                <a:solidFill>
                  <a:srgbClr val="000000"/>
                </a:solidFill>
                <a:latin typeface="Garamond" panose="02020404030301010803" pitchFamily="18" charset="0"/>
              </a:rPr>
              <a:t>u.p.s</a:t>
            </a:r>
            <a:r>
              <a:rPr lang="pl-PL" dirty="0">
                <a:solidFill>
                  <a:srgbClr val="000000"/>
                </a:solidFill>
                <a:latin typeface="Garamond" panose="02020404030301010803" pitchFamily="18" charset="0"/>
              </a:rPr>
              <a:t>.). 	</a:t>
            </a:r>
          </a:p>
          <a:p>
            <a:pPr algn="just"/>
            <a:r>
              <a:rPr lang="pl-PL" dirty="0">
                <a:latin typeface="Garamond" panose="02020404030301010803" pitchFamily="18" charset="0"/>
              </a:rPr>
              <a:t>2 - </a:t>
            </a:r>
            <a:r>
              <a:rPr lang="pl-PL" dirty="0">
                <a:solidFill>
                  <a:srgbClr val="000000"/>
                </a:solidFill>
                <a:latin typeface="Garamond" panose="02020404030301010803" pitchFamily="18" charset="0"/>
              </a:rPr>
              <a:t>Na podstawie złożonej pisemnej informacji oraz załączonych dokumentów wojewoda wszczyna postępowanie administracyjne w zakresie zmiany decyzji administracyjnej                w przedmiocie wydania zezwolenia na prowadzenie domu pomocy społecznej </a:t>
            </a:r>
            <a:r>
              <a:rPr lang="pl-PL" b="1" dirty="0">
                <a:solidFill>
                  <a:srgbClr val="FF0000"/>
                </a:solidFill>
                <a:latin typeface="Garamond" panose="02020404030301010803" pitchFamily="18" charset="0"/>
              </a:rPr>
              <a:t>w części dotyczącej liczby miejsc przeznaczonych dla mieszkańców domu</a:t>
            </a:r>
            <a:r>
              <a:rPr lang="pl-PL" dirty="0">
                <a:solidFill>
                  <a:srgbClr val="000000"/>
                </a:solidFill>
                <a:latin typeface="Garamond" panose="02020404030301010803" pitchFamily="18" charset="0"/>
              </a:rPr>
              <a:t>. </a:t>
            </a:r>
          </a:p>
          <a:p>
            <a:endParaRPr lang="pl-PL" dirty="0"/>
          </a:p>
        </p:txBody>
      </p:sp>
    </p:spTree>
    <p:extLst>
      <p:ext uri="{BB962C8B-B14F-4D97-AF65-F5344CB8AC3E}">
        <p14:creationId xmlns:p14="http://schemas.microsoft.com/office/powerpoint/2010/main" val="428129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7B2228-5284-9AD3-9823-2B6E47BBF7E6}"/>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D96D5F16-DE43-1DAE-A728-F932860CEC77}"/>
              </a:ext>
            </a:extLst>
          </p:cNvPr>
          <p:cNvSpPr>
            <a:spLocks noGrp="1"/>
          </p:cNvSpPr>
          <p:nvPr>
            <p:ph idx="1"/>
          </p:nvPr>
        </p:nvSpPr>
        <p:spPr/>
        <p:txBody>
          <a:bodyPr>
            <a:normAutofit fontScale="92500" lnSpcReduction="20000"/>
          </a:bodyPr>
          <a:lstStyle/>
          <a:p>
            <a:pPr algn="just"/>
            <a:r>
              <a:rPr lang="pl-PL" b="0" i="0" u="none" strike="noStrike" baseline="0" dirty="0">
                <a:solidFill>
                  <a:srgbClr val="000000"/>
                </a:solidFill>
                <a:latin typeface="Garamond" panose="02020404030301010803" pitchFamily="18" charset="0"/>
              </a:rPr>
              <a:t>Wojewoda </a:t>
            </a:r>
            <a:r>
              <a:rPr lang="pl-PL" b="1" i="0" u="none" strike="noStrike" baseline="0" dirty="0">
                <a:solidFill>
                  <a:srgbClr val="000000"/>
                </a:solidFill>
                <a:latin typeface="Garamond" panose="02020404030301010803" pitchFamily="18" charset="0"/>
              </a:rPr>
              <a:t>analizując stan faktyczny, treść informacji, dokumenty dołączone do informacji </a:t>
            </a:r>
            <a:r>
              <a:rPr lang="pl-PL" b="0" i="0" u="none" strike="noStrike" baseline="0" dirty="0">
                <a:solidFill>
                  <a:srgbClr val="000000"/>
                </a:solidFill>
                <a:latin typeface="Garamond" panose="02020404030301010803" pitchFamily="18" charset="0"/>
              </a:rPr>
              <a:t>bierze pod uwagę </a:t>
            </a:r>
            <a:r>
              <a:rPr lang="pl-PL" b="1" i="0" u="none" strike="noStrike" baseline="0" dirty="0">
                <a:solidFill>
                  <a:srgbClr val="FF0000"/>
                </a:solidFill>
                <a:latin typeface="Garamond" panose="02020404030301010803" pitchFamily="18" charset="0"/>
              </a:rPr>
              <a:t>kwestię wpływu zmniejszenia liczby miejsc przeznaczonych dla mieszkańców domu na dostępność tych miejsc w kontekście zapotrzebowania regionalnego na miejsca w danym typie domu. </a:t>
            </a:r>
          </a:p>
          <a:p>
            <a:pPr algn="just"/>
            <a:r>
              <a:rPr lang="pl-PL" b="0" i="0" u="none" strike="noStrike" baseline="0" dirty="0">
                <a:solidFill>
                  <a:srgbClr val="000000"/>
                </a:solidFill>
                <a:latin typeface="Garamond" panose="02020404030301010803" pitchFamily="18" charset="0"/>
              </a:rPr>
              <a:t>Mając na uwadze </a:t>
            </a:r>
            <a:r>
              <a:rPr lang="pl-PL" b="1" i="0" u="none" strike="noStrike" baseline="0" dirty="0">
                <a:solidFill>
                  <a:srgbClr val="FF0000"/>
                </a:solidFill>
                <a:latin typeface="Garamond" panose="02020404030301010803" pitchFamily="18" charset="0"/>
              </a:rPr>
              <a:t>standard usług wsparcia krótkoterminowego w formie dziennej </a:t>
            </a:r>
            <a:r>
              <a:rPr lang="pl-PL" b="0" i="0" u="none" strike="noStrike" baseline="0" dirty="0">
                <a:solidFill>
                  <a:srgbClr val="000000"/>
                </a:solidFill>
                <a:latin typeface="Garamond" panose="02020404030301010803" pitchFamily="18" charset="0"/>
              </a:rPr>
              <a:t>określony w rozporządzeniu MRiPS w sprawie domów pomocy społecznej </a:t>
            </a:r>
            <a:r>
              <a:rPr lang="pl-PL" b="1" i="0" u="none" strike="noStrike" baseline="0" dirty="0">
                <a:solidFill>
                  <a:srgbClr val="FF0000"/>
                </a:solidFill>
                <a:latin typeface="Garamond" panose="02020404030301010803" pitchFamily="18" charset="0"/>
              </a:rPr>
              <a:t>wskazane jest przeprowadzenie wizytacji obiektu</a:t>
            </a:r>
            <a:r>
              <a:rPr lang="pl-PL" b="0" i="0" u="none" strike="noStrike" baseline="0" dirty="0">
                <a:solidFill>
                  <a:srgbClr val="000000"/>
                </a:solidFill>
                <a:latin typeface="Garamond" panose="02020404030301010803" pitchFamily="18" charset="0"/>
              </a:rPr>
              <a:t>, o której mowa art. 57 ust. 4 </a:t>
            </a:r>
            <a:r>
              <a:rPr lang="pl-PL" b="0" i="0" u="none" strike="noStrike" baseline="0" dirty="0" err="1">
                <a:solidFill>
                  <a:srgbClr val="000000"/>
                </a:solidFill>
                <a:latin typeface="Garamond" panose="02020404030301010803" pitchFamily="18" charset="0"/>
              </a:rPr>
              <a:t>u.p.s</a:t>
            </a:r>
            <a:r>
              <a:rPr lang="pl-PL" b="0" i="0" u="none" strike="noStrike" baseline="0" dirty="0">
                <a:solidFill>
                  <a:srgbClr val="000000"/>
                </a:solidFill>
                <a:latin typeface="Garamond" panose="02020404030301010803" pitchFamily="18" charset="0"/>
              </a:rPr>
              <a:t>., tj. </a:t>
            </a:r>
            <a:r>
              <a:rPr lang="pl-PL" b="1" i="0" u="none" strike="noStrike" baseline="0" dirty="0">
                <a:solidFill>
                  <a:srgbClr val="000000"/>
                </a:solidFill>
                <a:latin typeface="Garamond" panose="02020404030301010803" pitchFamily="18" charset="0"/>
              </a:rPr>
              <a:t>wizytacji tej części domu pomocy społecznej, która ma świadczyć nową usługę             w postaci wsparcia krótkoterminowego w formie dziennej</a:t>
            </a:r>
            <a:r>
              <a:rPr lang="pl-PL" b="0" i="0" u="none" strike="noStrike" baseline="0" dirty="0">
                <a:solidFill>
                  <a:srgbClr val="000000"/>
                </a:solidFill>
                <a:latin typeface="Garamond" panose="02020404030301010803" pitchFamily="18" charset="0"/>
              </a:rPr>
              <a:t>. Protokół oględzin domu pomocy społecznej będzie zatem kluczowym dowodem w sprawie, w zakresie spełnienia standardów wymaganych do świadczenia tego rodzaju usług. </a:t>
            </a:r>
          </a:p>
          <a:p>
            <a:pPr marL="0" indent="0">
              <a:buNone/>
            </a:pPr>
            <a:endParaRPr lang="pl-PL" b="0" i="0" u="none" strike="noStrike" baseline="0" dirty="0">
              <a:solidFill>
                <a:srgbClr val="000000"/>
              </a:solidFill>
              <a:latin typeface="Garamond" panose="02020404030301010803" pitchFamily="18" charset="0"/>
            </a:endParaRPr>
          </a:p>
          <a:p>
            <a:endParaRPr lang="pl-PL" b="0" i="0" u="none" strike="noStrike" baseline="0" dirty="0">
              <a:solidFill>
                <a:srgbClr val="000000"/>
              </a:solidFill>
              <a:latin typeface="Garamond" panose="02020404030301010803" pitchFamily="18" charset="0"/>
            </a:endParaRPr>
          </a:p>
          <a:p>
            <a:endParaRPr lang="pl-PL" dirty="0"/>
          </a:p>
        </p:txBody>
      </p:sp>
    </p:spTree>
    <p:extLst>
      <p:ext uri="{BB962C8B-B14F-4D97-AF65-F5344CB8AC3E}">
        <p14:creationId xmlns:p14="http://schemas.microsoft.com/office/powerpoint/2010/main" val="523772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FB726E-4EFE-1426-3BA0-987AE2370AA2}"/>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00B62C0D-8660-C3B2-09C3-5D03655A971F}"/>
              </a:ext>
            </a:extLst>
          </p:cNvPr>
          <p:cNvSpPr>
            <a:spLocks noGrp="1"/>
          </p:cNvSpPr>
          <p:nvPr>
            <p:ph idx="1"/>
          </p:nvPr>
        </p:nvSpPr>
        <p:spPr/>
        <p:txBody>
          <a:bodyPr>
            <a:normAutofit fontScale="92500" lnSpcReduction="20000"/>
          </a:bodyPr>
          <a:lstStyle/>
          <a:p>
            <a:pPr algn="just"/>
            <a:r>
              <a:rPr lang="pl-PL" sz="1800" b="1" i="0" u="none" strike="noStrike" baseline="0" dirty="0">
                <a:solidFill>
                  <a:srgbClr val="000000"/>
                </a:solidFill>
                <a:latin typeface="Garamond" panose="02020404030301010803" pitchFamily="18" charset="0"/>
              </a:rPr>
              <a:t>A - W przypadku decyzji odmownej </a:t>
            </a:r>
            <a:r>
              <a:rPr lang="pl-PL" sz="1800" b="0" i="0" u="none" strike="noStrike" baseline="0" dirty="0">
                <a:solidFill>
                  <a:srgbClr val="000000"/>
                </a:solidFill>
                <a:latin typeface="Garamond" panose="02020404030301010803" pitchFamily="18" charset="0"/>
              </a:rPr>
              <a:t>nie jest możliwe </a:t>
            </a:r>
            <a:r>
              <a:rPr lang="pl-PL" sz="1800" b="1" i="0" u="none" strike="noStrike" baseline="0" dirty="0">
                <a:solidFill>
                  <a:srgbClr val="FF0000"/>
                </a:solidFill>
                <a:latin typeface="Garamond" panose="02020404030301010803" pitchFamily="18" charset="0"/>
              </a:rPr>
              <a:t>prowadzenie usług wsparcia krótkoterminowego w formie dziennej </a:t>
            </a:r>
            <a:r>
              <a:rPr lang="pl-PL" sz="1800" b="0" i="0" u="none" strike="noStrike" baseline="0" dirty="0">
                <a:solidFill>
                  <a:srgbClr val="000000"/>
                </a:solidFill>
                <a:latin typeface="Garamond" panose="02020404030301010803" pitchFamily="18" charset="0"/>
              </a:rPr>
              <a:t>na terenie domu pomocy społecznej wnioskodawcy. Tym samym </a:t>
            </a:r>
            <a:r>
              <a:rPr lang="pl-PL" sz="1800" b="0" i="0" u="sng" strike="noStrike" baseline="0" dirty="0">
                <a:solidFill>
                  <a:srgbClr val="000000"/>
                </a:solidFill>
                <a:latin typeface="Garamond" panose="02020404030301010803" pitchFamily="18" charset="0"/>
              </a:rPr>
              <a:t>po wyczerpaniu środków odwoławczych i uprawomocnieniu się decyzji odmownej </a:t>
            </a:r>
            <a:r>
              <a:rPr lang="pl-PL" sz="1800" b="0" i="0" u="none" strike="noStrike" baseline="0" dirty="0">
                <a:solidFill>
                  <a:srgbClr val="000000"/>
                </a:solidFill>
                <a:latin typeface="Garamond" panose="02020404030301010803" pitchFamily="18" charset="0"/>
              </a:rPr>
              <a:t>wnioskodawca zobowiązany jest przywrócić stan faktyczny (likwidacja miejsc) i prawny (zmiana zapisów dokumentacji) do stanu poprzedniego tj. sprzed złożenia do wojewody informacji o zamiarze świadczenia przez dom usług wsparcia krótkoterminowego</a:t>
            </a:r>
            <a:r>
              <a:rPr lang="pl-PL" sz="1800" b="0" i="0" u="none" strike="noStrike" dirty="0">
                <a:solidFill>
                  <a:srgbClr val="000000"/>
                </a:solidFill>
                <a:latin typeface="Garamond" panose="02020404030301010803" pitchFamily="18" charset="0"/>
              </a:rPr>
              <a:t> (u</a:t>
            </a:r>
            <a:r>
              <a:rPr lang="pl-PL" sz="1800" dirty="0">
                <a:solidFill>
                  <a:srgbClr val="000000"/>
                </a:solidFill>
                <a:latin typeface="Garamond" panose="02020404030301010803" pitchFamily="18" charset="0"/>
              </a:rPr>
              <a:t>wagi - d</a:t>
            </a:r>
            <a:r>
              <a:rPr lang="pl-PL" sz="1800" b="0" i="0" u="none" strike="noStrike" baseline="0" dirty="0">
                <a:solidFill>
                  <a:srgbClr val="000000"/>
                </a:solidFill>
                <a:latin typeface="Garamond" panose="02020404030301010803" pitchFamily="18" charset="0"/>
              </a:rPr>
              <a:t>ziałania niezwłoczne ze strony wnioskodawcy). 	</a:t>
            </a:r>
          </a:p>
          <a:p>
            <a:pPr algn="just"/>
            <a:r>
              <a:rPr lang="pl-PL" sz="1800" b="0" i="0" u="none" strike="noStrike" baseline="0" dirty="0">
                <a:solidFill>
                  <a:srgbClr val="000000"/>
                </a:solidFill>
                <a:latin typeface="Garamond" panose="02020404030301010803" pitchFamily="18" charset="0"/>
              </a:rPr>
              <a:t>B - </a:t>
            </a:r>
            <a:r>
              <a:rPr lang="pl-PL" sz="1800" b="1" i="0" u="none" strike="noStrike" baseline="0" dirty="0">
                <a:solidFill>
                  <a:srgbClr val="000000"/>
                </a:solidFill>
                <a:latin typeface="Garamond" panose="02020404030301010803" pitchFamily="18" charset="0"/>
              </a:rPr>
              <a:t>W przypadku uwzględnienia żądania wnioskodawcy </a:t>
            </a:r>
            <a:r>
              <a:rPr lang="pl-PL" sz="1800" b="0" i="0" u="none" strike="noStrike" baseline="0" dirty="0">
                <a:solidFill>
                  <a:srgbClr val="000000"/>
                </a:solidFill>
                <a:latin typeface="Garamond" panose="02020404030301010803" pitchFamily="18" charset="0"/>
              </a:rPr>
              <a:t>wojewoda </a:t>
            </a:r>
            <a:r>
              <a:rPr lang="pl-PL" sz="1800" b="1" i="0" u="none" strike="noStrike" baseline="0" dirty="0">
                <a:solidFill>
                  <a:srgbClr val="000000"/>
                </a:solidFill>
                <a:latin typeface="Garamond" panose="02020404030301010803" pitchFamily="18" charset="0"/>
              </a:rPr>
              <a:t>wydaje decyzję zmieniającą </a:t>
            </a:r>
            <a:r>
              <a:rPr lang="pl-PL" sz="1800" b="0" i="0" u="none" strike="noStrike" baseline="0" dirty="0">
                <a:solidFill>
                  <a:srgbClr val="000000"/>
                </a:solidFill>
                <a:latin typeface="Garamond" panose="02020404030301010803" pitchFamily="18" charset="0"/>
              </a:rPr>
              <a:t>uprzednio wydaną decyzję w sprawie wydania zezwolenia na prowadzenie domu pomocy społecznej, dokonując zmiany tej decyzji w ten sposób, iż </a:t>
            </a:r>
            <a:r>
              <a:rPr lang="pl-PL" sz="1800" b="1" i="0" u="none" strike="noStrike" baseline="0" dirty="0">
                <a:solidFill>
                  <a:srgbClr val="FF0000"/>
                </a:solidFill>
                <a:latin typeface="Garamond" panose="02020404030301010803" pitchFamily="18" charset="0"/>
              </a:rPr>
              <a:t>liczba miejsc dla mieszkańców domu zostaje pomniejszona o liczbę miejsc przeznaczonych na usługi wsparcia krótkoterminowego świadczonych w formie dziennej wraz ze wskazaniem liczby przekształconych miejsc</a:t>
            </a:r>
            <a:r>
              <a:rPr lang="pl-PL" sz="1800" b="0" i="0" u="none" strike="noStrike" baseline="0" dirty="0">
                <a:solidFill>
                  <a:srgbClr val="000000"/>
                </a:solidFill>
                <a:latin typeface="Garamond" panose="02020404030301010803" pitchFamily="18" charset="0"/>
              </a:rPr>
              <a:t>. Podmiot prowadzący dom pomocy społecznej prowadzi działalność zgodną z wydaną decyzją administracyjną. 	</a:t>
            </a:r>
          </a:p>
          <a:p>
            <a:endParaRPr lang="pl-PL" sz="1800" b="0" i="0" u="none" strike="noStrike" baseline="0" dirty="0">
              <a:solidFill>
                <a:srgbClr val="000000"/>
              </a:solidFill>
              <a:latin typeface="Garamond" panose="02020404030301010803" pitchFamily="18" charset="0"/>
            </a:endParaRPr>
          </a:p>
          <a:p>
            <a:endParaRPr lang="pl-PL" dirty="0"/>
          </a:p>
        </p:txBody>
      </p:sp>
    </p:spTree>
    <p:extLst>
      <p:ext uri="{BB962C8B-B14F-4D97-AF65-F5344CB8AC3E}">
        <p14:creationId xmlns:p14="http://schemas.microsoft.com/office/powerpoint/2010/main" val="12336354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F82E8B-5D90-0272-4653-2B9AB52F3E3D}"/>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2DBFDBAE-C7B3-8D85-3FFE-F9A202D05582}"/>
              </a:ext>
            </a:extLst>
          </p:cNvPr>
          <p:cNvSpPr>
            <a:spLocks noGrp="1"/>
          </p:cNvSpPr>
          <p:nvPr>
            <p:ph idx="1"/>
          </p:nvPr>
        </p:nvSpPr>
        <p:spPr/>
        <p:txBody>
          <a:bodyPr>
            <a:normAutofit/>
          </a:bodyPr>
          <a:lstStyle/>
          <a:p>
            <a:pPr algn="just"/>
            <a:r>
              <a:rPr lang="pl-PL" sz="1800" b="0" i="0" u="none" strike="noStrike" baseline="0" dirty="0">
                <a:solidFill>
                  <a:srgbClr val="000000"/>
                </a:solidFill>
                <a:latin typeface="Garamond" panose="02020404030301010803" pitchFamily="18" charset="0"/>
              </a:rPr>
              <a:t>C - Wnioskodawca zobligowany jest do niezwłocznego dokonania zmian w dokumentach statutowych (statut domu pomocy społecznej, regulamin organizacyjny) poprzez zatwierdzenie zmienionych dokumentów przez uprawnione organy samorządu terytorialnego bądź organy uprawnione do reprezentacji podmiotu, w ramach których wydziela się organizacyjnie miejsca świadczenia usług wsparcia krótkoterminowego</a:t>
            </a:r>
            <a:r>
              <a:rPr lang="pl-PL" sz="1800" b="0" i="0" u="none" strike="noStrike" dirty="0">
                <a:solidFill>
                  <a:srgbClr val="000000"/>
                </a:solidFill>
                <a:latin typeface="Garamond" panose="02020404030301010803" pitchFamily="18" charset="0"/>
              </a:rPr>
              <a:t> (u</a:t>
            </a:r>
            <a:r>
              <a:rPr lang="pl-PL" sz="1800" dirty="0">
                <a:solidFill>
                  <a:srgbClr val="000000"/>
                </a:solidFill>
                <a:latin typeface="Garamond" panose="02020404030301010803" pitchFamily="18" charset="0"/>
              </a:rPr>
              <a:t>wagi - działania </a:t>
            </a:r>
            <a:r>
              <a:rPr lang="pl-PL" sz="1800" b="0" i="0" u="none" strike="noStrike" baseline="0" dirty="0">
                <a:solidFill>
                  <a:srgbClr val="000000"/>
                </a:solidFill>
                <a:latin typeface="Garamond" panose="02020404030301010803" pitchFamily="18" charset="0"/>
              </a:rPr>
              <a:t>niezwłoczne ze strony wnioskodawcy. Niezwłocznie po wydaniu decyzji). 	</a:t>
            </a:r>
          </a:p>
          <a:p>
            <a:pPr algn="just"/>
            <a:r>
              <a:rPr lang="pl-PL" sz="1800" b="0" i="0" u="none" strike="noStrike" baseline="0" dirty="0">
                <a:solidFill>
                  <a:srgbClr val="000000"/>
                </a:solidFill>
                <a:latin typeface="Garamond" panose="02020404030301010803" pitchFamily="18" charset="0"/>
              </a:rPr>
              <a:t>3. - </a:t>
            </a:r>
            <a:r>
              <a:rPr lang="pl-PL" sz="1800" b="1" i="0" u="none" strike="noStrike" baseline="0" dirty="0">
                <a:solidFill>
                  <a:srgbClr val="000000"/>
                </a:solidFill>
                <a:latin typeface="Garamond" panose="02020404030301010803" pitchFamily="18" charset="0"/>
              </a:rPr>
              <a:t>Wojewoda</a:t>
            </a:r>
            <a:r>
              <a:rPr lang="pl-PL" sz="1800" b="0" i="0" u="none" strike="noStrike" baseline="0" dirty="0">
                <a:solidFill>
                  <a:srgbClr val="000000"/>
                </a:solidFill>
                <a:latin typeface="Garamond" panose="02020404030301010803" pitchFamily="18" charset="0"/>
              </a:rPr>
              <a:t> dokonuje stosownych </a:t>
            </a:r>
            <a:r>
              <a:rPr lang="pl-PL" sz="1800" b="1" i="0" u="none" strike="noStrike" baseline="0" dirty="0">
                <a:solidFill>
                  <a:srgbClr val="000000"/>
                </a:solidFill>
                <a:latin typeface="Garamond" panose="02020404030301010803" pitchFamily="18" charset="0"/>
              </a:rPr>
              <a:t>zmian w prowadzonym rejestrze </a:t>
            </a:r>
            <a:r>
              <a:rPr lang="pl-PL" sz="1800" b="0" i="0" u="none" strike="noStrike" baseline="0" dirty="0">
                <a:solidFill>
                  <a:srgbClr val="000000"/>
                </a:solidFill>
                <a:latin typeface="Garamond" panose="02020404030301010803" pitchFamily="18" charset="0"/>
              </a:rPr>
              <a:t>domów pomocy społecznej poprzez </a:t>
            </a:r>
            <a:r>
              <a:rPr lang="pl-PL" sz="1800" b="1" i="0" u="none" strike="noStrike" baseline="0" dirty="0">
                <a:solidFill>
                  <a:srgbClr val="FF0000"/>
                </a:solidFill>
                <a:latin typeface="Garamond" panose="02020404030301010803" pitchFamily="18" charset="0"/>
              </a:rPr>
              <a:t>umieszczenie w nim informacji </a:t>
            </a:r>
            <a:r>
              <a:rPr lang="pl-PL" sz="1800" b="0" i="0" u="none" strike="noStrike" baseline="0" dirty="0">
                <a:solidFill>
                  <a:srgbClr val="000000"/>
                </a:solidFill>
                <a:latin typeface="Garamond" panose="02020404030301010803" pitchFamily="18" charset="0"/>
              </a:rPr>
              <a:t>o świadczeniu przez dom pomocy społecznej usług wsparcia krótkoterminowego w formie dziennej – zgodnie z art. 57 ust. 6a pkt 8. </a:t>
            </a:r>
          </a:p>
          <a:p>
            <a:endParaRPr lang="pl-PL" dirty="0"/>
          </a:p>
        </p:txBody>
      </p:sp>
    </p:spTree>
    <p:extLst>
      <p:ext uri="{BB962C8B-B14F-4D97-AF65-F5344CB8AC3E}">
        <p14:creationId xmlns:p14="http://schemas.microsoft.com/office/powerpoint/2010/main" val="1810374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A88E8E-8F01-F3C0-152C-CD550A58BD1A}"/>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E0977FAB-652A-0BE7-F70D-834536E63264}"/>
              </a:ext>
            </a:extLst>
          </p:cNvPr>
          <p:cNvSpPr>
            <a:spLocks noGrp="1"/>
          </p:cNvSpPr>
          <p:nvPr>
            <p:ph idx="1"/>
          </p:nvPr>
        </p:nvSpPr>
        <p:spPr/>
        <p:txBody>
          <a:bodyPr>
            <a:normAutofit fontScale="92500" lnSpcReduction="10000"/>
          </a:bodyPr>
          <a:lstStyle/>
          <a:p>
            <a:pPr algn="just"/>
            <a:r>
              <a:rPr lang="pl-PL" sz="1800" b="1" i="0" u="none" strike="noStrike" baseline="0" dirty="0">
                <a:solidFill>
                  <a:srgbClr val="0070C0"/>
                </a:solidFill>
                <a:latin typeface="Garamond" panose="02020404030301010803" pitchFamily="18" charset="0"/>
              </a:rPr>
              <a:t>TRYB nr 3 - UTWORZENIE NOWYCH MIEJSC W DOMU POMOCY SPOŁECZNEJ  W CELU ŚWIADCZENIA USŁUG WSPARCIA KRÓTKOTERMINOWEGO W FORMIE POBYTU CAŁODOBOWEGO LUB W FORMIE DZIENNEJ	</a:t>
            </a:r>
          </a:p>
          <a:p>
            <a:pPr algn="just"/>
            <a:r>
              <a:rPr lang="pl-PL" sz="1800" b="0" i="0" u="none" strike="noStrike" baseline="0" dirty="0">
                <a:solidFill>
                  <a:srgbClr val="000000"/>
                </a:solidFill>
                <a:latin typeface="Garamond" panose="02020404030301010803" pitchFamily="18" charset="0"/>
              </a:rPr>
              <a:t>1. - Podmiot prowadzący dom pomocy społecznej na podstawie wydanego zezwolenia tworzący nowe miejsca przeznaczone na świadczenie usług wsparcia krótkoterminowego w formie pobytu całodobowego lub            w formie dziennej musi spełniać następujące warunki: 	</a:t>
            </a:r>
          </a:p>
          <a:p>
            <a:pPr algn="just"/>
            <a:r>
              <a:rPr lang="pl-PL" sz="1800" b="0" i="0" u="none" strike="noStrike" baseline="0" dirty="0">
                <a:solidFill>
                  <a:srgbClr val="000000"/>
                </a:solidFill>
                <a:latin typeface="Garamond" panose="02020404030301010803" pitchFamily="18" charset="0"/>
              </a:rPr>
              <a:t>A - </a:t>
            </a:r>
            <a:r>
              <a:rPr lang="pl-PL" sz="1800" b="1" i="0" u="none" strike="noStrike" baseline="0" dirty="0">
                <a:solidFill>
                  <a:srgbClr val="FF0000"/>
                </a:solidFill>
                <a:latin typeface="Garamond" panose="02020404030301010803" pitchFamily="18" charset="0"/>
              </a:rPr>
              <a:t>Posiadać możliwości infrastrukturalne i kadrowe</a:t>
            </a:r>
            <a:r>
              <a:rPr lang="pl-PL" sz="1800" b="0" i="0" u="none" strike="noStrike" baseline="0" dirty="0">
                <a:solidFill>
                  <a:srgbClr val="000000"/>
                </a:solidFill>
                <a:latin typeface="Garamond" panose="02020404030301010803" pitchFamily="18" charset="0"/>
              </a:rPr>
              <a:t>, które pozwalają na utworzenie miejsc przeznaczonych na świadczenie usług wsparcia krótkoterminowego </a:t>
            </a:r>
            <a:r>
              <a:rPr lang="pl-PL" sz="1800" b="1" i="0" u="none" strike="noStrike" baseline="0" dirty="0">
                <a:solidFill>
                  <a:srgbClr val="FF0000"/>
                </a:solidFill>
                <a:latin typeface="Garamond" panose="02020404030301010803" pitchFamily="18" charset="0"/>
              </a:rPr>
              <a:t>całodobowego lub dziennego </a:t>
            </a:r>
            <a:r>
              <a:rPr lang="pl-PL" sz="1800" b="0" i="0" u="none" strike="noStrike" baseline="0" dirty="0">
                <a:solidFill>
                  <a:srgbClr val="000000"/>
                </a:solidFill>
                <a:latin typeface="Garamond" panose="02020404030301010803" pitchFamily="18" charset="0"/>
              </a:rPr>
              <a:t>– </a:t>
            </a:r>
            <a:r>
              <a:rPr lang="pl-PL" sz="1800" b="1" i="0" u="none" strike="noStrike" baseline="0" dirty="0">
                <a:solidFill>
                  <a:srgbClr val="FF0000"/>
                </a:solidFill>
                <a:latin typeface="Garamond" panose="02020404030301010803" pitchFamily="18" charset="0"/>
              </a:rPr>
              <a:t>spełniające wymagania i standardy </a:t>
            </a:r>
            <a:r>
              <a:rPr lang="pl-PL" sz="1800" b="0" i="0" u="none" strike="noStrike" baseline="0" dirty="0">
                <a:solidFill>
                  <a:srgbClr val="000000"/>
                </a:solidFill>
                <a:latin typeface="Garamond" panose="02020404030301010803" pitchFamily="18" charset="0"/>
              </a:rPr>
              <a:t>określone dla tego rodzaju usług</a:t>
            </a:r>
            <a:r>
              <a:rPr lang="pl-PL" sz="1800" b="0" i="0" u="none" strike="noStrike" dirty="0">
                <a:solidFill>
                  <a:srgbClr val="000000"/>
                </a:solidFill>
                <a:latin typeface="Garamond" panose="02020404030301010803" pitchFamily="18" charset="0"/>
              </a:rPr>
              <a:t> (u</a:t>
            </a:r>
            <a:r>
              <a:rPr lang="pl-PL" sz="1800" dirty="0">
                <a:solidFill>
                  <a:srgbClr val="000000"/>
                </a:solidFill>
                <a:latin typeface="Garamond" panose="02020404030301010803" pitchFamily="18" charset="0"/>
              </a:rPr>
              <a:t>wagi - r</a:t>
            </a:r>
            <a:r>
              <a:rPr lang="pl-PL" sz="1800" b="0" i="0" u="none" strike="noStrike" baseline="0" dirty="0">
                <a:solidFill>
                  <a:srgbClr val="000000"/>
                </a:solidFill>
                <a:latin typeface="Garamond" panose="02020404030301010803" pitchFamily="18" charset="0"/>
              </a:rPr>
              <a:t>ozporządzenie MRiPS w sprawie domów pomocy społecznej).	</a:t>
            </a:r>
          </a:p>
          <a:p>
            <a:endParaRPr lang="pl-PL" dirty="0"/>
          </a:p>
        </p:txBody>
      </p:sp>
    </p:spTree>
    <p:extLst>
      <p:ext uri="{BB962C8B-B14F-4D97-AF65-F5344CB8AC3E}">
        <p14:creationId xmlns:p14="http://schemas.microsoft.com/office/powerpoint/2010/main" val="1258567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E8E21-EBEC-5928-FEB3-E97EF30FE2B8}"/>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874D190C-846E-51C2-6E0B-FFB25CC14A9D}"/>
              </a:ext>
            </a:extLst>
          </p:cNvPr>
          <p:cNvSpPr>
            <a:spLocks noGrp="1"/>
          </p:cNvSpPr>
          <p:nvPr>
            <p:ph idx="1"/>
          </p:nvPr>
        </p:nvSpPr>
        <p:spPr/>
        <p:txBody>
          <a:bodyPr>
            <a:normAutofit lnSpcReduction="10000"/>
          </a:bodyPr>
          <a:lstStyle/>
          <a:p>
            <a:pPr algn="just"/>
            <a:r>
              <a:rPr lang="pl-PL" sz="1800" b="0" i="0" u="none" strike="noStrike" baseline="0" dirty="0">
                <a:solidFill>
                  <a:srgbClr val="000000"/>
                </a:solidFill>
                <a:latin typeface="Garamond" panose="02020404030301010803" pitchFamily="18" charset="0"/>
              </a:rPr>
              <a:t>B - </a:t>
            </a:r>
            <a:r>
              <a:rPr lang="pl-PL" sz="1800" b="1" i="0" u="none" strike="noStrike" baseline="0" dirty="0">
                <a:solidFill>
                  <a:srgbClr val="000000"/>
                </a:solidFill>
                <a:latin typeface="Garamond" panose="02020404030301010803" pitchFamily="18" charset="0"/>
              </a:rPr>
              <a:t>Dokonać projektu zmian w dokumentach statutowych </a:t>
            </a:r>
            <a:r>
              <a:rPr lang="pl-PL" sz="1800" b="0" i="0" u="none" strike="noStrike" baseline="0" dirty="0">
                <a:solidFill>
                  <a:srgbClr val="000000"/>
                </a:solidFill>
                <a:latin typeface="Garamond" panose="02020404030301010803" pitchFamily="18" charset="0"/>
              </a:rPr>
              <a:t>(statut domu pomocy społecznej, regulamin organizacyjny), w ramach których wydziela się organizacyjnie miejsca świadczenia usług wsparcia krótkoterminowego. Koniecznym jest, aby </a:t>
            </a:r>
            <a:r>
              <a:rPr lang="pl-PL" sz="1800" b="1" i="0" u="none" strike="noStrike" baseline="0" dirty="0">
                <a:solidFill>
                  <a:srgbClr val="FF0000"/>
                </a:solidFill>
                <a:latin typeface="Garamond" panose="02020404030301010803" pitchFamily="18" charset="0"/>
              </a:rPr>
              <a:t>z dokumentów wynikała liczba miejsc i sposób ich funkcjonowania w ramach wydzielonej organizacyjnie struktury</a:t>
            </a:r>
            <a:r>
              <a:rPr lang="pl-PL" sz="1800" b="0" i="0" u="none" strike="noStrike" baseline="0" dirty="0">
                <a:solidFill>
                  <a:srgbClr val="000000"/>
                </a:solidFill>
                <a:latin typeface="Garamond" panose="02020404030301010803" pitchFamily="18" charset="0"/>
              </a:rPr>
              <a:t>. (Najpóźniej na 14 dni przed zgłoszeniem do Wojewody (podstawa prawna: 55a ust. 2 </a:t>
            </a:r>
            <a:r>
              <a:rPr lang="pl-PL" sz="1800" b="0" i="0" u="none" strike="noStrike" baseline="0" dirty="0" err="1">
                <a:solidFill>
                  <a:srgbClr val="000000"/>
                </a:solidFill>
                <a:latin typeface="Garamond" panose="02020404030301010803" pitchFamily="18" charset="0"/>
              </a:rPr>
              <a:t>u.p.s</a:t>
            </a:r>
            <a:r>
              <a:rPr lang="pl-PL" sz="1800" b="0" i="0" u="none" strike="noStrike" baseline="0" dirty="0">
                <a:solidFill>
                  <a:srgbClr val="000000"/>
                </a:solidFill>
                <a:latin typeface="Garamond" panose="02020404030301010803" pitchFamily="18" charset="0"/>
              </a:rPr>
              <a:t>.).</a:t>
            </a:r>
          </a:p>
          <a:p>
            <a:pPr algn="just"/>
            <a:r>
              <a:rPr lang="pl-PL" sz="1800" b="0" i="0" u="none" strike="noStrike" baseline="0" dirty="0">
                <a:solidFill>
                  <a:srgbClr val="000000"/>
                </a:solidFill>
                <a:latin typeface="Garamond" panose="02020404030301010803" pitchFamily="18" charset="0"/>
              </a:rPr>
              <a:t>C - </a:t>
            </a:r>
            <a:r>
              <a:rPr lang="pl-PL" sz="1800" b="1" i="0" u="none" strike="noStrike" baseline="0" dirty="0">
                <a:solidFill>
                  <a:srgbClr val="000000"/>
                </a:solidFill>
                <a:latin typeface="Garamond" panose="02020404030301010803" pitchFamily="18" charset="0"/>
              </a:rPr>
              <a:t>Złożyć pisemną informację </a:t>
            </a:r>
            <a:r>
              <a:rPr lang="pl-PL" sz="1800" b="0" i="0" u="none" strike="noStrike" baseline="0" dirty="0">
                <a:solidFill>
                  <a:srgbClr val="000000"/>
                </a:solidFill>
                <a:latin typeface="Garamond" panose="02020404030301010803" pitchFamily="18" charset="0"/>
              </a:rPr>
              <a:t>(która wszczyna postępowanie) </a:t>
            </a:r>
            <a:r>
              <a:rPr lang="pl-PL" sz="1800" b="1" u="none" strike="noStrike" baseline="0" dirty="0">
                <a:solidFill>
                  <a:srgbClr val="000000"/>
                </a:solidFill>
                <a:latin typeface="Garamond" panose="02020404030301010803" pitchFamily="18" charset="0"/>
              </a:rPr>
              <a:t>do wojewody</a:t>
            </a:r>
            <a:r>
              <a:rPr lang="pl-PL" sz="1800" b="0" i="0" u="none" strike="noStrike" baseline="0" dirty="0">
                <a:solidFill>
                  <a:srgbClr val="000000"/>
                </a:solidFill>
                <a:latin typeface="Garamond" panose="02020404030301010803" pitchFamily="18" charset="0"/>
              </a:rPr>
              <a:t> właściwego ze względu na miejsce położenia domu pomocy społecznej </a:t>
            </a:r>
            <a:r>
              <a:rPr lang="pl-PL" sz="1800" b="1" i="0" u="none" strike="noStrike" baseline="0" dirty="0">
                <a:solidFill>
                  <a:srgbClr val="000000"/>
                </a:solidFill>
                <a:latin typeface="Garamond" panose="02020404030301010803" pitchFamily="18" charset="0"/>
              </a:rPr>
              <a:t>o zamiarze świadczenia przez dom usług wsparcia krótkoterminowego</a:t>
            </a:r>
            <a:r>
              <a:rPr lang="pl-PL" sz="1800" b="0" i="0" u="none" strike="noStrike" baseline="0" dirty="0">
                <a:solidFill>
                  <a:srgbClr val="000000"/>
                </a:solidFill>
                <a:latin typeface="Garamond" panose="02020404030301010803" pitchFamily="18" charset="0"/>
              </a:rPr>
              <a:t>. </a:t>
            </a:r>
            <a:r>
              <a:rPr lang="pl-PL" sz="1800" b="1" i="0" u="none" strike="noStrike" baseline="0" dirty="0">
                <a:solidFill>
                  <a:srgbClr val="FF0000"/>
                </a:solidFill>
                <a:latin typeface="Garamond" panose="02020404030301010803" pitchFamily="18" charset="0"/>
              </a:rPr>
              <a:t>Z przedmiotowej informacji musi wynikać, iż miejsca pobytu krótkoterminowego będą prowadzone przez utworzenie nowych miejsc w celu świadczenia tych usług</a:t>
            </a:r>
            <a:r>
              <a:rPr lang="pl-PL" sz="1800" b="0" i="0" u="none" strike="noStrike" baseline="0" dirty="0">
                <a:solidFill>
                  <a:srgbClr val="000000"/>
                </a:solidFill>
                <a:latin typeface="Garamond" panose="02020404030301010803" pitchFamily="18" charset="0"/>
              </a:rPr>
              <a:t>. </a:t>
            </a:r>
          </a:p>
        </p:txBody>
      </p:sp>
    </p:spTree>
    <p:extLst>
      <p:ext uri="{BB962C8B-B14F-4D97-AF65-F5344CB8AC3E}">
        <p14:creationId xmlns:p14="http://schemas.microsoft.com/office/powerpoint/2010/main" val="2493269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p:cNvSpPr>
            <a:spLocks noGrp="1"/>
          </p:cNvSpPr>
          <p:nvPr>
            <p:ph idx="1"/>
          </p:nvPr>
        </p:nvSpPr>
        <p:spPr/>
        <p:txBody>
          <a:bodyPr/>
          <a:lstStyle/>
          <a:p>
            <a:r>
              <a:rPr lang="pl-PL" dirty="0">
                <a:solidFill>
                  <a:srgbClr val="000000"/>
                </a:solidFill>
                <a:latin typeface="Garamond" panose="02020404030301010803" pitchFamily="18" charset="0"/>
              </a:rPr>
              <a:t>Do informacji podmiot powinien dołączyć: </a:t>
            </a:r>
          </a:p>
          <a:p>
            <a:pPr marL="0" indent="0">
              <a:buNone/>
            </a:pPr>
            <a:r>
              <a:rPr lang="pl-PL" dirty="0">
                <a:solidFill>
                  <a:srgbClr val="000000"/>
                </a:solidFill>
                <a:latin typeface="Garamond" panose="02020404030301010803" pitchFamily="18" charset="0"/>
              </a:rPr>
              <a:t>1. Projekt zmiany statutu – jeżeli jest wymagany; </a:t>
            </a:r>
          </a:p>
          <a:p>
            <a:pPr marL="0" indent="0">
              <a:buNone/>
            </a:pPr>
            <a:r>
              <a:rPr lang="pl-PL" dirty="0">
                <a:solidFill>
                  <a:srgbClr val="000000"/>
                </a:solidFill>
                <a:latin typeface="Garamond" panose="02020404030301010803" pitchFamily="18" charset="0"/>
              </a:rPr>
              <a:t>2. Projekt regulaminu organizacyjnego domu pomocy społecznej; </a:t>
            </a:r>
          </a:p>
          <a:p>
            <a:pPr marL="0" indent="0">
              <a:buNone/>
            </a:pPr>
            <a:r>
              <a:rPr lang="pl-PL" dirty="0">
                <a:solidFill>
                  <a:srgbClr val="000000"/>
                </a:solidFill>
                <a:latin typeface="Garamond" panose="02020404030301010803" pitchFamily="18" charset="0"/>
              </a:rPr>
              <a:t>3. Inne dokumenty istotne dla postępowania administracyjnego. </a:t>
            </a:r>
          </a:p>
          <a:p>
            <a:pPr marL="0" indent="0" algn="just">
              <a:buNone/>
            </a:pPr>
            <a:r>
              <a:rPr lang="pl-PL" dirty="0">
                <a:solidFill>
                  <a:srgbClr val="000000"/>
                </a:solidFill>
                <a:latin typeface="Garamond" panose="02020404030301010803" pitchFamily="18" charset="0"/>
              </a:rPr>
              <a:t>Uwagi - Informacja powoduje wszczęcie postępowania administracyjnego w zakresie wydania zgody na prowadzenie miejsc krótkoterminowego pobytu całodobowego lub/i dziennego (podstawa prawna: 55a ust. 2 </a:t>
            </a:r>
            <a:r>
              <a:rPr lang="pl-PL" dirty="0" err="1">
                <a:solidFill>
                  <a:srgbClr val="000000"/>
                </a:solidFill>
                <a:latin typeface="Garamond" panose="02020404030301010803" pitchFamily="18" charset="0"/>
              </a:rPr>
              <a:t>u.p.s</a:t>
            </a:r>
            <a:r>
              <a:rPr lang="pl-PL" dirty="0">
                <a:solidFill>
                  <a:srgbClr val="000000"/>
                </a:solidFill>
                <a:latin typeface="Garamond" panose="02020404030301010803" pitchFamily="18" charset="0"/>
              </a:rPr>
              <a:t>.).</a:t>
            </a:r>
          </a:p>
          <a:p>
            <a:endParaRPr lang="pl-PL" dirty="0"/>
          </a:p>
        </p:txBody>
      </p:sp>
    </p:spTree>
    <p:extLst>
      <p:ext uri="{BB962C8B-B14F-4D97-AF65-F5344CB8AC3E}">
        <p14:creationId xmlns:p14="http://schemas.microsoft.com/office/powerpoint/2010/main" val="3516458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5627A9-50A5-0FE3-FAD0-EF881A686E1B}"/>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12E0AD74-7A7C-4CB5-AE2A-D908C0B37E8E}"/>
              </a:ext>
            </a:extLst>
          </p:cNvPr>
          <p:cNvSpPr>
            <a:spLocks noGrp="1"/>
          </p:cNvSpPr>
          <p:nvPr>
            <p:ph idx="1"/>
          </p:nvPr>
        </p:nvSpPr>
        <p:spPr/>
        <p:txBody>
          <a:bodyPr>
            <a:normAutofit lnSpcReduction="10000"/>
          </a:bodyPr>
          <a:lstStyle/>
          <a:p>
            <a:pPr algn="just"/>
            <a:r>
              <a:rPr lang="pl-PL" sz="1800" b="0" i="0" u="none" strike="noStrike" baseline="0" dirty="0">
                <a:solidFill>
                  <a:srgbClr val="000000"/>
                </a:solidFill>
                <a:latin typeface="Garamond" panose="02020404030301010803" pitchFamily="18" charset="0"/>
              </a:rPr>
              <a:t>2. - </a:t>
            </a:r>
            <a:r>
              <a:rPr lang="pl-PL" sz="1800" b="1" i="0" u="none" strike="noStrike" baseline="0" dirty="0">
                <a:solidFill>
                  <a:srgbClr val="000000"/>
                </a:solidFill>
                <a:latin typeface="Garamond" panose="02020404030301010803" pitchFamily="18" charset="0"/>
              </a:rPr>
              <a:t>Na podstawie złożonej pisemnej informacji oraz załączonych dokumentów </a:t>
            </a:r>
            <a:r>
              <a:rPr lang="pl-PL" sz="1800" b="1" i="0" u="none" strike="noStrike" baseline="0" dirty="0">
                <a:solidFill>
                  <a:srgbClr val="FF0000"/>
                </a:solidFill>
                <a:latin typeface="Garamond" panose="02020404030301010803" pitchFamily="18" charset="0"/>
              </a:rPr>
              <a:t>wojewoda wszczyna postępowanie administracyjne w zakresie wydania decyzji administracyjnej                 w przedmiocie zezwolenia na prowadzenie domu pomocy społecznej </a:t>
            </a:r>
            <a:r>
              <a:rPr lang="pl-PL" sz="1800" b="0" i="0" u="none" strike="noStrike" baseline="0" dirty="0">
                <a:solidFill>
                  <a:srgbClr val="000000"/>
                </a:solidFill>
                <a:latin typeface="Garamond" panose="02020404030301010803" pitchFamily="18" charset="0"/>
              </a:rPr>
              <a:t>dotyczącej prowadzenia przez dom usług wsparcia krótkoterminowego w formie pobytu całodobowego lub w formie dziennej. </a:t>
            </a:r>
          </a:p>
          <a:p>
            <a:pPr algn="just"/>
            <a:r>
              <a:rPr lang="pl-PL" sz="1800" b="1" i="0" u="none" strike="noStrike" baseline="0" dirty="0">
                <a:solidFill>
                  <a:srgbClr val="000000"/>
                </a:solidFill>
                <a:latin typeface="Garamond" panose="02020404030301010803" pitchFamily="18" charset="0"/>
              </a:rPr>
              <a:t>Wojewoda analizuje </a:t>
            </a:r>
            <a:r>
              <a:rPr lang="pl-PL" sz="1800" b="1" i="0" u="none" strike="noStrike" baseline="0" dirty="0">
                <a:solidFill>
                  <a:srgbClr val="FF0000"/>
                </a:solidFill>
                <a:latin typeface="Garamond" panose="02020404030301010803" pitchFamily="18" charset="0"/>
              </a:rPr>
              <a:t>stan faktyczny, treść informacji, dokumenty</a:t>
            </a:r>
            <a:r>
              <a:rPr lang="pl-PL" sz="1800" b="1" i="0" u="none" strike="noStrike" baseline="0" dirty="0">
                <a:solidFill>
                  <a:srgbClr val="000000"/>
                </a:solidFill>
                <a:latin typeface="Garamond" panose="02020404030301010803" pitchFamily="18" charset="0"/>
              </a:rPr>
              <a:t> dołączone do informacji</a:t>
            </a:r>
            <a:r>
              <a:rPr lang="pl-PL" sz="1800" b="0" i="0" u="none" strike="noStrike" baseline="0" dirty="0">
                <a:solidFill>
                  <a:srgbClr val="000000"/>
                </a:solidFill>
                <a:latin typeface="Garamond" panose="02020404030301010803" pitchFamily="18" charset="0"/>
              </a:rPr>
              <a:t>. Ponieważ </a:t>
            </a:r>
            <a:r>
              <a:rPr lang="pl-PL" sz="1800" b="1" i="0" u="none" strike="noStrike" baseline="0" dirty="0">
                <a:solidFill>
                  <a:srgbClr val="000000"/>
                </a:solidFill>
                <a:latin typeface="Garamond" panose="02020404030301010803" pitchFamily="18" charset="0"/>
              </a:rPr>
              <a:t>informacja dotyczy </a:t>
            </a:r>
            <a:r>
              <a:rPr lang="pl-PL" sz="1800" b="1" i="0" u="none" strike="noStrike" baseline="0" dirty="0">
                <a:solidFill>
                  <a:srgbClr val="FF0000"/>
                </a:solidFill>
                <a:latin typeface="Garamond" panose="02020404030301010803" pitchFamily="18" charset="0"/>
              </a:rPr>
              <a:t>nowej działalności </a:t>
            </a:r>
            <a:r>
              <a:rPr lang="pl-PL" sz="1800" b="0" i="0" u="none" strike="noStrike" baseline="0" dirty="0">
                <a:solidFill>
                  <a:srgbClr val="000000"/>
                </a:solidFill>
                <a:latin typeface="Garamond" panose="02020404030301010803" pitchFamily="18" charset="0"/>
              </a:rPr>
              <a:t>domu pomocy społecznej, wydzielenia miejsc w celu świadczenia usług wsparcia krótkoterminowego - w trakcie postępowania administracyjnego wojewoda powinien zastosować odpowiednio przepis art. 57 </a:t>
            </a:r>
            <a:r>
              <a:rPr lang="pl-PL" sz="1800" b="0" i="0" u="none" strike="noStrike" baseline="0" dirty="0" err="1">
                <a:solidFill>
                  <a:srgbClr val="000000"/>
                </a:solidFill>
                <a:latin typeface="Garamond" panose="02020404030301010803" pitchFamily="18" charset="0"/>
              </a:rPr>
              <a:t>u.p.s</a:t>
            </a:r>
            <a:r>
              <a:rPr lang="pl-PL" sz="1800" b="0" i="0" u="none" strike="noStrike" baseline="0" dirty="0">
                <a:solidFill>
                  <a:srgbClr val="000000"/>
                </a:solidFill>
                <a:latin typeface="Garamond" panose="02020404030301010803" pitchFamily="18" charset="0"/>
              </a:rPr>
              <a:t>., </a:t>
            </a:r>
            <a:r>
              <a:rPr lang="pl-PL" sz="1800" b="1" i="0" u="none" strike="noStrike" baseline="0" dirty="0">
                <a:solidFill>
                  <a:srgbClr val="000000"/>
                </a:solidFill>
                <a:latin typeface="Garamond" panose="02020404030301010803" pitchFamily="18" charset="0"/>
              </a:rPr>
              <a:t>w zakresie, w którym nie dysponuje dowodami potwierdzającymi fakt spełnienia określonych wymogów przez wnioskodawcę</a:t>
            </a:r>
            <a:r>
              <a:rPr lang="pl-PL" sz="1800" b="0" i="0" u="none" strike="noStrike" baseline="0" dirty="0">
                <a:solidFill>
                  <a:srgbClr val="000000"/>
                </a:solidFill>
                <a:latin typeface="Garamond" panose="02020404030301010803" pitchFamily="18" charset="0"/>
              </a:rPr>
              <a:t>. </a:t>
            </a:r>
          </a:p>
        </p:txBody>
      </p:sp>
    </p:spTree>
    <p:extLst>
      <p:ext uri="{BB962C8B-B14F-4D97-AF65-F5344CB8AC3E}">
        <p14:creationId xmlns:p14="http://schemas.microsoft.com/office/powerpoint/2010/main" val="42924767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57933A-F447-98CB-CDE0-5CE57D6439FF}"/>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5EC018CB-C108-B9E2-1B89-FB1D8E651F95}"/>
              </a:ext>
            </a:extLst>
          </p:cNvPr>
          <p:cNvSpPr>
            <a:spLocks noGrp="1"/>
          </p:cNvSpPr>
          <p:nvPr>
            <p:ph idx="1"/>
          </p:nvPr>
        </p:nvSpPr>
        <p:spPr/>
        <p:txBody>
          <a:bodyPr>
            <a:normAutofit fontScale="85000" lnSpcReduction="10000"/>
          </a:bodyPr>
          <a:lstStyle/>
          <a:p>
            <a:pPr algn="just"/>
            <a:r>
              <a:rPr lang="pl-PL" sz="1800" b="0" i="0" u="none" strike="noStrike" baseline="0" dirty="0">
                <a:solidFill>
                  <a:srgbClr val="000000"/>
                </a:solidFill>
                <a:latin typeface="Garamond" panose="02020404030301010803" pitchFamily="18" charset="0"/>
              </a:rPr>
              <a:t>W przypadku dysponowania dowodami w sprawie potwierdzającymi fakt spełnienia warunków określonych przepisami prawa (np. kwalifikacje dyrektora domu pomocy społecznej, dokumenty potwierdzające inne fakty) - należy mieć na uwadze regulacje zawartą w art. 77 § 4 kpa, tj. fakty powszechnie znane oraz fakty znane organowi z urzędu nie wymagają dowodu. Fakty znane organowi z urzędu należy zakomunikować stronie. </a:t>
            </a:r>
          </a:p>
          <a:p>
            <a:pPr algn="just"/>
            <a:r>
              <a:rPr lang="pl-PL" sz="1800" b="0" i="0" u="none" strike="noStrike" baseline="0" dirty="0">
                <a:solidFill>
                  <a:srgbClr val="000000"/>
                </a:solidFill>
                <a:latin typeface="Garamond" panose="02020404030301010803" pitchFamily="18" charset="0"/>
              </a:rPr>
              <a:t>Mając na uwadze standard usług wsparcia krótkoterminowego określony w rozporządzeniu MRiPS w sprawie domów pomocy społecznej </a:t>
            </a:r>
            <a:r>
              <a:rPr lang="pl-PL" sz="1800" b="1" i="0" u="none" strike="noStrike" baseline="0" dirty="0">
                <a:solidFill>
                  <a:srgbClr val="FF0000"/>
                </a:solidFill>
                <a:latin typeface="Garamond" panose="02020404030301010803" pitchFamily="18" charset="0"/>
              </a:rPr>
              <a:t>konieczne jest przeprowadzenie wizytacji obiektu</a:t>
            </a:r>
            <a:r>
              <a:rPr lang="pl-PL" sz="1800" b="0" i="0" u="none" strike="noStrike" baseline="0" dirty="0">
                <a:solidFill>
                  <a:srgbClr val="000000"/>
                </a:solidFill>
                <a:latin typeface="Garamond" panose="02020404030301010803" pitchFamily="18" charset="0"/>
              </a:rPr>
              <a:t>, o której mowa art. 57 ust. 4 </a:t>
            </a:r>
            <a:r>
              <a:rPr lang="pl-PL" sz="1800" b="0" i="0" u="none" strike="noStrike" baseline="0" dirty="0" err="1">
                <a:solidFill>
                  <a:srgbClr val="000000"/>
                </a:solidFill>
                <a:latin typeface="Garamond" panose="02020404030301010803" pitchFamily="18" charset="0"/>
              </a:rPr>
              <a:t>uops</a:t>
            </a:r>
            <a:r>
              <a:rPr lang="pl-PL" sz="1800" b="0" i="0" u="none" strike="noStrike" baseline="0" dirty="0">
                <a:solidFill>
                  <a:srgbClr val="000000"/>
                </a:solidFill>
                <a:latin typeface="Garamond" panose="02020404030301010803" pitchFamily="18" charset="0"/>
              </a:rPr>
              <a:t>, tj. </a:t>
            </a:r>
            <a:r>
              <a:rPr lang="pl-PL" sz="1800" b="1" i="0" u="none" strike="noStrike" baseline="0" dirty="0">
                <a:solidFill>
                  <a:srgbClr val="FF0000"/>
                </a:solidFill>
                <a:latin typeface="Garamond" panose="02020404030301010803" pitchFamily="18" charset="0"/>
              </a:rPr>
              <a:t>wizytacji tej części domu pomocy społecznej, która ma świadczyć nową usługę w postaci wsparcia krótkoterminowego</a:t>
            </a:r>
            <a:r>
              <a:rPr lang="pl-PL" sz="1800" b="0" i="0" u="none" strike="noStrike" baseline="0" dirty="0">
                <a:solidFill>
                  <a:srgbClr val="000000"/>
                </a:solidFill>
                <a:latin typeface="Garamond" panose="02020404030301010803" pitchFamily="18" charset="0"/>
              </a:rPr>
              <a:t>. </a:t>
            </a:r>
            <a:r>
              <a:rPr lang="pl-PL" sz="1800" b="1" i="0" u="none" strike="noStrike" baseline="0" dirty="0">
                <a:solidFill>
                  <a:srgbClr val="000000"/>
                </a:solidFill>
                <a:latin typeface="Garamond" panose="02020404030301010803" pitchFamily="18" charset="0"/>
              </a:rPr>
              <a:t>Protokół oględzin domu pomocy społecznej będzie zatem kluczowym dowodem w sprawie, w zakresie spełnienia standardów wymaganych do tego świadczenia tego rodzaju usług. </a:t>
            </a:r>
          </a:p>
          <a:p>
            <a:pPr algn="just"/>
            <a:r>
              <a:rPr lang="pl-PL" sz="1800" b="0" i="0" u="none" strike="noStrike" baseline="0" dirty="0">
                <a:solidFill>
                  <a:srgbClr val="000000"/>
                </a:solidFill>
                <a:latin typeface="Garamond" panose="02020404030301010803" pitchFamily="18" charset="0"/>
              </a:rPr>
              <a:t>Przedmiotowe postępowanie administracyjne należy zakończyć wydaniem decyzji administracyjnej. Od decyzji administracyjnej przysługują środki odwoławcze zgodnie z przepisami kpa. </a:t>
            </a:r>
          </a:p>
        </p:txBody>
      </p:sp>
    </p:spTree>
    <p:extLst>
      <p:ext uri="{BB962C8B-B14F-4D97-AF65-F5344CB8AC3E}">
        <p14:creationId xmlns:p14="http://schemas.microsoft.com/office/powerpoint/2010/main" val="3169671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701462-A36C-6C81-8D9B-EBD9A7896710}"/>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i placówek</a:t>
            </a:r>
            <a:endParaRPr lang="pl-PL" dirty="0"/>
          </a:p>
        </p:txBody>
      </p:sp>
      <p:sp>
        <p:nvSpPr>
          <p:cNvPr id="3" name="Symbol zastępczy zawartości 2">
            <a:extLst>
              <a:ext uri="{FF2B5EF4-FFF2-40B4-BE49-F238E27FC236}">
                <a16:creationId xmlns:a16="http://schemas.microsoft.com/office/drawing/2014/main" id="{F76E5E65-5832-4108-0981-576927FC5A8B}"/>
              </a:ext>
            </a:extLst>
          </p:cNvPr>
          <p:cNvSpPr>
            <a:spLocks noGrp="1"/>
          </p:cNvSpPr>
          <p:nvPr>
            <p:ph idx="1"/>
          </p:nvPr>
        </p:nvSpPr>
        <p:spPr/>
        <p:txBody>
          <a:bodyPr>
            <a:normAutofit fontScale="92500"/>
          </a:bodyPr>
          <a:lstStyle/>
          <a:p>
            <a:pPr algn="just"/>
            <a:r>
              <a:rPr lang="pl-PL" sz="2000" dirty="0">
                <a:solidFill>
                  <a:schemeClr val="tx1"/>
                </a:solidFill>
                <a:latin typeface="Garamond" panose="02020404030301010803" pitchFamily="18" charset="0"/>
              </a:rPr>
              <a:t>Zgodnie z art. 22 pkt 9a </a:t>
            </a:r>
            <a:r>
              <a:rPr lang="pl-PL" sz="2000" dirty="0" err="1">
                <a:solidFill>
                  <a:schemeClr val="tx1"/>
                </a:solidFill>
                <a:latin typeface="Garamond" panose="02020404030301010803" pitchFamily="18" charset="0"/>
              </a:rPr>
              <a:t>u.p.s</a:t>
            </a:r>
            <a:r>
              <a:rPr lang="pl-PL" sz="2000" dirty="0">
                <a:solidFill>
                  <a:schemeClr val="tx1"/>
                </a:solidFill>
                <a:latin typeface="Garamond" panose="02020404030301010803" pitchFamily="18" charset="0"/>
              </a:rPr>
              <a:t>., </a:t>
            </a:r>
            <a:r>
              <a:rPr lang="pl-PL" sz="2000" b="1" dirty="0">
                <a:solidFill>
                  <a:srgbClr val="FF0000"/>
                </a:solidFill>
                <a:latin typeface="Garamond" panose="02020404030301010803" pitchFamily="18" charset="0"/>
              </a:rPr>
              <a:t>kontrola jakości usług </a:t>
            </a:r>
            <a:r>
              <a:rPr lang="pl-PL" sz="2000" dirty="0">
                <a:solidFill>
                  <a:schemeClr val="tx1"/>
                </a:solidFill>
                <a:latin typeface="Garamond" panose="02020404030301010803" pitchFamily="18" charset="0"/>
              </a:rPr>
              <a:t>oraz </a:t>
            </a:r>
            <a:r>
              <a:rPr lang="pl-PL" sz="2000" b="1" dirty="0">
                <a:solidFill>
                  <a:srgbClr val="FF0000"/>
                </a:solidFill>
                <a:latin typeface="Garamond" panose="02020404030301010803" pitchFamily="18" charset="0"/>
              </a:rPr>
              <a:t>zgodności zatrudnienia pracowników z wymaganymi kwalifikacjami,</a:t>
            </a:r>
            <a:r>
              <a:rPr lang="pl-PL" sz="2000" dirty="0">
                <a:solidFill>
                  <a:schemeClr val="tx1"/>
                </a:solidFill>
                <a:latin typeface="Garamond" panose="02020404030301010803" pitchFamily="18" charset="0"/>
              </a:rPr>
              <a:t> o których mowa w </a:t>
            </a:r>
            <a:r>
              <a:rPr lang="pl-PL" sz="2000" b="1" dirty="0">
                <a:solidFill>
                  <a:srgbClr val="FF0000"/>
                </a:solidFill>
                <a:latin typeface="Garamond" panose="02020404030301010803" pitchFamily="18" charset="0"/>
              </a:rPr>
              <a:t>pkt. 8</a:t>
            </a:r>
            <a:r>
              <a:rPr lang="pl-PL" sz="2000" dirty="0">
                <a:solidFill>
                  <a:schemeClr val="tx1"/>
                </a:solidFill>
                <a:latin typeface="Garamond" panose="02020404030301010803" pitchFamily="18" charset="0"/>
              </a:rPr>
              <a:t>, </a:t>
            </a:r>
            <a:r>
              <a:rPr lang="pl-PL" sz="2000" b="1" dirty="0">
                <a:solidFill>
                  <a:schemeClr val="tx1"/>
                </a:solidFill>
                <a:latin typeface="Garamond" panose="02020404030301010803" pitchFamily="18" charset="0"/>
              </a:rPr>
              <a:t>wykonywanych przez domy pomocy społecznej prowadzone nie na zlecenie organu jednostki samorządu terytorialnego przez podmioty niepubliczne</a:t>
            </a:r>
            <a:r>
              <a:rPr lang="pl-PL" sz="2000" dirty="0">
                <a:solidFill>
                  <a:schemeClr val="tx1"/>
                </a:solidFill>
                <a:latin typeface="Garamond" panose="02020404030301010803" pitchFamily="18" charset="0"/>
              </a:rPr>
              <a:t>, o których mowa w art. 57 ust. 1 pkt 2–4.</a:t>
            </a:r>
            <a:endParaRPr lang="pl-PL" sz="2000" dirty="0">
              <a:solidFill>
                <a:schemeClr val="tx1"/>
              </a:solidFill>
            </a:endParaRPr>
          </a:p>
          <a:p>
            <a:pPr algn="just"/>
            <a:r>
              <a:rPr lang="pl-PL" sz="2000" dirty="0">
                <a:solidFill>
                  <a:schemeClr val="tx1"/>
                </a:solidFill>
                <a:latin typeface="Garamond" panose="02020404030301010803" pitchFamily="18" charset="0"/>
              </a:rPr>
              <a:t>W myśl art. 22 pkt 10 </a:t>
            </a:r>
            <a:r>
              <a:rPr lang="pl-PL" sz="2000" dirty="0" err="1">
                <a:solidFill>
                  <a:schemeClr val="tx1"/>
                </a:solidFill>
                <a:latin typeface="Garamond" panose="02020404030301010803" pitchFamily="18" charset="0"/>
              </a:rPr>
              <a:t>u.p.s</a:t>
            </a:r>
            <a:r>
              <a:rPr lang="pl-PL" sz="2000" dirty="0">
                <a:solidFill>
                  <a:schemeClr val="tx1"/>
                </a:solidFill>
                <a:latin typeface="Garamond" panose="02020404030301010803" pitchFamily="18" charset="0"/>
              </a:rPr>
              <a:t>., </a:t>
            </a:r>
            <a:r>
              <a:rPr lang="pl-PL" sz="2000" b="1" dirty="0">
                <a:solidFill>
                  <a:srgbClr val="FF0000"/>
                </a:solidFill>
                <a:latin typeface="Garamond" panose="02020404030301010803" pitchFamily="18" charset="0"/>
              </a:rPr>
              <a:t>kontrola placówek zapewniających całodobową opiekę osobom niepełnosprawnym, przewlekle chorym lub osobom w podeszłym wieku</a:t>
            </a:r>
            <a:r>
              <a:rPr lang="pl-PL" sz="2000" dirty="0">
                <a:solidFill>
                  <a:schemeClr val="tx1"/>
                </a:solidFill>
                <a:latin typeface="Garamond" panose="02020404030301010803" pitchFamily="18" charset="0"/>
              </a:rPr>
              <a:t>, w tym prowadzonych na podstawie </a:t>
            </a:r>
            <a:r>
              <a:rPr lang="pl-PL" sz="2000" b="1" u="sng" dirty="0">
                <a:solidFill>
                  <a:schemeClr val="tx1"/>
                </a:solidFill>
                <a:latin typeface="Garamond" panose="02020404030301010803" pitchFamily="18" charset="0"/>
              </a:rPr>
              <a:t>przepisów o działalności gospodarczej</a:t>
            </a:r>
            <a:r>
              <a:rPr lang="pl-PL" sz="2000" dirty="0">
                <a:solidFill>
                  <a:schemeClr val="tx1"/>
                </a:solidFill>
                <a:latin typeface="Garamond" panose="02020404030301010803" pitchFamily="18" charset="0"/>
              </a:rPr>
              <a:t>, w zakresie </a:t>
            </a:r>
            <a:r>
              <a:rPr lang="pl-PL" sz="2000" b="1" dirty="0">
                <a:solidFill>
                  <a:schemeClr val="tx1"/>
                </a:solidFill>
                <a:latin typeface="Garamond" panose="02020404030301010803" pitchFamily="18" charset="0"/>
              </a:rPr>
              <a:t>standardów usług socjalno-bytowych i przestrzegania praw tych osób</a:t>
            </a:r>
            <a:r>
              <a:rPr lang="pl-PL" sz="2000" dirty="0">
                <a:solidFill>
                  <a:schemeClr val="tx1"/>
                </a:solidFill>
                <a:latin typeface="Garamond" panose="02020404030301010803" pitchFamily="18" charset="0"/>
              </a:rPr>
              <a:t>, a także nad </a:t>
            </a:r>
            <a:r>
              <a:rPr lang="pl-PL" sz="2000" b="1" dirty="0">
                <a:solidFill>
                  <a:schemeClr val="tx1"/>
                </a:solidFill>
                <a:latin typeface="Garamond" panose="02020404030301010803" pitchFamily="18" charset="0"/>
              </a:rPr>
              <a:t>zgodnością zatrudnienia pracowników z wymaganymi kwalifikacjami.</a:t>
            </a:r>
          </a:p>
          <a:p>
            <a:endParaRPr lang="pl-PL" dirty="0"/>
          </a:p>
        </p:txBody>
      </p:sp>
    </p:spTree>
    <p:extLst>
      <p:ext uri="{BB962C8B-B14F-4D97-AF65-F5344CB8AC3E}">
        <p14:creationId xmlns:p14="http://schemas.microsoft.com/office/powerpoint/2010/main" val="15504672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1D1EAF-1C27-82A1-12B2-B5805B42260A}"/>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91B7842F-B101-003B-8C78-C5BE3F392C4D}"/>
              </a:ext>
            </a:extLst>
          </p:cNvPr>
          <p:cNvSpPr>
            <a:spLocks noGrp="1"/>
          </p:cNvSpPr>
          <p:nvPr>
            <p:ph idx="1"/>
          </p:nvPr>
        </p:nvSpPr>
        <p:spPr/>
        <p:txBody>
          <a:bodyPr>
            <a:normAutofit fontScale="92500" lnSpcReduction="10000"/>
          </a:bodyPr>
          <a:lstStyle/>
          <a:p>
            <a:pPr algn="just"/>
            <a:r>
              <a:rPr lang="pl-PL" sz="1800" b="0" i="0" u="none" strike="noStrike" baseline="0" dirty="0">
                <a:solidFill>
                  <a:srgbClr val="000000"/>
                </a:solidFill>
                <a:latin typeface="Garamond" panose="02020404030301010803" pitchFamily="18" charset="0"/>
              </a:rPr>
              <a:t>A - </a:t>
            </a:r>
            <a:r>
              <a:rPr lang="pl-PL" sz="1800" b="1" i="0" u="none" strike="noStrike" baseline="0" dirty="0">
                <a:solidFill>
                  <a:srgbClr val="000000"/>
                </a:solidFill>
                <a:latin typeface="Garamond" panose="02020404030301010803" pitchFamily="18" charset="0"/>
              </a:rPr>
              <a:t>W przypadku decyzji odmownej </a:t>
            </a:r>
            <a:r>
              <a:rPr lang="pl-PL" sz="1800" b="0" i="0" u="none" strike="noStrike" baseline="0" dirty="0">
                <a:solidFill>
                  <a:srgbClr val="000000"/>
                </a:solidFill>
                <a:latin typeface="Garamond" panose="02020404030301010803" pitchFamily="18" charset="0"/>
              </a:rPr>
              <a:t>nie jest możliwe prowadzenie usług wsparcia krótkoterminowego       </a:t>
            </a:r>
            <a:r>
              <a:rPr lang="pl-PL" sz="1800" b="0" i="0" u="none" strike="noStrike" baseline="0" dirty="0">
                <a:solidFill>
                  <a:srgbClr val="FF0000"/>
                </a:solidFill>
                <a:latin typeface="Garamond" panose="02020404030301010803" pitchFamily="18" charset="0"/>
              </a:rPr>
              <a:t>w formie pobytu całodobowego lub w formie dziennej </a:t>
            </a:r>
            <a:r>
              <a:rPr lang="pl-PL" sz="1800" b="0" i="0" u="none" strike="noStrike" baseline="0" dirty="0">
                <a:solidFill>
                  <a:srgbClr val="000000"/>
                </a:solidFill>
                <a:latin typeface="Garamond" panose="02020404030301010803" pitchFamily="18" charset="0"/>
              </a:rPr>
              <a:t>na terenie domu pomocy społecznej wnioskodawcy. Tym samym </a:t>
            </a:r>
            <a:r>
              <a:rPr lang="pl-PL" sz="1800" b="1" i="0" u="none" strike="noStrike" baseline="0" dirty="0">
                <a:solidFill>
                  <a:srgbClr val="FF0000"/>
                </a:solidFill>
                <a:latin typeface="Garamond" panose="02020404030301010803" pitchFamily="18" charset="0"/>
              </a:rPr>
              <a:t>po wyczerpaniu środków odwoławczych i uprawomocnieniu się decyzji odmownej wnioskodawca zobowiązany jest przywrócić stan faktyczny </a:t>
            </a:r>
            <a:r>
              <a:rPr lang="pl-PL" sz="1800" b="0" i="0" u="none" strike="noStrike" baseline="0" dirty="0">
                <a:solidFill>
                  <a:srgbClr val="000000"/>
                </a:solidFill>
                <a:latin typeface="Garamond" panose="02020404030301010803" pitchFamily="18" charset="0"/>
              </a:rPr>
              <a:t>(likwidacja miejsc) i prawny (zmiana zapisów dokumentacji) do stanu poprzedniego tj. sprzed złożenia do wojewody informacji o zamiarze świadczenia przez dom usług wsparcia krótkoterminowego (Działania niezwłoczne ze strony wnioskodawcy).</a:t>
            </a:r>
          </a:p>
          <a:p>
            <a:pPr algn="just"/>
            <a:r>
              <a:rPr lang="pl-PL" sz="1800" b="0" i="0" u="none" strike="noStrike" baseline="0" dirty="0">
                <a:solidFill>
                  <a:srgbClr val="000000"/>
                </a:solidFill>
                <a:latin typeface="Garamond" panose="02020404030301010803" pitchFamily="18" charset="0"/>
              </a:rPr>
              <a:t>B - </a:t>
            </a:r>
            <a:r>
              <a:rPr lang="pl-PL" sz="1800" b="1" i="0" u="none" strike="noStrike" baseline="0" dirty="0">
                <a:solidFill>
                  <a:srgbClr val="000000"/>
                </a:solidFill>
                <a:latin typeface="Garamond" panose="02020404030301010803" pitchFamily="18" charset="0"/>
              </a:rPr>
              <a:t>W przypadku uwzględnienia żądania wnioskodawcy </a:t>
            </a:r>
            <a:r>
              <a:rPr lang="pl-PL" sz="1800" b="1" i="0" u="none" strike="noStrike" baseline="0" dirty="0">
                <a:solidFill>
                  <a:srgbClr val="FF0000"/>
                </a:solidFill>
                <a:latin typeface="Garamond" panose="02020404030301010803" pitchFamily="18" charset="0"/>
              </a:rPr>
              <a:t>wojewoda wydaje decyzję zmieniającą uprzednio wydaną decyzję </a:t>
            </a:r>
            <a:r>
              <a:rPr lang="pl-PL" sz="1800" b="0" i="0" u="none" strike="noStrike" baseline="0" dirty="0">
                <a:solidFill>
                  <a:srgbClr val="000000"/>
                </a:solidFill>
                <a:latin typeface="Garamond" panose="02020404030301010803" pitchFamily="18" charset="0"/>
              </a:rPr>
              <a:t>w sprawie wydania zezwolenia na prowadzenie domu pomocy społecznej, dokonując zmiany tej decyzji w ten sposób, iż </a:t>
            </a:r>
            <a:r>
              <a:rPr lang="pl-PL" sz="1800" b="1" i="0" u="none" strike="noStrike" baseline="0" dirty="0">
                <a:solidFill>
                  <a:srgbClr val="000000"/>
                </a:solidFill>
                <a:latin typeface="Garamond" panose="02020404030301010803" pitchFamily="18" charset="0"/>
              </a:rPr>
              <a:t>uwzględnia w decyzji zezwolenie na utworzenie nowych miejsc przeznaczonych na świadczenie usług wsparcia krótkoterminowego w formie pobytu całodobowego lub w formie dziennej </a:t>
            </a:r>
            <a:r>
              <a:rPr lang="pl-PL" sz="1800" b="0" i="0" u="none" strike="noStrike" baseline="0" dirty="0">
                <a:solidFill>
                  <a:srgbClr val="000000"/>
                </a:solidFill>
                <a:latin typeface="Garamond" panose="02020404030301010803" pitchFamily="18" charset="0"/>
              </a:rPr>
              <a:t>wraz </a:t>
            </a:r>
            <a:r>
              <a:rPr lang="pl-PL" sz="1800" b="1" i="0" u="none" strike="noStrike" baseline="0" dirty="0">
                <a:solidFill>
                  <a:srgbClr val="FF0000"/>
                </a:solidFill>
                <a:latin typeface="Garamond" panose="02020404030301010803" pitchFamily="18" charset="0"/>
              </a:rPr>
              <a:t>ze wskazaniem liczby utworzonych miejsc</a:t>
            </a:r>
            <a:r>
              <a:rPr lang="pl-PL" sz="1800" b="0" i="0" u="none" strike="noStrike" baseline="0" dirty="0">
                <a:solidFill>
                  <a:srgbClr val="000000"/>
                </a:solidFill>
                <a:latin typeface="Garamond" panose="02020404030301010803" pitchFamily="18" charset="0"/>
              </a:rPr>
              <a:t>. 	</a:t>
            </a:r>
          </a:p>
          <a:p>
            <a:pPr algn="just"/>
            <a:endParaRPr lang="pl-PL" sz="1800" b="0" i="0" u="none" strike="noStrike" baseline="0" dirty="0">
              <a:solidFill>
                <a:srgbClr val="000000"/>
              </a:solidFill>
              <a:latin typeface="Garamond" panose="02020404030301010803" pitchFamily="18" charset="0"/>
            </a:endParaRPr>
          </a:p>
          <a:p>
            <a:endParaRPr lang="pl-PL" sz="1800" b="0" i="0" u="none" strike="noStrike" baseline="0" dirty="0">
              <a:solidFill>
                <a:srgbClr val="000000"/>
              </a:solidFill>
              <a:latin typeface="Garamond" panose="02020404030301010803" pitchFamily="18" charset="0"/>
            </a:endParaRPr>
          </a:p>
          <a:p>
            <a:endParaRPr lang="pl-PL" dirty="0"/>
          </a:p>
        </p:txBody>
      </p:sp>
    </p:spTree>
    <p:extLst>
      <p:ext uri="{BB962C8B-B14F-4D97-AF65-F5344CB8AC3E}">
        <p14:creationId xmlns:p14="http://schemas.microsoft.com/office/powerpoint/2010/main" val="3955069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7757F0-4E8F-54EE-A68D-B7026A433166}"/>
              </a:ext>
            </a:extLst>
          </p:cNvPr>
          <p:cNvSpPr>
            <a:spLocks noGrp="1"/>
          </p:cNvSpPr>
          <p:nvPr>
            <p:ph type="title"/>
          </p:nvPr>
        </p:nvSpPr>
        <p:spPr/>
        <p:txBody>
          <a:bodyPr>
            <a:normAutofit/>
          </a:bodyPr>
          <a:lstStyle/>
          <a:p>
            <a:pPr algn="ctr"/>
            <a:r>
              <a:rPr lang="pl-PL" sz="1800" b="1" dirty="0">
                <a:latin typeface="Garamond" panose="02020404030301010803" pitchFamily="18" charset="0"/>
              </a:rPr>
              <a:t>ZALECANA PRZEZ </a:t>
            </a:r>
            <a:r>
              <a:rPr lang="pl-PL" sz="1800" b="1" dirty="0" err="1">
                <a:latin typeface="Garamond" panose="02020404030301010803" pitchFamily="18" charset="0"/>
              </a:rPr>
              <a:t>mrIps</a:t>
            </a:r>
            <a:r>
              <a:rPr lang="pl-PL" sz="1800" b="1" dirty="0">
                <a:latin typeface="Garamond" panose="02020404030301010803" pitchFamily="18" charset="0"/>
              </a:rPr>
              <a:t> PROCEDURA POSTĘPOWANIA PRZY WDRAŻANIU ROZWIĄZAŃ DOT. TWORZENIA MIEJSC PRZEZNACZONYCH NA ŚWIADCZENIE USŁUG WSPARCIA KRÓTKOTERMINOWEGO W DOMACH POMOCY SPOŁECZNEJ</a:t>
            </a:r>
            <a:endParaRPr lang="pl-PL" sz="1800" dirty="0"/>
          </a:p>
        </p:txBody>
      </p:sp>
      <p:sp>
        <p:nvSpPr>
          <p:cNvPr id="3" name="Symbol zastępczy zawartości 2">
            <a:extLst>
              <a:ext uri="{FF2B5EF4-FFF2-40B4-BE49-F238E27FC236}">
                <a16:creationId xmlns:a16="http://schemas.microsoft.com/office/drawing/2014/main" id="{93FB3415-38B1-84C9-F2A4-D4811B1B1FC6}"/>
              </a:ext>
            </a:extLst>
          </p:cNvPr>
          <p:cNvSpPr>
            <a:spLocks noGrp="1"/>
          </p:cNvSpPr>
          <p:nvPr>
            <p:ph idx="1"/>
          </p:nvPr>
        </p:nvSpPr>
        <p:spPr/>
        <p:txBody>
          <a:bodyPr/>
          <a:lstStyle/>
          <a:p>
            <a:pPr algn="just"/>
            <a:r>
              <a:rPr lang="pl-PL" sz="1800" b="0" i="0" u="none" strike="noStrike" baseline="0" dirty="0">
                <a:solidFill>
                  <a:srgbClr val="000000"/>
                </a:solidFill>
                <a:latin typeface="Garamond" panose="02020404030301010803" pitchFamily="18" charset="0"/>
              </a:rPr>
              <a:t>C - </a:t>
            </a:r>
            <a:r>
              <a:rPr lang="pl-PL" sz="1800" b="1" i="0" u="none" strike="noStrike" baseline="0" dirty="0">
                <a:solidFill>
                  <a:srgbClr val="000000"/>
                </a:solidFill>
                <a:latin typeface="Garamond" panose="02020404030301010803" pitchFamily="18" charset="0"/>
              </a:rPr>
              <a:t>Wnioskodawca</a:t>
            </a:r>
            <a:r>
              <a:rPr lang="pl-PL" sz="1800" b="0" i="0" u="none" strike="noStrike" baseline="0" dirty="0">
                <a:solidFill>
                  <a:srgbClr val="000000"/>
                </a:solidFill>
                <a:latin typeface="Garamond" panose="02020404030301010803" pitchFamily="18" charset="0"/>
              </a:rPr>
              <a:t> </a:t>
            </a:r>
            <a:r>
              <a:rPr lang="pl-PL" sz="1800" b="1" i="0" u="none" strike="noStrike" baseline="0" dirty="0">
                <a:latin typeface="Garamond" panose="02020404030301010803" pitchFamily="18" charset="0"/>
              </a:rPr>
              <a:t>zobligowany jest </a:t>
            </a:r>
            <a:r>
              <a:rPr lang="pl-PL" sz="1800" b="1" i="0" u="none" strike="noStrike" baseline="0" dirty="0">
                <a:solidFill>
                  <a:srgbClr val="FF0000"/>
                </a:solidFill>
                <a:latin typeface="Garamond" panose="02020404030301010803" pitchFamily="18" charset="0"/>
              </a:rPr>
              <a:t>do niezwłocznego dokonania zmian w dokumentach statutowych </a:t>
            </a:r>
            <a:r>
              <a:rPr lang="pl-PL" sz="1800" b="0" i="0" u="none" strike="noStrike" baseline="0" dirty="0">
                <a:solidFill>
                  <a:srgbClr val="000000"/>
                </a:solidFill>
                <a:latin typeface="Garamond" panose="02020404030301010803" pitchFamily="18" charset="0"/>
              </a:rPr>
              <a:t>(statut domu pomocy społecznej, regulamin organizacyjny) poprzez zatwierdzenie zmienionych dokumentów przez uprawnione organy samorządu terytorialnego bądź organy uprawnione do reprezentacji podmiotu, w ramach których wydziela się organizacyjnie miejsca świadczenia usług wsparcia krótkoterminowego. 	</a:t>
            </a:r>
          </a:p>
          <a:p>
            <a:pPr algn="just"/>
            <a:r>
              <a:rPr lang="pl-PL" sz="1800" b="0" i="0" u="none" strike="noStrike" baseline="0" dirty="0">
                <a:solidFill>
                  <a:srgbClr val="000000"/>
                </a:solidFill>
                <a:latin typeface="Garamond" panose="02020404030301010803" pitchFamily="18" charset="0"/>
              </a:rPr>
              <a:t>3. - </a:t>
            </a:r>
            <a:r>
              <a:rPr lang="pl-PL" sz="1800" b="1" i="0" u="none" strike="noStrike" baseline="0" dirty="0">
                <a:solidFill>
                  <a:srgbClr val="000000"/>
                </a:solidFill>
                <a:latin typeface="Garamond" panose="02020404030301010803" pitchFamily="18" charset="0"/>
              </a:rPr>
              <a:t>Wojewoda</a:t>
            </a:r>
            <a:r>
              <a:rPr lang="pl-PL" sz="1800" b="0" i="0" u="none" strike="noStrike" baseline="0" dirty="0">
                <a:solidFill>
                  <a:srgbClr val="000000"/>
                </a:solidFill>
                <a:latin typeface="Garamond" panose="02020404030301010803" pitchFamily="18" charset="0"/>
              </a:rPr>
              <a:t> </a:t>
            </a:r>
            <a:r>
              <a:rPr lang="pl-PL" sz="1800" b="1" i="0" u="none" strike="noStrike" baseline="0" dirty="0">
                <a:solidFill>
                  <a:srgbClr val="000000"/>
                </a:solidFill>
                <a:latin typeface="Garamond" panose="02020404030301010803" pitchFamily="18" charset="0"/>
              </a:rPr>
              <a:t>dokonuje stosowanych zmian </a:t>
            </a:r>
            <a:r>
              <a:rPr lang="pl-PL" sz="1800" b="1" i="0" u="none" strike="noStrike" baseline="0" dirty="0">
                <a:latin typeface="Garamond" panose="02020404030301010803" pitchFamily="18" charset="0"/>
              </a:rPr>
              <a:t>w prowadzonym rejestrze </a:t>
            </a:r>
            <a:r>
              <a:rPr lang="pl-PL" sz="1800" b="0" i="0" u="none" strike="noStrike" baseline="0" dirty="0">
                <a:solidFill>
                  <a:srgbClr val="000000"/>
                </a:solidFill>
                <a:latin typeface="Garamond" panose="02020404030301010803" pitchFamily="18" charset="0"/>
              </a:rPr>
              <a:t>domów pomocy społecznej </a:t>
            </a:r>
            <a:r>
              <a:rPr lang="pl-PL" sz="1800" b="1" i="0" u="none" strike="noStrike" baseline="0" dirty="0">
                <a:solidFill>
                  <a:srgbClr val="FF0000"/>
                </a:solidFill>
                <a:latin typeface="Garamond" panose="02020404030301010803" pitchFamily="18" charset="0"/>
              </a:rPr>
              <a:t>poprzez umieszczenie w nim informacji o świadczeniu przez dom pomocy społecznej usług wsparcia krótkoterminowego w formie pobytu całodobowego lub w formie dziennej </a:t>
            </a:r>
            <a:r>
              <a:rPr lang="pl-PL" sz="1800" b="0" i="0" u="none" strike="noStrike" baseline="0" dirty="0">
                <a:solidFill>
                  <a:srgbClr val="000000"/>
                </a:solidFill>
                <a:latin typeface="Garamond" panose="02020404030301010803" pitchFamily="18" charset="0"/>
              </a:rPr>
              <a:t>– zgodnie z art. 57 ust. 6a pkt 8. 	</a:t>
            </a:r>
          </a:p>
          <a:p>
            <a:endParaRPr lang="pl-PL" dirty="0"/>
          </a:p>
        </p:txBody>
      </p:sp>
    </p:spTree>
    <p:extLst>
      <p:ext uri="{BB962C8B-B14F-4D97-AF65-F5344CB8AC3E}">
        <p14:creationId xmlns:p14="http://schemas.microsoft.com/office/powerpoint/2010/main" val="2444308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609600" y="338327"/>
            <a:ext cx="10972800" cy="1883579"/>
          </a:xfrm>
        </p:spPr>
        <p:txBody>
          <a:bodyPr>
            <a:norm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2" name="Symbol zastępczy zawartości 1"/>
          <p:cNvSpPr>
            <a:spLocks noGrp="1"/>
          </p:cNvSpPr>
          <p:nvPr>
            <p:ph idx="1"/>
          </p:nvPr>
        </p:nvSpPr>
        <p:spPr/>
        <p:txBody>
          <a:bodyPr>
            <a:noAutofit/>
          </a:bodyPr>
          <a:lstStyle/>
          <a:p>
            <a:pPr>
              <a:lnSpc>
                <a:spcPct val="107000"/>
              </a:lnSpc>
              <a:spcAft>
                <a:spcPts val="800"/>
              </a:spcAft>
            </a:pPr>
            <a:r>
              <a:rPr lang="pl-PL" sz="2400" b="1" kern="0" dirty="0">
                <a:effectLst/>
                <a:latin typeface="Garamond" panose="02020404030301010803" pitchFamily="18" charset="0"/>
                <a:ea typeface="Times New Roman" panose="02020603050405020304" pitchFamily="18" charset="0"/>
                <a:cs typeface="Times New Roman" panose="02020603050405020304" pitchFamily="18" charset="0"/>
              </a:rPr>
              <a:t>Obowiązek prowadzenia rejestru zdarzeń nadzwyczajnych </a:t>
            </a:r>
            <a:endParaRPr lang="pl-PL" sz="2400" kern="100" dirty="0">
              <a:solidFill>
                <a:srgbClr val="C00000"/>
              </a:solidFill>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pl-PL" sz="2000" kern="0" dirty="0">
                <a:effectLst/>
                <a:latin typeface="Garamond" panose="02020404030301010803" pitchFamily="18" charset="0"/>
                <a:ea typeface="Times New Roman" panose="02020603050405020304" pitchFamily="18" charset="0"/>
                <a:cs typeface="Times New Roman" panose="02020603050405020304" pitchFamily="18" charset="0"/>
              </a:rPr>
              <a:t>Ustawa o zmianie ustawy o pomocy społecznej wprowadza </a:t>
            </a:r>
            <a:r>
              <a:rPr lang="pl-PL" sz="2000" b="1" kern="0"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od 1 stycznia 2024 r. </a:t>
            </a:r>
            <a:r>
              <a:rPr lang="pl-PL" sz="2000" kern="0" dirty="0">
                <a:effectLst/>
                <a:latin typeface="Garamond" panose="02020404030301010803" pitchFamily="18" charset="0"/>
                <a:ea typeface="Times New Roman" panose="02020603050405020304" pitchFamily="18" charset="0"/>
                <a:cs typeface="Times New Roman" panose="02020603050405020304" pitchFamily="18" charset="0"/>
              </a:rPr>
              <a:t>obowiązek prowadzenia, przez kierowników lub dyrektorów domów pomocy społecznej oraz podmioty prowadzące placówki zapewniające całodobową opiekę osobom niepełnosprawnym, przewlekle chorym lub osobom w podeszłym wieku, </a:t>
            </a:r>
            <a:r>
              <a:rPr lang="pl-PL" sz="2000" b="1" kern="0" dirty="0">
                <a:solidFill>
                  <a:srgbClr val="C00000"/>
                </a:solidFill>
                <a:latin typeface="Garamond" panose="02020404030301010803" pitchFamily="18" charset="0"/>
                <a:ea typeface="Times New Roman" panose="02020603050405020304" pitchFamily="18" charset="0"/>
                <a:cs typeface="Times New Roman" panose="02020603050405020304" pitchFamily="18" charset="0"/>
              </a:rPr>
              <a:t>rejestru zgłoszeń o zdarzeniach nadzwyczajnych z udziałem mieszkańców domu, w szczególności dotyczących wypadków, samouszkodzeń, obrażeń ciała,</a:t>
            </a:r>
            <a:r>
              <a:rPr lang="pl-PL" sz="2000" b="1" kern="0"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rPr>
              <a:t> zdarzeń związanych z zagrożeniem życia lub zdrowia tych mieszkańców lub osób.</a:t>
            </a:r>
            <a:r>
              <a:rPr lang="pl-PL" sz="2000" kern="0" dirty="0">
                <a:effectLst/>
                <a:latin typeface="Garamond" panose="02020404030301010803" pitchFamily="18" charset="0"/>
                <a:ea typeface="Times New Roman" panose="02020603050405020304" pitchFamily="18" charset="0"/>
                <a:cs typeface="Times New Roman" panose="02020603050405020304" pitchFamily="18" charset="0"/>
              </a:rPr>
              <a:t> Rejestr zawiera również: imię i nazwisko osoby zgłaszającej, datę zgłoszenia, opis i miejsce zdarzenia, informacje o podjętych działaniach naprawczych.</a:t>
            </a:r>
          </a:p>
        </p:txBody>
      </p:sp>
    </p:spTree>
    <p:extLst>
      <p:ext uri="{BB962C8B-B14F-4D97-AF65-F5344CB8AC3E}">
        <p14:creationId xmlns:p14="http://schemas.microsoft.com/office/powerpoint/2010/main" val="15360883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7931DD-DDDD-7EDC-D91C-381FAE8DE6E6}"/>
              </a:ext>
            </a:extLst>
          </p:cNvPr>
          <p:cNvSpPr>
            <a:spLocks noGrp="1"/>
          </p:cNvSpPr>
          <p:nvPr>
            <p:ph type="title"/>
          </p:nvPr>
        </p:nvSpPr>
        <p:spPr>
          <a:xfrm>
            <a:off x="1048624" y="804519"/>
            <a:ext cx="10343626"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ACF55A25-DC7B-5C51-9F52-384E9C12475A}"/>
              </a:ext>
            </a:extLst>
          </p:cNvPr>
          <p:cNvSpPr>
            <a:spLocks noGrp="1"/>
          </p:cNvSpPr>
          <p:nvPr>
            <p:ph idx="1"/>
          </p:nvPr>
        </p:nvSpPr>
        <p:spPr/>
        <p:txBody>
          <a:bodyPr/>
          <a:lstStyle/>
          <a:p>
            <a:pPr algn="just"/>
            <a:r>
              <a:rPr lang="pl-PL" kern="100" dirty="0">
                <a:effectLst/>
                <a:latin typeface="Garamond" panose="02020404030301010803" pitchFamily="18" charset="0"/>
                <a:ea typeface="Helvetica" panose="020B0604020202020204" pitchFamily="34" charset="0"/>
                <a:cs typeface="Helvetica" panose="020B0604020202020204" pitchFamily="34" charset="0"/>
              </a:rPr>
              <a:t>Organizacja przyjmowania i weryfikacji zgłoszeń o zdarzeniach nadzwyczajnych, podejmowania działań następczych oraz związanego z tym przetwarzania danych osobowych </a:t>
            </a:r>
            <a:r>
              <a:rPr lang="pl-PL" b="1" kern="100" dirty="0">
                <a:effectLst/>
                <a:latin typeface="Garamond" panose="02020404030301010803" pitchFamily="18" charset="0"/>
                <a:ea typeface="Helvetica" panose="020B0604020202020204" pitchFamily="34" charset="0"/>
                <a:cs typeface="Helvetica" panose="020B0604020202020204" pitchFamily="34" charset="0"/>
              </a:rPr>
              <a:t>powinna uniemożliwiać nieupoważnionym osobom uzyskanie dostępu do informacji oraz zapewniać ochronę poufności tożsamości osoby dokonującej zgłoszenia</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p>
          <a:p>
            <a:pPr algn="just"/>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Do przyjmowania i weryfikacji zgłoszeń o zdarzeniach nadzwyczajnych oraz podejmowania działań następczych</a:t>
            </a:r>
            <a:r>
              <a:rPr lang="pl-PL" b="1" kern="100" dirty="0">
                <a:effectLst/>
                <a:latin typeface="Garamond" panose="02020404030301010803" pitchFamily="18" charset="0"/>
                <a:ea typeface="Helvetica" panose="020B0604020202020204" pitchFamily="34" charset="0"/>
                <a:cs typeface="Helvetica" panose="020B0604020202020204" pitchFamily="34" charset="0"/>
              </a:rPr>
              <a:t> mogą być dopuszczone wyłącznie osoby posiadające pisemne upoważnienie dyrektora lub kierownika domu pomocy społecznej</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465689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6A3AF-5D6C-74A9-B830-BBCF539365FC}"/>
              </a:ext>
            </a:extLst>
          </p:cNvPr>
          <p:cNvSpPr>
            <a:spLocks noGrp="1"/>
          </p:cNvSpPr>
          <p:nvPr>
            <p:ph type="title"/>
          </p:nvPr>
        </p:nvSpPr>
        <p:spPr>
          <a:xfrm>
            <a:off x="1090569" y="804519"/>
            <a:ext cx="10268125"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69CD9ADB-70D3-E7EC-6568-98F132A785B0}"/>
              </a:ext>
            </a:extLst>
          </p:cNvPr>
          <p:cNvSpPr>
            <a:spLocks noGrp="1"/>
          </p:cNvSpPr>
          <p:nvPr>
            <p:ph idx="1"/>
          </p:nvPr>
        </p:nvSpPr>
        <p:spPr>
          <a:xfrm>
            <a:off x="1451579" y="2040899"/>
            <a:ext cx="9603275" cy="3450613"/>
          </a:xfrm>
        </p:spPr>
        <p:txBody>
          <a:bodyPr/>
          <a:lstStyle/>
          <a:p>
            <a:pPr marL="139700" algn="just">
              <a:lnSpc>
                <a:spcPct val="107000"/>
              </a:lnSpc>
              <a:spcBef>
                <a:spcPts val="650"/>
              </a:spcBef>
              <a:spcAft>
                <a:spcPts val="650"/>
              </a:spcAft>
            </a:pPr>
            <a:r>
              <a:rPr lang="pl-PL" b="1" kern="100" dirty="0">
                <a:effectLst/>
                <a:latin typeface="Garamond" panose="02020404030301010803" pitchFamily="18" charset="0"/>
                <a:ea typeface="Helvetica" panose="020B0604020202020204" pitchFamily="34" charset="0"/>
                <a:cs typeface="Helvetica" panose="020B0604020202020204" pitchFamily="34" charset="0"/>
              </a:rPr>
              <a:t>Zanonimizowane informacje</a:t>
            </a:r>
            <a:r>
              <a:rPr lang="pl-PL" kern="100" dirty="0">
                <a:effectLst/>
                <a:latin typeface="Garamond" panose="02020404030301010803" pitchFamily="18" charset="0"/>
                <a:ea typeface="Helvetica" panose="020B0604020202020204" pitchFamily="34" charset="0"/>
                <a:cs typeface="Helvetica" panose="020B0604020202020204" pitchFamily="34" charset="0"/>
              </a:rPr>
              <a:t>, o których mowa w art. 55c ust. 2 i 3, dyrektor lub kierownik domu pomocy społecznej </a:t>
            </a:r>
            <a:r>
              <a:rPr lang="pl-PL" b="1" kern="100" dirty="0">
                <a:effectLst/>
                <a:latin typeface="Garamond" panose="02020404030301010803" pitchFamily="18" charset="0"/>
                <a:ea typeface="Helvetica" panose="020B0604020202020204" pitchFamily="34" charset="0"/>
                <a:cs typeface="Helvetica" panose="020B0604020202020204" pitchFamily="34" charset="0"/>
              </a:rPr>
              <a:t>przekazuje wójtowi (burmistrzowi, prezydentowi miasta), staroście jednostki samorządu terytorialnego prowadzącej </a:t>
            </a:r>
            <a:r>
              <a:rPr lang="pl-PL" kern="100" dirty="0">
                <a:effectLst/>
                <a:latin typeface="Garamond" panose="02020404030301010803" pitchFamily="18" charset="0"/>
                <a:ea typeface="Helvetica" panose="020B0604020202020204" pitchFamily="34" charset="0"/>
                <a:cs typeface="Helvetica" panose="020B0604020202020204" pitchFamily="34" charset="0"/>
              </a:rPr>
              <a:t>dom pomocy społecznej </a:t>
            </a:r>
            <a:r>
              <a:rPr lang="pl-PL" b="1" kern="100" dirty="0">
                <a:effectLst/>
                <a:latin typeface="Garamond" panose="02020404030301010803" pitchFamily="18" charset="0"/>
                <a:ea typeface="Helvetica" panose="020B0604020202020204" pitchFamily="34" charset="0"/>
                <a:cs typeface="Helvetica" panose="020B0604020202020204" pitchFamily="34" charset="0"/>
              </a:rPr>
              <a:t>lub zlecającej jego prowadzenie </a:t>
            </a:r>
            <a:r>
              <a:rPr lang="pl-PL" kern="100" dirty="0">
                <a:effectLst/>
                <a:latin typeface="Garamond" panose="02020404030301010803" pitchFamily="18" charset="0"/>
                <a:ea typeface="Helvetica" panose="020B0604020202020204" pitchFamily="34" charset="0"/>
                <a:cs typeface="Helvetica" panose="020B0604020202020204" pitchFamily="34" charset="0"/>
              </a:rPr>
              <a:t>lub </a:t>
            </a:r>
            <a:r>
              <a:rPr lang="pl-PL" b="1" kern="100" dirty="0">
                <a:effectLst/>
                <a:latin typeface="Garamond" panose="02020404030301010803" pitchFamily="18" charset="0"/>
                <a:ea typeface="Helvetica" panose="020B0604020202020204" pitchFamily="34" charset="0"/>
                <a:cs typeface="Helvetica" panose="020B0604020202020204" pitchFamily="34" charset="0"/>
              </a:rPr>
              <a:t>marszałkowi</a:t>
            </a:r>
            <a:r>
              <a:rPr lang="pl-PL" kern="100" dirty="0">
                <a:effectLst/>
                <a:latin typeface="Garamond" panose="02020404030301010803" pitchFamily="18" charset="0"/>
                <a:ea typeface="Helvetica" panose="020B0604020202020204" pitchFamily="34" charset="0"/>
                <a:cs typeface="Helvetica" panose="020B0604020202020204" pitchFamily="34" charset="0"/>
              </a:rPr>
              <a:t> </a:t>
            </a:r>
            <a:r>
              <a:rPr lang="pl-PL" b="1" kern="100" dirty="0">
                <a:effectLst/>
                <a:latin typeface="Garamond" panose="02020404030301010803" pitchFamily="18" charset="0"/>
                <a:ea typeface="Helvetica" panose="020B0604020202020204" pitchFamily="34" charset="0"/>
                <a:cs typeface="Helvetica" panose="020B0604020202020204" pitchFamily="34" charset="0"/>
              </a:rPr>
              <a:t>województwa</a:t>
            </a:r>
            <a:r>
              <a:rPr lang="pl-PL" kern="100" dirty="0">
                <a:effectLst/>
                <a:latin typeface="Garamond" panose="02020404030301010803" pitchFamily="18" charset="0"/>
                <a:ea typeface="Helvetica" panose="020B0604020202020204" pitchFamily="34" charset="0"/>
                <a:cs typeface="Helvetica" panose="020B0604020202020204" pitchFamily="34" charset="0"/>
              </a:rPr>
              <a:t> w przypadku regionalnych domów pomocy społecznej -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nie rzadziej niż raz na kwartał</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Wójt (burmistrz, prezydent miasta), starosta lub marszałek województwa po otrzymaniu informacji, o których mowa wyżej, niezwłocznie weryfikuje przekazane informacje w celu analizy i oceny zasadności podjętych działań następczych.</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6675796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A9972D-FFE8-C277-DFAC-8A1217AAE0AD}"/>
              </a:ext>
            </a:extLst>
          </p:cNvPr>
          <p:cNvSpPr>
            <a:spLocks noGrp="1"/>
          </p:cNvSpPr>
          <p:nvPr>
            <p:ph type="title"/>
          </p:nvPr>
        </p:nvSpPr>
        <p:spPr>
          <a:xfrm>
            <a:off x="1132515" y="804519"/>
            <a:ext cx="10268124"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9BC40AAF-19A0-CC07-EEC7-49A67C7E4962}"/>
              </a:ext>
            </a:extLst>
          </p:cNvPr>
          <p:cNvSpPr>
            <a:spLocks noGrp="1"/>
          </p:cNvSpPr>
          <p:nvPr>
            <p:ph idx="1"/>
          </p:nvPr>
        </p:nvSpPr>
        <p:spPr/>
        <p:txBody>
          <a:bodyPr/>
          <a:lstStyle/>
          <a:p>
            <a:pPr marL="1397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Wójt (burmistrz, prezydent miasta), starosta lub marszałek województwa </a:t>
            </a:r>
            <a:r>
              <a:rPr lang="pl-PL" b="1" kern="100" dirty="0">
                <a:effectLst/>
                <a:latin typeface="Garamond" panose="02020404030301010803" pitchFamily="18" charset="0"/>
                <a:ea typeface="Helvetica" panose="020B0604020202020204" pitchFamily="34" charset="0"/>
                <a:cs typeface="Helvetica" panose="020B0604020202020204" pitchFamily="34" charset="0"/>
              </a:rPr>
              <a:t>przekazuje wojewodzie informację zbiorczą o zgłoszeniach o zdarzeniach nadzwyczajnych i podjętych działaniach następczych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nie rzadziej niż raz na kwartał</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b="1" kern="100" dirty="0">
                <a:effectLst/>
                <a:latin typeface="Garamond" panose="02020404030301010803" pitchFamily="18" charset="0"/>
                <a:ea typeface="Helvetica" panose="020B0604020202020204" pitchFamily="34" charset="0"/>
                <a:cs typeface="Helvetica" panose="020B0604020202020204" pitchFamily="34" charset="0"/>
              </a:rPr>
              <a:t>Informacja zbiorcza o zgłoszeniach o zdarzeniach nadzwyczajnych i podjętych działaniach następczych</a:t>
            </a:r>
            <a:r>
              <a:rPr lang="pl-PL" kern="100" dirty="0">
                <a:effectLst/>
                <a:latin typeface="Garamond" panose="02020404030301010803" pitchFamily="18" charset="0"/>
                <a:ea typeface="Helvetica" panose="020B0604020202020204" pitchFamily="34" charset="0"/>
                <a:cs typeface="Helvetica" panose="020B0604020202020204" pitchFamily="34" charset="0"/>
              </a:rPr>
              <a:t> </a:t>
            </a:r>
            <a:r>
              <a:rPr lang="pl-PL"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jest przekazywana przez wojewodę </a:t>
            </a:r>
            <a:r>
              <a:rPr lang="pl-PL" kern="100" dirty="0">
                <a:effectLst/>
                <a:latin typeface="Garamond" panose="02020404030301010803" pitchFamily="18" charset="0"/>
                <a:ea typeface="Helvetica" panose="020B0604020202020204" pitchFamily="34" charset="0"/>
                <a:cs typeface="Helvetica" panose="020B0604020202020204" pitchFamily="34" charset="0"/>
              </a:rPr>
              <a:t>Ministrowi Rodziny i Polityki Społecznej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nie rzadziej niż raz na kwartał</a:t>
            </a:r>
            <a:r>
              <a:rPr lang="pl-PL" kern="100" dirty="0">
                <a:effectLst/>
                <a:latin typeface="Garamond" panose="02020404030301010803" pitchFamily="18" charset="0"/>
                <a:ea typeface="Helvetica" panose="020B0604020202020204" pitchFamily="34" charset="0"/>
                <a:cs typeface="Helvetica" panose="020B0604020202020204" pitchFamily="34" charset="0"/>
              </a:rPr>
              <a:t>, za pomocą systemu teleinformatycznego, do rejestru centralnego, o którym mowa w art. 23 ust. 4a </a:t>
            </a:r>
            <a:r>
              <a:rPr lang="pl-PL" kern="100" dirty="0" err="1">
                <a:effectLst/>
                <a:latin typeface="Garamond" panose="02020404030301010803" pitchFamily="18" charset="0"/>
                <a:ea typeface="Helvetica" panose="020B0604020202020204" pitchFamily="34" charset="0"/>
                <a:cs typeface="Helvetica" panose="020B0604020202020204" pitchFamily="34" charset="0"/>
              </a:rPr>
              <a:t>u.p.s</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p>
          <a:p>
            <a:pPr marL="139700" algn="just">
              <a:lnSpc>
                <a:spcPct val="107000"/>
              </a:lnSpc>
              <a:spcBef>
                <a:spcPts val="650"/>
              </a:spcBef>
              <a:spcAft>
                <a:spcPts val="650"/>
              </a:spcAft>
            </a:pP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351474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375795" y="520117"/>
            <a:ext cx="10014620" cy="1149079"/>
          </a:xfrm>
        </p:spPr>
        <p:txBody>
          <a:bodyPr>
            <a:norm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2" name="Symbol zastępczy zawartości 1"/>
          <p:cNvSpPr>
            <a:spLocks noGrp="1"/>
          </p:cNvSpPr>
          <p:nvPr>
            <p:ph idx="1"/>
          </p:nvPr>
        </p:nvSpPr>
        <p:spPr/>
        <p:txBody>
          <a:bodyPr>
            <a:noAutofit/>
          </a:bodyPr>
          <a:lstStyle/>
          <a:p>
            <a:pPr algn="just">
              <a:lnSpc>
                <a:spcPct val="107000"/>
              </a:lnSpc>
              <a:spcAft>
                <a:spcPts val="800"/>
              </a:spcAft>
            </a:pP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Pierwsze zezwolenie na prowadzenie domu pomocy społecznej i placówki zapewniającej całodobową opiekę osobom niepełnosprawnym, przewlekle chorym oraz osobom w podeszłym wieku, w przypadku cofnięcia zezwolenia z przyczyn, o której mowa w art. 57a ust</a:t>
            </a:r>
            <a:r>
              <a:rPr lang="pl-PL" kern="0" dirty="0">
                <a:latin typeface="Garamond" panose="02020404030301010803" pitchFamily="18" charset="0"/>
                <a:ea typeface="Times New Roman" panose="02020603050405020304" pitchFamily="18" charset="0"/>
                <a:cs typeface="Times New Roman" panose="02020603050405020304" pitchFamily="18" charset="0"/>
              </a:rPr>
              <a:t>. 1 (</a:t>
            </a:r>
            <a:r>
              <a:rPr lang="pl-PL" b="1" kern="0" dirty="0">
                <a:latin typeface="Garamond" panose="02020404030301010803" pitchFamily="18" charset="0"/>
                <a:ea typeface="Times New Roman" panose="02020603050405020304" pitchFamily="18" charset="0"/>
                <a:cs typeface="Times New Roman" panose="02020603050405020304" pitchFamily="18" charset="0"/>
              </a:rPr>
              <a:t>podmiot przestał spełniać warunki określone w ustawie, przestał spełniać standardy, o których mowa w art. 55 ust. 1 i 2, nie przestawi na żądanie wojewody w wyznaczonym terminie aktualnych dokumentów</a:t>
            </a:r>
            <a:r>
              <a:rPr lang="pl-PL" kern="0" dirty="0">
                <a:latin typeface="Garamond" panose="02020404030301010803" pitchFamily="18" charset="0"/>
                <a:ea typeface="Times New Roman" panose="02020603050405020304" pitchFamily="18" charset="0"/>
                <a:cs typeface="Times New Roman" panose="02020603050405020304" pitchFamily="18" charset="0"/>
              </a:rPr>
              <a:t>(…) oraz art. 67 ust. 3a </a:t>
            </a:r>
            <a:r>
              <a:rPr lang="pl-PL" kern="0" dirty="0" err="1">
                <a:latin typeface="Garamond" panose="02020404030301010803" pitchFamily="18" charset="0"/>
                <a:ea typeface="Times New Roman" panose="02020603050405020304" pitchFamily="18" charset="0"/>
                <a:cs typeface="Times New Roman" panose="02020603050405020304" pitchFamily="18" charset="0"/>
              </a:rPr>
              <a:t>u.p.s</a:t>
            </a:r>
            <a:r>
              <a:rPr lang="pl-PL" kern="0" dirty="0">
                <a:latin typeface="Garamond" panose="02020404030301010803" pitchFamily="18" charset="0"/>
                <a:ea typeface="Times New Roman" panose="02020603050405020304" pitchFamily="18" charset="0"/>
                <a:cs typeface="Times New Roman" panose="02020603050405020304" pitchFamily="18" charset="0"/>
              </a:rPr>
              <a:t>,  </a:t>
            </a:r>
            <a:r>
              <a:rPr lang="pl-PL" b="1" kern="0"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rPr>
              <a:t>będzie wydawane na czas określony – 1 rok</a:t>
            </a: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 </a:t>
            </a:r>
            <a:r>
              <a:rPr lang="pl-PL" b="1" kern="0"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rPr>
              <a:t>następne – na czas nieokreślony</a:t>
            </a:r>
            <a:r>
              <a:rPr lang="pl-PL" kern="0" dirty="0">
                <a:effectLst/>
                <a:latin typeface="Garamond" panose="02020404030301010803" pitchFamily="18" charset="0"/>
                <a:ea typeface="Times New Roman" panose="02020603050405020304" pitchFamily="18" charset="0"/>
                <a:cs typeface="Times New Roman" panose="02020603050405020304" pitchFamily="18" charset="0"/>
              </a:rPr>
              <a:t>, chyba, że sam podmiot wnioskuje o wydanie zezwolenia, na czas określony. Obecnie co do zasady jest ono wydawane od razu na czas nieokreślony. </a:t>
            </a:r>
            <a:r>
              <a:rPr lang="pl-PL" b="1" kern="0" dirty="0">
                <a:effectLst/>
                <a:latin typeface="Garamond" panose="02020404030301010803" pitchFamily="18" charset="0"/>
                <a:ea typeface="Times New Roman" panose="02020603050405020304" pitchFamily="18" charset="0"/>
                <a:cs typeface="Times New Roman" panose="02020603050405020304" pitchFamily="18" charset="0"/>
              </a:rPr>
              <a:t>Uzasadnieniem tej zmiany jest wzmocnienie nadzoru nad nowopowstałymi placówkami.</a:t>
            </a:r>
            <a:endParaRPr lang="pl-PL" b="1" kern="100" dirty="0">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31566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40235" y="804519"/>
            <a:ext cx="10014619" cy="1049235"/>
          </a:xfrm>
        </p:spPr>
        <p:txBody>
          <a:bodyPr>
            <a:noAutofit/>
          </a:bodyPr>
          <a:lstStyle/>
          <a:p>
            <a:pPr algn="ctr"/>
            <a:r>
              <a:rPr lang="pl-PL" sz="2800" b="1" dirty="0">
                <a:solidFill>
                  <a:schemeClr val="tx1"/>
                </a:solidFill>
                <a:latin typeface="Garamond" panose="02020404030301010803" pitchFamily="18" charset="0"/>
              </a:rPr>
              <a:t>NOWELIZACJA USTAWY O POMOCY SPOŁECZNEJ                        z 28 LIPCA 2023 R. DOT. </a:t>
            </a:r>
            <a:r>
              <a:rPr lang="pl-PL" sz="2800" b="1" dirty="0">
                <a:latin typeface="Garamond" panose="02020404030301010803" pitchFamily="18" charset="0"/>
              </a:rPr>
              <a:t>DOMÓW POMOCY SPOŁECZNEJ</a:t>
            </a:r>
            <a:endParaRPr lang="pl-PL" sz="2800" dirty="0"/>
          </a:p>
        </p:txBody>
      </p:sp>
      <p:sp>
        <p:nvSpPr>
          <p:cNvPr id="2" name="Symbol zastępczy zawartości 1"/>
          <p:cNvSpPr>
            <a:spLocks noGrp="1"/>
          </p:cNvSpPr>
          <p:nvPr>
            <p:ph idx="1"/>
          </p:nvPr>
        </p:nvSpPr>
        <p:spPr/>
        <p:txBody>
          <a:bodyPr>
            <a:normAutofit/>
          </a:bodyPr>
          <a:lstStyle/>
          <a:p>
            <a:pPr marL="2794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Zmieniono art. 65 ust. 1 </a:t>
            </a:r>
            <a:r>
              <a:rPr lang="pl-PL" kern="100" dirty="0" err="1">
                <a:effectLst/>
                <a:latin typeface="Garamond" panose="02020404030301010803" pitchFamily="18" charset="0"/>
                <a:ea typeface="Helvetica" panose="020B0604020202020204" pitchFamily="34" charset="0"/>
                <a:cs typeface="Helvetica" panose="020B0604020202020204" pitchFamily="34" charset="0"/>
              </a:rPr>
              <a:t>u.p.s</a:t>
            </a:r>
            <a:r>
              <a:rPr lang="pl-PL" kern="100" dirty="0">
                <a:effectLst/>
                <a:latin typeface="Garamond" panose="02020404030301010803" pitchFamily="18" charset="0"/>
                <a:ea typeface="Helvetica" panose="020B0604020202020204" pitchFamily="34" charset="0"/>
                <a:cs typeface="Helvetica" panose="020B0604020202020204" pitchFamily="34" charset="0"/>
              </a:rPr>
              <a:t>., które brzmi: „1. Do domów pomocy społecznej prowadzonych przez podmioty niepubliczne, o których mowa w art. 57 ust. 1 pkt 2-4, jeżeli nie są one prowadzone na zlecenie organu jednostki samorządu terytorialnego, nie stosuje się przepisów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art. 55b, art. 55c ust. 6-8 </a:t>
            </a:r>
            <a:r>
              <a:rPr lang="pl-PL" kern="100" dirty="0">
                <a:effectLst/>
                <a:latin typeface="Garamond" panose="02020404030301010803" pitchFamily="18" charset="0"/>
                <a:ea typeface="Helvetica" panose="020B0604020202020204" pitchFamily="34" charset="0"/>
                <a:cs typeface="Helvetica" panose="020B0604020202020204" pitchFamily="34" charset="0"/>
              </a:rPr>
              <a:t>oraz art. 59-64b.</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 po ust. 1a dodano ust. 1b w brzmieniu:</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1b. Zanonimizowane informacje, o których mowa w art. 55c ust. 2 i 3 (czyli rejestr zgłoszeń                  o zdarzeniach nadzwyczajnych), podmioty prowadzące domy pomocy społecznej, o których mowa w ust. 1, przekazują wojewodzie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nie rzadziej niż raz na kwartał</a:t>
            </a:r>
            <a:r>
              <a:rPr lang="pl-PL" kern="100" dirty="0">
                <a:effectLst/>
                <a:latin typeface="Garamond" panose="02020404030301010803" pitchFamily="18" charset="0"/>
                <a:ea typeface="Helvetica" panose="020B0604020202020204" pitchFamily="34" charset="0"/>
                <a:cs typeface="Helvetica" panose="020B0604020202020204" pitchFamily="34" charset="0"/>
              </a:rPr>
              <a:t>.</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endParaRPr lang="pl-PL" dirty="0"/>
          </a:p>
        </p:txBody>
      </p:sp>
    </p:spTree>
    <p:extLst>
      <p:ext uri="{BB962C8B-B14F-4D97-AF65-F5344CB8AC3E}">
        <p14:creationId xmlns:p14="http://schemas.microsoft.com/office/powerpoint/2010/main" val="33065414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CC1EE8-59BE-AE55-0801-044526C60960}"/>
              </a:ext>
            </a:extLst>
          </p:cNvPr>
          <p:cNvSpPr>
            <a:spLocks noGrp="1"/>
          </p:cNvSpPr>
          <p:nvPr>
            <p:ph type="title"/>
          </p:nvPr>
        </p:nvSpPr>
        <p:spPr>
          <a:xfrm>
            <a:off x="1149293" y="804519"/>
            <a:ext cx="10184234"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E1158801-EA8F-4681-43AC-50E9426B3F4B}"/>
              </a:ext>
            </a:extLst>
          </p:cNvPr>
          <p:cNvSpPr>
            <a:spLocks noGrp="1"/>
          </p:cNvSpPr>
          <p:nvPr>
            <p:ph idx="1"/>
          </p:nvPr>
        </p:nvSpPr>
        <p:spPr/>
        <p:txBody>
          <a:bodyPr>
            <a:normAutofit fontScale="92500" lnSpcReduction="10000"/>
          </a:bodyPr>
          <a:lstStyle/>
          <a:p>
            <a:pPr algn="just">
              <a:lnSpc>
                <a:spcPct val="107000"/>
              </a:lnSpc>
              <a:spcBef>
                <a:spcPts val="650"/>
              </a:spcBef>
              <a:spcAft>
                <a:spcPts val="650"/>
              </a:spcAft>
              <a:buFont typeface="Wingdings" panose="05000000000000000000" pitchFamily="2" charset="2"/>
              <a:buChar char="Ø"/>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Wskazać również należy na zmianę w art. 121, który zawiera zapis dot. dodania art. 121 ust. 2ba, który stanowi, że: Każdy czyn, o którym mowa w art. 222 (naruszenie nietykalności cielesnej funkcjonariusza), art. 223 (czynna napaść na funkcjonariusza publicznego) lub art. 226 (znieważenie funkcjonariusza publicznego) ustawy z dnia 6 czerwca 1997 r. - Kodeks karny, popełniony wobec pracownika socjalnego jest rejestrowany w rejestrze centralnym, o którym mowa w art. 23 ust. 4a, w terminie 3 dni od dnia popełnienia.</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sz="1800" kern="100" dirty="0">
                <a:latin typeface="Garamond" panose="02020404030301010803" pitchFamily="18" charset="0"/>
                <a:ea typeface="Helvetica" panose="020B0604020202020204" pitchFamily="34" charset="0"/>
                <a:cs typeface="Helvetica" panose="020B0604020202020204" pitchFamily="34" charset="0"/>
              </a:rPr>
              <a:t>W art. 121 </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po ust. 2c dodano ust. 2d-2k w brzmieniu: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2d. Pracownikowi socjalnemu zatrudnionemu w samorządowej jednostce organizacyjnej pomocy społecznej, pokrzywdzonemu przestępstwem, o którym mowa w art. 222, art. 223 lub art. 226 ustawy z dnia 6 czerwca 1997 r. - Kodeks karny,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w związku z wykonywaniem czynności służbowych przysługuje, na jego wniosek, bezpłatna ochrona prawna w postępowaniu karnym, w którym uczestniczy w charakterze pokrzywdzonego lub oskarżyciela posiłkowego</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6130046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F4A7E2-2791-9A51-3DCD-E94F0396C066}"/>
              </a:ext>
            </a:extLst>
          </p:cNvPr>
          <p:cNvSpPr>
            <a:spLocks noGrp="1"/>
          </p:cNvSpPr>
          <p:nvPr>
            <p:ph type="title"/>
          </p:nvPr>
        </p:nvSpPr>
        <p:spPr>
          <a:xfrm>
            <a:off x="1157681" y="804519"/>
            <a:ext cx="10284902"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44321B6D-78DC-DD0B-7D4D-AA2B3FECB79D}"/>
              </a:ext>
            </a:extLst>
          </p:cNvPr>
          <p:cNvSpPr>
            <a:spLocks noGrp="1"/>
          </p:cNvSpPr>
          <p:nvPr>
            <p:ph idx="1"/>
          </p:nvPr>
        </p:nvSpPr>
        <p:spPr/>
        <p:txBody>
          <a:bodyPr>
            <a:normAutofit lnSpcReduction="10000"/>
          </a:bodyPr>
          <a:lstStyle/>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2e. Ochronę prawną, o której mowa w ust. 2d, zapewnia samorządowa jednostka organizacyjna pomocy społecznej, w której jest zatrudniony pracownik socjalny, a jeżeli jednostka ta nie ma zapewnionej obsługi prawnej realizowanej przez radców prawnych lub adwokatów, ochronę prawną zapewnia właściwy miejscowo urząd gminy, starostwo powiatowe lub urząd marszałkowski.</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2f. W przypadku braku możliwości zapewnienia ochrony prawnej przez podmioty, o których mowa w ust. 2e, pracownikowi socjalnemu przysługuje zwrot kosztów ochrony prawnej, o której mowa w ust. 2d, w wysokości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50% faktycznie poniesionych kosztów</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2g. Podmiotem właściwym w sprawach zwrotu kosztów ochrony prawnej, o których mowa w ust. 2f, jest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samorządowa jednostka organizacyjna pomocy społecznej</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w której jest zatrudniony pracownik socjalny.</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695218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1E21C4-881F-8E98-6D19-1C1D501E1455}"/>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i placówek</a:t>
            </a:r>
            <a:endParaRPr lang="pl-PL" dirty="0"/>
          </a:p>
        </p:txBody>
      </p:sp>
      <p:sp>
        <p:nvSpPr>
          <p:cNvPr id="3" name="Symbol zastępczy zawartości 2">
            <a:extLst>
              <a:ext uri="{FF2B5EF4-FFF2-40B4-BE49-F238E27FC236}">
                <a16:creationId xmlns:a16="http://schemas.microsoft.com/office/drawing/2014/main" id="{60F021F5-9136-4A17-70EC-AF9639922ED5}"/>
              </a:ext>
            </a:extLst>
          </p:cNvPr>
          <p:cNvSpPr>
            <a:spLocks noGrp="1"/>
          </p:cNvSpPr>
          <p:nvPr>
            <p:ph idx="1"/>
          </p:nvPr>
        </p:nvSpPr>
        <p:spPr/>
        <p:txBody>
          <a:bodyPr>
            <a:normAutofit lnSpcReduction="10000"/>
          </a:bodyPr>
          <a:lstStyle/>
          <a:p>
            <a:pPr algn="just"/>
            <a:r>
              <a:rPr lang="pl-PL" dirty="0">
                <a:solidFill>
                  <a:schemeClr val="tx1"/>
                </a:solidFill>
                <a:latin typeface="Garamond" panose="02020404030301010803" pitchFamily="18" charset="0"/>
              </a:rPr>
              <a:t>Wojewoda w związku z przeprowadzanym postępowaniem </a:t>
            </a:r>
            <a:r>
              <a:rPr lang="pl-PL" b="1" dirty="0">
                <a:solidFill>
                  <a:srgbClr val="FF0000"/>
                </a:solidFill>
                <a:latin typeface="Garamond" panose="02020404030301010803" pitchFamily="18" charset="0"/>
              </a:rPr>
              <a:t>nadzorczym i kontrolnym </a:t>
            </a:r>
            <a:r>
              <a:rPr lang="pl-PL" dirty="0">
                <a:solidFill>
                  <a:schemeClr val="tx1"/>
                </a:solidFill>
                <a:latin typeface="Garamond" panose="02020404030301010803" pitchFamily="18" charset="0"/>
              </a:rPr>
              <a:t>stosownie do </a:t>
            </a:r>
            <a:r>
              <a:rPr lang="pl-PL" b="1" dirty="0">
                <a:solidFill>
                  <a:srgbClr val="FF0000"/>
                </a:solidFill>
                <a:latin typeface="Garamond" panose="02020404030301010803" pitchFamily="18" charset="0"/>
              </a:rPr>
              <a:t>art.</a:t>
            </a:r>
            <a:r>
              <a:rPr lang="pl-PL" dirty="0">
                <a:solidFill>
                  <a:schemeClr val="tx1"/>
                </a:solidFill>
                <a:latin typeface="Garamond" panose="02020404030301010803" pitchFamily="18" charset="0"/>
              </a:rPr>
              <a:t> </a:t>
            </a:r>
            <a:r>
              <a:rPr lang="pl-PL" b="1" dirty="0">
                <a:solidFill>
                  <a:srgbClr val="FF0000"/>
                </a:solidFill>
                <a:latin typeface="Garamond" panose="02020404030301010803" pitchFamily="18" charset="0"/>
              </a:rPr>
              <a:t>126 ustawy, ma prawo do</a:t>
            </a:r>
            <a:r>
              <a:rPr lang="pl-PL" dirty="0">
                <a:solidFill>
                  <a:schemeClr val="tx1"/>
                </a:solidFill>
                <a:latin typeface="Garamond" panose="02020404030301010803" pitchFamily="18" charset="0"/>
              </a:rPr>
              <a:t>: </a:t>
            </a:r>
          </a:p>
          <a:p>
            <a:pPr marL="0" indent="0" algn="just">
              <a:buNone/>
            </a:pPr>
            <a:r>
              <a:rPr lang="pl-PL" dirty="0">
                <a:solidFill>
                  <a:schemeClr val="tx1"/>
                </a:solidFill>
                <a:latin typeface="Garamond" panose="02020404030301010803" pitchFamily="18" charset="0"/>
              </a:rPr>
              <a:t>1) żądania informacji, dokumentów i danych, niezbędnych do sprawowania nadzoru i kontroli; </a:t>
            </a:r>
          </a:p>
          <a:p>
            <a:pPr marL="0" indent="0" algn="just">
              <a:buNone/>
            </a:pPr>
            <a:r>
              <a:rPr lang="pl-PL" dirty="0">
                <a:solidFill>
                  <a:schemeClr val="tx1"/>
                </a:solidFill>
                <a:latin typeface="Garamond" panose="02020404030301010803" pitchFamily="18" charset="0"/>
              </a:rPr>
              <a:t>2) swobodnego wstępu w ciągu doby do obiektów i pomieszczeń jednostki kontrolowanej;</a:t>
            </a:r>
          </a:p>
          <a:p>
            <a:pPr marL="0" indent="0" algn="just">
              <a:buNone/>
            </a:pPr>
            <a:r>
              <a:rPr lang="pl-PL" dirty="0">
                <a:solidFill>
                  <a:schemeClr val="tx1"/>
                </a:solidFill>
                <a:latin typeface="Garamond" panose="02020404030301010803" pitchFamily="18" charset="0"/>
              </a:rPr>
              <a:t>3) przeprowadzania oględzin obiektów, składników majątku kontrolowanej jednostki oraz przebiegu określonych czynności objętych obowiązującym standardem; </a:t>
            </a:r>
          </a:p>
          <a:p>
            <a:pPr marL="0" indent="0" algn="just">
              <a:buNone/>
            </a:pPr>
            <a:r>
              <a:rPr lang="pl-PL" sz="2000" dirty="0">
                <a:solidFill>
                  <a:schemeClr val="tx1"/>
                </a:solidFill>
                <a:latin typeface="Garamond" panose="02020404030301010803" pitchFamily="18" charset="0"/>
              </a:rPr>
              <a:t>4) żądania od pracowników kontrolowanej jednostki udzielenia informacji w formie ustnej         i pisemnej w zakresie przeprowadzanej kontroli;</a:t>
            </a:r>
          </a:p>
          <a:p>
            <a:endParaRPr lang="pl-PL" dirty="0"/>
          </a:p>
        </p:txBody>
      </p:sp>
    </p:spTree>
    <p:extLst>
      <p:ext uri="{BB962C8B-B14F-4D97-AF65-F5344CB8AC3E}">
        <p14:creationId xmlns:p14="http://schemas.microsoft.com/office/powerpoint/2010/main" val="22861937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41B6C-1731-0C44-17D4-91F8893B714B}"/>
              </a:ext>
            </a:extLst>
          </p:cNvPr>
          <p:cNvSpPr>
            <a:spLocks noGrp="1"/>
          </p:cNvSpPr>
          <p:nvPr>
            <p:ph type="title"/>
          </p:nvPr>
        </p:nvSpPr>
        <p:spPr>
          <a:xfrm>
            <a:off x="1107347" y="804519"/>
            <a:ext cx="10268125" cy="1049235"/>
          </a:xfrm>
        </p:spPr>
        <p:txBody>
          <a:bodyPr>
            <a:normAutofit fontScale="90000"/>
          </a:bodyPr>
          <a:lstStyle/>
          <a:p>
            <a:pPr algn="ctr"/>
            <a:r>
              <a:rPr lang="pl-PL" sz="3200" b="1" dirty="0">
                <a:solidFill>
                  <a:schemeClr val="tx1"/>
                </a:solidFill>
                <a:latin typeface="Garamond" panose="02020404030301010803" pitchFamily="18" charset="0"/>
              </a:rPr>
              <a:t>NOWELIZACJA USTAWY O POMOCY SPOŁECZNEJ                        z 28 LIPCA 2023 R. DOT. </a:t>
            </a:r>
            <a:r>
              <a:rPr lang="pl-PL" sz="3200" b="1" dirty="0">
                <a:latin typeface="Garamond" panose="02020404030301010803" pitchFamily="18" charset="0"/>
              </a:rPr>
              <a:t>DOMÓW POMOCY SPOŁECZNEJ</a:t>
            </a:r>
            <a:endParaRPr lang="pl-PL" dirty="0"/>
          </a:p>
        </p:txBody>
      </p:sp>
      <p:sp>
        <p:nvSpPr>
          <p:cNvPr id="3" name="Symbol zastępczy zawartości 2">
            <a:extLst>
              <a:ext uri="{FF2B5EF4-FFF2-40B4-BE49-F238E27FC236}">
                <a16:creationId xmlns:a16="http://schemas.microsoft.com/office/drawing/2014/main" id="{AF60265A-9964-CBBC-949B-B890ED3840A4}"/>
              </a:ext>
            </a:extLst>
          </p:cNvPr>
          <p:cNvSpPr>
            <a:spLocks noGrp="1"/>
          </p:cNvSpPr>
          <p:nvPr>
            <p:ph idx="1"/>
          </p:nvPr>
        </p:nvSpPr>
        <p:spPr/>
        <p:txBody>
          <a:bodyPr>
            <a:normAutofit fontScale="92500" lnSpcReduction="10000"/>
          </a:bodyPr>
          <a:lstStyle/>
          <a:p>
            <a:pPr marL="279400" algn="just">
              <a:lnSpc>
                <a:spcPct val="107000"/>
              </a:lnSpc>
              <a:spcBef>
                <a:spcPts val="650"/>
              </a:spcBef>
              <a:spcAft>
                <a:spcPts val="650"/>
              </a:spcAft>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2h. Zwrot kosztów ochrony prawnej, o których mowa w ust. 2f, następuje na wniosek pracownika socjalnego, który poniósł te koszty.</a:t>
            </a:r>
            <a:endParaRPr lang="pl-PL"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2i. Koszty ochrony prawnej, o których mowa w ust. 2f, dokumentuje się za pomocą faktur, w tym elektronicznych, rachunków lub dokumentów sporządzonych na piśmie, potwierdzających datę ich poniesienia oraz ich wysokość, a także pozwalających na jednoznaczne ustalenie podmiotu świadczącego ochronę prawną na rzecz pracownika socjalnego.</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2j. Dokumenty, o których mowa w ust. 2i, dołącza się do wniosku o zwrot kosztów ochrony prawnej pracownika socjalnego.</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2k. Zwrot kosztów ochrony prawnej, o których mowa w ust. 2f, następuje w terminie 30 dni od dnia wpływu wniosku o zwrot tych kosztów.</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0019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rPr>
              <a:t>ZMIANY W ROZPORZĄDZENIU W SPRAWIE DOMÓW POMOCY SPOŁECZNEJ</a:t>
            </a:r>
            <a:endParaRPr lang="pl-PL" sz="3200" dirty="0"/>
          </a:p>
        </p:txBody>
      </p:sp>
      <p:sp>
        <p:nvSpPr>
          <p:cNvPr id="2" name="Symbol zastępczy zawartości 1"/>
          <p:cNvSpPr>
            <a:spLocks noGrp="1"/>
          </p:cNvSpPr>
          <p:nvPr>
            <p:ph idx="1"/>
          </p:nvPr>
        </p:nvSpPr>
        <p:spPr>
          <a:xfrm>
            <a:off x="1451579" y="1853755"/>
            <a:ext cx="9603275" cy="4278598"/>
          </a:xfrm>
        </p:spPr>
        <p:txBody>
          <a:bodyPr>
            <a:noAutofit/>
          </a:bodyPr>
          <a:lstStyle/>
          <a:p>
            <a:pPr algn="just">
              <a:lnSpc>
                <a:spcPct val="100000"/>
              </a:lnSpc>
              <a:spcBef>
                <a:spcPts val="650"/>
              </a:spcBef>
              <a:spcAft>
                <a:spcPts val="650"/>
              </a:spcAft>
              <a:buFont typeface="Wingdings" panose="05000000000000000000" pitchFamily="2" charset="2"/>
              <a:buChar char="Ø"/>
            </a:pPr>
            <a:r>
              <a:rPr lang="pl-PL" sz="1600" kern="100" dirty="0">
                <a:effectLst/>
                <a:latin typeface="Garamond" panose="02020404030301010803" pitchFamily="18" charset="0"/>
                <a:ea typeface="Helvetica" panose="020B0604020202020204" pitchFamily="34" charset="0"/>
                <a:cs typeface="Helvetica" panose="020B0604020202020204" pitchFamily="34" charset="0"/>
              </a:rPr>
              <a:t>1) po § 5 dodaje się § 5a w brzmieniu:</a:t>
            </a:r>
            <a:endParaRPr lang="pl-PL" sz="16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lnSpc>
                <a:spcPct val="100000"/>
              </a:lnSpc>
              <a:spcBef>
                <a:spcPts val="650"/>
              </a:spcBef>
              <a:spcAft>
                <a:spcPts val="650"/>
              </a:spcAft>
              <a:buNone/>
            </a:pPr>
            <a:r>
              <a:rPr lang="pl-PL" sz="1600" kern="100" dirty="0">
                <a:effectLst/>
                <a:latin typeface="Garamond" panose="02020404030301010803" pitchFamily="18" charset="0"/>
                <a:ea typeface="Helvetica" panose="020B0604020202020204" pitchFamily="34" charset="0"/>
                <a:cs typeface="Helvetica" panose="020B0604020202020204" pitchFamily="34" charset="0"/>
              </a:rPr>
              <a:t>,, § 5a ust. 1. Usługi wsparcia krótkoterminowego realizowane </a:t>
            </a:r>
            <a:r>
              <a:rPr lang="pl-PL" sz="16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w formie pobytu całodobowego </a:t>
            </a:r>
            <a:r>
              <a:rPr lang="pl-PL" sz="1600" b="1" kern="100" dirty="0">
                <a:effectLst/>
                <a:latin typeface="Garamond" panose="02020404030301010803" pitchFamily="18" charset="0"/>
                <a:ea typeface="Helvetica" panose="020B0604020202020204" pitchFamily="34" charset="0"/>
                <a:cs typeface="Helvetica" panose="020B0604020202020204" pitchFamily="34" charset="0"/>
              </a:rPr>
              <a:t>zapewniają standard usług</a:t>
            </a:r>
            <a:r>
              <a:rPr lang="pl-PL" sz="1600" kern="100" dirty="0">
                <a:effectLst/>
                <a:latin typeface="Garamond" panose="02020404030301010803" pitchFamily="18" charset="0"/>
                <a:ea typeface="Helvetica" panose="020B0604020202020204" pitchFamily="34" charset="0"/>
                <a:cs typeface="Helvetica" panose="020B0604020202020204" pitchFamily="34" charset="0"/>
              </a:rPr>
              <a:t>:</a:t>
            </a:r>
            <a:endParaRPr lang="pl-PL" sz="16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0000"/>
              </a:lnSpc>
              <a:spcBef>
                <a:spcPts val="650"/>
              </a:spcBef>
              <a:spcAft>
                <a:spcPts val="650"/>
              </a:spcAft>
            </a:pPr>
            <a:r>
              <a:rPr lang="pl-PL" sz="1600" kern="100" dirty="0">
                <a:effectLst/>
                <a:latin typeface="Garamond" panose="02020404030301010803" pitchFamily="18" charset="0"/>
                <a:ea typeface="Helvetica" panose="020B0604020202020204" pitchFamily="34" charset="0"/>
                <a:cs typeface="Helvetica" panose="020B0604020202020204" pitchFamily="34" charset="0"/>
              </a:rPr>
              <a:t>1) w zakresie potrzeb bytowych, o których mowa w § 5 ust. 1 pkt 1 lit. a, b i d (</a:t>
            </a:r>
            <a:r>
              <a:rPr lang="pl-PL" sz="1600" kern="100" dirty="0">
                <a:effectLst/>
                <a:latin typeface="Garamond" panose="02020404030301010803" pitchFamily="18" charset="0"/>
                <a:ea typeface="Helvetica" panose="020B0604020202020204" pitchFamily="34" charset="0"/>
                <a:cs typeface="Times New Roman" panose="02020603050405020304" pitchFamily="18" charset="0"/>
              </a:rPr>
              <a:t>usługi: zapewniając: miejsce zamieszkania, wyżywienie),</a:t>
            </a:r>
            <a:endParaRPr lang="pl-PL" sz="16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sz="1600" kern="100" dirty="0">
                <a:effectLst/>
                <a:latin typeface="Garamond" panose="02020404030301010803" pitchFamily="18" charset="0"/>
                <a:ea typeface="Helvetica" panose="020B0604020202020204" pitchFamily="34" charset="0"/>
                <a:cs typeface="Helvetica" panose="020B0604020202020204" pitchFamily="34" charset="0"/>
              </a:rPr>
              <a:t>2) opiekuńczych, o których mowa w § 5 ust. 1 pkt 2 lit. a i b (</a:t>
            </a:r>
            <a:r>
              <a:rPr lang="pl-PL" sz="1600" kern="100" dirty="0">
                <a:effectLst/>
                <a:latin typeface="Garamond" panose="02020404030301010803" pitchFamily="18" charset="0"/>
                <a:ea typeface="Helvetica" panose="020B0604020202020204" pitchFamily="34" charset="0"/>
                <a:cs typeface="Times New Roman" panose="02020603050405020304" pitchFamily="18" charset="0"/>
              </a:rPr>
              <a:t>opiekuńcze, polegające na: udzielaniu pomocy w podstawowych czynnościach życiowych, pielęgnacji),</a:t>
            </a:r>
            <a:endParaRPr lang="pl-PL" sz="16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0000"/>
              </a:lnSpc>
              <a:spcBef>
                <a:spcPts val="650"/>
              </a:spcBef>
              <a:spcAft>
                <a:spcPts val="650"/>
              </a:spcAft>
            </a:pPr>
            <a:r>
              <a:rPr lang="pl-PL" sz="1600" kern="100" dirty="0">
                <a:effectLst/>
                <a:latin typeface="Garamond" panose="02020404030301010803" pitchFamily="18" charset="0"/>
                <a:ea typeface="Helvetica" panose="020B0604020202020204" pitchFamily="34" charset="0"/>
                <a:cs typeface="Helvetica" panose="020B0604020202020204" pitchFamily="34" charset="0"/>
              </a:rPr>
              <a:t>3) wspomagających, o których mowa w § 5 ust. 1 pkt 3 lit. a-c (</a:t>
            </a:r>
            <a:r>
              <a:rPr lang="pl-PL" sz="1600" kern="100" dirty="0">
                <a:effectLst/>
                <a:latin typeface="Garamond" panose="02020404030301010803" pitchFamily="18" charset="0"/>
                <a:ea typeface="Helvetica" panose="020B0604020202020204" pitchFamily="34" charset="0"/>
                <a:cs typeface="Times New Roman" panose="02020603050405020304" pitchFamily="18" charset="0"/>
              </a:rPr>
              <a:t>polegające na: umożliwieniu udziału w terapii zajęciowej, podnoszeniu sprawności i aktywizowaniu mieszkańców domu, w tym w zakresie komunikacji wspomagającej lub alternatywnej, w przypadku osób z problemami w komunikacji werbalnej, umożliwieniu zaspokojenia potrzeb religijnych i kulturalnych),</a:t>
            </a:r>
            <a:endParaRPr lang="pl-PL" sz="16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gn="just">
              <a:lnSpc>
                <a:spcPct val="100000"/>
              </a:lnSpc>
              <a:spcBef>
                <a:spcPts val="650"/>
              </a:spcBef>
              <a:spcAft>
                <a:spcPts val="650"/>
              </a:spcAft>
              <a:buNone/>
            </a:pPr>
            <a:r>
              <a:rPr lang="pl-PL" sz="1600" kern="100" dirty="0">
                <a:effectLst/>
                <a:latin typeface="Garamond" panose="02020404030301010803" pitchFamily="18" charset="0"/>
                <a:ea typeface="Helvetica" panose="020B0604020202020204" pitchFamily="34" charset="0"/>
                <a:cs typeface="Helvetica" panose="020B0604020202020204" pitchFamily="34" charset="0"/>
              </a:rPr>
              <a:t>- </a:t>
            </a:r>
            <a:r>
              <a:rPr lang="pl-PL" sz="1600" b="1" kern="100" dirty="0">
                <a:effectLst/>
                <a:latin typeface="Garamond" panose="02020404030301010803" pitchFamily="18" charset="0"/>
                <a:ea typeface="Helvetica" panose="020B0604020202020204" pitchFamily="34" charset="0"/>
                <a:cs typeface="Helvetica" panose="020B0604020202020204" pitchFamily="34" charset="0"/>
              </a:rPr>
              <a:t>odpowiedni dla danego typu domu, z uwzględnieniem indywidualnych potrzeb osób korzystających z tej formy wsparcia.</a:t>
            </a:r>
            <a:endParaRPr lang="pl-PL" sz="1600" b="1"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endParaRPr lang="pl-PL" sz="16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8915826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A857AD-F55C-3B38-836D-C37E6CEC48E3}"/>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46CC1ABA-B809-E18E-6E8C-DF842C048C79}"/>
              </a:ext>
            </a:extLst>
          </p:cNvPr>
          <p:cNvSpPr>
            <a:spLocks noGrp="1"/>
          </p:cNvSpPr>
          <p:nvPr>
            <p:ph idx="1"/>
          </p:nvPr>
        </p:nvSpPr>
        <p:spPr/>
        <p:txBody>
          <a:bodyPr>
            <a:normAutofit lnSpcReduction="10000"/>
          </a:bodyPr>
          <a:lstStyle/>
          <a:p>
            <a:pPr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Usługi wsparcia krótkoterminowego </a:t>
            </a:r>
            <a:r>
              <a:rPr lang="pl-PL" sz="1800" b="1" kern="100" dirty="0">
                <a:effectLst/>
                <a:latin typeface="Garamond" panose="02020404030301010803" pitchFamily="18" charset="0"/>
                <a:ea typeface="Helvetica" panose="020B0604020202020204" pitchFamily="34" charset="0"/>
                <a:cs typeface="Helvetica" panose="020B0604020202020204" pitchFamily="34" charset="0"/>
              </a:rPr>
              <a:t>realizowane w formie dziennej </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zapewniają standard usług wsparcia krótkoterminowego realizowanego </a:t>
            </a:r>
            <a:r>
              <a:rPr lang="pl-PL" sz="1800" b="1" kern="100" dirty="0">
                <a:effectLst/>
                <a:latin typeface="Garamond" panose="02020404030301010803" pitchFamily="18" charset="0"/>
                <a:ea typeface="Helvetica" panose="020B0604020202020204" pitchFamily="34" charset="0"/>
                <a:cs typeface="Helvetica" panose="020B0604020202020204" pitchFamily="34" charset="0"/>
              </a:rPr>
              <a:t>w formie pobytu całodobowego</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z wyłączeniem usług w zakresie potrzeb bytowych, o których mowa w § 5 ust. 1 pkt 1 lit. </a:t>
            </a:r>
            <a:r>
              <a:rPr lang="pl-PL" sz="1800" kern="100" dirty="0">
                <a:latin typeface="Garamond" panose="02020404030301010803" pitchFamily="18" charset="0"/>
                <a:ea typeface="Helvetica" panose="020B0604020202020204" pitchFamily="34" charset="0"/>
                <a:cs typeface="Helvetica" panose="020B0604020202020204" pitchFamily="34" charset="0"/>
              </a:rPr>
              <a:t>a </a:t>
            </a:r>
            <a:r>
              <a:rPr lang="pl-PL" sz="1800" kern="100" dirty="0">
                <a:effectLst/>
                <a:latin typeface="Garamond" panose="02020404030301010803" pitchFamily="18" charset="0"/>
                <a:ea typeface="Helvetica" panose="020B0604020202020204" pitchFamily="34" charset="0"/>
                <a:cs typeface="Times New Roman" panose="02020603050405020304" pitchFamily="18" charset="0"/>
              </a:rPr>
              <a:t>1. (miejsce zamieszkania</a:t>
            </a:r>
            <a:r>
              <a:rPr lang="pl-PL" sz="1800" kern="100" dirty="0">
                <a:latin typeface="Garamond" panose="02020404030301010803" pitchFamily="18" charset="0"/>
                <a:ea typeface="Helvetica" panose="020B0604020202020204" pitchFamily="34" charset="0"/>
                <a:cs typeface="Helvetica" panose="020B0604020202020204" pitchFamily="34" charset="0"/>
              </a:rPr>
              <a:t>).</a:t>
            </a:r>
          </a:p>
          <a:p>
            <a:pPr marL="1397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6 ust. 1 pkt 1 lit. c otrzymało brzmienie:</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3302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budynek jest wyposażony w:</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699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system przyzywowo-alarmowy,</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699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system sygnalizacji pożarowej, który nie musi być połączony z obiektem komendy Państwowej Straży Pożarnej lub innym obiektem, wskazanym przez właściwego miejscowo komendanta powiatowego (miejskiego) Państwowej Straży Pożarnej, ",</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4259557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E7CE4E-FC41-E4B6-C69F-12DE5FCC7040}"/>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06E92075-E19C-960B-9347-A68A563A6D94}"/>
              </a:ext>
            </a:extLst>
          </p:cNvPr>
          <p:cNvSpPr>
            <a:spLocks noGrp="1"/>
          </p:cNvSpPr>
          <p:nvPr>
            <p:ph idx="1"/>
          </p:nvPr>
        </p:nvSpPr>
        <p:spPr/>
        <p:txBody>
          <a:bodyPr>
            <a:normAutofit/>
          </a:bodyPr>
          <a:lstStyle/>
          <a:p>
            <a:pPr marL="4191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po pkt 1 dodaje się pkt 1a w brzmieniu: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1a) w budynku jest umieszczona tablica ogłoszeń, znajdująca się w widocznym miejscu, zawierająca informacje dotyczące:</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699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a) typu domu,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699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b) nazwy podmiotu prowadzącego dom lub imienia i nazwiska osoby prowadzącej dom pomocy społecznej,</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699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c) numeru domu w rejestrze domów pomocy społecznej,</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4699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d) numerów alarmowych,</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7520487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DCF679-9628-6477-4A83-614E9181A1D0}"/>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12E242EE-E06F-D371-F1F4-E484F62A8CDF}"/>
              </a:ext>
            </a:extLst>
          </p:cNvPr>
          <p:cNvSpPr>
            <a:spLocks noGrp="1"/>
          </p:cNvSpPr>
          <p:nvPr>
            <p:ph idx="1"/>
          </p:nvPr>
        </p:nvSpPr>
        <p:spPr/>
        <p:txBody>
          <a:bodyPr>
            <a:normAutofit fontScale="77500" lnSpcReduction="20000"/>
          </a:bodyPr>
          <a:lstStyle/>
          <a:p>
            <a:pPr marL="698500" algn="just">
              <a:lnSpc>
                <a:spcPct val="107000"/>
              </a:lnSpc>
              <a:spcBef>
                <a:spcPts val="650"/>
              </a:spcBef>
              <a:spcAft>
                <a:spcPts val="650"/>
              </a:spcAft>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e) danych teleadresowych organów, właściwych miejscowo instytucji i organizacji działających w zakresie wolności i praw człowieka oraz instytucji kontrolnych, w szczególności:</a:t>
            </a:r>
            <a:endParaRPr lang="pl-PL" sz="20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609600" indent="0" algn="just">
              <a:lnSpc>
                <a:spcPct val="107000"/>
              </a:lnSpc>
              <a:spcBef>
                <a:spcPts val="650"/>
              </a:spcBef>
              <a:spcAft>
                <a:spcPts val="650"/>
              </a:spcAft>
              <a:buNone/>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 Rzecznika Praw Obywatelskich,</a:t>
            </a:r>
            <a:endParaRPr lang="pl-PL" sz="20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609600" indent="0" algn="just">
              <a:lnSpc>
                <a:spcPct val="107000"/>
              </a:lnSpc>
              <a:spcBef>
                <a:spcPts val="650"/>
              </a:spcBef>
              <a:spcAft>
                <a:spcPts val="650"/>
              </a:spcAft>
              <a:buNone/>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 Rzecznika Praw Pacjenta,</a:t>
            </a:r>
            <a:endParaRPr lang="pl-PL"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609600" indent="0" algn="just">
              <a:lnSpc>
                <a:spcPct val="107000"/>
              </a:lnSpc>
              <a:spcBef>
                <a:spcPts val="650"/>
              </a:spcBef>
              <a:spcAft>
                <a:spcPts val="650"/>
              </a:spcAft>
              <a:buNone/>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 państwowego powiatowego inspektora sanitarnego,</a:t>
            </a:r>
            <a:endParaRPr lang="pl-PL"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609600" indent="0" algn="just">
              <a:lnSpc>
                <a:spcPct val="107000"/>
              </a:lnSpc>
              <a:spcBef>
                <a:spcPts val="650"/>
              </a:spcBef>
              <a:spcAft>
                <a:spcPts val="650"/>
              </a:spcAft>
              <a:buNone/>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 właściwego do spraw pomocy społecznej wydziału urzędu wojewódzkiego,</a:t>
            </a:r>
            <a:endParaRPr lang="pl-PL" kern="100" dirty="0">
              <a:latin typeface="Calibri" panose="020F0502020204030204" pitchFamily="34" charset="0"/>
              <a:ea typeface="Helvetica" panose="020B0604020202020204" pitchFamily="34" charset="0"/>
              <a:cs typeface="Times New Roman" panose="02020603050405020304" pitchFamily="18" charset="0"/>
            </a:endParaRPr>
          </a:p>
          <a:p>
            <a:pPr marL="609600" indent="0" algn="just">
              <a:lnSpc>
                <a:spcPct val="107000"/>
              </a:lnSpc>
              <a:spcBef>
                <a:spcPts val="650"/>
              </a:spcBef>
              <a:spcAft>
                <a:spcPts val="650"/>
              </a:spcAft>
              <a:buNone/>
            </a:pPr>
            <a:r>
              <a:rPr lang="pl-PL" sz="2000" dirty="0">
                <a:effectLst/>
                <a:latin typeface="Garamond" panose="02020404030301010803" pitchFamily="18" charset="0"/>
                <a:ea typeface="Helvetica" panose="020B0604020202020204" pitchFamily="34" charset="0"/>
                <a:cs typeface="Helvetica" panose="020B0604020202020204" pitchFamily="34" charset="0"/>
              </a:rPr>
              <a:t>- właściwego ze względu na miejsce położenia domu ośrodka pomocy społecznej,</a:t>
            </a:r>
          </a:p>
          <a:p>
            <a:pPr marL="609600" indent="0" algn="just">
              <a:lnSpc>
                <a:spcPct val="107000"/>
              </a:lnSpc>
              <a:spcBef>
                <a:spcPts val="650"/>
              </a:spcBef>
              <a:spcAft>
                <a:spcPts val="650"/>
              </a:spcAft>
              <a:buNone/>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 prokuratury rejonowej,</a:t>
            </a:r>
            <a:endParaRPr lang="pl-PL"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609600" indent="0" algn="just">
              <a:lnSpc>
                <a:spcPct val="107000"/>
              </a:lnSpc>
              <a:spcBef>
                <a:spcPts val="650"/>
              </a:spcBef>
              <a:spcAft>
                <a:spcPts val="650"/>
              </a:spcAft>
              <a:buNone/>
            </a:pPr>
            <a:r>
              <a:rPr lang="pl-PL" sz="2000" kern="100" dirty="0">
                <a:effectLst/>
                <a:latin typeface="Garamond" panose="02020404030301010803" pitchFamily="18" charset="0"/>
                <a:ea typeface="Helvetica" panose="020B0604020202020204" pitchFamily="34" charset="0"/>
                <a:cs typeface="Helvetica" panose="020B0604020202020204" pitchFamily="34" charset="0"/>
              </a:rPr>
              <a:t>- sądu opiekuńczego”.</a:t>
            </a:r>
            <a:endParaRPr lang="pl-PL"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5455342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C475A3-4761-B674-9CB2-CCE6920C842A}"/>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7A8AE00A-6ACD-8D03-4EF6-796DDCE495C1}"/>
              </a:ext>
            </a:extLst>
          </p:cNvPr>
          <p:cNvSpPr>
            <a:spLocks noGrp="1"/>
          </p:cNvSpPr>
          <p:nvPr>
            <p:ph idx="1"/>
          </p:nvPr>
        </p:nvSpPr>
        <p:spPr/>
        <p:txBody>
          <a:bodyPr>
            <a:normAutofit fontScale="85000" lnSpcReduction="20000"/>
          </a:bodyPr>
          <a:lstStyle/>
          <a:p>
            <a:pPr marL="19050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w pkt 2 lit. d otrzymuje brzmienie:</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d) gabinet przedmedycznej pomocy doraźnej, ",</a:t>
            </a:r>
            <a:endParaRPr lang="pl-PL" sz="1800" kern="100" dirty="0">
              <a:latin typeface="Calibri" panose="020F0502020204030204" pitchFamily="34" charset="0"/>
              <a:ea typeface="Helvetica" panose="020B0604020202020204" pitchFamily="34" charset="0"/>
              <a:cs typeface="Times New Roman" panose="02020603050405020304" pitchFamily="18" charset="0"/>
            </a:endParaRPr>
          </a:p>
          <a:p>
            <a:pPr marL="5588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po pkt 3a dodaje się pkt 3b w brzmieniu: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0800" indent="0" algn="just">
              <a:lnSpc>
                <a:spcPct val="107000"/>
              </a:lnSpc>
              <a:spcBef>
                <a:spcPts val="0"/>
              </a:spcBef>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3b) dyrektor domu w uzasadnionych przypadkach decyduje o konieczności odstępstwa od norm wskazanych w pkt 3 lit. c</a:t>
            </a:r>
            <a:r>
              <a:rPr lang="pl-PL" sz="1800" kern="100" dirty="0">
                <a:latin typeface="Garamond" panose="02020404030301010803" pitchFamily="18" charset="0"/>
                <a:ea typeface="Helvetica" panose="020B0604020202020204" pitchFamily="34" charset="0"/>
                <a:cs typeface="Helvetica" panose="020B0604020202020204" pitchFamily="34" charset="0"/>
              </a:rPr>
              <a:t> (dot. wyposażenia -</a:t>
            </a:r>
            <a:r>
              <a:rPr lang="pl-PL" sz="1800" kern="100" dirty="0">
                <a:effectLst/>
                <a:latin typeface="Garamond" panose="02020404030301010803" pitchFamily="18" charset="0"/>
                <a:ea typeface="Helvetica" panose="020B0604020202020204" pitchFamily="34" charset="0"/>
                <a:cs typeface="Times New Roman" panose="02020603050405020304" pitchFamily="18" charset="0"/>
              </a:rPr>
              <a:t> łóżko lub tapczan, szafę, stół, krzesła, szafkę nocną dla każdego mieszkańca domu oraz odpowiednią do liczby osób mieszkających w pokoju liczbę wyprowadzeń elektrycznych; w domach, o których mowa w art. 56 pkt 5 ustawy, wyprowadzenia elektryczne są zabezpieczone przed dostępem dzieci</a:t>
            </a:r>
            <a:endParaRPr lang="pl-PL" sz="18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0800" indent="0" algn="just">
              <a:lnSpc>
                <a:spcPct val="107000"/>
              </a:lnSpc>
              <a:spcBef>
                <a:spcPts val="0"/>
              </a:spcBef>
              <a:buNone/>
            </a:pPr>
            <a:r>
              <a:rPr lang="pl-PL" sz="1800" kern="100" dirty="0">
                <a:effectLst/>
                <a:latin typeface="Garamond" panose="02020404030301010803" pitchFamily="18" charset="0"/>
                <a:ea typeface="Helvetica" panose="020B0604020202020204" pitchFamily="34" charset="0"/>
                <a:cs typeface="Times New Roman" panose="02020603050405020304" pitchFamily="18" charset="0"/>
              </a:rPr>
              <a:t>- przy czym pokój uznaje się za spełniający wymagane normy, o których mowa w lit. a i b, jeżeli odstępstwo od tych norm poniżej wymaganej wartości nie jest większe niż 5%;</a:t>
            </a:r>
            <a:endParaRPr lang="pl-PL" sz="1800" kern="100" dirty="0">
              <a:effectLst/>
              <a:latin typeface="Garamond" panose="02020404030301010803" pitchFamily="18" charset="0"/>
              <a:ea typeface="Helvetica" panose="020B0604020202020204" pitchFamily="34" charset="0"/>
              <a:cs typeface="Helvetica" panose="020B0604020202020204" pitchFamily="34" charset="0"/>
            </a:endParaRPr>
          </a:p>
          <a:p>
            <a:pPr marL="4191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w pkt 6 lit. a otrzymuje brzmienie:</a:t>
            </a:r>
            <a:endParaRPr lang="pl-PL" sz="18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a) mieszkańcom domu zapewnia się co najmniej 3 posiłki dziennie, w tym jeden gorący, a w przypadku domów, o których mowa w art. 56 pkt 5 ustawy, co najmniej 4 posiłki dziennie, w tym jeden gorący”.</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4940442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DFE3AE-BC0B-F072-5EBA-8BCBA436EB32}"/>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0EAC0FCB-A7E5-F9E4-BAD1-7818A694C144}"/>
              </a:ext>
            </a:extLst>
          </p:cNvPr>
          <p:cNvSpPr>
            <a:spLocks noGrp="1"/>
          </p:cNvSpPr>
          <p:nvPr>
            <p:ph idx="1"/>
          </p:nvPr>
        </p:nvSpPr>
        <p:spPr/>
        <p:txBody>
          <a:bodyPr>
            <a:normAutofit lnSpcReduction="10000"/>
          </a:bodyPr>
          <a:lstStyle/>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po ust. 1 dodaje się ust. 1a i 1b w brzmieniu: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1a. Przepis ust. 1 pkt 1 lit. c </a:t>
            </a:r>
            <a:r>
              <a:rPr lang="pl-PL" sz="1800" kern="100" dirty="0" err="1">
                <a:effectLst/>
                <a:latin typeface="Garamond" panose="02020404030301010803" pitchFamily="18" charset="0"/>
                <a:ea typeface="Helvetica" panose="020B0604020202020204" pitchFamily="34" charset="0"/>
                <a:cs typeface="Helvetica" panose="020B0604020202020204" pitchFamily="34" charset="0"/>
              </a:rPr>
              <a:t>tiret</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drugie stanowi przepis przeciwpożarowy w rozumieniu ustawy z dnia 24 sierpnia 1991 r. o ochronie przeciwpożarowej (Dz.U. z 2022 r. poz. 2057 oraz z 2023 r. poz. 1088 i 1560).</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1b. W przypadku budynku domu pomocy społecznej przeznaczonego dla nie więcej niż 10 mieszkańców, w którym personel domu jest stale obecny, dopuszcza się jego wyposażenie w autonomiczne czujki dymu zamiast w system sygnalizacji pożarowej, o którym mowa w ust. 1 pkt 1 lit. c </a:t>
            </a:r>
            <a:r>
              <a:rPr lang="pl-PL" sz="1800" kern="100" dirty="0" err="1">
                <a:effectLst/>
                <a:latin typeface="Garamond" panose="02020404030301010803" pitchFamily="18" charset="0"/>
                <a:ea typeface="Helvetica" panose="020B0604020202020204" pitchFamily="34" charset="0"/>
                <a:cs typeface="Helvetica" panose="020B0604020202020204" pitchFamily="34" charset="0"/>
              </a:rPr>
              <a:t>tiret</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drugie. Autonomiczne czujki dymu powinny obejmować wszystkie pomieszczenia, z wyjątkiem pomieszczeń niewymagających ochrony za pomocą automatycznego wykrywania pożaru - z uwagi na niskie ryzyko pożarowe.</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19056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00516F-DC3A-7508-7B58-E763CDABCEB3}"/>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DD32CE03-8F17-A1E0-2D0B-B2C8184FEC4F}"/>
              </a:ext>
            </a:extLst>
          </p:cNvPr>
          <p:cNvSpPr>
            <a:spLocks noGrp="1"/>
          </p:cNvSpPr>
          <p:nvPr>
            <p:ph idx="1"/>
          </p:nvPr>
        </p:nvSpPr>
        <p:spPr>
          <a:xfrm>
            <a:off x="1451579" y="2015733"/>
            <a:ext cx="9603275" cy="4032642"/>
          </a:xfrm>
        </p:spPr>
        <p:txBody>
          <a:bodyPr>
            <a:normAutofit fontScale="92500" lnSpcReduction="20000"/>
          </a:bodyPr>
          <a:lstStyle/>
          <a:p>
            <a:pPr marL="279400" algn="just">
              <a:lnSpc>
                <a:spcPct val="107000"/>
              </a:lnSpc>
              <a:spcBef>
                <a:spcPts val="650"/>
              </a:spcBef>
              <a:spcAft>
                <a:spcPts val="650"/>
              </a:spcAft>
            </a:pPr>
            <a:r>
              <a:rPr lang="pl-PL" sz="1900" kern="100" dirty="0">
                <a:effectLst/>
                <a:latin typeface="Garamond" panose="02020404030301010803" pitchFamily="18" charset="0"/>
                <a:ea typeface="Helvetica" panose="020B0604020202020204" pitchFamily="34" charset="0"/>
                <a:cs typeface="Helvetica" panose="020B0604020202020204" pitchFamily="34" charset="0"/>
              </a:rPr>
              <a:t>w ust. 2:</a:t>
            </a:r>
            <a:endParaRPr lang="pl-PL" sz="19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190500" indent="0" algn="just">
              <a:lnSpc>
                <a:spcPct val="107000"/>
              </a:lnSpc>
              <a:spcBef>
                <a:spcPts val="650"/>
              </a:spcBef>
              <a:spcAft>
                <a:spcPts val="650"/>
              </a:spcAft>
              <a:buNone/>
            </a:pPr>
            <a:r>
              <a:rPr lang="pl-PL" sz="1900" kern="100" dirty="0">
                <a:effectLst/>
                <a:latin typeface="Garamond" panose="02020404030301010803" pitchFamily="18" charset="0"/>
                <a:ea typeface="Helvetica" panose="020B0604020202020204" pitchFamily="34" charset="0"/>
                <a:cs typeface="Helvetica" panose="020B0604020202020204" pitchFamily="34" charset="0"/>
              </a:rPr>
              <a:t>- w pkt 2 lit. a otrzymuje brzmienie:</a:t>
            </a:r>
            <a:endParaRPr lang="pl-PL" sz="19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r>
              <a:rPr lang="pl-PL" sz="1900" kern="100" dirty="0">
                <a:effectLst/>
                <a:latin typeface="Garamond" panose="02020404030301010803" pitchFamily="18" charset="0"/>
                <a:ea typeface="Helvetica" panose="020B0604020202020204" pitchFamily="34" charset="0"/>
                <a:cs typeface="Helvetica" panose="020B0604020202020204" pitchFamily="34" charset="0"/>
              </a:rPr>
              <a:t>,,a) w art. 56 pkt 3-5 i 7 ustawy - również z psychiatrą lub lekarzem w trakcie specjalizacji w dziedzinie psychiatrii</a:t>
            </a:r>
            <a:r>
              <a:rPr lang="pl-PL" sz="1900" kern="100" dirty="0">
                <a:latin typeface="Garamond" panose="02020404030301010803" pitchFamily="18" charset="0"/>
                <a:ea typeface="Helvetica" panose="020B0604020202020204" pitchFamily="34" charset="0"/>
                <a:cs typeface="Helvetica" panose="020B0604020202020204" pitchFamily="34" charset="0"/>
              </a:rPr>
              <a:t>” (zapewnienie kontaktu),</a:t>
            </a:r>
            <a:endParaRPr lang="pl-PL" sz="19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190500" indent="0" algn="just">
              <a:lnSpc>
                <a:spcPct val="107000"/>
              </a:lnSpc>
              <a:spcBef>
                <a:spcPts val="650"/>
              </a:spcBef>
              <a:spcAft>
                <a:spcPts val="650"/>
              </a:spcAft>
              <a:buNone/>
            </a:pPr>
            <a:r>
              <a:rPr lang="pl-PL" sz="1900" kern="100" dirty="0">
                <a:effectLst/>
                <a:latin typeface="Garamond" panose="02020404030301010803" pitchFamily="18" charset="0"/>
                <a:ea typeface="Helvetica" panose="020B0604020202020204" pitchFamily="34" charset="0"/>
                <a:cs typeface="Helvetica" panose="020B0604020202020204" pitchFamily="34" charset="0"/>
              </a:rPr>
              <a:t>- w pkt 3 część wspólna otrzymuje brzmienie:</a:t>
            </a:r>
            <a:endParaRPr lang="pl-PL" sz="19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r>
              <a:rPr lang="pl-PL" sz="1900" kern="100" dirty="0">
                <a:effectLst/>
                <a:latin typeface="Garamond" panose="02020404030301010803" pitchFamily="18" charset="0"/>
                <a:ea typeface="Helvetica" panose="020B0604020202020204" pitchFamily="34" charset="0"/>
                <a:cs typeface="Helvetica" panose="020B0604020202020204" pitchFamily="34" charset="0"/>
              </a:rPr>
              <a:t>,, - przy czym przy ustalaniu wskaźników zatrudnienia uwzględnia się również wolontariuszy, stażystów, praktykantów oraz osoby odbywające służbę zastępczą w domu, a także osoby wykonujące pracę na podstawie umów cywilnoprawnych, jeżeli pracują bezpośrednio z mieszkańcami domu; przy wyliczaniu wskaźnika udział tych osób nie może przekroczyć 20% ogólnej liczby osób zatrudnionych w zespole terapeutyczno-opiekuńczym, a także pracowników pierwszego kontaktu zatrudnionych na stanowiskach administracyjnych lub obsługi, w wymiarze proporcjonalnym do czasu, w jakim koordynują działania wynikające z indywidualnego planu wsparcia mieszkańca domu; ",</a:t>
            </a:r>
            <a:endParaRPr lang="pl-PL" sz="19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2701545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F87767-A559-75DD-9857-255F77D8DD69}"/>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FAA3A929-1A25-8DD8-DFDB-AB79E9CAE053}"/>
              </a:ext>
            </a:extLst>
          </p:cNvPr>
          <p:cNvSpPr>
            <a:spLocks noGrp="1"/>
          </p:cNvSpPr>
          <p:nvPr>
            <p:ph idx="1"/>
          </p:nvPr>
        </p:nvSpPr>
        <p:spPr/>
        <p:txBody>
          <a:bodyPr>
            <a:normAutofit/>
          </a:bodyPr>
          <a:lstStyle/>
          <a:p>
            <a:pPr marL="4191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po pkt 4 dodaje się pkt 4a w brzmieniu: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5588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4a) ukończenie przez pracowników zespołu terapeutyczno-opiekuńczego szkolenia z zakresu udzielania pierwszej pomocy przedmedycznej zorganizowanego przez dyrektora domu; ";</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3) po § 6 dodano § 6a w brzmieniu: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1. Świadczenie przez dom usług wsparcia krótkoterminowego wymaga wydzielenia:</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1) pokoi mieszkalnych - w przypadku świadczenia usług w formie pobytu całodobowego;</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 pomieszczeń domu - w przypadku świadczenia usług wsparcia w formie dziennej.</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7741865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96BB0D-FB71-0AFD-2D94-41F8F4F7B376}"/>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AE1D5D85-B662-E251-E4E2-E7380CB2FF4B}"/>
              </a:ext>
            </a:extLst>
          </p:cNvPr>
          <p:cNvSpPr>
            <a:spLocks noGrp="1"/>
          </p:cNvSpPr>
          <p:nvPr>
            <p:ph idx="1"/>
          </p:nvPr>
        </p:nvSpPr>
        <p:spPr>
          <a:xfrm>
            <a:off x="1451579" y="2015732"/>
            <a:ext cx="9603275" cy="4037749"/>
          </a:xfrm>
        </p:spPr>
        <p:txBody>
          <a:bodyPr>
            <a:noAutofit/>
          </a:bodyPr>
          <a:lstStyle/>
          <a:p>
            <a:pPr marL="139700" algn="just">
              <a:lnSpc>
                <a:spcPct val="107000"/>
              </a:lnSpc>
              <a:spcBef>
                <a:spcPts val="650"/>
              </a:spcBef>
              <a:spcAft>
                <a:spcPts val="650"/>
              </a:spcAft>
            </a:pPr>
            <a:r>
              <a:rPr lang="pl-PL" sz="1700" kern="100" dirty="0">
                <a:effectLst/>
                <a:latin typeface="Garamond" panose="02020404030301010803" pitchFamily="18" charset="0"/>
                <a:ea typeface="Helvetica" panose="020B0604020202020204" pitchFamily="34" charset="0"/>
                <a:cs typeface="Helvetica" panose="020B0604020202020204" pitchFamily="34" charset="0"/>
              </a:rPr>
              <a:t>2. Pomieszczenia do świadczenia usług wsparcia krótkoterminowego oraz dostęp do nich są pozbawione barier architektonicznych.</a:t>
            </a:r>
            <a:endParaRPr lang="pl-PL" sz="17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sz="1700" kern="100" dirty="0">
                <a:effectLst/>
                <a:latin typeface="Garamond" panose="02020404030301010803" pitchFamily="18" charset="0"/>
                <a:ea typeface="Helvetica" panose="020B0604020202020204" pitchFamily="34" charset="0"/>
                <a:cs typeface="Helvetica" panose="020B0604020202020204" pitchFamily="34" charset="0"/>
              </a:rPr>
              <a:t>3. Dom, realizując usługi wsparcia krótkoterminowego w formie pobytu całodobowego, </a:t>
            </a:r>
            <a:r>
              <a:rPr lang="pl-PL" sz="1700" b="1" kern="100" dirty="0">
                <a:effectLst/>
                <a:latin typeface="Garamond" panose="02020404030301010803" pitchFamily="18" charset="0"/>
                <a:ea typeface="Helvetica" panose="020B0604020202020204" pitchFamily="34" charset="0"/>
                <a:cs typeface="Helvetica" panose="020B0604020202020204" pitchFamily="34" charset="0"/>
              </a:rPr>
              <a:t>zapewnia warunki</a:t>
            </a:r>
            <a:r>
              <a:rPr lang="pl-PL" sz="1700" kern="100" dirty="0">
                <a:effectLst/>
                <a:latin typeface="Garamond" panose="02020404030301010803" pitchFamily="18" charset="0"/>
                <a:ea typeface="Helvetica" panose="020B0604020202020204" pitchFamily="34" charset="0"/>
                <a:cs typeface="Helvetica" panose="020B0604020202020204" pitchFamily="34" charset="0"/>
              </a:rPr>
              <a:t>, </a:t>
            </a:r>
            <a:r>
              <a:rPr lang="pl-PL" sz="1700" b="1" kern="100" dirty="0">
                <a:effectLst/>
                <a:latin typeface="Garamond" panose="02020404030301010803" pitchFamily="18" charset="0"/>
                <a:ea typeface="Helvetica" panose="020B0604020202020204" pitchFamily="34" charset="0"/>
                <a:cs typeface="Helvetica" panose="020B0604020202020204" pitchFamily="34" charset="0"/>
              </a:rPr>
              <a:t>o których mowa w § 6 ust. 1 pkt 3-5 </a:t>
            </a:r>
            <a:r>
              <a:rPr lang="pl-PL" sz="1700" kern="100" dirty="0">
                <a:effectLst/>
                <a:latin typeface="Garamond" panose="02020404030301010803" pitchFamily="18" charset="0"/>
                <a:ea typeface="Helvetica" panose="020B0604020202020204" pitchFamily="34" charset="0"/>
                <a:cs typeface="Helvetica" panose="020B0604020202020204" pitchFamily="34" charset="0"/>
              </a:rPr>
              <a:t>(</a:t>
            </a:r>
            <a:r>
              <a:rPr lang="pl-PL" sz="1700" kern="100" dirty="0">
                <a:effectLst/>
                <a:latin typeface="Garamond" panose="02020404030301010803" pitchFamily="18" charset="0"/>
                <a:ea typeface="Helvetica" panose="020B0604020202020204" pitchFamily="34" charset="0"/>
                <a:cs typeface="Times New Roman" panose="02020603050405020304" pitchFamily="18" charset="0"/>
              </a:rPr>
              <a:t>pokoje mieszkalne jednoosobowe - 9 m</a:t>
            </a:r>
            <a:r>
              <a:rPr lang="pl-PL" sz="1700" kern="100" baseline="30000" dirty="0">
                <a:effectLst/>
                <a:latin typeface="Garamond" panose="02020404030301010803" pitchFamily="18" charset="0"/>
                <a:ea typeface="Helvetica" panose="020B0604020202020204" pitchFamily="34" charset="0"/>
                <a:cs typeface="Times New Roman" panose="02020603050405020304" pitchFamily="18" charset="0"/>
              </a:rPr>
              <a:t>2</a:t>
            </a:r>
            <a:r>
              <a:rPr lang="pl-PL" sz="1700" kern="100" dirty="0">
                <a:effectLst/>
                <a:latin typeface="Garamond" panose="02020404030301010803" pitchFamily="18" charset="0"/>
                <a:ea typeface="Helvetica" panose="020B0604020202020204" pitchFamily="34" charset="0"/>
                <a:cs typeface="Times New Roman" panose="02020603050405020304" pitchFamily="18" charset="0"/>
              </a:rPr>
              <a:t>, wieloosobowy - 6 m</a:t>
            </a:r>
            <a:r>
              <a:rPr lang="pl-PL" sz="1700" kern="100" baseline="30000" dirty="0">
                <a:effectLst/>
                <a:latin typeface="Garamond" panose="02020404030301010803" pitchFamily="18" charset="0"/>
                <a:ea typeface="Helvetica" panose="020B0604020202020204" pitchFamily="34" charset="0"/>
                <a:cs typeface="Times New Roman" panose="02020603050405020304" pitchFamily="18" charset="0"/>
              </a:rPr>
              <a:t>2</a:t>
            </a:r>
            <a:r>
              <a:rPr lang="pl-PL" sz="1700" kern="100" dirty="0">
                <a:effectLst/>
                <a:latin typeface="Garamond" panose="02020404030301010803" pitchFamily="18" charset="0"/>
                <a:ea typeface="Helvetica" panose="020B0604020202020204" pitchFamily="34" charset="0"/>
                <a:cs typeface="Times New Roman" panose="02020603050405020304" pitchFamily="18" charset="0"/>
              </a:rPr>
              <a:t> na osobę w przypadku osób poruszających się samodzielnie - jest przeznaczony dla nie więcej niż trzech osób - w przypadku osób leżących - jest przeznaczony dla nie więcej niż czterech osób,</a:t>
            </a:r>
            <a:r>
              <a:rPr lang="pl-PL" sz="1700" kern="100" dirty="0">
                <a:latin typeface="Garamond" panose="02020404030301010803" pitchFamily="18" charset="0"/>
                <a:ea typeface="Helvetica" panose="020B0604020202020204" pitchFamily="34" charset="0"/>
                <a:cs typeface="Times New Roman" panose="02020603050405020304" pitchFamily="18" charset="0"/>
              </a:rPr>
              <a:t> </a:t>
            </a:r>
            <a:r>
              <a:rPr lang="pl-PL" sz="1700" kern="100" dirty="0">
                <a:effectLst/>
                <a:latin typeface="Garamond" panose="02020404030301010803" pitchFamily="18" charset="0"/>
                <a:ea typeface="Helvetica" panose="020B0604020202020204" pitchFamily="34" charset="0"/>
                <a:cs typeface="Times New Roman" panose="02020603050405020304" pitchFamily="18" charset="0"/>
              </a:rPr>
              <a:t>jest wyposażony w łóżko lub tapczan, szafę, stół, krzesła, szafkę nocną dla każdego mieszkańca domu oraz odpowiednią do liczby osób mieszkających w pokoju liczbę wyprowadzeń elektrycznych; w domach, o których mowa w art. 56 pkt 5 ustawy, wyprowadzenia elektryczne są zabezpieczone przed dostępem dzieci - przy czym pokój uznaje się za spełniający wymagane normy, o których mowa w lit. a i b, jeżeli odstępstwo od tych norm poniżej wymaganej wartości nie jest większe niż 5%</a:t>
            </a:r>
            <a:r>
              <a:rPr lang="pl-PL" sz="1700" kern="100" dirty="0">
                <a:effectLst/>
                <a:latin typeface="Garamond" panose="02020404030301010803" pitchFamily="18" charset="0"/>
                <a:ea typeface="Helvetica" panose="020B0604020202020204" pitchFamily="34" charset="0"/>
                <a:cs typeface="Helvetica" panose="020B0604020202020204" pitchFamily="34" charset="0"/>
              </a:rPr>
              <a:t>, </a:t>
            </a:r>
            <a:r>
              <a:rPr lang="pl-PL" sz="1700" b="1" kern="100" dirty="0">
                <a:effectLst/>
                <a:latin typeface="Garamond" panose="02020404030301010803" pitchFamily="18" charset="0"/>
                <a:ea typeface="Helvetica" panose="020B0604020202020204" pitchFamily="34" charset="0"/>
                <a:cs typeface="Helvetica" panose="020B0604020202020204" pitchFamily="34" charset="0"/>
              </a:rPr>
              <a:t>z wyłączeniem pkt. 4 lit. d</a:t>
            </a:r>
            <a:r>
              <a:rPr lang="pl-PL" sz="1700" kern="100" dirty="0">
                <a:effectLst/>
                <a:latin typeface="Garamond" panose="02020404030301010803" pitchFamily="18" charset="0"/>
                <a:ea typeface="Helvetica" panose="020B0604020202020204" pitchFamily="34" charset="0"/>
                <a:cs typeface="Helvetica" panose="020B0604020202020204" pitchFamily="34" charset="0"/>
              </a:rPr>
              <a:t> (</a:t>
            </a:r>
            <a:r>
              <a:rPr lang="pl-PL" sz="1700" kern="100" dirty="0">
                <a:effectLst/>
                <a:latin typeface="Garamond" panose="02020404030301010803" pitchFamily="18" charset="0"/>
                <a:ea typeface="Helvetica" panose="020B0604020202020204" pitchFamily="34" charset="0"/>
                <a:cs typeface="Times New Roman" panose="02020603050405020304" pitchFamily="18" charset="0"/>
              </a:rPr>
              <a:t>na każdej kondygnacji domu z pokojami mieszkalnymi znajduje się łazienka przystosowana do kąpieli osób leżących, wyposażona w urządzenia ułatwiające wykonywanie czynności związanych z kąpielą).</a:t>
            </a:r>
            <a:endParaRPr lang="pl-PL" sz="17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endParaRPr lang="pl-PL" sz="1800" b="1"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sz="1800" dirty="0">
              <a:latin typeface="Garamond" panose="02020404030301010803" pitchFamily="18" charset="0"/>
            </a:endParaRPr>
          </a:p>
        </p:txBody>
      </p:sp>
    </p:spTree>
    <p:extLst>
      <p:ext uri="{BB962C8B-B14F-4D97-AF65-F5344CB8AC3E}">
        <p14:creationId xmlns:p14="http://schemas.microsoft.com/office/powerpoint/2010/main" val="3428625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BF1DA6-8E88-7D24-BCE8-FA7E27BF034D}"/>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i placówek</a:t>
            </a:r>
            <a:endParaRPr lang="pl-PL" dirty="0"/>
          </a:p>
        </p:txBody>
      </p:sp>
      <p:sp>
        <p:nvSpPr>
          <p:cNvPr id="3" name="Symbol zastępczy zawartości 2">
            <a:extLst>
              <a:ext uri="{FF2B5EF4-FFF2-40B4-BE49-F238E27FC236}">
                <a16:creationId xmlns:a16="http://schemas.microsoft.com/office/drawing/2014/main" id="{F02A3F23-9D66-8F61-D99B-5C68DF2305A5}"/>
              </a:ext>
            </a:extLst>
          </p:cNvPr>
          <p:cNvSpPr>
            <a:spLocks noGrp="1"/>
          </p:cNvSpPr>
          <p:nvPr>
            <p:ph idx="1"/>
          </p:nvPr>
        </p:nvSpPr>
        <p:spPr/>
        <p:txBody>
          <a:bodyPr/>
          <a:lstStyle/>
          <a:p>
            <a:pPr marL="0" indent="0" algn="just">
              <a:buNone/>
            </a:pPr>
            <a:r>
              <a:rPr lang="pl-PL" sz="2000" dirty="0">
                <a:solidFill>
                  <a:schemeClr val="tx1"/>
                </a:solidFill>
                <a:latin typeface="Garamond" panose="02020404030301010803" pitchFamily="18" charset="0"/>
              </a:rPr>
              <a:t>5) wzywania i przesłuchiwania świadków; </a:t>
            </a:r>
          </a:p>
          <a:p>
            <a:pPr marL="0" indent="0" algn="just">
              <a:buNone/>
            </a:pPr>
            <a:r>
              <a:rPr lang="pl-PL" sz="2000" dirty="0">
                <a:solidFill>
                  <a:schemeClr val="tx1"/>
                </a:solidFill>
                <a:latin typeface="Garamond" panose="02020404030301010803" pitchFamily="18" charset="0"/>
              </a:rPr>
              <a:t>6) zwrócenia się o wydanie opinii biegłych i specjalistów z zakresu pomocy społecznej; </a:t>
            </a:r>
          </a:p>
          <a:p>
            <a:pPr marL="0" indent="0" algn="just">
              <a:buNone/>
            </a:pPr>
            <a:r>
              <a:rPr lang="pl-PL" sz="2000" dirty="0">
                <a:solidFill>
                  <a:schemeClr val="tx1"/>
                </a:solidFill>
                <a:latin typeface="Garamond" panose="02020404030301010803" pitchFamily="18" charset="0"/>
              </a:rPr>
              <a:t>7) pobierania za pokwitowaniem oraz zabezpieczania dokumentów związanych z zakresem kontroli, z zachowaniem przepisów o tajemnicy prawnie chronionej;</a:t>
            </a:r>
          </a:p>
          <a:p>
            <a:pPr marL="0" indent="0" algn="just">
              <a:buNone/>
            </a:pPr>
            <a:r>
              <a:rPr lang="pl-PL" sz="2000" dirty="0">
                <a:solidFill>
                  <a:schemeClr val="tx1"/>
                </a:solidFill>
                <a:latin typeface="Garamond" panose="02020404030301010803" pitchFamily="18" charset="0"/>
              </a:rPr>
              <a:t>8) sporządzania, a w razie potrzeby żądania sporządzenia niezbędnych do kontroli kopii, odpisów lub wyciągów z dokumentów oraz zestawień lub obliczeń; </a:t>
            </a:r>
          </a:p>
          <a:p>
            <a:pPr marL="0" indent="0" algn="just">
              <a:buNone/>
            </a:pPr>
            <a:r>
              <a:rPr lang="pl-PL" sz="2000" dirty="0">
                <a:solidFill>
                  <a:schemeClr val="tx1"/>
                </a:solidFill>
                <a:latin typeface="Garamond" panose="02020404030301010803" pitchFamily="18" charset="0"/>
              </a:rPr>
              <a:t>9) przetwarzania danych osobowych w zakresie niezbędnym do realizacji celu kontroli.</a:t>
            </a:r>
          </a:p>
          <a:p>
            <a:pPr marL="0" indent="0" algn="just">
              <a:buNone/>
            </a:pPr>
            <a:endParaRPr lang="pl-PL" sz="2000" dirty="0">
              <a:solidFill>
                <a:schemeClr val="tx1"/>
              </a:solidFill>
              <a:latin typeface="Garamond" panose="02020404030301010803" pitchFamily="18" charset="0"/>
            </a:endParaRPr>
          </a:p>
          <a:p>
            <a:endParaRPr lang="pl-PL" dirty="0"/>
          </a:p>
        </p:txBody>
      </p:sp>
    </p:spTree>
    <p:extLst>
      <p:ext uri="{BB962C8B-B14F-4D97-AF65-F5344CB8AC3E}">
        <p14:creationId xmlns:p14="http://schemas.microsoft.com/office/powerpoint/2010/main" val="10352878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A82F30-2CCF-76C8-B105-483893CCAB01}"/>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A144D8C1-F521-11E5-8527-48B1CDAA5946}"/>
              </a:ext>
            </a:extLst>
          </p:cNvPr>
          <p:cNvSpPr>
            <a:spLocks noGrp="1"/>
          </p:cNvSpPr>
          <p:nvPr>
            <p:ph idx="1"/>
          </p:nvPr>
        </p:nvSpPr>
        <p:spPr/>
        <p:txBody>
          <a:bodyPr>
            <a:normAutofit fontScale="85000" lnSpcReduction="10000"/>
          </a:bodyPr>
          <a:lstStyle/>
          <a:p>
            <a:pPr marL="139700" algn="just">
              <a:lnSpc>
                <a:spcPct val="107000"/>
              </a:lnSpc>
              <a:spcBef>
                <a:spcPts val="650"/>
              </a:spcBef>
              <a:spcAft>
                <a:spcPts val="650"/>
              </a:spcAft>
            </a:pPr>
            <a:r>
              <a:rPr lang="pl-PL" sz="1800" b="1" kern="100" dirty="0">
                <a:effectLst/>
                <a:latin typeface="Garamond" panose="02020404030301010803" pitchFamily="18" charset="0"/>
                <a:ea typeface="Helvetica" panose="020B0604020202020204" pitchFamily="34" charset="0"/>
                <a:cs typeface="Helvetica" panose="020B0604020202020204" pitchFamily="34" charset="0"/>
              </a:rPr>
              <a:t>4. Dom,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realizując usługi wsparcia krótkoterminowego w formie dziennej</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zapewnia następujące pomieszczenia, </a:t>
            </a:r>
            <a:r>
              <a:rPr lang="pl-PL" sz="1800" b="1" kern="100" dirty="0">
                <a:effectLst/>
                <a:latin typeface="Garamond" panose="02020404030301010803" pitchFamily="18" charset="0"/>
                <a:ea typeface="Helvetica" panose="020B0604020202020204" pitchFamily="34" charset="0"/>
                <a:cs typeface="Helvetica" panose="020B0604020202020204" pitchFamily="34" charset="0"/>
              </a:rPr>
              <a:t>odrębne</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od pomieszczeń przeznaczonych do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świadczenia usług wsparcia krótkoterminowego w formie pobytu całodobowego</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jak również </a:t>
            </a:r>
            <a:r>
              <a:rPr lang="pl-PL" sz="1800" b="1" kern="100" dirty="0">
                <a:effectLst/>
                <a:latin typeface="Garamond" panose="02020404030301010803" pitchFamily="18" charset="0"/>
                <a:ea typeface="Helvetica" panose="020B0604020202020204" pitchFamily="34" charset="0"/>
                <a:cs typeface="Helvetica" panose="020B0604020202020204" pitchFamily="34" charset="0"/>
              </a:rPr>
              <a:t>pomieszczeń przeznaczonych dla mieszkańców domu</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1) ogólnodostępne, wyposażone w stoły i krzesła lub kanapy oraz fotele, pełniące funkcję sali spotkań, a także jadalni, o powierzchni co najmniej 4 m</a:t>
            </a:r>
            <a:r>
              <a:rPr lang="pl-PL" sz="1800" kern="100" baseline="30000" dirty="0">
                <a:effectLst/>
                <a:latin typeface="Garamond" panose="02020404030301010803" pitchFamily="18" charset="0"/>
                <a:ea typeface="Helvetica" panose="020B0604020202020204" pitchFamily="34" charset="0"/>
                <a:cs typeface="Helvetica" panose="020B0604020202020204" pitchFamily="34" charset="0"/>
              </a:rPr>
              <a:t>2</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na jedną osobę;</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 umożliwiające odpoczynek i wyposażone w miejsca do leżenia;</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3) pełniące funkcję szatni dla osób korzystających z usług wsparcia krótkoterminowego w formie dziennej, z indywidualnymi szafkami, w liczbie adekwatnej do liczby miejsc przeznaczonych na świadczenie usług wsparcia krótkoterminowego;</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4) co najmniej dwie toalety wraz z umywalkami, dostosowane do potrzeb osób niepełnosprawnych, osobno dla kobiet i mężczyzn, przy czym jedna toaleta jest przeznaczona dla nie więcej niż 10 osób.</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4657503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A26D30-4F6E-5F9D-370B-B4824AF6DF63}"/>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0C45878A-CB42-458C-060F-F0D7FF864FC3}"/>
              </a:ext>
            </a:extLst>
          </p:cNvPr>
          <p:cNvSpPr>
            <a:spLocks noGrp="1"/>
          </p:cNvSpPr>
          <p:nvPr>
            <p:ph idx="1"/>
          </p:nvPr>
        </p:nvSpPr>
        <p:spPr/>
        <p:txBody>
          <a:bodyPr>
            <a:normAutofit fontScale="92500" lnSpcReduction="20000"/>
          </a:bodyPr>
          <a:lstStyle/>
          <a:p>
            <a:pPr marL="1397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5. Dom, </a:t>
            </a:r>
            <a:r>
              <a:rPr lang="pl-PL" sz="1800" b="1" kern="100" dirty="0">
                <a:effectLst/>
                <a:latin typeface="Garamond" panose="02020404030301010803" pitchFamily="18" charset="0"/>
                <a:ea typeface="Helvetica" panose="020B0604020202020204" pitchFamily="34" charset="0"/>
                <a:cs typeface="Helvetica" panose="020B0604020202020204" pitchFamily="34" charset="0"/>
              </a:rPr>
              <a:t>realizując usługi wsparcia krótkoterminowego</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zapewnia uczestnikom</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a:t>
            </a:r>
            <a:r>
              <a:rPr lang="pl-PL" sz="1800"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możliwość korzystania z pomieszczeń ogólnodostępnych dla mieszkańców domu</a:t>
            </a:r>
            <a:r>
              <a:rPr lang="pl-PL" sz="1800" kern="100" dirty="0">
                <a:effectLst/>
                <a:latin typeface="Garamond" panose="02020404030301010803" pitchFamily="18" charset="0"/>
                <a:ea typeface="Helvetica" panose="020B0604020202020204" pitchFamily="34" charset="0"/>
                <a:cs typeface="Helvetica" panose="020B0604020202020204" pitchFamily="34" charset="0"/>
              </a:rPr>
              <a:t>, w szczególności:</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1) pomieszczeń do terapii i rehabilitacji,</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2) łazienki wyposażonej co najmniej w prysznic i umywalkę, umiejscowionej poza pomieszczeniami związanymi z pokojami mieszkalnymi,</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3) biblioteki lub punktu bibliotecznego,</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279400" algn="just">
              <a:lnSpc>
                <a:spcPct val="107000"/>
              </a:lnSpc>
              <a:spcBef>
                <a:spcPts val="650"/>
              </a:spcBef>
              <a:spcAft>
                <a:spcPts val="650"/>
              </a:spcAft>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4) miejsca kultu religijnego zgodnego z wyznaniem osoby korzystającej z usług wsparcia krótkoterminowego, jeżeli nie ma ona możliwości uczestniczenia w nabożeństwach poza domem</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Bef>
                <a:spcPts val="650"/>
              </a:spcBef>
              <a:spcAft>
                <a:spcPts val="650"/>
              </a:spcAft>
              <a:buNone/>
            </a:pPr>
            <a:r>
              <a:rPr lang="pl-PL" sz="1800" kern="100" dirty="0">
                <a:effectLst/>
                <a:latin typeface="Garamond" panose="02020404030301010803" pitchFamily="18" charset="0"/>
                <a:ea typeface="Helvetica" panose="020B0604020202020204" pitchFamily="34" charset="0"/>
                <a:cs typeface="Helvetica" panose="020B0604020202020204" pitchFamily="34" charset="0"/>
              </a:rPr>
              <a:t>- o ile korzystanie z tych pomieszczeń nie wpłynie negatywnie na dostępność tych pomieszczeń dla mieszkańców domu.</a:t>
            </a:r>
            <a:endParaRPr lang="pl-PL"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1583672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2B4CF9-131A-1E53-750D-9CDDD9353254}"/>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A7F9DDF7-85CF-CBE4-6F91-0C073426E778}"/>
              </a:ext>
            </a:extLst>
          </p:cNvPr>
          <p:cNvSpPr>
            <a:spLocks noGrp="1"/>
          </p:cNvSpPr>
          <p:nvPr>
            <p:ph idx="1"/>
          </p:nvPr>
        </p:nvSpPr>
        <p:spPr/>
        <p:txBody>
          <a:bodyPr>
            <a:normAutofit/>
          </a:bodyPr>
          <a:lstStyle/>
          <a:p>
            <a:pPr marL="1397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6. Osobom korzystającym z usług wsparcia krótkoterminowego:</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1) </a:t>
            </a:r>
            <a:r>
              <a:rPr lang="pl-PL" b="1" kern="100" dirty="0">
                <a:effectLst/>
                <a:latin typeface="Garamond" panose="02020404030301010803" pitchFamily="18" charset="0"/>
                <a:ea typeface="Helvetica" panose="020B0604020202020204" pitchFamily="34" charset="0"/>
                <a:cs typeface="Helvetica" panose="020B0604020202020204" pitchFamily="34" charset="0"/>
              </a:rPr>
              <a:t>w formie pobytu całodobowego</a:t>
            </a:r>
            <a:r>
              <a:rPr lang="pl-PL" kern="100" dirty="0">
                <a:effectLst/>
                <a:latin typeface="Garamond" panose="02020404030301010803" pitchFamily="18" charset="0"/>
                <a:ea typeface="Helvetica" panose="020B0604020202020204" pitchFamily="34" charset="0"/>
                <a:cs typeface="Helvetica" panose="020B0604020202020204" pitchFamily="34" charset="0"/>
              </a:rPr>
              <a:t> zapewnia się co najmniej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3 posiłki dziennie, w tym jeden gorący, oraz napoje</a:t>
            </a:r>
            <a:r>
              <a:rPr lang="pl-PL" kern="100" dirty="0">
                <a:effectLst/>
                <a:latin typeface="Garamond" panose="02020404030301010803" pitchFamily="18" charset="0"/>
                <a:ea typeface="Helvetica" panose="020B0604020202020204" pitchFamily="34" charset="0"/>
                <a:cs typeface="Helvetica" panose="020B0604020202020204" pitchFamily="34" charset="0"/>
              </a:rPr>
              <a:t>; w zakresie wyżywienia i organizacji posiłków stosuje się § 6 ust. 1 pkt 6 lit. b-f;</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2) </a:t>
            </a:r>
            <a:r>
              <a:rPr lang="pl-PL" b="1" kern="100" dirty="0">
                <a:effectLst/>
                <a:latin typeface="Garamond" panose="02020404030301010803" pitchFamily="18" charset="0"/>
                <a:ea typeface="Helvetica" panose="020B0604020202020204" pitchFamily="34" charset="0"/>
                <a:cs typeface="Helvetica" panose="020B0604020202020204" pitchFamily="34" charset="0"/>
              </a:rPr>
              <a:t>w formie dziennej </a:t>
            </a:r>
            <a:r>
              <a:rPr lang="pl-PL" kern="100" dirty="0">
                <a:effectLst/>
                <a:latin typeface="Garamond" panose="02020404030301010803" pitchFamily="18" charset="0"/>
                <a:ea typeface="Helvetica" panose="020B0604020202020204" pitchFamily="34" charset="0"/>
                <a:cs typeface="Helvetica" panose="020B0604020202020204" pitchFamily="34" charset="0"/>
              </a:rPr>
              <a:t>zapewnia się co najmniej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2 posiłki dziennie, w tym jeden gorący oraz napoje</a:t>
            </a:r>
            <a:r>
              <a:rPr lang="pl-PL" kern="100" dirty="0">
                <a:effectLst/>
                <a:latin typeface="Garamond" panose="02020404030301010803" pitchFamily="18" charset="0"/>
                <a:ea typeface="Helvetica" panose="020B0604020202020204" pitchFamily="34" charset="0"/>
                <a:cs typeface="Helvetica" panose="020B0604020202020204" pitchFamily="34" charset="0"/>
              </a:rPr>
              <a:t>; w zakresie wyżywienia i organizacji posiłków stosuje się § 6 ust. 1 pkt 6 lit. b i f.</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latin typeface="Garamond" panose="02020404030301010803" pitchFamily="18" charset="0"/>
            </a:endParaRPr>
          </a:p>
        </p:txBody>
      </p:sp>
    </p:spTree>
    <p:extLst>
      <p:ext uri="{BB962C8B-B14F-4D97-AF65-F5344CB8AC3E}">
        <p14:creationId xmlns:p14="http://schemas.microsoft.com/office/powerpoint/2010/main" val="35948843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6A850F-E2B7-3326-93AD-D08BD89860E0}"/>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E737F413-C10D-230C-8841-DD2E90A92D21}"/>
              </a:ext>
            </a:extLst>
          </p:cNvPr>
          <p:cNvSpPr>
            <a:spLocks noGrp="1"/>
          </p:cNvSpPr>
          <p:nvPr>
            <p:ph idx="1"/>
          </p:nvPr>
        </p:nvSpPr>
        <p:spPr/>
        <p:txBody>
          <a:bodyPr>
            <a:normAutofit lnSpcReduction="10000"/>
          </a:bodyPr>
          <a:lstStyle/>
          <a:p>
            <a:pPr marL="1397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7. Wskaźnik zatrudnienia pracowników świadczących usługi wsparcia krótkoterminowego wynosi w przeliczeniu na pełny wymiar czasu pracy:</a:t>
            </a:r>
            <a:endParaRPr lang="pl-PL"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1) </a:t>
            </a:r>
            <a:r>
              <a:rPr lang="pl-PL" b="1" kern="100" dirty="0">
                <a:effectLst/>
                <a:latin typeface="Garamond" panose="02020404030301010803" pitchFamily="18" charset="0"/>
                <a:ea typeface="Helvetica" panose="020B0604020202020204" pitchFamily="34" charset="0"/>
                <a:cs typeface="Helvetica" panose="020B0604020202020204" pitchFamily="34" charset="0"/>
              </a:rPr>
              <a:t>nie mniej niż 0,4 na jedną osobę korzystającą z usług wsparcia krótkoterminowego w formie pobytu całodobowego;</a:t>
            </a:r>
            <a:endParaRPr lang="pl-PL" b="1"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50800" indent="0" algn="just">
              <a:lnSpc>
                <a:spcPct val="107000"/>
              </a:lnSpc>
              <a:spcBef>
                <a:spcPts val="650"/>
              </a:spcBef>
              <a:spcAft>
                <a:spcPts val="650"/>
              </a:spcAft>
              <a:buNone/>
            </a:pPr>
            <a:r>
              <a:rPr lang="pl-PL" kern="100" dirty="0">
                <a:effectLst/>
                <a:latin typeface="Garamond" panose="02020404030301010803" pitchFamily="18" charset="0"/>
                <a:ea typeface="Helvetica" panose="020B0604020202020204" pitchFamily="34" charset="0"/>
                <a:cs typeface="Helvetica" panose="020B0604020202020204" pitchFamily="34" charset="0"/>
              </a:rPr>
              <a:t>2) </a:t>
            </a:r>
            <a:r>
              <a:rPr lang="pl-PL" b="1" kern="100" dirty="0">
                <a:effectLst/>
                <a:latin typeface="Garamond" panose="02020404030301010803" pitchFamily="18" charset="0"/>
                <a:ea typeface="Helvetica" panose="020B0604020202020204" pitchFamily="34" charset="0"/>
                <a:cs typeface="Helvetica" panose="020B0604020202020204" pitchFamily="34" charset="0"/>
              </a:rPr>
              <a:t>nie mniej niż 0,2 na jedną osobę korzystającą z usług wsparcia krótkoterminowego w formie dziennej.</a:t>
            </a:r>
            <a:endParaRPr lang="pl-PL" b="1"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kern="100" dirty="0">
                <a:effectLst/>
                <a:latin typeface="Garamond" panose="02020404030301010803" pitchFamily="18" charset="0"/>
                <a:ea typeface="Helvetica" panose="020B0604020202020204" pitchFamily="34" charset="0"/>
                <a:cs typeface="Helvetica" panose="020B0604020202020204" pitchFamily="34" charset="0"/>
              </a:rPr>
              <a:t>8. Wskaźnik zatrudnienia, o którym mowa w ust. 7, </a:t>
            </a:r>
            <a:r>
              <a:rPr lang="pl-PL" b="1" kern="100" dirty="0">
                <a:solidFill>
                  <a:srgbClr val="FF0000"/>
                </a:solidFill>
                <a:effectLst/>
                <a:latin typeface="Garamond" panose="02020404030301010803" pitchFamily="18" charset="0"/>
                <a:ea typeface="Helvetica" panose="020B0604020202020204" pitchFamily="34" charset="0"/>
                <a:cs typeface="Helvetica" panose="020B0604020202020204" pitchFamily="34" charset="0"/>
              </a:rPr>
              <a:t>dotyczy osób, które w sposób bezpośredni świadczą opiekę lub realizują usługi terapeutyczne na rzecz osób korzystających z usług wsparcia krótkoterminowego.</a:t>
            </a:r>
            <a:endParaRPr lang="pl-PL" b="1" kern="100" dirty="0">
              <a:solidFill>
                <a:srgbClr val="FF0000"/>
              </a:solidFill>
              <a:effectLst/>
              <a:latin typeface="Garamond" panose="02020404030301010803" pitchFamily="18"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5069283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5411A9-2942-E4D4-A954-CECBBA4FAE40}"/>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ZMIANY W ROZPORZĄDZENIU W SPRAWIE DOMÓW POMOCY SPOŁECZNEJ</a:t>
            </a:r>
            <a:endParaRPr lang="pl-PL" dirty="0"/>
          </a:p>
        </p:txBody>
      </p:sp>
      <p:sp>
        <p:nvSpPr>
          <p:cNvPr id="3" name="Symbol zastępczy zawartości 2">
            <a:extLst>
              <a:ext uri="{FF2B5EF4-FFF2-40B4-BE49-F238E27FC236}">
                <a16:creationId xmlns:a16="http://schemas.microsoft.com/office/drawing/2014/main" id="{167C9FEC-F951-7658-326F-3B07A6D3EBAE}"/>
              </a:ext>
            </a:extLst>
          </p:cNvPr>
          <p:cNvSpPr>
            <a:spLocks noGrp="1"/>
          </p:cNvSpPr>
          <p:nvPr>
            <p:ph idx="1"/>
          </p:nvPr>
        </p:nvSpPr>
        <p:spPr/>
        <p:txBody>
          <a:bodyPr>
            <a:normAutofit/>
          </a:bodyPr>
          <a:lstStyle/>
          <a:p>
            <a:pPr marL="139700" algn="just">
              <a:lnSpc>
                <a:spcPct val="107000"/>
              </a:lnSpc>
              <a:spcBef>
                <a:spcPts val="650"/>
              </a:spcBef>
              <a:spcAft>
                <a:spcPts val="650"/>
              </a:spcAft>
            </a:pPr>
            <a:r>
              <a:rPr lang="pl-PL" sz="1700" kern="100" dirty="0">
                <a:effectLst/>
                <a:latin typeface="Garamond" panose="02020404030301010803" pitchFamily="18" charset="0"/>
                <a:ea typeface="Helvetica" panose="020B0604020202020204" pitchFamily="34" charset="0"/>
                <a:cs typeface="Helvetica" panose="020B0604020202020204" pitchFamily="34" charset="0"/>
              </a:rPr>
              <a:t>w § 12 po ust. 3 dodaje się ust. 4 i 5 w brzmieniu:</a:t>
            </a:r>
            <a:endParaRPr lang="pl-PL" sz="17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marL="139700" algn="just">
              <a:lnSpc>
                <a:spcPct val="107000"/>
              </a:lnSpc>
              <a:spcBef>
                <a:spcPts val="650"/>
              </a:spcBef>
              <a:spcAft>
                <a:spcPts val="650"/>
              </a:spcAft>
            </a:pPr>
            <a:r>
              <a:rPr lang="pl-PL" sz="1700" kern="100" dirty="0">
                <a:effectLst/>
                <a:latin typeface="Garamond" panose="02020404030301010803" pitchFamily="18" charset="0"/>
                <a:ea typeface="Helvetica" panose="020B0604020202020204" pitchFamily="34" charset="0"/>
                <a:cs typeface="Helvetica" panose="020B0604020202020204" pitchFamily="34" charset="0"/>
              </a:rPr>
              <a:t>4. Dyrektor domu lub osoba przez niego wyznaczona </a:t>
            </a:r>
            <a:r>
              <a:rPr lang="pl-PL" sz="1700" b="1" kern="100" dirty="0">
                <a:effectLst/>
                <a:latin typeface="Garamond" panose="02020404030301010803" pitchFamily="18" charset="0"/>
                <a:ea typeface="Helvetica" panose="020B0604020202020204" pitchFamily="34" charset="0"/>
                <a:cs typeface="Helvetica" panose="020B0604020202020204" pitchFamily="34" charset="0"/>
              </a:rPr>
              <a:t>przeprowadza rozmowę z osobą</a:t>
            </a:r>
            <a:r>
              <a:rPr lang="pl-PL" sz="1700" kern="100" dirty="0">
                <a:effectLst/>
                <a:latin typeface="Garamond" panose="02020404030301010803" pitchFamily="18" charset="0"/>
                <a:ea typeface="Helvetica" panose="020B0604020202020204" pitchFamily="34" charset="0"/>
                <a:cs typeface="Helvetica" panose="020B0604020202020204" pitchFamily="34" charset="0"/>
              </a:rPr>
              <a:t>, która będzie korzystać z usług wsparcia krótkoterminowego oraz </a:t>
            </a:r>
            <a:r>
              <a:rPr lang="pl-PL" sz="1700" b="1" kern="100" dirty="0">
                <a:effectLst/>
                <a:latin typeface="Garamond" panose="02020404030301010803" pitchFamily="18" charset="0"/>
                <a:ea typeface="Helvetica" panose="020B0604020202020204" pitchFamily="34" charset="0"/>
                <a:cs typeface="Helvetica" panose="020B0604020202020204" pitchFamily="34" charset="0"/>
              </a:rPr>
              <a:t>opiekunem</a:t>
            </a:r>
            <a:r>
              <a:rPr lang="pl-PL" sz="1700" kern="100" dirty="0">
                <a:effectLst/>
                <a:latin typeface="Garamond" panose="02020404030301010803" pitchFamily="18" charset="0"/>
                <a:ea typeface="Helvetica" panose="020B0604020202020204" pitchFamily="34" charset="0"/>
                <a:cs typeface="Helvetica" panose="020B0604020202020204" pitchFamily="34" charset="0"/>
              </a:rPr>
              <a:t> na co dzień sprawującym opiekę nad tą osobą, podczas której ustala jej aktualną sytuację zdrowotną i rodzinną, odnotowuje zmiany zaistniałe w jej sytuacji od momentu złożenia wniosku oraz ustala warunki pobytu uwzględniające potrzeby i oczekiwania osoby korzystającej ze wsparcia, a także informuje o zasadach i zakresie świadczonych usług.</a:t>
            </a:r>
            <a:endParaRPr lang="pl-PL" sz="17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r>
              <a:rPr lang="pl-PL" sz="1700" kern="100" dirty="0">
                <a:latin typeface="Garamond" panose="02020404030301010803" pitchFamily="18" charset="0"/>
                <a:ea typeface="Helvetica" panose="020B0604020202020204" pitchFamily="34" charset="0"/>
                <a:cs typeface="Helvetica" panose="020B0604020202020204" pitchFamily="34" charset="0"/>
              </a:rPr>
              <a:t>5. Dyrektor domu lub osoba przez niego wyznaczona </a:t>
            </a:r>
            <a:r>
              <a:rPr lang="pl-PL" sz="1700" b="1" kern="100" dirty="0">
                <a:solidFill>
                  <a:srgbClr val="FF0000"/>
                </a:solidFill>
                <a:latin typeface="Garamond" panose="02020404030301010803" pitchFamily="18" charset="0"/>
                <a:ea typeface="Helvetica" panose="020B0604020202020204" pitchFamily="34" charset="0"/>
                <a:cs typeface="Helvetica" panose="020B0604020202020204" pitchFamily="34" charset="0"/>
              </a:rPr>
              <a:t>dokumentuje</a:t>
            </a:r>
            <a:r>
              <a:rPr lang="pl-PL" sz="1700" kern="100" dirty="0">
                <a:latin typeface="Garamond" panose="02020404030301010803" pitchFamily="18" charset="0"/>
                <a:ea typeface="Helvetica" panose="020B0604020202020204" pitchFamily="34" charset="0"/>
                <a:cs typeface="Helvetica" panose="020B0604020202020204" pitchFamily="34" charset="0"/>
              </a:rPr>
              <a:t> </a:t>
            </a:r>
            <a:r>
              <a:rPr lang="pl-PL" sz="1700" b="1" kern="100" dirty="0">
                <a:latin typeface="Garamond" panose="02020404030301010803" pitchFamily="18" charset="0"/>
                <a:ea typeface="Helvetica" panose="020B0604020202020204" pitchFamily="34" charset="0"/>
                <a:cs typeface="Helvetica" panose="020B0604020202020204" pitchFamily="34" charset="0"/>
              </a:rPr>
              <a:t>przebieg pobytu osób korzystających z usług wsparcia krótkoterminowego, </a:t>
            </a:r>
            <a:r>
              <a:rPr lang="pl-PL" sz="1700" b="1" kern="100" dirty="0">
                <a:solidFill>
                  <a:srgbClr val="FF0000"/>
                </a:solidFill>
                <a:latin typeface="Garamond" panose="02020404030301010803" pitchFamily="18" charset="0"/>
                <a:ea typeface="Helvetica" panose="020B0604020202020204" pitchFamily="34" charset="0"/>
                <a:cs typeface="Helvetica" panose="020B0604020202020204" pitchFamily="34" charset="0"/>
              </a:rPr>
              <a:t>w szczególności zakres udzielonego wsparcia.</a:t>
            </a:r>
          </a:p>
          <a:p>
            <a:pPr algn="just"/>
            <a:r>
              <a:rPr lang="pl-PL" sz="1700" kern="100" dirty="0">
                <a:effectLst/>
                <a:latin typeface="Garamond" panose="02020404030301010803" pitchFamily="18" charset="0"/>
                <a:ea typeface="Helvetica" panose="020B0604020202020204" pitchFamily="34" charset="0"/>
                <a:cs typeface="Helvetica" panose="020B0604020202020204" pitchFamily="34" charset="0"/>
              </a:rPr>
              <a:t>załącznik do rozporządzenia otrzymuje brzmienie określone w załączniku do niniejszego rozporządzenia.</a:t>
            </a:r>
            <a:endParaRPr lang="pl-PL" sz="1700" b="1" kern="100" dirty="0">
              <a:solidFill>
                <a:srgbClr val="FF0000"/>
              </a:solidFill>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7531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677600-6A67-1CF2-066B-29BA27ADBFB0}"/>
              </a:ext>
            </a:extLst>
          </p:cNvPr>
          <p:cNvSpPr>
            <a:spLocks noGrp="1"/>
          </p:cNvSpPr>
          <p:nvPr>
            <p:ph type="title"/>
          </p:nvPr>
        </p:nvSpPr>
        <p:spPr/>
        <p:txBody>
          <a:bodyPr/>
          <a:lstStyle/>
          <a:p>
            <a:pPr algn="ctr"/>
            <a:r>
              <a:rPr lang="pl-PL" dirty="0">
                <a:latin typeface="Garamond" panose="02020404030301010803" pitchFamily="18" charset="0"/>
              </a:rPr>
              <a:t>Przepisy przejściowe</a:t>
            </a:r>
          </a:p>
        </p:txBody>
      </p:sp>
      <p:sp>
        <p:nvSpPr>
          <p:cNvPr id="3" name="Symbol zastępczy zawartości 2">
            <a:extLst>
              <a:ext uri="{FF2B5EF4-FFF2-40B4-BE49-F238E27FC236}">
                <a16:creationId xmlns:a16="http://schemas.microsoft.com/office/drawing/2014/main" id="{68152027-34A6-47DC-4791-9B69C396C1CA}"/>
              </a:ext>
            </a:extLst>
          </p:cNvPr>
          <p:cNvSpPr>
            <a:spLocks noGrp="1"/>
          </p:cNvSpPr>
          <p:nvPr>
            <p:ph idx="1"/>
          </p:nvPr>
        </p:nvSpPr>
        <p:spPr>
          <a:xfrm>
            <a:off x="1451579" y="1929468"/>
            <a:ext cx="9603275" cy="4124013"/>
          </a:xfrm>
        </p:spPr>
        <p:txBody>
          <a:bodyPr>
            <a:noAutofit/>
          </a:bodyPr>
          <a:lstStyle/>
          <a:p>
            <a:pPr>
              <a:lnSpc>
                <a:spcPct val="100000"/>
              </a:lnSpc>
              <a:buFont typeface="Wingdings" panose="05000000000000000000" pitchFamily="2" charset="2"/>
              <a:buChar char="Ø"/>
            </a:pPr>
            <a:r>
              <a:rPr lang="pl-PL" sz="1400" b="1" kern="100" dirty="0">
                <a:effectLst/>
                <a:latin typeface="Garamond" panose="02020404030301010803" pitchFamily="18" charset="0"/>
                <a:ea typeface="Helvetica" panose="020B0604020202020204" pitchFamily="34" charset="0"/>
                <a:cs typeface="Helvetica" panose="020B0604020202020204" pitchFamily="34" charset="0"/>
              </a:rPr>
              <a:t>§ 2</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 .Ukończenie przez pracowników zespołu terapeutyczno-opiekuńczego zorganizowanego przez dyrektora domu szkolenia z zakresu udzielania pierwszej pomocy przedmedycznej, o którym mowa w § 6 ust. 2 pkt 4a rozporządzenia zmienianego w § 1 w brzmieniu nadanym niniejszym rozporządzeniem, nastąpi nie później niż w terminie 6 miesięcy od dnia wejścia w życie niniejszego rozporządzenia.</a:t>
            </a:r>
            <a:endParaRPr lang="pl-PL" sz="14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Ø"/>
            </a:pPr>
            <a:r>
              <a:rPr lang="pl-PL" sz="1400" b="1" kern="100" dirty="0">
                <a:effectLst/>
                <a:latin typeface="Garamond" panose="02020404030301010803" pitchFamily="18" charset="0"/>
                <a:ea typeface="Helvetica" panose="020B0604020202020204" pitchFamily="34" charset="0"/>
                <a:cs typeface="Helvetica" panose="020B0604020202020204" pitchFamily="34" charset="0"/>
              </a:rPr>
              <a:t>§ 3 </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ust.</a:t>
            </a:r>
            <a:r>
              <a:rPr lang="pl-PL" sz="1400" b="1" kern="100" dirty="0">
                <a:effectLst/>
                <a:latin typeface="Garamond" panose="02020404030301010803" pitchFamily="18" charset="0"/>
                <a:ea typeface="Helvetica" panose="020B0604020202020204" pitchFamily="34" charset="0"/>
                <a:cs typeface="Helvetica" panose="020B0604020202020204" pitchFamily="34" charset="0"/>
              </a:rPr>
              <a:t> </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1. Podmioty posiadające zezwolenie na prowadzenie domu pomocy społecznej w dniu wejścia w życie niniejszego rozporządzenia dostosują domy do wymogów określonych w § 6 ust. 1 pkt 1 lit. c </a:t>
            </a:r>
            <a:r>
              <a:rPr lang="pl-PL" sz="1400" kern="100" dirty="0" err="1">
                <a:effectLst/>
                <a:latin typeface="Garamond" panose="02020404030301010803" pitchFamily="18" charset="0"/>
                <a:ea typeface="Helvetica" panose="020B0604020202020204" pitchFamily="34" charset="0"/>
                <a:cs typeface="Helvetica" panose="020B0604020202020204" pitchFamily="34" charset="0"/>
              </a:rPr>
              <a:t>tiret</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 drugie </a:t>
            </a:r>
            <a:r>
              <a:rPr lang="pl-PL" sz="1400" b="1" kern="100" dirty="0">
                <a:effectLst/>
                <a:latin typeface="Garamond" panose="02020404030301010803" pitchFamily="18" charset="0"/>
                <a:ea typeface="Helvetica" panose="020B0604020202020204" pitchFamily="34" charset="0"/>
                <a:cs typeface="Helvetica" panose="020B0604020202020204" pitchFamily="34" charset="0"/>
              </a:rPr>
              <a:t>(dot. systemu sygnalizacji pożarowej</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 oraz w § 6 ust. 1b rozporządzenia zmienianego w § 1 w brzmieniu nadanym niniejszym rozporządzeniem nie później niż do dnia 31 grudnia 2024 r.</a:t>
            </a:r>
            <a:r>
              <a:rPr lang="pl-PL" sz="1400" dirty="0">
                <a:latin typeface="Garamond" panose="02020404030301010803" pitchFamily="18" charset="0"/>
              </a:rPr>
              <a:t> </a:t>
            </a:r>
          </a:p>
          <a:p>
            <a:pPr marL="0" indent="0" algn="just">
              <a:lnSpc>
                <a:spcPct val="100000"/>
              </a:lnSpc>
              <a:spcBef>
                <a:spcPts val="0"/>
              </a:spcBef>
              <a:buNone/>
            </a:pPr>
            <a:r>
              <a:rPr lang="pl-PL" sz="1400" kern="100" dirty="0">
                <a:effectLst/>
                <a:latin typeface="Garamond" panose="02020404030301010803" pitchFamily="18" charset="0"/>
                <a:ea typeface="Helvetica" panose="020B0604020202020204" pitchFamily="34" charset="0"/>
                <a:cs typeface="Helvetica" panose="020B0604020202020204" pitchFamily="34" charset="0"/>
              </a:rPr>
              <a:t>(§ 6 ust. 1b) dot. </a:t>
            </a:r>
            <a:r>
              <a:rPr lang="pl-PL" sz="1400" dirty="0">
                <a:latin typeface="Garamond" panose="02020404030301010803" pitchFamily="18" charset="0"/>
              </a:rPr>
              <a:t>dps przeznaczonego dla nie więcej niż 10 mieszkańców, w którym personel domu jest stale obecny, dopuszczono jego wyposażenie w autonomiczne czujki dymu zamiast w system sygnalizacji pożarowej, o którym mowa w ust. 1 pkt 1 lit. c </a:t>
            </a:r>
            <a:r>
              <a:rPr lang="pl-PL" sz="1400" dirty="0" err="1">
                <a:latin typeface="Garamond" panose="02020404030301010803" pitchFamily="18" charset="0"/>
              </a:rPr>
              <a:t>tiret</a:t>
            </a:r>
            <a:r>
              <a:rPr lang="pl-PL" sz="1400" dirty="0">
                <a:latin typeface="Garamond" panose="02020404030301010803" pitchFamily="18" charset="0"/>
              </a:rPr>
              <a:t> drugie. Autonomiczne czujki dymu powinny obejmować wszystkie pomieszczenia, z wyjątkiem pomieszczeń niewymagających ochrony za pomocą automatycznego wykrywania pożaru - z uwagi na niskie ryzyko pożarowe.)</a:t>
            </a:r>
            <a:endParaRPr lang="pl-PL" sz="14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0000"/>
              </a:lnSpc>
              <a:spcBef>
                <a:spcPts val="650"/>
              </a:spcBef>
              <a:spcAft>
                <a:spcPts val="650"/>
              </a:spcAft>
              <a:buFont typeface="Wingdings" panose="05000000000000000000" pitchFamily="2" charset="2"/>
              <a:buChar char="Ø"/>
            </a:pPr>
            <a:r>
              <a:rPr lang="pl-PL" sz="1400" b="1" kern="100" dirty="0">
                <a:effectLst/>
                <a:latin typeface="Garamond" panose="02020404030301010803" pitchFamily="18" charset="0"/>
                <a:ea typeface="Helvetica" panose="020B0604020202020204" pitchFamily="34" charset="0"/>
                <a:cs typeface="Helvetica" panose="020B0604020202020204" pitchFamily="34" charset="0"/>
              </a:rPr>
              <a:t>§ 3 </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ust. 2. Przepis ust. 1 stosuje się odpowiednio do podmiotów prowadzących domy pomocy społecznej na podstawie zezwoleń na prowadzenie domu pomocy społecznej wydanych zgodnie z art. 11 ustawy z dnia 28 lipca 2023 r. o zmianie ustawy o pomocy społecznej oraz niektórych innych ustaw (Dz.U. poz. 1693).</a:t>
            </a:r>
            <a:endParaRPr lang="pl-PL" sz="1400" kern="100" dirty="0">
              <a:effectLst/>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00000"/>
              </a:lnSpc>
              <a:spcBef>
                <a:spcPts val="650"/>
              </a:spcBef>
              <a:spcAft>
                <a:spcPts val="650"/>
              </a:spcAft>
              <a:buFont typeface="Wingdings" panose="05000000000000000000" pitchFamily="2" charset="2"/>
              <a:buChar char="Ø"/>
            </a:pPr>
            <a:r>
              <a:rPr lang="pl-PL" sz="1400" b="1" kern="100" dirty="0">
                <a:effectLst/>
                <a:latin typeface="Garamond" panose="02020404030301010803" pitchFamily="18" charset="0"/>
                <a:ea typeface="Helvetica" panose="020B0604020202020204" pitchFamily="34" charset="0"/>
                <a:cs typeface="Helvetica" panose="020B0604020202020204" pitchFamily="34" charset="0"/>
              </a:rPr>
              <a:t>§ 4</a:t>
            </a:r>
            <a:r>
              <a:rPr lang="pl-PL" sz="1400" kern="100" dirty="0">
                <a:effectLst/>
                <a:latin typeface="Garamond" panose="02020404030301010803" pitchFamily="18" charset="0"/>
                <a:ea typeface="Helvetica" panose="020B0604020202020204" pitchFamily="34" charset="0"/>
                <a:cs typeface="Helvetica" panose="020B0604020202020204" pitchFamily="34" charset="0"/>
              </a:rPr>
              <a:t> Rozporządzenie wchodzi w życie z dniem 1 listopada 2023 r.</a:t>
            </a:r>
            <a:endParaRPr lang="pl-PL" sz="1400" kern="100" dirty="0">
              <a:effectLst/>
              <a:latin typeface="Garamond" panose="020204040303010108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16167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95CEFC-E470-BEEC-CC17-0F3BB42D0518}"/>
              </a:ext>
            </a:extLst>
          </p:cNvPr>
          <p:cNvSpPr>
            <a:spLocks noGrp="1"/>
          </p:cNvSpPr>
          <p:nvPr>
            <p:ph type="title"/>
          </p:nvPr>
        </p:nvSpPr>
        <p:spPr/>
        <p:txBody>
          <a:bodyPr>
            <a:normAutofit/>
          </a:bodyPr>
          <a:lstStyle/>
          <a:p>
            <a:pPr algn="ctr"/>
            <a:r>
              <a:rPr lang="pl-PL" b="1" dirty="0">
                <a:latin typeface="Garamond" panose="02020404030301010803" pitchFamily="18" charset="0"/>
              </a:rPr>
              <a:t>NIEPRAWIDŁOWOŚCI I UCHYBIENIA STWIERDZONE W TOKU KONTROLI</a:t>
            </a:r>
          </a:p>
        </p:txBody>
      </p:sp>
      <p:sp>
        <p:nvSpPr>
          <p:cNvPr id="3" name="Symbol zastępczy zawartości 2">
            <a:extLst>
              <a:ext uri="{FF2B5EF4-FFF2-40B4-BE49-F238E27FC236}">
                <a16:creationId xmlns:a16="http://schemas.microsoft.com/office/drawing/2014/main" id="{DEEBA220-F790-1CEB-BCFA-C8963AB56300}"/>
              </a:ext>
            </a:extLst>
          </p:cNvPr>
          <p:cNvSpPr>
            <a:spLocks noGrp="1"/>
          </p:cNvSpPr>
          <p:nvPr>
            <p:ph idx="1"/>
          </p:nvPr>
        </p:nvSpPr>
        <p:spPr/>
        <p:txBody>
          <a:bodyPr>
            <a:normAutofit/>
          </a:bodyPr>
          <a:lstStyle/>
          <a:p>
            <a:pPr algn="just"/>
            <a:r>
              <a:rPr lang="pl-PL" kern="0" dirty="0">
                <a:solidFill>
                  <a:srgbClr val="002060"/>
                </a:solidFill>
                <a:effectLst/>
                <a:latin typeface="Garamond" panose="02020404030301010803" pitchFamily="18" charset="0"/>
                <a:ea typeface="Calibri" panose="020F0502020204030204" pitchFamily="34" charset="0"/>
              </a:rPr>
              <a:t>nieaktualne zapisy w obowiązujących zakresach obowiązków pracowników pełniących funkcję pracowników pierwszego kontaktu.</a:t>
            </a:r>
          </a:p>
          <a:p>
            <a:pPr algn="just"/>
            <a:r>
              <a:rPr lang="pl-PL" dirty="0">
                <a:solidFill>
                  <a:srgbClr val="002060"/>
                </a:solidFill>
                <a:latin typeface="Garamond" panose="02020404030301010803" pitchFamily="18" charset="0"/>
              </a:rPr>
              <a:t>zawieranie w dokumentach organizacyjnych jednostki (w regulaminie organizacyjnym) zapisów wskazujących na ograniczanie praw mieszkańców do odwiedzin.</a:t>
            </a:r>
          </a:p>
          <a:p>
            <a:pPr algn="just">
              <a:lnSpc>
                <a:spcPct val="107000"/>
              </a:lnSpc>
              <a:spcAft>
                <a:spcPts val="800"/>
              </a:spcAft>
            </a:pPr>
            <a:r>
              <a:rPr lang="pl-PL"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brak regulaminu punktu bibliotecznego i ewidencji materiałów bibliotecznych w DPS.</a:t>
            </a:r>
            <a:endParaRPr lang="pl-PL" kern="100" dirty="0">
              <a:solidFill>
                <a:srgbClr val="002060"/>
              </a:solidFill>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pl-PL" kern="0" dirty="0">
                <a:solidFill>
                  <a:srgbClr val="002060"/>
                </a:solidFill>
                <a:latin typeface="Garamond" panose="02020404030301010803" pitchFamily="18" charset="0"/>
                <a:ea typeface="Calibri" panose="020F0502020204030204" pitchFamily="34" charset="0"/>
                <a:cs typeface="Calibri" panose="020F0502020204030204" pitchFamily="34" charset="0"/>
              </a:rPr>
              <a:t>b</a:t>
            </a:r>
            <a:r>
              <a:rPr lang="pl-PL"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rak funkcjonowania samorządu mieszkańców DPS.</a:t>
            </a:r>
            <a:endParaRPr lang="pl-PL" kern="100" dirty="0">
              <a:solidFill>
                <a:srgbClr val="002060"/>
              </a:solidFill>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pl-PL" dirty="0">
              <a:latin typeface="Garamond" panose="02020404030301010803" pitchFamily="18" charset="0"/>
            </a:endParaRPr>
          </a:p>
          <a:p>
            <a:pPr algn="just"/>
            <a:endParaRPr lang="pl-PL" kern="0" dirty="0">
              <a:effectLst/>
              <a:latin typeface="Garamond" panose="02020404030301010803" pitchFamily="18" charset="0"/>
              <a:ea typeface="Calibri" panose="020F0502020204030204" pitchFamily="34" charset="0"/>
            </a:endParaRPr>
          </a:p>
          <a:p>
            <a:endParaRPr lang="pl-PL" dirty="0">
              <a:latin typeface="Garamond" panose="02020404030301010803" pitchFamily="18" charset="0"/>
            </a:endParaRPr>
          </a:p>
        </p:txBody>
      </p:sp>
    </p:spTree>
    <p:extLst>
      <p:ext uri="{BB962C8B-B14F-4D97-AF65-F5344CB8AC3E}">
        <p14:creationId xmlns:p14="http://schemas.microsoft.com/office/powerpoint/2010/main" val="14700621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3BA776C8-4046-8CEB-ACE8-907897B25CE9}"/>
              </a:ext>
            </a:extLst>
          </p:cNvPr>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a:extLst>
              <a:ext uri="{FF2B5EF4-FFF2-40B4-BE49-F238E27FC236}">
                <a16:creationId xmlns:a16="http://schemas.microsoft.com/office/drawing/2014/main" id="{425F1D39-FC1F-0522-A97A-52D91FA6503B}"/>
              </a:ext>
            </a:extLst>
          </p:cNvPr>
          <p:cNvSpPr>
            <a:spLocks noGrp="1"/>
          </p:cNvSpPr>
          <p:nvPr>
            <p:ph idx="1"/>
          </p:nvPr>
        </p:nvSpPr>
        <p:spPr/>
        <p:txBody>
          <a:bodyPr>
            <a:normAutofit fontScale="85000" lnSpcReduction="20000"/>
          </a:bodyPr>
          <a:lstStyle/>
          <a:p>
            <a:pPr marL="342900" lvl="1" indent="-342900" algn="just"/>
            <a:r>
              <a:rPr lang="pl-PL" sz="2400" dirty="0">
                <a:solidFill>
                  <a:srgbClr val="002060"/>
                </a:solidFill>
                <a:latin typeface="Garamond" panose="02020404030301010803" pitchFamily="18" charset="0"/>
                <a:cs typeface="Times New Roman" panose="02020603050405020304" pitchFamily="18" charset="0"/>
              </a:rPr>
              <a:t>brak spełnienia wskaźnika zatrudnienia pracowników socjalnych </a:t>
            </a:r>
            <a:br>
              <a:rPr lang="pl-PL" sz="2400" dirty="0">
                <a:solidFill>
                  <a:srgbClr val="002060"/>
                </a:solidFill>
                <a:latin typeface="Garamond" panose="02020404030301010803" pitchFamily="18" charset="0"/>
                <a:cs typeface="Times New Roman" panose="02020603050405020304" pitchFamily="18" charset="0"/>
              </a:rPr>
            </a:br>
            <a:r>
              <a:rPr lang="pl-PL" sz="2400" dirty="0">
                <a:solidFill>
                  <a:srgbClr val="002060"/>
                </a:solidFill>
                <a:latin typeface="Garamond" panose="02020404030301010803" pitchFamily="18" charset="0"/>
                <a:cs typeface="Times New Roman" panose="02020603050405020304" pitchFamily="18" charset="0"/>
              </a:rPr>
              <a:t>(</a:t>
            </a:r>
            <a:r>
              <a:rPr lang="pl-PL" sz="2400" dirty="0">
                <a:solidFill>
                  <a:srgbClr val="002060"/>
                </a:solidFill>
                <a:latin typeface="Garamond" panose="02020404030301010803" pitchFamily="18" charset="0"/>
                <a:cs typeface="Times New Roman"/>
              </a:rPr>
              <a:t>§ 6 ust. 2 pkt 1 rozporządzenia ws. dps).</a:t>
            </a:r>
          </a:p>
          <a:p>
            <a:pPr marL="0" lvl="1" indent="0" algn="just">
              <a:buNone/>
            </a:pPr>
            <a:r>
              <a:rPr lang="pl-PL" sz="2400" b="1" dirty="0">
                <a:solidFill>
                  <a:schemeClr val="tx1"/>
                </a:solidFill>
                <a:latin typeface="Garamond" panose="02020404030301010803" pitchFamily="18" charset="0"/>
                <a:cs typeface="Times New Roman"/>
              </a:rPr>
              <a:t>W celu efektywnej realizacji usług opiekuńczych i wspomagających jest m.in. zatrudnienie w pełnym wymiarze czasu pracy </a:t>
            </a:r>
            <a:r>
              <a:rPr lang="pl-PL" sz="2400" b="1" dirty="0">
                <a:solidFill>
                  <a:srgbClr val="FF0000"/>
                </a:solidFill>
                <a:latin typeface="Garamond" panose="02020404030301010803" pitchFamily="18" charset="0"/>
                <a:cs typeface="Times New Roman"/>
              </a:rPr>
              <a:t>nie mniej niż dwóch pracowników socjalnych na stu mieszkańców domu.</a:t>
            </a:r>
            <a:endParaRPr lang="pl-PL" sz="2400" b="1" dirty="0">
              <a:solidFill>
                <a:srgbClr val="FF0000"/>
              </a:solidFill>
              <a:latin typeface="Garamond" panose="02020404030301010803" pitchFamily="18" charset="0"/>
              <a:cs typeface="Times New Roman" panose="02020603050405020304" pitchFamily="18" charset="0"/>
            </a:endParaRPr>
          </a:p>
          <a:p>
            <a:pPr marL="342900" lvl="1" indent="-342900" algn="just"/>
            <a:r>
              <a:rPr lang="pl-PL" altLang="pl-PL" sz="2400" dirty="0">
                <a:solidFill>
                  <a:srgbClr val="002060"/>
                </a:solidFill>
                <a:latin typeface="Garamond" pitchFamily="18" charset="0"/>
              </a:rPr>
              <a:t>brak wymaganych kwalifikacji zawodowych kadry dps. Zatrudnianie na stanowisku osób niespełniających wymogów kwalifikacyjnych tj. pracownika socjalnego, opiekuna, </a:t>
            </a:r>
            <a:r>
              <a:rPr lang="pl-PL" sz="2400" dirty="0">
                <a:solidFill>
                  <a:srgbClr val="002060"/>
                </a:solidFill>
                <a:latin typeface="Garamond" panose="02020404030301010803" pitchFamily="18" charset="0"/>
              </a:rPr>
              <a:t>starszego opiekuna kwalifikowanego,</a:t>
            </a:r>
            <a:endParaRPr lang="pl-PL" altLang="pl-PL" sz="2400" dirty="0">
              <a:solidFill>
                <a:srgbClr val="002060"/>
              </a:solidFill>
              <a:latin typeface="Garamond" pitchFamily="18" charset="0"/>
            </a:endParaRPr>
          </a:p>
          <a:p>
            <a:pPr marL="0" lvl="1" indent="0" algn="just">
              <a:buNone/>
            </a:pPr>
            <a:r>
              <a:rPr lang="pl-PL" sz="2400" b="1" dirty="0">
                <a:solidFill>
                  <a:schemeClr val="tx1"/>
                </a:solidFill>
                <a:latin typeface="Garamond" panose="02020404030301010803" pitchFamily="18" charset="0"/>
              </a:rPr>
              <a:t>określonych w rozporządzeniu Rady Ministrów z dnia 25 października 2021 roku w sprawie wynagradzania pracowników samorządowych  (Dz.U. poz. 1960 z późn. zm.).</a:t>
            </a:r>
          </a:p>
          <a:p>
            <a:endParaRPr lang="pl-PL" dirty="0"/>
          </a:p>
        </p:txBody>
      </p:sp>
    </p:spTree>
    <p:extLst>
      <p:ext uri="{BB962C8B-B14F-4D97-AF65-F5344CB8AC3E}">
        <p14:creationId xmlns:p14="http://schemas.microsoft.com/office/powerpoint/2010/main" val="780585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p:txBody>
          <a:bodyPr>
            <a:normAutofit lnSpcReduction="10000"/>
          </a:bodyPr>
          <a:lstStyle/>
          <a:p>
            <a:pPr lvl="0" algn="just"/>
            <a:r>
              <a:rPr lang="pl-PL" dirty="0">
                <a:solidFill>
                  <a:srgbClr val="002060"/>
                </a:solidFill>
                <a:latin typeface="Garamond" panose="02020404030301010803" pitchFamily="18" charset="0"/>
              </a:rPr>
              <a:t>Brak wskaźnika zatrudnienia pracowników zespołu terapeutyczno – opiekuńczego </a:t>
            </a:r>
            <a:r>
              <a:rPr lang="pl-PL" dirty="0">
                <a:solidFill>
                  <a:srgbClr val="002060"/>
                </a:solidFill>
                <a:latin typeface="Garamond" panose="02020404030301010803" pitchFamily="18" charset="0"/>
                <a:cs typeface="Times New Roman" panose="02020603050405020304" pitchFamily="18" charset="0"/>
              </a:rPr>
              <a:t>(</a:t>
            </a:r>
            <a:r>
              <a:rPr lang="pl-PL" dirty="0">
                <a:solidFill>
                  <a:srgbClr val="002060"/>
                </a:solidFill>
                <a:latin typeface="Garamond" panose="02020404030301010803" pitchFamily="18" charset="0"/>
                <a:cs typeface="Times New Roman"/>
              </a:rPr>
              <a:t>§ 6 </a:t>
            </a:r>
            <a:r>
              <a:rPr lang="pl-PL" dirty="0">
                <a:solidFill>
                  <a:srgbClr val="002060"/>
                </a:solidFill>
                <a:latin typeface="Garamond" panose="02020404030301010803" pitchFamily="18" charset="0"/>
              </a:rPr>
              <a:t>ust. 2 pkt 3 rozporządzenia ws. dps):</a:t>
            </a:r>
          </a:p>
          <a:p>
            <a:pPr lvl="0" algn="just"/>
            <a:r>
              <a:rPr lang="pl-PL" dirty="0">
                <a:solidFill>
                  <a:srgbClr val="002060"/>
                </a:solidFill>
                <a:latin typeface="Garamond" panose="02020404030301010803" pitchFamily="18" charset="0"/>
              </a:rPr>
              <a:t>Uwzględnianie w składzie zespołu terapeutyczno-opiekuńczego pracowników zatrudnionych na stanowiskach pracy </a:t>
            </a:r>
            <a:r>
              <a:rPr lang="pl-PL" u="sng" dirty="0">
                <a:solidFill>
                  <a:srgbClr val="002060"/>
                </a:solidFill>
                <a:latin typeface="Garamond" panose="02020404030301010803" pitchFamily="18" charset="0"/>
              </a:rPr>
              <a:t>niezajmujących się bezpośrednią opieką nad mieszkańcami i</a:t>
            </a:r>
            <a:r>
              <a:rPr lang="pl-PL" dirty="0">
                <a:solidFill>
                  <a:srgbClr val="002060"/>
                </a:solidFill>
                <a:latin typeface="Garamond" panose="02020404030301010803" pitchFamily="18" charset="0"/>
              </a:rPr>
              <a:t> nie pełniących funkcji pracownika pierwszego kontaktu. </a:t>
            </a:r>
          </a:p>
          <a:p>
            <a:pPr marL="0" lvl="0" indent="0" algn="just">
              <a:buNone/>
            </a:pPr>
            <a:r>
              <a:rPr lang="pl-PL" dirty="0">
                <a:solidFill>
                  <a:schemeClr val="tx1"/>
                </a:solidFill>
                <a:latin typeface="Garamond" panose="02020404030301010803" pitchFamily="18" charset="0"/>
              </a:rPr>
              <a:t>Zgodnie z </a:t>
            </a:r>
            <a:r>
              <a:rPr lang="pl-PL" dirty="0">
                <a:solidFill>
                  <a:schemeClr val="tx1"/>
                </a:solidFill>
                <a:latin typeface="Garamond" panose="02020404030301010803" pitchFamily="18" charset="0"/>
                <a:cs typeface="Times New Roman"/>
              </a:rPr>
              <a:t>§</a:t>
            </a:r>
            <a:r>
              <a:rPr lang="pl-PL" dirty="0">
                <a:solidFill>
                  <a:schemeClr val="tx1"/>
                </a:solidFill>
                <a:latin typeface="Garamond" panose="02020404030301010803" pitchFamily="18" charset="0"/>
              </a:rPr>
              <a:t> 2 ust. 2 rozporządzenia ws. dps, w celu określenia indywidualnych potrzeb mieszkańca domu oraz zakresu usług, o których mowa w ust. 1, dom powołuje zespoły terapeutyczno-opiekuńcze składające się </a:t>
            </a:r>
            <a:r>
              <a:rPr lang="pl-PL" dirty="0">
                <a:solidFill>
                  <a:srgbClr val="FF0000"/>
                </a:solidFill>
                <a:latin typeface="Garamond" panose="02020404030301010803" pitchFamily="18" charset="0"/>
              </a:rPr>
              <a:t>w szczególności z pracowników domu, </a:t>
            </a:r>
            <a:r>
              <a:rPr lang="pl-PL" b="1" dirty="0">
                <a:solidFill>
                  <a:srgbClr val="FF0000"/>
                </a:solidFill>
                <a:latin typeface="Garamond" panose="02020404030301010803" pitchFamily="18" charset="0"/>
              </a:rPr>
              <a:t>którzy bezpośrednio zajmują się wspieraniem mieszkańców. </a:t>
            </a:r>
            <a:endParaRPr lang="pl-PL" dirty="0"/>
          </a:p>
          <a:p>
            <a:endParaRPr lang="pl-PL" dirty="0"/>
          </a:p>
        </p:txBody>
      </p:sp>
    </p:spTree>
    <p:extLst>
      <p:ext uri="{BB962C8B-B14F-4D97-AF65-F5344CB8AC3E}">
        <p14:creationId xmlns:p14="http://schemas.microsoft.com/office/powerpoint/2010/main" val="5087259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004BE456-E5BD-F73F-FA99-81AB7894F807}"/>
              </a:ext>
            </a:extLst>
          </p:cNvPr>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a:extLst>
              <a:ext uri="{FF2B5EF4-FFF2-40B4-BE49-F238E27FC236}">
                <a16:creationId xmlns:a16="http://schemas.microsoft.com/office/drawing/2014/main" id="{014CB5B2-B2A2-2669-AF62-816513401E60}"/>
              </a:ext>
            </a:extLst>
          </p:cNvPr>
          <p:cNvSpPr>
            <a:spLocks noGrp="1"/>
          </p:cNvSpPr>
          <p:nvPr>
            <p:ph idx="1"/>
          </p:nvPr>
        </p:nvSpPr>
        <p:spPr/>
        <p:txBody>
          <a:bodyPr>
            <a:normAutofit fontScale="92500" lnSpcReduction="20000"/>
          </a:bodyPr>
          <a:lstStyle/>
          <a:p>
            <a:pPr marL="342900" indent="-342900" algn="just">
              <a:lnSpc>
                <a:spcPct val="115000"/>
              </a:lnSpc>
              <a:spcAft>
                <a:spcPts val="800"/>
              </a:spcAft>
              <a:buFont typeface="Symbol" panose="05050102010706020507" pitchFamily="18" charset="2"/>
              <a:buChar char=""/>
            </a:pPr>
            <a:r>
              <a:rPr lang="pl-PL" dirty="0">
                <a:solidFill>
                  <a:srgbClr val="002060"/>
                </a:solidFill>
                <a:latin typeface="Garamond" panose="02020404030301010803" pitchFamily="18" charset="0"/>
              </a:rPr>
              <a:t>Zbyt mała liczba personelu świadczącego usługi, w tym na dyżurach nocnych (</a:t>
            </a:r>
            <a:r>
              <a:rPr lang="pl-PL"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zabezpieczenie dyżuru nocnego tylko przez 1 pracownika).</a:t>
            </a:r>
            <a:endParaRPr lang="pl-PL" kern="100" dirty="0">
              <a:solidFill>
                <a:srgbClr val="002060"/>
              </a:solidFill>
              <a:effectLst/>
              <a:latin typeface="Garamond" panose="02020404030301010803" pitchFamily="18" charset="0"/>
              <a:ea typeface="Calibri" panose="020F0502020204030204" pitchFamily="34" charset="0"/>
              <a:cs typeface="Times New Roman" panose="02020603050405020304" pitchFamily="18" charset="0"/>
            </a:endParaRPr>
          </a:p>
          <a:p>
            <a:pPr marL="0" indent="0">
              <a:lnSpc>
                <a:spcPct val="115000"/>
              </a:lnSpc>
              <a:spcAft>
                <a:spcPts val="800"/>
              </a:spcAft>
              <a:buNone/>
            </a:pPr>
            <a:r>
              <a:rPr lang="pl-PL" kern="0" dirty="0">
                <a:solidFill>
                  <a:schemeClr val="tx1"/>
                </a:solidFill>
                <a:effectLst/>
                <a:latin typeface="Garamond" panose="02020404030301010803" pitchFamily="18" charset="0"/>
                <a:ea typeface="Calibri" panose="020F0502020204030204" pitchFamily="34" charset="0"/>
              </a:rPr>
              <a:t>Należy brać pod uwagę, iż pokoje mieszkańców usytuowane są na kilku kondygnacjach, a także stany chorobowe mieszkańców oraz konieczność pomocy im w zakresie samoobsługi.</a:t>
            </a:r>
            <a:endParaRPr lang="pl-PL" kern="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pl-PL"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pokój jednoosobowy został przekształcony w pokój dwuosobowy.</a:t>
            </a:r>
            <a:endParaRPr lang="pl-PL" kern="100" dirty="0">
              <a:solidFill>
                <a:srgbClr val="002060"/>
              </a:solidFill>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pl-PL"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Zgodnie z § 6 </a:t>
            </a:r>
            <a:r>
              <a:rPr lang="pl-PL" kern="0" dirty="0">
                <a:solidFill>
                  <a:schemeClr val="tx1"/>
                </a:solidFill>
                <a:latin typeface="Garamond" panose="02020404030301010803" pitchFamily="18" charset="0"/>
                <a:ea typeface="Calibri" panose="020F0502020204030204" pitchFamily="34" charset="0"/>
                <a:cs typeface="Calibri" panose="020F0502020204030204" pitchFamily="34" charset="0"/>
              </a:rPr>
              <a:t>ust 1 pkt 2 </a:t>
            </a:r>
            <a:r>
              <a:rPr lang="pl-PL" kern="0" dirty="0" err="1">
                <a:solidFill>
                  <a:schemeClr val="tx1"/>
                </a:solidFill>
                <a:latin typeface="Garamond" panose="02020404030301010803" pitchFamily="18" charset="0"/>
                <a:ea typeface="Calibri" panose="020F0502020204030204" pitchFamily="34" charset="0"/>
                <a:cs typeface="Calibri" panose="020F0502020204030204" pitchFamily="34" charset="0"/>
              </a:rPr>
              <a:t>lit.a</a:t>
            </a:r>
            <a:r>
              <a:rPr lang="pl-PL" kern="0" dirty="0">
                <a:solidFill>
                  <a:schemeClr val="tx1"/>
                </a:solidFill>
                <a:latin typeface="Garamond" panose="02020404030301010803" pitchFamily="18" charset="0"/>
                <a:ea typeface="Calibri" panose="020F0502020204030204" pitchFamily="34" charset="0"/>
                <a:cs typeface="Calibri" panose="020F0502020204030204" pitchFamily="34" charset="0"/>
              </a:rPr>
              <a:t> </a:t>
            </a:r>
            <a:r>
              <a:rPr lang="pl-PL"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rozporządzenia Ministra Pracy i Polityki Społecznej z dnia 23 sierpnia 2012 r. w sprawie domów pomocy społecznej (Dz. U. z 2018 r., poz. 734 z późn. zm.), dom uznaje się za spełniający warunki, </a:t>
            </a:r>
            <a:r>
              <a:rPr lang="pl-PL" u="sng"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jeżeli znajdują się w nim pokoje mieszkalne jednoosobowe                          i wieloosobowe.</a:t>
            </a:r>
            <a:endParaRPr lang="pl-PL" kern="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53312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8580B7-6C3D-A1E4-28DE-3EB1928A4E93}"/>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i placówek</a:t>
            </a:r>
            <a:endParaRPr lang="pl-PL" dirty="0"/>
          </a:p>
        </p:txBody>
      </p:sp>
      <p:sp>
        <p:nvSpPr>
          <p:cNvPr id="3" name="Symbol zastępczy zawartości 2">
            <a:extLst>
              <a:ext uri="{FF2B5EF4-FFF2-40B4-BE49-F238E27FC236}">
                <a16:creationId xmlns:a16="http://schemas.microsoft.com/office/drawing/2014/main" id="{86D560DB-FD15-CBA8-DD4F-1A2B25D4A318}"/>
              </a:ext>
            </a:extLst>
          </p:cNvPr>
          <p:cNvSpPr>
            <a:spLocks noGrp="1"/>
          </p:cNvSpPr>
          <p:nvPr>
            <p:ph idx="1"/>
          </p:nvPr>
        </p:nvSpPr>
        <p:spPr/>
        <p:txBody>
          <a:bodyPr/>
          <a:lstStyle/>
          <a:p>
            <a:pPr algn="just"/>
            <a:r>
              <a:rPr lang="pl-PL" sz="2000" dirty="0">
                <a:solidFill>
                  <a:schemeClr val="tx1"/>
                </a:solidFill>
                <a:latin typeface="Garamond" panose="02020404030301010803" pitchFamily="18" charset="0"/>
              </a:rPr>
              <a:t>Rozporządzenie Ministra Rodziny i Polityki Społecznej z 9 grudnia 2020 r. w sprawie nadzoru i kontroli w pomocy społecznej (Dz. U. poz. 2285), określa: </a:t>
            </a:r>
          </a:p>
          <a:p>
            <a:pPr algn="just"/>
            <a:r>
              <a:rPr lang="pl-PL" sz="2000" dirty="0">
                <a:solidFill>
                  <a:schemeClr val="tx1"/>
                </a:solidFill>
                <a:latin typeface="Garamond" panose="02020404030301010803" pitchFamily="18" charset="0"/>
              </a:rPr>
              <a:t>organizację i tryb przeprowadzania kontroli i sprawowania nadzoru; kwalifikacje inspektorów upoważnionych do wykonywania czynności nadzorczych i kontrolnych; </a:t>
            </a:r>
          </a:p>
          <a:p>
            <a:pPr algn="just"/>
            <a:r>
              <a:rPr lang="pl-PL" sz="2000" dirty="0">
                <a:solidFill>
                  <a:schemeClr val="tx1"/>
                </a:solidFill>
                <a:latin typeface="Garamond" panose="02020404030301010803" pitchFamily="18" charset="0"/>
              </a:rPr>
              <a:t>kwalifikacje pozostałych pracowników wykonujących z upoważnienia wojewody zadania         z zakresu pomocy społecznej; </a:t>
            </a:r>
          </a:p>
          <a:p>
            <a:pPr algn="just"/>
            <a:r>
              <a:rPr lang="pl-PL" sz="2000" dirty="0">
                <a:solidFill>
                  <a:schemeClr val="tx1"/>
                </a:solidFill>
                <a:latin typeface="Garamond" panose="02020404030301010803" pitchFamily="18" charset="0"/>
              </a:rPr>
              <a:t>wzór legitymacji uprawniającej do wykonywania czynności nadzorczych i kontrolnych</a:t>
            </a:r>
            <a:r>
              <a:rPr lang="pl-PL" sz="2000" dirty="0">
                <a:solidFill>
                  <a:schemeClr val="tx1"/>
                </a:solidFill>
              </a:rPr>
              <a:t>.</a:t>
            </a:r>
          </a:p>
          <a:p>
            <a:endParaRPr lang="pl-PL" dirty="0"/>
          </a:p>
        </p:txBody>
      </p:sp>
    </p:spTree>
    <p:extLst>
      <p:ext uri="{BB962C8B-B14F-4D97-AF65-F5344CB8AC3E}">
        <p14:creationId xmlns:p14="http://schemas.microsoft.com/office/powerpoint/2010/main" val="2180791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B86FF1FF-FA4F-1ABC-F1C7-33C80955C605}"/>
              </a:ext>
            </a:extLst>
          </p:cNvPr>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a:extLst>
              <a:ext uri="{FF2B5EF4-FFF2-40B4-BE49-F238E27FC236}">
                <a16:creationId xmlns:a16="http://schemas.microsoft.com/office/drawing/2014/main" id="{AFF6F741-266E-45CC-2CDF-F1D5D6BD6DF5}"/>
              </a:ext>
            </a:extLst>
          </p:cNvPr>
          <p:cNvSpPr>
            <a:spLocks noGrp="1"/>
          </p:cNvSpPr>
          <p:nvPr>
            <p:ph idx="1"/>
          </p:nvPr>
        </p:nvSpPr>
        <p:spPr>
          <a:xfrm>
            <a:off x="1157111" y="1966166"/>
            <a:ext cx="9877777" cy="3450696"/>
          </a:xfrm>
        </p:spPr>
        <p:txBody>
          <a:bodyPr>
            <a:noAutofit/>
          </a:bodyPr>
          <a:lstStyle/>
          <a:p>
            <a:pPr marL="342900" lvl="0" indent="-342900" algn="just">
              <a:spcAft>
                <a:spcPts val="800"/>
              </a:spcAft>
              <a:buFont typeface="Symbol" panose="05050102010706020507" pitchFamily="18" charset="2"/>
              <a:buChar char=""/>
            </a:pPr>
            <a:r>
              <a:rPr lang="pl-PL"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W pokoju czteroosobowym zamieszkiwały 4 osoby, w tym tylko 1 osoba leżąca.</a:t>
            </a:r>
            <a:endParaRPr lang="pl-PL" kern="100" dirty="0">
              <a:solidFill>
                <a:srgbClr val="002060"/>
              </a:solidFill>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spcAft>
                <a:spcPts val="800"/>
              </a:spcAft>
              <a:buNone/>
            </a:pPr>
            <a:r>
              <a:rPr lang="pl-PL"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Zgodnie z § 6 ust. 1 pkt. 3 </a:t>
            </a:r>
            <a:r>
              <a:rPr lang="pl-PL" kern="0" dirty="0" err="1">
                <a:solidFill>
                  <a:schemeClr val="tx1"/>
                </a:solidFill>
                <a:effectLst/>
                <a:latin typeface="Garamond" panose="02020404030301010803" pitchFamily="18" charset="0"/>
                <a:ea typeface="Calibri" panose="020F0502020204030204" pitchFamily="34" charset="0"/>
                <a:cs typeface="Calibri" panose="020F0502020204030204" pitchFamily="34" charset="0"/>
              </a:rPr>
              <a:t>lit.b</a:t>
            </a:r>
            <a:r>
              <a:rPr lang="pl-PL"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 rozporządzenia Ministra Pracy i Polityki Społecznej z dnia            23 sierpnia 2012 r. w sprawie domów pomocy społecznej, dom uznaje się za spełniający warunki, jeżeli:</a:t>
            </a:r>
            <a:endParaRPr lang="pl-PL" kern="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p>
            <a:pPr marL="0" indent="0" algn="just">
              <a:spcAft>
                <a:spcPts val="800"/>
              </a:spcAft>
              <a:buNone/>
            </a:pPr>
            <a:r>
              <a:rPr lang="pl-PL" b="1"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 w przypadku osób poruszających się samodzielnie </a:t>
            </a:r>
            <a:r>
              <a:rPr lang="pl-PL"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 jest przeznaczony dla nie więcej niż trzech osób,</a:t>
            </a:r>
            <a:endParaRPr lang="pl-PL" kern="100"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marL="0" indent="0" algn="just">
              <a:spcAft>
                <a:spcPts val="800"/>
              </a:spcAft>
              <a:buNone/>
            </a:pPr>
            <a:r>
              <a:rPr lang="pl-PL" kern="0" dirty="0">
                <a:solidFill>
                  <a:schemeClr val="tx1"/>
                </a:solidFill>
                <a:latin typeface="Garamond" panose="02020404030301010803" pitchFamily="18" charset="0"/>
                <a:ea typeface="Calibri" panose="020F0502020204030204" pitchFamily="34" charset="0"/>
                <a:cs typeface="Calibri" panose="020F0502020204030204" pitchFamily="34" charset="0"/>
              </a:rPr>
              <a:t>- </a:t>
            </a:r>
            <a:r>
              <a:rPr lang="pl-PL" b="1" u="sng" kern="0" dirty="0">
                <a:solidFill>
                  <a:srgbClr val="FF0000"/>
                </a:solidFill>
                <a:effectLst/>
                <a:latin typeface="Garamond" panose="02020404030301010803" pitchFamily="18" charset="0"/>
                <a:ea typeface="Calibri" panose="020F0502020204030204" pitchFamily="34" charset="0"/>
                <a:cs typeface="Calibri" panose="020F0502020204030204" pitchFamily="34" charset="0"/>
              </a:rPr>
              <a:t>w przypadku osób leżących </a:t>
            </a:r>
            <a:r>
              <a:rPr lang="pl-PL" u="sng"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 jest przeznaczony dla nie więcej niż czterech osób.</a:t>
            </a:r>
            <a:endParaRPr lang="pl-PL" u="sng" kern="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5046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a:xfrm>
            <a:off x="1157111" y="2214694"/>
            <a:ext cx="9877777" cy="3945652"/>
          </a:xfrm>
        </p:spPr>
        <p:txBody>
          <a:bodyPr>
            <a:normAutofit/>
          </a:bodyPr>
          <a:lstStyle/>
          <a:p>
            <a:pPr algn="just"/>
            <a:r>
              <a:rPr lang="pl-PL" kern="0" dirty="0">
                <a:solidFill>
                  <a:srgbClr val="002060"/>
                </a:solidFill>
                <a:latin typeface="Garamond" panose="02020404030301010803" pitchFamily="18" charset="0"/>
                <a:ea typeface="Calibri" panose="020F0502020204030204" pitchFamily="34" charset="0"/>
                <a:cs typeface="Calibri" panose="020F0502020204030204" pitchFamily="34" charset="0"/>
              </a:rPr>
              <a:t>Brak zatrudnionych w Domu pracowników na stanowisku pokojowych. </a:t>
            </a:r>
          </a:p>
          <a:p>
            <a:pPr marL="0" indent="0" algn="just">
              <a:buNone/>
            </a:pPr>
            <a:r>
              <a:rPr lang="pl-PL" kern="0" dirty="0">
                <a:solidFill>
                  <a:schemeClr val="tx1"/>
                </a:solidFill>
                <a:latin typeface="Garamond" panose="02020404030301010803" pitchFamily="18" charset="0"/>
                <a:ea typeface="Calibri" panose="020F0502020204030204" pitchFamily="34" charset="0"/>
                <a:cs typeface="Calibri" panose="020F0502020204030204" pitchFamily="34" charset="0"/>
              </a:rPr>
              <a:t>W dacie kontroli osoby zatrudnione na stanowisku opiekuna wykonywały dodatkowo zadania pokojowych.</a:t>
            </a:r>
            <a:endParaRPr lang="pl-PL" kern="100"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lvl="0" algn="just"/>
            <a:r>
              <a:rPr lang="pl-PL" dirty="0">
                <a:solidFill>
                  <a:srgbClr val="002060"/>
                </a:solidFill>
                <a:latin typeface="Garamond" panose="02020404030301010803" pitchFamily="18" charset="0"/>
              </a:rPr>
              <a:t>Powierzanie czynności bezpośrednio związanych z opieką i pielęgnacją mieszkańca osobom zatrudnianym na stanowisku pokojowych, a nie na stanowisku opiekuna.</a:t>
            </a:r>
          </a:p>
          <a:p>
            <a:pPr lvl="0" algn="just"/>
            <a:r>
              <a:rPr lang="pl-PL" dirty="0">
                <a:solidFill>
                  <a:srgbClr val="002060"/>
                </a:solidFill>
                <a:latin typeface="Garamond" panose="02020404030301010803" pitchFamily="18" charset="0"/>
              </a:rPr>
              <a:t>Brak zapewnienia mieszkańcom domu swobodnego dostępu do kuchenki pomocniczej oraz podstawowych produktów żywnościowych i napoi (6 ust. 1 pkt 6 </a:t>
            </a:r>
            <a:r>
              <a:rPr lang="pl-PL" dirty="0" err="1">
                <a:solidFill>
                  <a:srgbClr val="002060"/>
                </a:solidFill>
                <a:latin typeface="Garamond" panose="02020404030301010803" pitchFamily="18" charset="0"/>
              </a:rPr>
              <a:t>lit.d</a:t>
            </a:r>
            <a:r>
              <a:rPr lang="pl-PL" dirty="0">
                <a:solidFill>
                  <a:srgbClr val="002060"/>
                </a:solidFill>
                <a:latin typeface="Garamond" panose="02020404030301010803" pitchFamily="18" charset="0"/>
              </a:rPr>
              <a:t> rozporządzenia ws. dps). </a:t>
            </a:r>
          </a:p>
          <a:p>
            <a:pPr lvl="0" algn="just"/>
            <a:r>
              <a:rPr lang="pl-PL" dirty="0">
                <a:solidFill>
                  <a:srgbClr val="002060"/>
                </a:solidFill>
                <a:latin typeface="Garamond" panose="02020404030301010803" pitchFamily="18" charset="0"/>
              </a:rPr>
              <a:t>Brak oznakowania odzieży mieszkańców w sposób umożliwiający identyfikację właściciela. </a:t>
            </a:r>
          </a:p>
          <a:p>
            <a:pPr lvl="0"/>
            <a:endParaRPr lang="pl-PL" dirty="0">
              <a:latin typeface="Garamond" panose="02020404030301010803" pitchFamily="18" charset="0"/>
            </a:endParaRPr>
          </a:p>
          <a:p>
            <a:endParaRPr lang="pl-PL" dirty="0"/>
          </a:p>
        </p:txBody>
      </p:sp>
    </p:spTree>
    <p:extLst>
      <p:ext uri="{BB962C8B-B14F-4D97-AF65-F5344CB8AC3E}">
        <p14:creationId xmlns:p14="http://schemas.microsoft.com/office/powerpoint/2010/main" val="7930859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2BBAAE7E-51BB-F731-E569-671800F34AA6}"/>
              </a:ext>
            </a:extLst>
          </p:cNvPr>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a:extLst>
              <a:ext uri="{FF2B5EF4-FFF2-40B4-BE49-F238E27FC236}">
                <a16:creationId xmlns:a16="http://schemas.microsoft.com/office/drawing/2014/main" id="{993C7D6A-34A3-45BF-4D6E-A7615D92A43E}"/>
              </a:ext>
            </a:extLst>
          </p:cNvPr>
          <p:cNvSpPr>
            <a:spLocks noGrp="1"/>
          </p:cNvSpPr>
          <p:nvPr>
            <p:ph idx="1"/>
          </p:nvPr>
        </p:nvSpPr>
        <p:spPr>
          <a:xfrm>
            <a:off x="1451579" y="1929468"/>
            <a:ext cx="9603275" cy="4099857"/>
          </a:xfrm>
        </p:spPr>
        <p:txBody>
          <a:bodyPr spcCol="0">
            <a:normAutofit fontScale="25000" lnSpcReduction="20000"/>
          </a:bodyPr>
          <a:lstStyle/>
          <a:p>
            <a:pPr marL="342900" lvl="0" indent="-342900" algn="just">
              <a:lnSpc>
                <a:spcPct val="115000"/>
              </a:lnSpc>
              <a:spcAft>
                <a:spcPts val="800"/>
              </a:spcAft>
              <a:buFont typeface="Symbol" panose="05050102010706020507" pitchFamily="18" charset="2"/>
              <a:buChar char=""/>
            </a:pPr>
            <a:r>
              <a:rPr lang="pl-PL" sz="7200"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podawanie </a:t>
            </a:r>
            <a:r>
              <a:rPr lang="pl-PL" sz="7200" kern="0" dirty="0">
                <a:solidFill>
                  <a:srgbClr val="002060"/>
                </a:solidFill>
                <a:latin typeface="Garamond" panose="02020404030301010803" pitchFamily="18" charset="0"/>
                <a:ea typeface="Calibri" panose="020F0502020204030204" pitchFamily="34" charset="0"/>
                <a:cs typeface="Calibri" panose="020F0502020204030204" pitchFamily="34" charset="0"/>
              </a:rPr>
              <a:t>mieszkance dps przez </a:t>
            </a:r>
            <a:r>
              <a:rPr lang="pl-PL" sz="7200" b="1" kern="0" dirty="0">
                <a:solidFill>
                  <a:srgbClr val="002060"/>
                </a:solidFill>
                <a:latin typeface="Garamond" panose="02020404030301010803" pitchFamily="18" charset="0"/>
                <a:ea typeface="Calibri" panose="020F0502020204030204" pitchFamily="34" charset="0"/>
                <a:cs typeface="Calibri" panose="020F0502020204030204" pitchFamily="34" charset="0"/>
              </a:rPr>
              <a:t>opiekuna, </a:t>
            </a:r>
            <a:r>
              <a:rPr lang="pl-PL" sz="7200" kern="0" dirty="0">
                <a:solidFill>
                  <a:srgbClr val="002060"/>
                </a:solidFill>
                <a:latin typeface="Garamond" panose="02020404030301010803" pitchFamily="18" charset="0"/>
                <a:ea typeface="Calibri" panose="020F0502020204030204" pitchFamily="34" charset="0"/>
                <a:cs typeface="Calibri" panose="020F0502020204030204" pitchFamily="34" charset="0"/>
              </a:rPr>
              <a:t>insuliny dożylnie i leków</a:t>
            </a:r>
            <a:r>
              <a:rPr lang="pl-PL" sz="7200" b="1"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a:t>
            </a:r>
            <a:r>
              <a:rPr lang="pl-PL" sz="7200" kern="0" dirty="0">
                <a:solidFill>
                  <a:srgbClr val="002060"/>
                </a:solidFill>
                <a:effectLst/>
                <a:latin typeface="Garamond" panose="02020404030301010803" pitchFamily="18" charset="0"/>
                <a:ea typeface="Calibri" panose="020F0502020204030204" pitchFamily="34" charset="0"/>
                <a:cs typeface="Calibri" panose="020F0502020204030204" pitchFamily="34" charset="0"/>
              </a:rPr>
              <a:t> </a:t>
            </a:r>
          </a:p>
          <a:p>
            <a:pPr marL="0" indent="0" algn="just">
              <a:lnSpc>
                <a:spcPct val="115000"/>
              </a:lnSpc>
              <a:spcAft>
                <a:spcPts val="800"/>
              </a:spcAft>
              <a:buNone/>
            </a:pPr>
            <a:r>
              <a:rPr lang="pl-PL" sz="6800" b="1"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Opiekun</a:t>
            </a:r>
            <a:r>
              <a:rPr lang="pl-PL" sz="6800" kern="0" dirty="0">
                <a:solidFill>
                  <a:schemeClr val="tx1"/>
                </a:solidFill>
                <a:effectLst/>
                <a:latin typeface="Garamond" panose="02020404030301010803" pitchFamily="18" charset="0"/>
                <a:ea typeface="Calibri" panose="020F0502020204030204" pitchFamily="34" charset="0"/>
                <a:cs typeface="Calibri" panose="020F0502020204030204" pitchFamily="34" charset="0"/>
              </a:rPr>
              <a:t> w domu pomocy społecznej nie ma uprawnień do podawania insuliny dożylnie i leków mieszkańcom.</a:t>
            </a:r>
            <a:r>
              <a:rPr lang="pl-PL" sz="6800" kern="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Obecnie zgodnie z rozporządzeniem </a:t>
            </a:r>
            <a:r>
              <a:rPr lang="pl-PL" sz="6800" kern="100" dirty="0" err="1">
                <a:solidFill>
                  <a:schemeClr val="tx1"/>
                </a:solidFill>
                <a:latin typeface="Garamond" panose="02020404030301010803" pitchFamily="18" charset="0"/>
                <a:ea typeface="Calibri" panose="020F0502020204030204" pitchFamily="34" charset="0"/>
                <a:cs typeface="Times New Roman" panose="02020603050405020304" pitchFamily="18" charset="0"/>
              </a:rPr>
              <a:t>MEiN</a:t>
            </a:r>
            <a:r>
              <a:rPr lang="pl-PL" sz="6800" kern="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z 28 maja 2021 r. zmieniające rozporządzenie </a:t>
            </a:r>
            <a:r>
              <a:rPr lang="pl-PL" sz="6800" dirty="0">
                <a:latin typeface="Garamond" panose="02020404030301010803" pitchFamily="18" charset="0"/>
              </a:rPr>
              <a:t>w sprawie podstaw programowych kształcenia w zawodach szkolnictwa branżowego oraz dodatkowych umiejętności zawodowych    w zakresie wybranych zawodów szkolnictwa branżowego </a:t>
            </a:r>
            <a:r>
              <a:rPr lang="pl-PL" sz="6800" kern="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absolwenci szkół kształcących w zawodzie </a:t>
            </a:r>
            <a:r>
              <a:rPr lang="pl-PL" sz="6800" b="1" kern="100" dirty="0">
                <a:solidFill>
                  <a:srgbClr val="FF0000"/>
                </a:solidFill>
                <a:latin typeface="Garamond" panose="02020404030301010803" pitchFamily="18" charset="0"/>
                <a:ea typeface="Calibri" panose="020F0502020204030204" pitchFamily="34" charset="0"/>
                <a:cs typeface="Times New Roman" panose="02020603050405020304" pitchFamily="18" charset="0"/>
              </a:rPr>
              <a:t>opiekun medyczny </a:t>
            </a:r>
            <a:r>
              <a:rPr lang="pl-PL" sz="6800" kern="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są przygotowywani do świadczenia usług medyczno-pielęgnacyjnych i opiekuńczych osobie chorej      i niesamodzielnej </a:t>
            </a:r>
            <a:r>
              <a:rPr lang="pl-PL" sz="6800" kern="100" dirty="0">
                <a:latin typeface="Garamond" panose="02020404030301010803" pitchFamily="18" charset="0"/>
                <a:ea typeface="Calibri" panose="020F0502020204030204" pitchFamily="34" charset="0"/>
                <a:cs typeface="Times New Roman" panose="02020603050405020304" pitchFamily="18" charset="0"/>
              </a:rPr>
              <a:t>m.in. wykonuje określone zabiegi i czynności medyczne tj.: podaje leki osobie chorej                  i niesamodzielnej na zlecenie lekarza lub pielęgniarki: 1) opisuje poszczególne grupy leków, substancje czynne zawarte w lekach, zastosowanie leków oraz ich postacie i drogi ich podawania; 2) podaje leki przez układ pokarmowy (doustnie, podjęzykowo, </a:t>
            </a:r>
            <a:r>
              <a:rPr lang="pl-PL" sz="6800" kern="100" dirty="0" err="1">
                <a:latin typeface="Garamond" panose="02020404030301010803" pitchFamily="18" charset="0"/>
                <a:ea typeface="Calibri" panose="020F0502020204030204" pitchFamily="34" charset="0"/>
                <a:cs typeface="Times New Roman" panose="02020603050405020304" pitchFamily="18" charset="0"/>
              </a:rPr>
              <a:t>okołopoliczkowo</a:t>
            </a:r>
            <a:r>
              <a:rPr lang="pl-PL" sz="6800" kern="100" dirty="0">
                <a:latin typeface="Garamond" panose="02020404030301010803" pitchFamily="18" charset="0"/>
                <a:ea typeface="Calibri" panose="020F0502020204030204" pitchFamily="34" charset="0"/>
                <a:cs typeface="Times New Roman" panose="02020603050405020304" pitchFamily="18" charset="0"/>
              </a:rPr>
              <a:t>, doodbytniczo) lub na skórę; 3) podaje leki przez układ oddechowy (nebulizatory, inhalatory ciśnieniowe, z dozownikiem pojedynczych dawek, z dozownikiem uruchamiających wdech, inhalatory proszkowe); 4) podaje leki podskórnie; 5) omawia zasady przechowywania        i przygotowywania leków zgodnie z obowiązującymi standardami; 6) wymienia i rozpoznaje najczęstsze działania niepożądane poszczególnych leków; 7) powiadamia lekarza lub pielęgniarkę o wystąpieniu działań niepożądanych poszczególnych leków.</a:t>
            </a:r>
            <a:endParaRPr lang="pl-PL" sz="6800" dirty="0"/>
          </a:p>
        </p:txBody>
      </p:sp>
    </p:spTree>
    <p:extLst>
      <p:ext uri="{BB962C8B-B14F-4D97-AF65-F5344CB8AC3E}">
        <p14:creationId xmlns:p14="http://schemas.microsoft.com/office/powerpoint/2010/main" val="39177499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p:txBody>
          <a:bodyPr>
            <a:normAutofit/>
          </a:bodyPr>
          <a:lstStyle/>
          <a:p>
            <a:pPr algn="just"/>
            <a:r>
              <a:rPr lang="pl-PL" dirty="0">
                <a:solidFill>
                  <a:srgbClr val="002060"/>
                </a:solidFill>
                <a:latin typeface="Garamond" panose="02020404030301010803" pitchFamily="18" charset="0"/>
              </a:rPr>
              <a:t>Przekroczenie liczby mieszkańców domu, w stosunku do liczby miejsc wskazanej w wydanej decyzji wojewody zezwalającej na prowadzenie dps.</a:t>
            </a:r>
          </a:p>
          <a:p>
            <a:pPr algn="just"/>
            <a:r>
              <a:rPr lang="pl-PL" dirty="0">
                <a:solidFill>
                  <a:srgbClr val="002060"/>
                </a:solidFill>
                <a:latin typeface="Garamond" panose="02020404030301010803" pitchFamily="18" charset="0"/>
              </a:rPr>
              <a:t>Brak zapewnienia stałego kontaktu mieszkańców z psychologiem oraz brak dokumentowania tego kontaktu. </a:t>
            </a:r>
          </a:p>
          <a:p>
            <a:pPr marL="0" indent="0" algn="just">
              <a:buNone/>
            </a:pPr>
            <a:r>
              <a:rPr lang="pl-PL" dirty="0">
                <a:solidFill>
                  <a:schemeClr val="tx1"/>
                </a:solidFill>
                <a:latin typeface="Garamond" panose="02020404030301010803" pitchFamily="18" charset="0"/>
              </a:rPr>
              <a:t>Zgodnie z </a:t>
            </a:r>
            <a:r>
              <a:rPr lang="pl-PL" dirty="0">
                <a:solidFill>
                  <a:schemeClr val="tx1"/>
                </a:solidFill>
                <a:latin typeface="Garamond" panose="02020404030301010803" pitchFamily="18" charset="0"/>
                <a:cs typeface="Times New Roman"/>
              </a:rPr>
              <a:t>§</a:t>
            </a:r>
            <a:r>
              <a:rPr lang="pl-PL" dirty="0">
                <a:solidFill>
                  <a:schemeClr val="tx1"/>
                </a:solidFill>
                <a:latin typeface="Garamond" panose="02020404030301010803" pitchFamily="18" charset="0"/>
              </a:rPr>
              <a:t> 6 ust. 2 rozporządzenia ws. dps, warunkiem efektywnej realizacji usług opiekuńczych i wspomagających jest m.in. zapewnianie mieszkańcom domu kontaktu z psychologiem.</a:t>
            </a:r>
          </a:p>
          <a:p>
            <a:pPr algn="just"/>
            <a:endParaRPr lang="pl-PL" dirty="0">
              <a:latin typeface="Garamond" panose="02020404030301010803" pitchFamily="18" charset="0"/>
            </a:endParaRPr>
          </a:p>
          <a:p>
            <a:pPr algn="just"/>
            <a:endParaRPr lang="pl-PL" dirty="0">
              <a:latin typeface="Garamond" panose="02020404030301010803" pitchFamily="18" charset="0"/>
            </a:endParaRPr>
          </a:p>
          <a:p>
            <a:pPr lvl="0" algn="just"/>
            <a:endParaRPr lang="pl-PL" dirty="0">
              <a:solidFill>
                <a:srgbClr val="002060"/>
              </a:solidFill>
              <a:latin typeface="Garamond" panose="02020404030301010803" pitchFamily="18" charset="0"/>
            </a:endParaRPr>
          </a:p>
          <a:p>
            <a:pPr lvl="0" algn="just"/>
            <a:endParaRPr lang="pl-PL" dirty="0">
              <a:solidFill>
                <a:schemeClr val="tx1"/>
              </a:solidFill>
              <a:latin typeface="Garamond" panose="02020404030301010803" pitchFamily="18" charset="0"/>
            </a:endParaRPr>
          </a:p>
          <a:p>
            <a:endParaRPr lang="pl-PL" dirty="0"/>
          </a:p>
        </p:txBody>
      </p:sp>
    </p:spTree>
    <p:extLst>
      <p:ext uri="{BB962C8B-B14F-4D97-AF65-F5344CB8AC3E}">
        <p14:creationId xmlns:p14="http://schemas.microsoft.com/office/powerpoint/2010/main" val="3227098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p:txBody>
          <a:bodyPr>
            <a:normAutofit/>
          </a:bodyPr>
          <a:lstStyle/>
          <a:p>
            <a:pPr algn="just"/>
            <a:r>
              <a:rPr lang="pl-PL" dirty="0">
                <a:solidFill>
                  <a:srgbClr val="002060"/>
                </a:solidFill>
                <a:latin typeface="Garamond" panose="02020404030301010803" pitchFamily="18" charset="0"/>
              </a:rPr>
              <a:t>Brak organizowania zajęć z psychologiem, o których mowa w </a:t>
            </a:r>
            <a:r>
              <a:rPr lang="pl-PL" dirty="0">
                <a:solidFill>
                  <a:srgbClr val="002060"/>
                </a:solidFill>
                <a:latin typeface="Garamond" panose="02020404030301010803" pitchFamily="18" charset="0"/>
                <a:cs typeface="Times New Roman"/>
              </a:rPr>
              <a:t>§</a:t>
            </a:r>
            <a:r>
              <a:rPr lang="pl-PL" dirty="0">
                <a:solidFill>
                  <a:srgbClr val="002060"/>
                </a:solidFill>
                <a:latin typeface="Garamond" panose="02020404030301010803" pitchFamily="18" charset="0"/>
              </a:rPr>
              <a:t> 3  pkt 2 rozporządzenia Ministra Pracy i Polityki Społecznej z dnia 14 stycznia 2014 r. (Dz. U. poz. 250) w sprawie zajęć rehabilitacji społecznej w domach pomocy społecznej dla osób z zaburzeniami psychicznymi.</a:t>
            </a:r>
          </a:p>
          <a:p>
            <a:pPr marL="0" indent="0" algn="just">
              <a:buNone/>
            </a:pPr>
            <a:r>
              <a:rPr lang="pl-PL" dirty="0">
                <a:solidFill>
                  <a:schemeClr val="tx1"/>
                </a:solidFill>
                <a:latin typeface="Garamond" panose="02020404030301010803" pitchFamily="18" charset="0"/>
              </a:rPr>
              <a:t>Zgodnie z </a:t>
            </a:r>
            <a:r>
              <a:rPr lang="pl-PL" dirty="0">
                <a:solidFill>
                  <a:schemeClr val="tx1"/>
                </a:solidFill>
                <a:latin typeface="Garamond" panose="02020404030301010803" pitchFamily="18" charset="0"/>
                <a:cs typeface="Times New Roman"/>
              </a:rPr>
              <a:t>§ </a:t>
            </a:r>
            <a:r>
              <a:rPr lang="pl-PL" dirty="0">
                <a:solidFill>
                  <a:schemeClr val="tx1"/>
                </a:solidFill>
                <a:latin typeface="Garamond" panose="02020404030301010803" pitchFamily="18" charset="0"/>
              </a:rPr>
              <a:t>3 rozporządzenia w sprawie zajęć rehabilitacji społecznej w domach pomocy społecznej dla osób z zaburzeniami psychicznymi określono rodzaje zajęć: 1) zajęcia terapeutyczne; </a:t>
            </a:r>
            <a:r>
              <a:rPr lang="pl-PL" dirty="0">
                <a:solidFill>
                  <a:srgbClr val="FF0000"/>
                </a:solidFill>
                <a:latin typeface="Garamond" panose="02020404030301010803" pitchFamily="18" charset="0"/>
              </a:rPr>
              <a:t>2) zajęcia z psychologiem</a:t>
            </a:r>
            <a:r>
              <a:rPr lang="pl-PL" dirty="0">
                <a:solidFill>
                  <a:schemeClr val="tx1"/>
                </a:solidFill>
                <a:latin typeface="Garamond" panose="02020404030301010803" pitchFamily="18" charset="0"/>
              </a:rPr>
              <a:t>; 3) zajęcia ruchowe; 4) zajęcia przygotowujące do podjęcia zatrudnienia.</a:t>
            </a:r>
          </a:p>
          <a:p>
            <a:pPr marL="0" lvl="0" indent="0">
              <a:buNone/>
            </a:pPr>
            <a:endParaRPr lang="pl-PL" dirty="0">
              <a:solidFill>
                <a:schemeClr val="tx1"/>
              </a:solidFill>
            </a:endParaRPr>
          </a:p>
        </p:txBody>
      </p:sp>
    </p:spTree>
    <p:extLst>
      <p:ext uri="{BB962C8B-B14F-4D97-AF65-F5344CB8AC3E}">
        <p14:creationId xmlns:p14="http://schemas.microsoft.com/office/powerpoint/2010/main" val="25815801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a:xfrm>
            <a:off x="1162757" y="1939896"/>
            <a:ext cx="9877777" cy="4186268"/>
          </a:xfrm>
        </p:spPr>
        <p:txBody>
          <a:bodyPr>
            <a:noAutofit/>
          </a:bodyPr>
          <a:lstStyle/>
          <a:p>
            <a:pPr algn="just"/>
            <a:r>
              <a:rPr lang="pl-PL" dirty="0">
                <a:solidFill>
                  <a:srgbClr val="002060"/>
                </a:solidFill>
                <a:latin typeface="Garamond" panose="02020404030301010803" pitchFamily="18" charset="0"/>
              </a:rPr>
              <a:t>Brak prowadzenia dziennika zajęć z psychologiem (</a:t>
            </a:r>
            <a:r>
              <a:rPr lang="pl-PL" dirty="0">
                <a:solidFill>
                  <a:srgbClr val="002060"/>
                </a:solidFill>
                <a:latin typeface="Garamond" panose="02020404030301010803" pitchFamily="18" charset="0"/>
                <a:cs typeface="Times New Roman"/>
              </a:rPr>
              <a:t>§ </a:t>
            </a:r>
            <a:r>
              <a:rPr lang="pl-PL" dirty="0">
                <a:solidFill>
                  <a:srgbClr val="002060"/>
                </a:solidFill>
                <a:latin typeface="Garamond" panose="02020404030301010803" pitchFamily="18" charset="0"/>
              </a:rPr>
              <a:t>6 ust. 1 ww. rozporządzenia w sprawie zajęć rehabilitacji społecznej w domach pomocy społecznej dla osób z zaburzeniami psychicznymi).</a:t>
            </a:r>
          </a:p>
          <a:p>
            <a:pPr lvl="0" algn="just"/>
            <a:r>
              <a:rPr lang="pl-PL" dirty="0">
                <a:solidFill>
                  <a:srgbClr val="002060"/>
                </a:solidFill>
                <a:latin typeface="Garamond" panose="02020404030301010803" pitchFamily="18" charset="0"/>
              </a:rPr>
              <a:t>Brak w dziennikach zajęć wszystkich elementów określonych w </a:t>
            </a:r>
            <a:r>
              <a:rPr lang="pl-PL" dirty="0">
                <a:solidFill>
                  <a:srgbClr val="002060"/>
                </a:solidFill>
                <a:latin typeface="Garamond" panose="02020404030301010803" pitchFamily="18" charset="0"/>
                <a:cs typeface="Times New Roman"/>
              </a:rPr>
              <a:t>§</a:t>
            </a:r>
            <a:r>
              <a:rPr lang="pl-PL" dirty="0">
                <a:solidFill>
                  <a:srgbClr val="002060"/>
                </a:solidFill>
                <a:latin typeface="Garamond" panose="02020404030301010803" pitchFamily="18" charset="0"/>
              </a:rPr>
              <a:t> 6 ust. 2 ww. rozporządzenia w sprawie zajęć rehabilitacji społecznej w dps dla osób z zaburzeniami psychicznymi.</a:t>
            </a:r>
          </a:p>
          <a:p>
            <a:pPr lvl="0" algn="just"/>
            <a:r>
              <a:rPr lang="pl-PL" dirty="0">
                <a:solidFill>
                  <a:srgbClr val="002060"/>
                </a:solidFill>
                <a:latin typeface="Garamond" panose="02020404030301010803" pitchFamily="18" charset="0"/>
              </a:rPr>
              <a:t>Brak dokumentowania prowadzonych w domu zajęć z terapii zajęciowej.</a:t>
            </a:r>
          </a:p>
          <a:p>
            <a:pPr marL="0" indent="0" algn="just">
              <a:buNone/>
            </a:pPr>
            <a:r>
              <a:rPr lang="pl-PL" dirty="0">
                <a:solidFill>
                  <a:schemeClr val="tx1"/>
                </a:solidFill>
                <a:latin typeface="Garamond" panose="02020404030301010803" pitchFamily="18" charset="0"/>
              </a:rPr>
              <a:t>Stosownie do  </a:t>
            </a:r>
            <a:r>
              <a:rPr lang="pl-PL" dirty="0">
                <a:solidFill>
                  <a:schemeClr val="tx1"/>
                </a:solidFill>
                <a:latin typeface="Garamond" panose="02020404030301010803" pitchFamily="18" charset="0"/>
                <a:cs typeface="Times New Roman"/>
              </a:rPr>
              <a:t>§ </a:t>
            </a:r>
            <a:r>
              <a:rPr lang="pl-PL" dirty="0">
                <a:solidFill>
                  <a:schemeClr val="tx1"/>
                </a:solidFill>
                <a:latin typeface="Garamond" panose="02020404030301010803" pitchFamily="18" charset="0"/>
              </a:rPr>
              <a:t> 6 ust. 1 ww. rozporządzenia, </a:t>
            </a:r>
            <a:r>
              <a:rPr lang="pl-PL" b="1" dirty="0">
                <a:solidFill>
                  <a:srgbClr val="FF0000"/>
                </a:solidFill>
                <a:latin typeface="Garamond" panose="02020404030301010803" pitchFamily="18" charset="0"/>
              </a:rPr>
              <a:t>zajęcia indywidualne i grupowe są dokumentowane w  dziennikach zajęć prowadzonych przez pracowników zespołu terapeutyczno-opiekuńczego</a:t>
            </a:r>
            <a:r>
              <a:rPr lang="pl-PL" dirty="0">
                <a:solidFill>
                  <a:schemeClr val="tx1"/>
                </a:solidFill>
                <a:latin typeface="Garamond" panose="02020404030301010803" pitchFamily="18" charset="0"/>
              </a:rPr>
              <a:t>. </a:t>
            </a:r>
          </a:p>
        </p:txBody>
      </p:sp>
    </p:spTree>
    <p:extLst>
      <p:ext uri="{BB962C8B-B14F-4D97-AF65-F5344CB8AC3E}">
        <p14:creationId xmlns:p14="http://schemas.microsoft.com/office/powerpoint/2010/main" val="22002748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a:xfrm>
            <a:off x="1157111" y="2324456"/>
            <a:ext cx="9877777" cy="3818799"/>
          </a:xfrm>
        </p:spPr>
        <p:txBody>
          <a:bodyPr>
            <a:normAutofit/>
          </a:bodyPr>
          <a:lstStyle/>
          <a:p>
            <a:pPr algn="just"/>
            <a:r>
              <a:rPr lang="pl-PL" dirty="0">
                <a:solidFill>
                  <a:schemeClr val="tx1"/>
                </a:solidFill>
                <a:latin typeface="Garamond" panose="02020404030301010803" pitchFamily="18" charset="0"/>
              </a:rPr>
              <a:t>W myśl </a:t>
            </a:r>
            <a:r>
              <a:rPr lang="pl-PL" dirty="0">
                <a:solidFill>
                  <a:schemeClr val="tx1"/>
                </a:solidFill>
                <a:latin typeface="Garamond" panose="02020404030301010803" pitchFamily="18" charset="0"/>
                <a:cs typeface="Times New Roman"/>
              </a:rPr>
              <a:t>§ </a:t>
            </a:r>
            <a:r>
              <a:rPr lang="pl-PL" dirty="0">
                <a:solidFill>
                  <a:schemeClr val="tx1"/>
                </a:solidFill>
                <a:latin typeface="Garamond" panose="02020404030301010803" pitchFamily="18" charset="0"/>
              </a:rPr>
              <a:t> 6 ust. 2 ww. rozporządzenia,</a:t>
            </a:r>
            <a:r>
              <a:rPr lang="pl-PL" b="1" dirty="0">
                <a:solidFill>
                  <a:srgbClr val="FF0000"/>
                </a:solidFill>
                <a:latin typeface="Garamond" panose="02020404030301010803" pitchFamily="18" charset="0"/>
              </a:rPr>
              <a:t> w dziennikach zajęć odnotowuje się w szczególności:</a:t>
            </a:r>
            <a:r>
              <a:rPr lang="pl-PL" dirty="0">
                <a:solidFill>
                  <a:schemeClr val="tx1"/>
                </a:solidFill>
                <a:latin typeface="Garamond" panose="02020404030301010803" pitchFamily="18" charset="0"/>
              </a:rPr>
              <a:t> 1) rozkład tygodniowy i czas trwania zajęć; 2) rodzaj i tematykę zajęć oraz imię i nazwisko prowadzącego zajęcia; 3) imiona i nazwiska mieszkańców domu obecnych na zajęciach; 4) informacje dotyczące prowadzonych zajęć, </a:t>
            </a:r>
            <a:r>
              <a:rPr lang="pl-PL" dirty="0">
                <a:solidFill>
                  <a:srgbClr val="FF0000"/>
                </a:solidFill>
                <a:latin typeface="Garamond" panose="02020404030301010803" pitchFamily="18" charset="0"/>
              </a:rPr>
              <a:t>służące okresowej ocenie realizacji indywidualnych planów wsparcia mieszkańców domu</a:t>
            </a:r>
            <a:r>
              <a:rPr lang="pl-PL" dirty="0">
                <a:solidFill>
                  <a:schemeClr val="tx1"/>
                </a:solidFill>
                <a:latin typeface="Garamond" panose="02020404030301010803" pitchFamily="18" charset="0"/>
              </a:rPr>
              <a:t>, o  których mowa w  przepisach wydanych na podstawie art. 57 ust. 8 ustawy z  dnia 12 marca 2004 r. o pomocy społecznej:        a) absencję i jej przyczyny, b) ocenę współpracy z terapeutą, c) aktywne lub bierne uczestnictwo w zajęciach, d) skracanie lub wydłużanie uczestnictwa w zajęciach.</a:t>
            </a:r>
          </a:p>
          <a:p>
            <a:endParaRPr lang="pl-PL" dirty="0"/>
          </a:p>
        </p:txBody>
      </p:sp>
    </p:spTree>
    <p:extLst>
      <p:ext uri="{BB962C8B-B14F-4D97-AF65-F5344CB8AC3E}">
        <p14:creationId xmlns:p14="http://schemas.microsoft.com/office/powerpoint/2010/main" val="40393819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a:xfrm>
            <a:off x="1162757" y="2230452"/>
            <a:ext cx="9877777" cy="3700565"/>
          </a:xfrm>
        </p:spPr>
        <p:txBody>
          <a:bodyPr>
            <a:noAutofit/>
          </a:bodyPr>
          <a:lstStyle/>
          <a:p>
            <a:pPr lvl="0" algn="just"/>
            <a:r>
              <a:rPr lang="pl-PL" sz="1800" dirty="0">
                <a:latin typeface="Garamond" panose="02020404030301010803" pitchFamily="18" charset="0"/>
              </a:rPr>
              <a:t>Ograniczanie mieszkańcowi możliwość samodzielnego opuszczania domu pomocy społecznej bez zaświadczenia lekarza tj. z naruszeniem  art. 55 ust. 2b-2c ustawy o pomocy,</a:t>
            </a:r>
          </a:p>
          <a:p>
            <a:pPr marL="0" lvl="0" indent="0" algn="just">
              <a:buNone/>
            </a:pPr>
            <a:r>
              <a:rPr lang="pl-PL" sz="1800" dirty="0">
                <a:solidFill>
                  <a:schemeClr val="tx1"/>
                </a:solidFill>
                <a:latin typeface="Garamond" panose="02020404030301010803" pitchFamily="18" charset="0"/>
              </a:rPr>
              <a:t>Zgodnie z art. 55 ust. 2b ustawy o pomocy społecznej, w przypadku gdy brak opieki zagraża życiu lub poważnie zagraża zdrowiu mieszkańca domu będącego osobą z zaburzeniami psychicznymi, dyrektor lub kierownik tego domu może ograniczyć możliwość samodzielnego opuszczania przez tego mieszkańca terenu domu pomocy społecznej na podstawie zaświadczenia lekarza wydanego na czas oznaczony, nie dłuższy niż 6 miesięcy, wskazującego zasadność takiego ograniczenia.</a:t>
            </a:r>
          </a:p>
          <a:p>
            <a:pPr lvl="0" algn="just"/>
            <a:r>
              <a:rPr lang="pl-PL" sz="1800" dirty="0">
                <a:latin typeface="Garamond" panose="02020404030301010803" pitchFamily="18" charset="0"/>
              </a:rPr>
              <a:t>Zapisy procedury dotyczącej opuszczania domu przez mieszkańca, nie były zgodne z art. 55 ust. 2a-2i ustawy o pomocy społecznej </a:t>
            </a:r>
            <a:r>
              <a:rPr lang="pl-PL" sz="1800" dirty="0">
                <a:solidFill>
                  <a:schemeClr val="tx1"/>
                </a:solidFill>
                <a:latin typeface="Garamond" panose="02020404030301010803" pitchFamily="18" charset="0"/>
              </a:rPr>
              <a:t>(2a. Dom pomocy społecznej może określić zasady zgłaszania przez mieszkańców domu personelowi tego domu wyjść poza jego teren).</a:t>
            </a:r>
          </a:p>
        </p:txBody>
      </p:sp>
    </p:spTree>
    <p:extLst>
      <p:ext uri="{BB962C8B-B14F-4D97-AF65-F5344CB8AC3E}">
        <p14:creationId xmlns:p14="http://schemas.microsoft.com/office/powerpoint/2010/main" val="19627369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p:txBody>
          <a:bodyPr>
            <a:normAutofit/>
          </a:bodyPr>
          <a:lstStyle/>
          <a:p>
            <a:pPr lvl="0" algn="just"/>
            <a:r>
              <a:rPr lang="pl-PL" dirty="0">
                <a:solidFill>
                  <a:srgbClr val="002060"/>
                </a:solidFill>
                <a:latin typeface="Garamond" panose="02020404030301010803" pitchFamily="18" charset="0"/>
              </a:rPr>
              <a:t>Brak reakcji ze strony personelu na wezwanie systemu przyzywowo – alarmowego. Przyczyną ww. sytuacji w niektórych przypadkach były awarie tego systemu.</a:t>
            </a:r>
          </a:p>
          <a:p>
            <a:pPr lvl="0" algn="just"/>
            <a:r>
              <a:rPr lang="pl-PL" dirty="0">
                <a:solidFill>
                  <a:srgbClr val="002060"/>
                </a:solidFill>
                <a:latin typeface="Garamond" panose="02020404030301010803" pitchFamily="18" charset="0"/>
              </a:rPr>
              <a:t>Brak w jednostce pokoju gościnnego (</a:t>
            </a:r>
            <a:r>
              <a:rPr lang="pl-PL" dirty="0">
                <a:solidFill>
                  <a:srgbClr val="002060"/>
                </a:solidFill>
                <a:latin typeface="Garamond" panose="02020404030301010803" pitchFamily="18" charset="0"/>
                <a:cs typeface="Times New Roman"/>
              </a:rPr>
              <a:t>§ </a:t>
            </a:r>
            <a:r>
              <a:rPr lang="pl-PL" dirty="0">
                <a:solidFill>
                  <a:srgbClr val="002060"/>
                </a:solidFill>
                <a:latin typeface="Garamond" panose="02020404030301010803" pitchFamily="18" charset="0"/>
              </a:rPr>
              <a:t>6 ust. 1 pkt 2 </a:t>
            </a:r>
            <a:r>
              <a:rPr lang="pl-PL" dirty="0" err="1">
                <a:solidFill>
                  <a:srgbClr val="002060"/>
                </a:solidFill>
                <a:latin typeface="Garamond" panose="02020404030301010803" pitchFamily="18" charset="0"/>
              </a:rPr>
              <a:t>lit.i</a:t>
            </a:r>
            <a:r>
              <a:rPr lang="pl-PL" dirty="0">
                <a:solidFill>
                  <a:srgbClr val="002060"/>
                </a:solidFill>
                <a:latin typeface="Garamond" panose="02020404030301010803" pitchFamily="18" charset="0"/>
              </a:rPr>
              <a:t> rozporządzenia ws. dps).</a:t>
            </a:r>
          </a:p>
          <a:p>
            <a:pPr lvl="0" algn="just"/>
            <a:r>
              <a:rPr lang="pl-PL" dirty="0">
                <a:solidFill>
                  <a:srgbClr val="002060"/>
                </a:solidFill>
                <a:latin typeface="Garamond" panose="02020404030301010803" pitchFamily="18" charset="0"/>
              </a:rPr>
              <a:t>Brak palarni, w przypadku domu, w którym przebywają mieszkańcy palący  (</a:t>
            </a:r>
            <a:r>
              <a:rPr lang="pl-PL" dirty="0">
                <a:solidFill>
                  <a:srgbClr val="002060"/>
                </a:solidFill>
                <a:latin typeface="Garamond" panose="02020404030301010803" pitchFamily="18" charset="0"/>
                <a:cs typeface="Times New Roman"/>
              </a:rPr>
              <a:t>§ </a:t>
            </a:r>
            <a:r>
              <a:rPr lang="pl-PL" dirty="0">
                <a:solidFill>
                  <a:srgbClr val="002060"/>
                </a:solidFill>
                <a:latin typeface="Garamond" panose="02020404030301010803" pitchFamily="18" charset="0"/>
              </a:rPr>
              <a:t>6 ust. 1 pkt 2 </a:t>
            </a:r>
            <a:r>
              <a:rPr lang="pl-PL" dirty="0" err="1">
                <a:solidFill>
                  <a:srgbClr val="002060"/>
                </a:solidFill>
                <a:latin typeface="Garamond" panose="02020404030301010803" pitchFamily="18" charset="0"/>
              </a:rPr>
              <a:t>lit.h</a:t>
            </a:r>
            <a:r>
              <a:rPr lang="pl-PL" dirty="0">
                <a:solidFill>
                  <a:srgbClr val="002060"/>
                </a:solidFill>
                <a:latin typeface="Garamond" panose="02020404030301010803" pitchFamily="18" charset="0"/>
              </a:rPr>
              <a:t> rozporządzenia ws. dps).</a:t>
            </a:r>
          </a:p>
          <a:p>
            <a:pPr lvl="0" algn="just"/>
            <a:r>
              <a:rPr lang="pl-PL" dirty="0">
                <a:solidFill>
                  <a:srgbClr val="002060"/>
                </a:solidFill>
                <a:latin typeface="Garamond" panose="02020404030301010803" pitchFamily="18" charset="0"/>
              </a:rPr>
              <a:t>Brak  dostosowania niektórych łazienek do potrzeb osób niepełnosprawnych tj. brak uchwytów np. pod prysznicem, przy umywalce (</a:t>
            </a:r>
            <a:r>
              <a:rPr lang="pl-PL" dirty="0">
                <a:solidFill>
                  <a:srgbClr val="002060"/>
                </a:solidFill>
                <a:latin typeface="Garamond" panose="02020404030301010803" pitchFamily="18" charset="0"/>
                <a:cs typeface="Times New Roman"/>
              </a:rPr>
              <a:t>§ </a:t>
            </a:r>
            <a:r>
              <a:rPr lang="pl-PL" dirty="0">
                <a:solidFill>
                  <a:srgbClr val="002060"/>
                </a:solidFill>
                <a:latin typeface="Garamond" panose="02020404030301010803" pitchFamily="18" charset="0"/>
              </a:rPr>
              <a:t>6 ust. 1 pkt 4 </a:t>
            </a:r>
            <a:r>
              <a:rPr lang="pl-PL" dirty="0" err="1">
                <a:solidFill>
                  <a:srgbClr val="002060"/>
                </a:solidFill>
                <a:latin typeface="Garamond" panose="02020404030301010803" pitchFamily="18" charset="0"/>
              </a:rPr>
              <a:t>lit.b</a:t>
            </a:r>
            <a:r>
              <a:rPr lang="pl-PL" dirty="0">
                <a:solidFill>
                  <a:srgbClr val="002060"/>
                </a:solidFill>
                <a:latin typeface="Garamond" panose="02020404030301010803" pitchFamily="18" charset="0"/>
              </a:rPr>
              <a:t> rozporządzenia ws. dps).</a:t>
            </a:r>
          </a:p>
          <a:p>
            <a:endParaRPr lang="pl-PL" dirty="0"/>
          </a:p>
        </p:txBody>
      </p:sp>
    </p:spTree>
    <p:extLst>
      <p:ext uri="{BB962C8B-B14F-4D97-AF65-F5344CB8AC3E}">
        <p14:creationId xmlns:p14="http://schemas.microsoft.com/office/powerpoint/2010/main" val="10244557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p:txBody>
          <a:bodyPr>
            <a:normAutofit/>
          </a:bodyPr>
          <a:lstStyle/>
          <a:p>
            <a:pPr algn="just"/>
            <a:r>
              <a:rPr lang="pl-PL" dirty="0">
                <a:solidFill>
                  <a:srgbClr val="002060"/>
                </a:solidFill>
                <a:latin typeface="Garamond" panose="02020404030301010803" pitchFamily="18" charset="0"/>
              </a:rPr>
              <a:t>Brak estetyki w pokojach mieszkalnych oraz łazienkach i toaletach (np. zniszczona stolarka drzwiowa, uszkodzona armatura łazienkowa, popękane, obdrapane ściany itp.).</a:t>
            </a:r>
          </a:p>
          <a:p>
            <a:pPr marL="0" indent="0" algn="just">
              <a:buNone/>
            </a:pPr>
            <a:r>
              <a:rPr lang="pl-PL" b="1" u="sng" dirty="0">
                <a:solidFill>
                  <a:schemeClr val="tx1"/>
                </a:solidFill>
                <a:latin typeface="Garamond" panose="02020404030301010803" pitchFamily="18" charset="0"/>
              </a:rPr>
              <a:t>W zakresie prowadzenia Indywidualnego Planu Wsparcia Mieszkańca stwierdzono </a:t>
            </a:r>
            <a:r>
              <a:rPr lang="pl-PL" b="1" u="sng" dirty="0" err="1">
                <a:solidFill>
                  <a:schemeClr val="tx1"/>
                </a:solidFill>
                <a:latin typeface="Garamond" panose="02020404030301010803" pitchFamily="18" charset="0"/>
              </a:rPr>
              <a:t>nieprawidło</a:t>
            </a:r>
            <a:r>
              <a:rPr lang="pl-PL" b="1" u="sng" dirty="0">
                <a:solidFill>
                  <a:schemeClr val="tx1"/>
                </a:solidFill>
                <a:latin typeface="Garamond" panose="02020404030301010803" pitchFamily="18" charset="0"/>
              </a:rPr>
              <a:t>:</a:t>
            </a:r>
            <a:endParaRPr lang="pl-PL" dirty="0">
              <a:solidFill>
                <a:schemeClr val="tx1"/>
              </a:solidFill>
              <a:latin typeface="Garamond" panose="02020404030301010803" pitchFamily="18" charset="0"/>
            </a:endParaRPr>
          </a:p>
          <a:p>
            <a:pPr algn="just">
              <a:buFontTx/>
              <a:buChar char="-"/>
            </a:pPr>
            <a:r>
              <a:rPr lang="pl-PL" dirty="0">
                <a:solidFill>
                  <a:srgbClr val="002060"/>
                </a:solidFill>
                <a:latin typeface="Garamond" panose="02020404030301010803" pitchFamily="18" charset="0"/>
              </a:rPr>
              <a:t>bardzo ogólne zapisy dotyczące celów, metod i form pracy z mieszkańcem. </a:t>
            </a:r>
          </a:p>
          <a:p>
            <a:pPr algn="just">
              <a:buFontTx/>
              <a:buChar char="-"/>
            </a:pPr>
            <a:r>
              <a:rPr lang="pl-PL" dirty="0">
                <a:solidFill>
                  <a:srgbClr val="002060"/>
                </a:solidFill>
                <a:latin typeface="Garamond" panose="02020404030301010803" pitchFamily="18" charset="0"/>
              </a:rPr>
              <a:t>brak odniesienia się do szczególnych potrzeb i możliwości mieszkańca.</a:t>
            </a:r>
          </a:p>
          <a:p>
            <a:pPr lvl="0" algn="just">
              <a:buFontTx/>
              <a:buChar char="-"/>
            </a:pPr>
            <a:r>
              <a:rPr lang="pl-PL" dirty="0">
                <a:solidFill>
                  <a:srgbClr val="002060"/>
                </a:solidFill>
                <a:latin typeface="Garamond" panose="02020404030301010803" pitchFamily="18" charset="0"/>
              </a:rPr>
              <a:t>brak oceny skuteczności działań w odniesieniu do diagnozy i potrzeb mieszkańca</a:t>
            </a:r>
            <a:r>
              <a:rPr lang="pl-PL" dirty="0">
                <a:latin typeface="Garamond" panose="02020404030301010803" pitchFamily="18" charset="0"/>
              </a:rPr>
              <a:t>.</a:t>
            </a:r>
          </a:p>
          <a:p>
            <a:endParaRPr lang="pl-PL" dirty="0"/>
          </a:p>
        </p:txBody>
      </p:sp>
    </p:spTree>
    <p:extLst>
      <p:ext uri="{BB962C8B-B14F-4D97-AF65-F5344CB8AC3E}">
        <p14:creationId xmlns:p14="http://schemas.microsoft.com/office/powerpoint/2010/main" val="478382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8B1139-C8D8-D1F8-408D-C5AA3A36B4F5}"/>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i placówek</a:t>
            </a:r>
            <a:endParaRPr lang="pl-PL" dirty="0"/>
          </a:p>
        </p:txBody>
      </p:sp>
      <p:sp>
        <p:nvSpPr>
          <p:cNvPr id="3" name="Symbol zastępczy zawartości 2">
            <a:extLst>
              <a:ext uri="{FF2B5EF4-FFF2-40B4-BE49-F238E27FC236}">
                <a16:creationId xmlns:a16="http://schemas.microsoft.com/office/drawing/2014/main" id="{E7E5CCE0-4307-AA19-C745-6437BD88AB89}"/>
              </a:ext>
            </a:extLst>
          </p:cNvPr>
          <p:cNvSpPr>
            <a:spLocks noGrp="1"/>
          </p:cNvSpPr>
          <p:nvPr>
            <p:ph idx="1"/>
          </p:nvPr>
        </p:nvSpPr>
        <p:spPr>
          <a:xfrm>
            <a:off x="1451579" y="2015731"/>
            <a:ext cx="9603275" cy="4013593"/>
          </a:xfrm>
        </p:spPr>
        <p:txBody>
          <a:bodyPr>
            <a:normAutofit fontScale="92500"/>
          </a:bodyPr>
          <a:lstStyle/>
          <a:p>
            <a:pPr algn="just">
              <a:spcBef>
                <a:spcPts val="100"/>
              </a:spcBef>
              <a:spcAft>
                <a:spcPts val="200"/>
              </a:spcAft>
            </a:pPr>
            <a:r>
              <a:rPr lang="pl-PL" sz="1800" b="1" dirty="0">
                <a:solidFill>
                  <a:srgbClr val="FF0000"/>
                </a:solidFill>
                <a:effectLst/>
                <a:latin typeface="Garamond" panose="02020404030301010803" pitchFamily="18" charset="0"/>
                <a:ea typeface="Times New Roman" panose="02020603050405020304" pitchFamily="18" charset="0"/>
                <a:cs typeface="Helvetica" panose="020B0604020202020204" pitchFamily="34" charset="0"/>
              </a:rPr>
              <a:t>§ 14. Kierownik jednostki podlegającej kontroli:</a:t>
            </a:r>
            <a:endPar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endParaRPr>
          </a:p>
          <a:p>
            <a:pPr marL="0" indent="0" algn="just">
              <a:buNone/>
            </a:pP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1)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umożliwia zespołowi inspektorów wstęp do obiektów i pomieszczeń jednostki podlegającej kontroli, a także przeprowadzenie oględzin obiektów, składników majątkowych oraz przebiegu określonych czynności objętych obowiązującym standardem;</a:t>
            </a:r>
          </a:p>
          <a:p>
            <a:pPr marL="0" indent="0" algn="just">
              <a:buNone/>
            </a:pP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2)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przedstawia na żądanie zespołu inspektorów informacje, dokumenty i dane dotyczące przedmiotu kontroli;</a:t>
            </a:r>
          </a:p>
          <a:p>
            <a:pPr marL="0" indent="0" algn="just">
              <a:buNone/>
            </a:pP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3)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udziela zespołowi inspektorów informacji w formie ustnej lub pisemnej w zakresie objętym kontrolą;</a:t>
            </a:r>
          </a:p>
          <a:p>
            <a:pPr marL="0" indent="0" algn="just">
              <a:buNone/>
            </a:pP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4)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zapewnia warunki i środki niezbędne do sprawnego przeprowadzenia kontroli;</a:t>
            </a:r>
          </a:p>
          <a:p>
            <a:pPr marL="0" indent="0" algn="just">
              <a:buNone/>
            </a:pP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5)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umożliwia zespołowi inspektorów przeprowadzanie rozmów z pracownikami lub osobami korzystającymi z usług świadczonych w jednostce podlegającej kontroli w sprawach dotyczących przedmiotu kontroli.</a:t>
            </a:r>
          </a:p>
          <a:p>
            <a:endParaRPr lang="pl-PL" dirty="0"/>
          </a:p>
        </p:txBody>
      </p:sp>
    </p:spTree>
    <p:extLst>
      <p:ext uri="{BB962C8B-B14F-4D97-AF65-F5344CB8AC3E}">
        <p14:creationId xmlns:p14="http://schemas.microsoft.com/office/powerpoint/2010/main" val="122116972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p:cNvSpPr>
            <a:spLocks noGrp="1"/>
          </p:cNvSpPr>
          <p:nvPr>
            <p:ph idx="1"/>
          </p:nvPr>
        </p:nvSpPr>
        <p:spPr>
          <a:xfrm>
            <a:off x="1188394" y="1853754"/>
            <a:ext cx="9877777" cy="4199727"/>
          </a:xfrm>
        </p:spPr>
        <p:txBody>
          <a:bodyPr>
            <a:noAutofit/>
          </a:bodyPr>
          <a:lstStyle/>
          <a:p>
            <a:pPr lvl="0" algn="just"/>
            <a:r>
              <a:rPr lang="pl-PL" dirty="0">
                <a:solidFill>
                  <a:srgbClr val="002060"/>
                </a:solidFill>
                <a:latin typeface="Garamond" panose="02020404030301010803" pitchFamily="18" charset="0"/>
              </a:rPr>
              <a:t>Nierzetelne prowadzenie IPW, w tym: brak daty opracowania dokumentu, brak informacji o zapoznaniu mieszkańca z oceną realizacji planu, brak podpisu mieszkańca pod IPW oraz brak informacji nt. przyczyny braku udziału mieszkańca w jego opracowaniu.</a:t>
            </a:r>
          </a:p>
          <a:p>
            <a:pPr marL="0" lvl="0" indent="0" algn="just">
              <a:buNone/>
            </a:pPr>
            <a:r>
              <a:rPr lang="pl-PL"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Stosownie do </a:t>
            </a:r>
            <a:r>
              <a:rPr lang="en-US"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 3</a:t>
            </a:r>
            <a:r>
              <a:rPr lang="pl-PL"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 ust.</a:t>
            </a:r>
            <a:r>
              <a:rPr lang="en-US"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 1</a:t>
            </a:r>
            <a:r>
              <a:rPr lang="pl-PL"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 rozporządzenia ws. dps, d</a:t>
            </a:r>
            <a:r>
              <a:rPr lang="en-US"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om funkcjonuje w oparciu o indywidualne plany wsparcia mieszkańca domu, </a:t>
            </a:r>
            <a:r>
              <a:rPr lang="en-US" dirty="0">
                <a:solidFill>
                  <a:srgbClr val="FF0000"/>
                </a:solidFill>
                <a:latin typeface="Garamond" panose="02020404030301010803" pitchFamily="18" charset="0"/>
                <a:ea typeface="Times New Roman" panose="02020603050405020304" pitchFamily="18" charset="0"/>
                <a:cs typeface="Helvetica" panose="020B0604020202020204" pitchFamily="34" charset="0"/>
              </a:rPr>
              <a:t>opracowywane z jego udziałem, </a:t>
            </a:r>
            <a:r>
              <a:rPr lang="en-US"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jeżeli udział ten </a:t>
            </a:r>
            <a:r>
              <a:rPr lang="en-US" b="1" dirty="0">
                <a:solidFill>
                  <a:srgbClr val="000000"/>
                </a:solidFill>
                <a:latin typeface="Garamond" panose="02020404030301010803" pitchFamily="18" charset="0"/>
                <a:ea typeface="Times New Roman" panose="02020603050405020304" pitchFamily="18" charset="0"/>
                <a:cs typeface="Helvetica" panose="020B0604020202020204" pitchFamily="34" charset="0"/>
              </a:rPr>
              <a:t>jest możliwy ze względu na stan zdrowia i gotowość uczestnictwa w nim mieszkańca.</a:t>
            </a:r>
            <a:endParaRPr lang="pl-PL" b="1" dirty="0">
              <a:solidFill>
                <a:srgbClr val="000000"/>
              </a:solidFill>
              <a:latin typeface="Garamond" panose="02020404030301010803" pitchFamily="18" charset="0"/>
              <a:ea typeface="Times New Roman" panose="02020603050405020304" pitchFamily="18" charset="0"/>
              <a:cs typeface="Helvetica" panose="020B0604020202020204" pitchFamily="34" charset="0"/>
            </a:endParaRPr>
          </a:p>
          <a:p>
            <a:pPr marL="342900" lvl="0" indent="-342900" algn="just">
              <a:lnSpc>
                <a:spcPct val="115000"/>
              </a:lnSpc>
              <a:spcAft>
                <a:spcPts val="800"/>
              </a:spcAft>
              <a:buFont typeface="Symbol" panose="05050102010706020507" pitchFamily="18" charset="2"/>
              <a:buChar char=""/>
            </a:pPr>
            <a:r>
              <a:rPr lang="pl-PL" kern="0" dirty="0">
                <a:solidFill>
                  <a:srgbClr val="002060"/>
                </a:solidFill>
                <a:latin typeface="Garamond" panose="02020404030301010803" pitchFamily="18" charset="0"/>
                <a:ea typeface="Calibri" panose="020F0502020204030204" pitchFamily="34" charset="0"/>
                <a:cs typeface="Calibri" panose="020F0502020204030204" pitchFamily="34" charset="0"/>
              </a:rPr>
              <a:t>Indywidualny Plan Wsparcia mieszkańca sporządzony ponad 6 miesięcy, od dnia przyjęcia mieszkańca do domu, co jest niezgodne z § 2 ust. 4 rozporządzenia w sprawie dps.</a:t>
            </a:r>
            <a:endParaRPr lang="pl-PL" kern="100" dirty="0">
              <a:solidFill>
                <a:srgbClr val="002060"/>
              </a:solidFill>
              <a:latin typeface="Garamond" panose="02020404030301010803"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pl-PL" kern="0" dirty="0">
                <a:solidFill>
                  <a:schemeClr val="tx1"/>
                </a:solidFill>
                <a:latin typeface="Garamond" panose="02020404030301010803" pitchFamily="18" charset="0"/>
                <a:ea typeface="Calibri" panose="020F0502020204030204" pitchFamily="34" charset="0"/>
                <a:cs typeface="Calibri" panose="020F0502020204030204" pitchFamily="34" charset="0"/>
              </a:rPr>
              <a:t>Zgodnie z § 2 ust. 4 rozporządzenia w sprawie dps, </a:t>
            </a:r>
            <a:r>
              <a:rPr lang="pl-PL" kern="0" dirty="0">
                <a:solidFill>
                  <a:schemeClr val="tx1"/>
                </a:solidFill>
                <a:latin typeface="Garamond" panose="02020404030301010803" pitchFamily="18" charset="0"/>
                <a:ea typeface="Calibri" panose="020F0502020204030204" pitchFamily="34" charset="0"/>
                <a:cs typeface="Calibri-Italic"/>
              </a:rPr>
              <a:t>indywidualny plan wsparcia </a:t>
            </a:r>
            <a:r>
              <a:rPr lang="pl-PL" kern="0" dirty="0">
                <a:solidFill>
                  <a:srgbClr val="002060"/>
                </a:solidFill>
                <a:latin typeface="Garamond" panose="02020404030301010803" pitchFamily="18" charset="0"/>
                <a:ea typeface="Calibri" panose="020F0502020204030204" pitchFamily="34" charset="0"/>
                <a:cs typeface="Calibri" panose="020F0502020204030204" pitchFamily="34" charset="0"/>
              </a:rPr>
              <a:t>(dalej: IPW) </a:t>
            </a:r>
            <a:r>
              <a:rPr lang="pl-PL" kern="0" dirty="0">
                <a:solidFill>
                  <a:schemeClr val="tx1"/>
                </a:solidFill>
                <a:latin typeface="Garamond" panose="02020404030301010803" pitchFamily="18" charset="0"/>
                <a:ea typeface="Calibri" panose="020F0502020204030204" pitchFamily="34" charset="0"/>
                <a:cs typeface="Calibri-Italic"/>
              </a:rPr>
              <a:t>powinien być</a:t>
            </a:r>
            <a:r>
              <a:rPr lang="pl-PL" kern="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pl-PL" kern="0" dirty="0">
                <a:solidFill>
                  <a:schemeClr val="tx1"/>
                </a:solidFill>
                <a:latin typeface="Garamond" panose="02020404030301010803" pitchFamily="18" charset="0"/>
                <a:ea typeface="Calibri" panose="020F0502020204030204" pitchFamily="34" charset="0"/>
                <a:cs typeface="Calibri-Italic"/>
              </a:rPr>
              <a:t>przygotowany w terminie 6 miesięcy od dnia przyjęcia mieszkańca do domu.</a:t>
            </a:r>
            <a:endParaRPr lang="pl-PL" kern="100"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90579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7ADF68A0-D7EB-54AD-933A-80C7CD8CBA85}"/>
              </a:ext>
            </a:extLst>
          </p:cNvPr>
          <p:cNvSpPr>
            <a:spLocks noGrp="1"/>
          </p:cNvSpPr>
          <p:nvPr>
            <p:ph type="title"/>
          </p:nvPr>
        </p:nvSpPr>
        <p:spPr/>
        <p:txBody>
          <a:bodyPr>
            <a:normAutofit/>
          </a:bodyPr>
          <a:lstStyle/>
          <a:p>
            <a:pPr algn="ctr"/>
            <a:r>
              <a:rPr lang="pl-PL" sz="3200" b="1" dirty="0">
                <a:solidFill>
                  <a:schemeClr val="tx1"/>
                </a:solidFill>
                <a:latin typeface="Garamond" panose="02020404030301010803" pitchFamily="18" charset="0"/>
                <a:ea typeface="Tw Cen MT"/>
                <a:cs typeface="Times New Roman" panose="02020603050405020304" pitchFamily="18" charset="0"/>
              </a:rPr>
              <a:t>NIEPRAWIDŁOWOŚCI I UCHYBIENIA</a:t>
            </a:r>
            <a:endParaRPr lang="pl-PL" sz="3200" dirty="0"/>
          </a:p>
        </p:txBody>
      </p:sp>
      <p:sp>
        <p:nvSpPr>
          <p:cNvPr id="2" name="Symbol zastępczy zawartości 1">
            <a:extLst>
              <a:ext uri="{FF2B5EF4-FFF2-40B4-BE49-F238E27FC236}">
                <a16:creationId xmlns:a16="http://schemas.microsoft.com/office/drawing/2014/main" id="{CE6B85A9-D2DB-6CBD-7332-A21F66D3A03C}"/>
              </a:ext>
            </a:extLst>
          </p:cNvPr>
          <p:cNvSpPr>
            <a:spLocks noGrp="1"/>
          </p:cNvSpPr>
          <p:nvPr>
            <p:ph idx="1"/>
          </p:nvPr>
        </p:nvSpPr>
        <p:spPr/>
        <p:txBody>
          <a:bodyPr/>
          <a:lstStyle/>
          <a:p>
            <a:pPr algn="just"/>
            <a:r>
              <a:rPr lang="pl-PL" dirty="0">
                <a:solidFill>
                  <a:srgbClr val="002060"/>
                </a:solidFill>
                <a:latin typeface="Garamond" panose="02020404030301010803" pitchFamily="18" charset="0"/>
              </a:rPr>
              <a:t>Brak ustalenia przez pracownika socjalnego aktualnej sytuacji osoby w miejscu jej zamieszkania lub pobytu, przed przyjęciem jej do dps, która stanowi podstawę IPW po przyjęciu tej osoby do domu.</a:t>
            </a:r>
          </a:p>
          <a:p>
            <a:pPr marL="0" indent="0" algn="just">
              <a:buNone/>
            </a:pPr>
            <a:r>
              <a:rPr lang="pl-PL"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W myśl </a:t>
            </a:r>
            <a:r>
              <a:rPr lang="en-US"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a:t>
            </a:r>
            <a:r>
              <a:rPr lang="pl-PL" kern="0" dirty="0">
                <a:solidFill>
                  <a:schemeClr val="tx1"/>
                </a:solidFill>
                <a:latin typeface="Garamond" panose="02020404030301010803" pitchFamily="18" charset="0"/>
                <a:ea typeface="Calibri" panose="020F0502020204030204" pitchFamily="34" charset="0"/>
                <a:cs typeface="Calibri" panose="020F0502020204030204" pitchFamily="34" charset="0"/>
              </a:rPr>
              <a:t> 11 rozporządzenia w sprawie dps, p</a:t>
            </a:r>
            <a:r>
              <a:rPr lang="en-US"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rzed przyjęciem osoby do domu </a:t>
            </a:r>
            <a:r>
              <a:rPr lang="en-US" u="sng"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pracownik socjalny tego domu</a:t>
            </a:r>
            <a:r>
              <a:rPr lang="en-US"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ustala jej aktualną sytuację w miejscu zamieszkania lub pobytu, która stanowi podstawę indywidualnego planu wsparcia po przyjęciu tej osoby do domu.</a:t>
            </a:r>
            <a:endParaRPr lang="pl-PL"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endParaRPr>
          </a:p>
          <a:p>
            <a:endParaRPr lang="pl-PL" dirty="0"/>
          </a:p>
        </p:txBody>
      </p:sp>
    </p:spTree>
    <p:extLst>
      <p:ext uri="{BB962C8B-B14F-4D97-AF65-F5344CB8AC3E}">
        <p14:creationId xmlns:p14="http://schemas.microsoft.com/office/powerpoint/2010/main" val="34661057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0A8F7E-9417-1CBC-38C4-0B3FEABF8F8E}"/>
              </a:ext>
            </a:extLst>
          </p:cNvPr>
          <p:cNvSpPr>
            <a:spLocks noGrp="1"/>
          </p:cNvSpPr>
          <p:nvPr>
            <p:ph type="title"/>
          </p:nvPr>
        </p:nvSpPr>
        <p:spPr/>
        <p:txBody>
          <a:bodyPr>
            <a:normAutofit fontScale="90000"/>
          </a:bodyPr>
          <a:lstStyle/>
          <a:p>
            <a:pPr algn="ctr"/>
            <a:br>
              <a:rPr lang="pl-PL" sz="2400" b="1" u="sng" kern="150" dirty="0">
                <a:effectLst/>
                <a:latin typeface="Garamond" panose="02020404030301010803" pitchFamily="18" charset="0"/>
                <a:ea typeface="NSimSun" panose="02010609030101010101" pitchFamily="49" charset="-122"/>
                <a:cs typeface="Lucida Sans" panose="020B0602030504020204" pitchFamily="34" charset="0"/>
              </a:rPr>
            </a:br>
            <a:r>
              <a:rPr lang="pl-PL" sz="2700" b="1" u="sng" kern="150" dirty="0">
                <a:effectLst/>
                <a:latin typeface="Garamond" panose="02020404030301010803" pitchFamily="18" charset="0"/>
                <a:ea typeface="NSimSun" panose="02010609030101010101" pitchFamily="49" charset="-122"/>
                <a:cs typeface="Lucida Sans" panose="020B0602030504020204" pitchFamily="34" charset="0"/>
              </a:rPr>
              <a:t>Finansowania domów pomocy społecznej w roku 2023  </a:t>
            </a:r>
            <a:br>
              <a:rPr lang="pl-PL" sz="2400" kern="150" dirty="0">
                <a:effectLst/>
                <a:latin typeface="Garamond" panose="02020404030301010803" pitchFamily="18" charset="0"/>
                <a:ea typeface="NSimSun" panose="02010609030101010101" pitchFamily="49" charset="-122"/>
                <a:cs typeface="Lucida Sans" panose="020B0602030504020204" pitchFamily="34" charset="0"/>
              </a:rPr>
            </a:br>
            <a:endParaRPr lang="pl-PL" sz="2400" dirty="0">
              <a:latin typeface="Garamond" panose="02020404030301010803" pitchFamily="18" charset="0"/>
            </a:endParaRPr>
          </a:p>
        </p:txBody>
      </p:sp>
      <p:sp>
        <p:nvSpPr>
          <p:cNvPr id="3" name="Symbol zastępczy zawartości 2">
            <a:extLst>
              <a:ext uri="{FF2B5EF4-FFF2-40B4-BE49-F238E27FC236}">
                <a16:creationId xmlns:a16="http://schemas.microsoft.com/office/drawing/2014/main" id="{9E73B692-939A-7CC7-E5A2-EA4C4A9F8BBA}"/>
              </a:ext>
            </a:extLst>
          </p:cNvPr>
          <p:cNvSpPr>
            <a:spLocks noGrp="1"/>
          </p:cNvSpPr>
          <p:nvPr>
            <p:ph idx="1"/>
          </p:nvPr>
        </p:nvSpPr>
        <p:spPr>
          <a:xfrm>
            <a:off x="1451579" y="1914258"/>
            <a:ext cx="9603275" cy="4213077"/>
          </a:xfrm>
        </p:spPr>
        <p:txBody>
          <a:bodyPr>
            <a:noAutofit/>
          </a:bodyPr>
          <a:lstStyle/>
          <a:p>
            <a:pPr algn="just"/>
            <a:r>
              <a:rPr lang="pl-PL" sz="1700" kern="150" dirty="0">
                <a:effectLst/>
                <a:latin typeface="Garamond" panose="02020404030301010803" pitchFamily="18" charset="0"/>
                <a:ea typeface="NSimSun" panose="02010609030101010101" pitchFamily="49" charset="-122"/>
                <a:cs typeface="Lucida Sans" panose="020B0602030504020204" pitchFamily="34" charset="0"/>
              </a:rPr>
              <a:t>W roku 2023, w ustawie budżetowej w rozdziale </a:t>
            </a:r>
            <a:r>
              <a:rPr lang="pl-PL" sz="1700" i="1" kern="150" dirty="0">
                <a:effectLst/>
                <a:latin typeface="Garamond" panose="02020404030301010803" pitchFamily="18" charset="0"/>
                <a:ea typeface="NSimSun" panose="02010609030101010101" pitchFamily="49" charset="-122"/>
                <a:cs typeface="Lucida Sans" panose="020B0602030504020204" pitchFamily="34" charset="0"/>
              </a:rPr>
              <a:t>85202 § 2130 – Domy pomocy społecznej</a:t>
            </a:r>
            <a:r>
              <a:rPr lang="pl-PL" sz="1700" kern="150" dirty="0">
                <a:effectLst/>
                <a:latin typeface="Garamond" panose="02020404030301010803" pitchFamily="18" charset="0"/>
                <a:ea typeface="NSimSun" panose="02010609030101010101" pitchFamily="49" charset="-122"/>
                <a:cs typeface="Lucida Sans" panose="020B0602030504020204" pitchFamily="34" charset="0"/>
              </a:rPr>
              <a:t>, zapisano środki         w wysokości </a:t>
            </a:r>
            <a:r>
              <a:rPr lang="pl-PL" sz="1700" b="1" kern="150" dirty="0">
                <a:effectLst/>
                <a:latin typeface="Garamond" panose="02020404030301010803" pitchFamily="18" charset="0"/>
                <a:ea typeface="NSimSun" panose="02010609030101010101" pitchFamily="49" charset="-122"/>
                <a:cs typeface="Lucida Sans" panose="020B0602030504020204" pitchFamily="34" charset="0"/>
              </a:rPr>
              <a:t>38.923.806 zł</a:t>
            </a:r>
            <a:r>
              <a:rPr lang="pl-PL" sz="1700" kern="150" dirty="0">
                <a:effectLst/>
                <a:latin typeface="Garamond" panose="02020404030301010803" pitchFamily="18" charset="0"/>
                <a:ea typeface="NSimSun" panose="02010609030101010101" pitchFamily="49" charset="-122"/>
                <a:cs typeface="Lucida Sans" panose="020B0602030504020204" pitchFamily="34" charset="0"/>
              </a:rPr>
              <a:t>, z przeznaczeniem na bieżącą działalność  placówek, w ramach których finansowaniu podlegają mieszkańcy przebywający w placówce na tzw. „starych zasadach”, czyli osoby umieszczone w domach pomocy społecznej przed dniem 1 stycznia 2004 r., bądź w późniejszym terminie na podstawie decyzji kierującej do dps wydanej przed tym dniem.</a:t>
            </a:r>
          </a:p>
          <a:p>
            <a:pPr marL="0" indent="0" algn="just">
              <a:buNone/>
            </a:pPr>
            <a:r>
              <a:rPr lang="pl-PL" sz="1700" kern="150" dirty="0">
                <a:effectLst/>
                <a:latin typeface="Garamond" panose="02020404030301010803" pitchFamily="18" charset="0"/>
                <a:ea typeface="NSimSun" panose="02010609030101010101" pitchFamily="49" charset="-122"/>
                <a:cs typeface="Lucida Sans" panose="020B0602030504020204" pitchFamily="34" charset="0"/>
              </a:rPr>
              <a:t>Z uwagi na znaczny wzrost średnich miesięcznych kosztów utrzymania mieszkańców w domach pomocy społecznej w roku 2023, funkcjonujących na terenie województwa warmińsko – mazurskiego, limit środków zapisanych na realizację zadania nie był wystarczający do zabezpieczenia różnicy między kosztem utrzymania mieszkańców, a dochodami z tytułu ich odpłatności. Jednakże, w ramach wygenerowanych oszczędności             w pozostałych zadaniach w dziale 852 – Pomoc społeczne, do bieżącej działalności dps dołożono </a:t>
            </a:r>
            <a:r>
              <a:rPr lang="pl-PL" sz="1700" b="1" kern="150" dirty="0">
                <a:effectLst/>
                <a:latin typeface="Garamond" panose="02020404030301010803" pitchFamily="18" charset="0"/>
                <a:ea typeface="NSimSun" panose="02010609030101010101" pitchFamily="49" charset="-122"/>
                <a:cs typeface="Lucida Sans" panose="020B0602030504020204" pitchFamily="34" charset="0"/>
              </a:rPr>
              <a:t>3.255.197 zł.,</a:t>
            </a:r>
            <a:r>
              <a:rPr lang="pl-PL" sz="1700" kern="150" dirty="0">
                <a:effectLst/>
                <a:latin typeface="Garamond" panose="02020404030301010803" pitchFamily="18" charset="0"/>
                <a:ea typeface="NSimSun" panose="02010609030101010101" pitchFamily="49" charset="-122"/>
                <a:cs typeface="Lucida Sans" panose="020B0602030504020204" pitchFamily="34" charset="0"/>
              </a:rPr>
              <a:t> </a:t>
            </a:r>
            <a:br>
              <a:rPr lang="pl-PL" sz="1700" kern="150" dirty="0">
                <a:effectLst/>
                <a:latin typeface="Garamond" panose="02020404030301010803" pitchFamily="18" charset="0"/>
                <a:ea typeface="NSimSun" panose="02010609030101010101" pitchFamily="49" charset="-122"/>
                <a:cs typeface="Lucida Sans" panose="020B0602030504020204" pitchFamily="34" charset="0"/>
              </a:rPr>
            </a:br>
            <a:r>
              <a:rPr lang="pl-PL" sz="1700" kern="150" dirty="0">
                <a:effectLst/>
                <a:latin typeface="Garamond" panose="02020404030301010803" pitchFamily="18" charset="0"/>
                <a:ea typeface="NSimSun" panose="02010609030101010101" pitchFamily="49" charset="-122"/>
                <a:cs typeface="Lucida Sans" panose="020B0602030504020204" pitchFamily="34" charset="0"/>
              </a:rPr>
              <a:t>w związku z czym, zabezpieczono we wszystkich domach pomocy społecznej dotację na poziomie różnicy między kosztem utrzymania mieszkańca przebywającego w dps na tzw. „starych zasadach” a dochodami z tytułu ich odpłatności.</a:t>
            </a:r>
          </a:p>
          <a:p>
            <a:endParaRPr lang="pl-PL" sz="1800" dirty="0">
              <a:latin typeface="Garamond" panose="02020404030301010803" pitchFamily="18" charset="0"/>
            </a:endParaRPr>
          </a:p>
        </p:txBody>
      </p:sp>
    </p:spTree>
    <p:extLst>
      <p:ext uri="{BB962C8B-B14F-4D97-AF65-F5344CB8AC3E}">
        <p14:creationId xmlns:p14="http://schemas.microsoft.com/office/powerpoint/2010/main" val="16102311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6063D4-979F-6B15-8A8C-F3D68194E635}"/>
              </a:ext>
            </a:extLst>
          </p:cNvPr>
          <p:cNvSpPr>
            <a:spLocks noGrp="1"/>
          </p:cNvSpPr>
          <p:nvPr>
            <p:ph type="title"/>
          </p:nvPr>
        </p:nvSpPr>
        <p:spPr>
          <a:xfrm>
            <a:off x="981513" y="804519"/>
            <a:ext cx="10536572" cy="1049235"/>
          </a:xfrm>
        </p:spPr>
        <p:txBody>
          <a:bodyPr>
            <a:noAutofit/>
          </a:bodyPr>
          <a:lstStyle/>
          <a:p>
            <a:pPr algn="ctr"/>
            <a:br>
              <a:rPr lang="pl-PL" sz="2400" b="1" u="sng" kern="150" dirty="0">
                <a:effectLst/>
                <a:latin typeface="Garamond" panose="02020404030301010803" pitchFamily="18" charset="0"/>
                <a:ea typeface="NSimSun" panose="02010609030101010101" pitchFamily="49" charset="-122"/>
                <a:cs typeface="Lucida Sans" panose="020B0602030504020204" pitchFamily="34" charset="0"/>
              </a:rPr>
            </a:br>
            <a:r>
              <a:rPr lang="pl-PL" sz="2400" b="1" u="sng" kern="150" dirty="0">
                <a:effectLst/>
                <a:latin typeface="Garamond" panose="02020404030301010803" pitchFamily="18" charset="0"/>
                <a:ea typeface="NSimSun" panose="02010609030101010101" pitchFamily="49" charset="-122"/>
                <a:cs typeface="Lucida Sans" panose="020B0602030504020204" pitchFamily="34" charset="0"/>
              </a:rPr>
              <a:t>Finansowania domów pomocy społecznej w roku 2023  </a:t>
            </a:r>
            <a:br>
              <a:rPr lang="pl-PL" sz="2400" kern="150" dirty="0">
                <a:effectLst/>
                <a:latin typeface="Garamond" panose="02020404030301010803" pitchFamily="18" charset="0"/>
                <a:ea typeface="NSimSun" panose="02010609030101010101" pitchFamily="49" charset="-122"/>
                <a:cs typeface="Lucida Sans" panose="020B0602030504020204" pitchFamily="34" charset="0"/>
              </a:rPr>
            </a:br>
            <a:endParaRPr lang="pl-PL" sz="2400" dirty="0"/>
          </a:p>
        </p:txBody>
      </p:sp>
      <p:sp>
        <p:nvSpPr>
          <p:cNvPr id="3" name="Symbol zastępczy zawartości 2">
            <a:extLst>
              <a:ext uri="{FF2B5EF4-FFF2-40B4-BE49-F238E27FC236}">
                <a16:creationId xmlns:a16="http://schemas.microsoft.com/office/drawing/2014/main" id="{080ED699-C773-DA78-8086-8487CC5A377F}"/>
              </a:ext>
            </a:extLst>
          </p:cNvPr>
          <p:cNvSpPr>
            <a:spLocks noGrp="1"/>
          </p:cNvSpPr>
          <p:nvPr>
            <p:ph idx="1"/>
          </p:nvPr>
        </p:nvSpPr>
        <p:spPr>
          <a:xfrm>
            <a:off x="1451579" y="2015732"/>
            <a:ext cx="9603275" cy="4094511"/>
          </a:xfrm>
        </p:spPr>
        <p:txBody>
          <a:bodyPr>
            <a:normAutofit fontScale="77500" lnSpcReduction="20000"/>
          </a:bodyPr>
          <a:lstStyle/>
          <a:p>
            <a:pPr indent="0" algn="just">
              <a:lnSpc>
                <a:spcPct val="125000"/>
              </a:lnSpc>
              <a:spcAft>
                <a:spcPts val="700"/>
              </a:spcAft>
              <a:buNone/>
            </a:pPr>
            <a:r>
              <a:rPr lang="pl-PL" sz="2100" kern="150" dirty="0">
                <a:effectLst/>
                <a:latin typeface="Garamond" panose="02020404030301010803" pitchFamily="18" charset="0"/>
                <a:ea typeface="NSimSun" panose="02010609030101010101" pitchFamily="49" charset="-122"/>
                <a:cs typeface="Lucida Sans" panose="020B0602030504020204" pitchFamily="34" charset="0"/>
              </a:rPr>
              <a:t>Biorąc pod uwagę powyższe, na bieżącą działalność domów pomocy społecznej przeznaczono </a:t>
            </a:r>
            <a:r>
              <a:rPr lang="pl-PL" sz="2100" b="1" kern="150" dirty="0">
                <a:effectLst/>
                <a:latin typeface="Garamond" panose="02020404030301010803" pitchFamily="18" charset="0"/>
                <a:ea typeface="NSimSun" panose="02010609030101010101" pitchFamily="49" charset="-122"/>
                <a:cs typeface="Lucida Sans" panose="020B0602030504020204" pitchFamily="34" charset="0"/>
              </a:rPr>
              <a:t>42.179.003 zł.</a:t>
            </a:r>
            <a:r>
              <a:rPr lang="pl-PL" sz="2100" kern="150" dirty="0">
                <a:effectLst/>
                <a:latin typeface="Garamond" panose="02020404030301010803" pitchFamily="18" charset="0"/>
                <a:ea typeface="NSimSun" panose="02010609030101010101" pitchFamily="49" charset="-122"/>
                <a:cs typeface="Lucida Sans" panose="020B0602030504020204" pitchFamily="34" charset="0"/>
              </a:rPr>
              <a:t>,            w ramach których finansowaniu podlegają mieszkańcy przebywający w placówce na tzw. „starych zasadach”.</a:t>
            </a:r>
          </a:p>
          <a:p>
            <a:pPr indent="0" algn="just">
              <a:lnSpc>
                <a:spcPct val="125000"/>
              </a:lnSpc>
              <a:spcAft>
                <a:spcPts val="700"/>
              </a:spcAft>
              <a:buNone/>
            </a:pPr>
            <a:r>
              <a:rPr lang="pl-PL" sz="2100" dirty="0">
                <a:effectLst/>
                <a:latin typeface="Garamond" panose="02020404030301010803" pitchFamily="18" charset="0"/>
                <a:ea typeface="Calibri" panose="020F0502020204030204" pitchFamily="34" charset="0"/>
                <a:cs typeface="Calibri" panose="020F0502020204030204" pitchFamily="34" charset="0"/>
              </a:rPr>
              <a:t>Informuję także, że w roku 2023, w budżecie Wojewody Warmińsko – Mazurskiego nie było nadwyżki środków, które mogły być przeznaczone na dofinansowanie działalności domów w zakresie wydatków na zakup wyposażenia, doposażenia, czy remonty.</a:t>
            </a:r>
            <a:endParaRPr lang="pl-PL" sz="2100" dirty="0">
              <a:effectLst/>
              <a:latin typeface="Garamond" panose="02020404030301010803" pitchFamily="18" charset="0"/>
              <a:ea typeface="Calibri" panose="020F0502020204030204" pitchFamily="34" charset="0"/>
              <a:cs typeface="Times New Roman" panose="02020603050405020304" pitchFamily="18" charset="0"/>
            </a:endParaRPr>
          </a:p>
          <a:p>
            <a:pPr indent="0" algn="just">
              <a:lnSpc>
                <a:spcPct val="125000"/>
              </a:lnSpc>
              <a:spcAft>
                <a:spcPts val="700"/>
              </a:spcAft>
              <a:buNone/>
            </a:pPr>
            <a:r>
              <a:rPr lang="pl-PL" sz="2100" kern="150" dirty="0">
                <a:effectLst/>
                <a:latin typeface="Garamond" panose="02020404030301010803" pitchFamily="18" charset="0"/>
                <a:ea typeface="NSimSun" panose="02010609030101010101" pitchFamily="49" charset="-122"/>
                <a:cs typeface="Lucida Sans" panose="020B0602030504020204" pitchFamily="34" charset="0"/>
              </a:rPr>
              <a:t>	Jednakże, Ministerstwo Rodziny i Polityki Społecznej, z rezerw celowych budżetu państwa przyznało dodatkowe środki, przeznaczone na wypłatę dodatków do wynagrodzeń pracowników zatrudnionych na umowę        o pracę w domach pomocy społecznej prowadzonych przez jednostki samorządu terytorialnego lub w domach pomocy społecznej prowadzonych na zlecenie jednostek samorządu terytorialnego, w łącznej wysokości </a:t>
            </a:r>
            <a:r>
              <a:rPr lang="pl-PL" sz="2100" b="1" kern="150" dirty="0">
                <a:effectLst/>
                <a:latin typeface="Garamond" panose="02020404030301010803" pitchFamily="18" charset="0"/>
                <a:ea typeface="NSimSun" panose="02010609030101010101" pitchFamily="49" charset="-122"/>
                <a:cs typeface="Lucida Sans" panose="020B0602030504020204" pitchFamily="34" charset="0"/>
              </a:rPr>
              <a:t>15.744.890 zł. </a:t>
            </a:r>
            <a:r>
              <a:rPr lang="pl-PL" sz="2100" kern="150" dirty="0">
                <a:effectLst/>
                <a:latin typeface="Garamond" panose="02020404030301010803" pitchFamily="18" charset="0"/>
                <a:ea typeface="Times New Roman" panose="02020603050405020304" pitchFamily="18" charset="0"/>
                <a:cs typeface="Lucida Sans" panose="020B0602030504020204" pitchFamily="34" charset="0"/>
              </a:rPr>
              <a:t>Dofinansowanie w ramach tych środków obejmuje okres od kwietnia do grudnia 2023 r.</a:t>
            </a:r>
            <a:endParaRPr lang="pl-PL" sz="2100" kern="150" dirty="0">
              <a:effectLst/>
              <a:latin typeface="Garamond" panose="02020404030301010803" pitchFamily="18" charset="0"/>
              <a:ea typeface="NSimSun" panose="02010609030101010101" pitchFamily="49" charset="-122"/>
              <a:cs typeface="Lucida Sans" panose="020B0602030504020204" pitchFamily="34" charset="0"/>
            </a:endParaRPr>
          </a:p>
          <a:p>
            <a:pPr algn="just">
              <a:lnSpc>
                <a:spcPct val="125000"/>
              </a:lnSpc>
              <a:spcAft>
                <a:spcPts val="700"/>
              </a:spcAft>
            </a:pPr>
            <a:r>
              <a:rPr lang="pl-PL" sz="2100" b="1" kern="150" dirty="0">
                <a:effectLst/>
                <a:latin typeface="Garamond" panose="02020404030301010803" pitchFamily="18" charset="0"/>
                <a:ea typeface="NSimSun" panose="02010609030101010101" pitchFamily="49" charset="-122"/>
                <a:cs typeface="Lucida Sans" panose="020B0602030504020204" pitchFamily="34" charset="0"/>
              </a:rPr>
              <a:t> </a:t>
            </a:r>
            <a:r>
              <a:rPr lang="pl-PL" sz="2100" kern="150" dirty="0">
                <a:effectLst/>
                <a:latin typeface="Garamond" panose="02020404030301010803" pitchFamily="18" charset="0"/>
                <a:ea typeface="NSimSun" panose="02010609030101010101" pitchFamily="49" charset="-122"/>
                <a:cs typeface="Lucida Sans" panose="020B0602030504020204" pitchFamily="34" charset="0"/>
              </a:rPr>
              <a:t>Łącznie, w roku 2023 na realizację bieżącej działalności domów pomocy społecznej przeznaczono </a:t>
            </a:r>
            <a:r>
              <a:rPr lang="pl-PL" sz="2100" b="1" kern="150" dirty="0">
                <a:effectLst/>
                <a:latin typeface="Garamond" panose="02020404030301010803" pitchFamily="18" charset="0"/>
                <a:ea typeface="NSimSun" panose="02010609030101010101" pitchFamily="49" charset="-122"/>
                <a:cs typeface="Lucida Sans" panose="020B0602030504020204" pitchFamily="34" charset="0"/>
              </a:rPr>
              <a:t>57.861.022 zł.</a:t>
            </a:r>
            <a:r>
              <a:rPr lang="pl-PL" sz="2100" kern="150" dirty="0">
                <a:effectLst/>
                <a:latin typeface="Garamond" panose="02020404030301010803" pitchFamily="18" charset="0"/>
                <a:ea typeface="NSimSun" panose="02010609030101010101" pitchFamily="49" charset="-122"/>
                <a:cs typeface="Lucida Sans" panose="020B0602030504020204" pitchFamily="34" charset="0"/>
              </a:rPr>
              <a:t> </a:t>
            </a:r>
          </a:p>
          <a:p>
            <a:endParaRPr lang="pl-PL" dirty="0"/>
          </a:p>
        </p:txBody>
      </p:sp>
    </p:spTree>
    <p:extLst>
      <p:ext uri="{BB962C8B-B14F-4D97-AF65-F5344CB8AC3E}">
        <p14:creationId xmlns:p14="http://schemas.microsoft.com/office/powerpoint/2010/main" val="31339637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E1D653-A8D3-B839-4AD2-C56C66261051}"/>
              </a:ext>
            </a:extLst>
          </p:cNvPr>
          <p:cNvSpPr>
            <a:spLocks noGrp="1"/>
          </p:cNvSpPr>
          <p:nvPr>
            <p:ph type="title"/>
          </p:nvPr>
        </p:nvSpPr>
        <p:spPr/>
        <p:txBody>
          <a:bodyPr/>
          <a:lstStyle/>
          <a:p>
            <a:pPr algn="ctr"/>
            <a:r>
              <a:rPr lang="pl-PL" dirty="0">
                <a:latin typeface="Garamond" panose="02020404030301010803" pitchFamily="18" charset="0"/>
              </a:rPr>
              <a:t>PYTANIA I ODPOWIEDZI</a:t>
            </a:r>
          </a:p>
        </p:txBody>
      </p:sp>
      <p:sp>
        <p:nvSpPr>
          <p:cNvPr id="3" name="Symbol zastępczy zawartości 2">
            <a:extLst>
              <a:ext uri="{FF2B5EF4-FFF2-40B4-BE49-F238E27FC236}">
                <a16:creationId xmlns:a16="http://schemas.microsoft.com/office/drawing/2014/main" id="{7331B9DB-204A-3072-1BB0-487EE77FB23C}"/>
              </a:ext>
            </a:extLst>
          </p:cNvPr>
          <p:cNvSpPr>
            <a:spLocks noGrp="1"/>
          </p:cNvSpPr>
          <p:nvPr>
            <p:ph idx="1"/>
          </p:nvPr>
        </p:nvSpPr>
        <p:spPr/>
        <p:txBody>
          <a:bodyPr>
            <a:normAutofit fontScale="92500" lnSpcReduction="10000"/>
          </a:bodyPr>
          <a:lstStyle/>
          <a:p>
            <a:pPr algn="just"/>
            <a:r>
              <a:rPr lang="pl-PL" sz="1800" b="1" i="0" u="none" strike="noStrike" dirty="0">
                <a:solidFill>
                  <a:srgbClr val="000000"/>
                </a:solidFill>
                <a:effectLst/>
                <a:latin typeface="Garamond" panose="02020404030301010803" pitchFamily="18" charset="0"/>
              </a:rPr>
              <a:t>Najbardziej aktualne pytanie w kontekście przyjętej Strategii Rozwoju Usług Społecznych i doświadczeń kontrolnych jest następujące:</a:t>
            </a:r>
            <a:r>
              <a:rPr lang="pl-PL" sz="1800" b="0" i="0" u="none" strike="noStrike" dirty="0">
                <a:solidFill>
                  <a:srgbClr val="000000"/>
                </a:solidFill>
                <a:effectLst/>
                <a:latin typeface="Garamond" panose="02020404030301010803" pitchFamily="18" charset="0"/>
              </a:rPr>
              <a:t> Jak będę podchodzić służby kontrolne do rozwoju nowych usług realizowanych potencjalnie przez dps, w tym np. usługi sąsiedzkie, </a:t>
            </a:r>
            <a:r>
              <a:rPr lang="pl-PL" sz="1800" b="0" i="0" u="none" strike="noStrike" dirty="0" err="1">
                <a:solidFill>
                  <a:srgbClr val="000000"/>
                </a:solidFill>
                <a:effectLst/>
                <a:latin typeface="Garamond" panose="02020404030301010803" pitchFamily="18" charset="0"/>
              </a:rPr>
              <a:t>teleopieki</a:t>
            </a:r>
            <a:r>
              <a:rPr lang="pl-PL" sz="1800" b="0" i="0" u="none" strike="noStrike" dirty="0">
                <a:solidFill>
                  <a:srgbClr val="000000"/>
                </a:solidFill>
                <a:effectLst/>
                <a:latin typeface="Garamond" panose="02020404030301010803" pitchFamily="18" charset="0"/>
              </a:rPr>
              <a:t>, terapii i rehabilitacji adresowanej do osób niebędących mieszkańcami dps, usług transportowych, sprzedaży posiłków dla osób nie zamieszkujących w dps itp. Przypomnę, że jeszcze niedawno w trybie zaleceń pokontrolnych nakazywano zmianę statutu, w celu wyeliminowania nawet najdrobniejszych usług adresowanych do osób niebędących mieszkańcami.</a:t>
            </a:r>
            <a:r>
              <a:rPr lang="pl-PL" dirty="0">
                <a:latin typeface="Garamond" panose="02020404030301010803" pitchFamily="18" charset="0"/>
              </a:rPr>
              <a:t> </a:t>
            </a:r>
          </a:p>
          <a:p>
            <a:pPr algn="just"/>
            <a:r>
              <a:rPr lang="pl-PL" sz="1800" b="0" i="0" u="none" strike="noStrike" dirty="0">
                <a:solidFill>
                  <a:srgbClr val="000000"/>
                </a:solidFill>
                <a:effectLst/>
                <a:latin typeface="Garamond" panose="02020404030301010803" pitchFamily="18" charset="0"/>
              </a:rPr>
              <a:t>Następują zmiany w przepisach prawa w związku z tym i podejście służb Wojewody ulega zmianie. Niemniej jak będziemy podchodzić do konkretnych kwestii, na chwilę obecną nie jesteśmy w stanie określić, bowiem żaden z domów jeszcze takich usług nie zaczął świadczyć. W odpowiednim czasie będziemy przekazywać wytyczne (jeżeli będzie taka potrzeba) po konsultacji z MRiPS</a:t>
            </a:r>
            <a:r>
              <a:rPr lang="pl-PL" dirty="0">
                <a:latin typeface="Garamond" panose="02020404030301010803" pitchFamily="18" charset="0"/>
              </a:rPr>
              <a:t>.</a:t>
            </a:r>
          </a:p>
        </p:txBody>
      </p:sp>
    </p:spTree>
    <p:extLst>
      <p:ext uri="{BB962C8B-B14F-4D97-AF65-F5344CB8AC3E}">
        <p14:creationId xmlns:p14="http://schemas.microsoft.com/office/powerpoint/2010/main" val="34427252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2C73774B-8094-20A2-54B9-8DCC3D8B4BFE}"/>
              </a:ext>
            </a:extLst>
          </p:cNvPr>
          <p:cNvSpPr>
            <a:spLocks noGrp="1"/>
          </p:cNvSpPr>
          <p:nvPr>
            <p:ph type="title"/>
          </p:nvPr>
        </p:nvSpPr>
        <p:spPr/>
        <p:txBody>
          <a:bodyPr>
            <a:normAutofit fontScale="90000"/>
          </a:bodyPr>
          <a:lstStyle/>
          <a:p>
            <a:pPr algn="ctr"/>
            <a:br>
              <a:rPr lang="pl-PL" b="1" dirty="0">
                <a:latin typeface="Garamond" panose="02020404030301010803" pitchFamily="18" charset="0"/>
              </a:rPr>
            </a:br>
            <a:r>
              <a:rPr lang="pl-PL" sz="4000" b="1" dirty="0">
                <a:latin typeface="Garamond" panose="02020404030301010803" pitchFamily="18" charset="0"/>
              </a:rPr>
              <a:t>DZIĘKUJĘ ZA UWAGĘ</a:t>
            </a:r>
            <a:endParaRPr lang="pl-PL" sz="4000" dirty="0"/>
          </a:p>
        </p:txBody>
      </p:sp>
      <p:sp>
        <p:nvSpPr>
          <p:cNvPr id="2" name="Symbol zastępczy zawartości 1">
            <a:extLst>
              <a:ext uri="{FF2B5EF4-FFF2-40B4-BE49-F238E27FC236}">
                <a16:creationId xmlns:a16="http://schemas.microsoft.com/office/drawing/2014/main" id="{1A3E08D2-ED6C-0E05-05BE-04B6E75E4E4A}"/>
              </a:ext>
            </a:extLst>
          </p:cNvPr>
          <p:cNvSpPr>
            <a:spLocks noGrp="1"/>
          </p:cNvSpPr>
          <p:nvPr>
            <p:ph idx="1"/>
          </p:nvPr>
        </p:nvSpPr>
        <p:spPr/>
        <p:txBody>
          <a:bodyPr>
            <a:normAutofit fontScale="62500" lnSpcReduction="20000"/>
          </a:bodyPr>
          <a:lstStyle/>
          <a:p>
            <a:pPr marL="0" indent="0" algn="ctr">
              <a:buNone/>
            </a:pPr>
            <a:endParaRPr lang="pl-PL" sz="4400" b="1" dirty="0">
              <a:solidFill>
                <a:schemeClr val="tx1"/>
              </a:solidFill>
              <a:latin typeface="Garamond" panose="02020404030301010803" pitchFamily="18" charset="0"/>
            </a:endParaRPr>
          </a:p>
          <a:p>
            <a:pPr marL="0" indent="0" algn="ctr">
              <a:buNone/>
            </a:pPr>
            <a:endParaRPr lang="pl-PL" sz="4400" b="1" dirty="0">
              <a:solidFill>
                <a:schemeClr val="tx1"/>
              </a:solidFill>
              <a:latin typeface="Garamond" panose="02020404030301010803" pitchFamily="18" charset="0"/>
            </a:endParaRPr>
          </a:p>
          <a:p>
            <a:pPr marL="0" indent="0">
              <a:buNone/>
            </a:pPr>
            <a:endParaRPr lang="pl-PL" sz="1600" b="1" dirty="0">
              <a:solidFill>
                <a:schemeClr val="tx1"/>
              </a:solidFill>
              <a:latin typeface="Garamond" panose="02020404030301010803" pitchFamily="18" charset="0"/>
            </a:endParaRPr>
          </a:p>
          <a:p>
            <a:pPr marL="0" indent="0">
              <a:buNone/>
            </a:pPr>
            <a:endParaRPr lang="pl-PL" sz="1600" b="1" dirty="0">
              <a:solidFill>
                <a:schemeClr val="tx1"/>
              </a:solidFill>
              <a:latin typeface="Garamond" panose="02020404030301010803" pitchFamily="18" charset="0"/>
            </a:endParaRPr>
          </a:p>
          <a:p>
            <a:pPr marL="0" indent="0">
              <a:buNone/>
            </a:pPr>
            <a:endParaRPr lang="pl-PL" sz="1600" b="1" dirty="0">
              <a:solidFill>
                <a:schemeClr val="tx1"/>
              </a:solidFill>
              <a:latin typeface="Garamond" panose="02020404030301010803" pitchFamily="18" charset="0"/>
            </a:endParaRPr>
          </a:p>
          <a:p>
            <a:pPr marL="0" indent="0">
              <a:buNone/>
            </a:pPr>
            <a:r>
              <a:rPr lang="pl-PL" sz="2500" b="1" dirty="0">
                <a:solidFill>
                  <a:schemeClr val="tx1"/>
                </a:solidFill>
                <a:latin typeface="Garamond" panose="02020404030301010803" pitchFamily="18" charset="0"/>
              </a:rPr>
              <a:t>Ewa Kordalska</a:t>
            </a:r>
          </a:p>
          <a:p>
            <a:pPr marL="0" indent="0">
              <a:buNone/>
            </a:pPr>
            <a:r>
              <a:rPr lang="pl-PL" sz="2500" b="1" dirty="0">
                <a:solidFill>
                  <a:schemeClr val="tx1"/>
                </a:solidFill>
                <a:latin typeface="Garamond" panose="02020404030301010803" pitchFamily="18" charset="0"/>
              </a:rPr>
              <a:t>Kierownik Oddziału Nadzoru i Kontroli w Pomocy Społecznej</a:t>
            </a:r>
          </a:p>
          <a:p>
            <a:pPr marL="0" indent="0">
              <a:buNone/>
            </a:pPr>
            <a:r>
              <a:rPr lang="pl-PL" sz="2500" b="1" dirty="0">
                <a:solidFill>
                  <a:schemeClr val="tx1"/>
                </a:solidFill>
                <a:latin typeface="Garamond" panose="02020404030301010803" pitchFamily="18" charset="0"/>
              </a:rPr>
              <a:t>Warmińsko-Mazurski Urząd Wojewódzki</a:t>
            </a:r>
          </a:p>
          <a:p>
            <a:pPr marL="0" indent="0">
              <a:buNone/>
            </a:pPr>
            <a:r>
              <a:rPr lang="pl-PL" sz="2500" b="1" dirty="0">
                <a:solidFill>
                  <a:schemeClr val="tx1"/>
                </a:solidFill>
                <a:latin typeface="Garamond" panose="02020404030301010803" pitchFamily="18" charset="0"/>
              </a:rPr>
              <a:t>w Olsztynie</a:t>
            </a:r>
          </a:p>
        </p:txBody>
      </p:sp>
    </p:spTree>
    <p:extLst>
      <p:ext uri="{BB962C8B-B14F-4D97-AF65-F5344CB8AC3E}">
        <p14:creationId xmlns:p14="http://schemas.microsoft.com/office/powerpoint/2010/main" val="1833858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4D9C7-B9EF-630B-8BB1-0A2F6DCFB1D6}"/>
              </a:ext>
            </a:extLst>
          </p:cNvPr>
          <p:cNvSpPr>
            <a:spLocks noGrp="1"/>
          </p:cNvSpPr>
          <p:nvPr>
            <p:ph type="title"/>
          </p:nvPr>
        </p:nvSpPr>
        <p:spPr/>
        <p:txBody>
          <a:bodyPr/>
          <a:lstStyle/>
          <a:p>
            <a:pPr algn="ctr"/>
            <a:r>
              <a:rPr lang="pl-PL" sz="3200" b="1" dirty="0">
                <a:solidFill>
                  <a:schemeClr val="tx1"/>
                </a:solidFill>
                <a:latin typeface="Garamond" panose="02020404030301010803" pitchFamily="18" charset="0"/>
              </a:rPr>
              <a:t>NADZÓR NAD FUNKCJONOWANIEM DOMÓW POMOCY SPOŁECZNEJ i placówek</a:t>
            </a:r>
            <a:endParaRPr lang="pl-PL" dirty="0"/>
          </a:p>
        </p:txBody>
      </p:sp>
      <p:sp>
        <p:nvSpPr>
          <p:cNvPr id="3" name="Symbol zastępczy zawartości 2">
            <a:extLst>
              <a:ext uri="{FF2B5EF4-FFF2-40B4-BE49-F238E27FC236}">
                <a16:creationId xmlns:a16="http://schemas.microsoft.com/office/drawing/2014/main" id="{B1776874-E814-E34A-1078-239EB423272D}"/>
              </a:ext>
            </a:extLst>
          </p:cNvPr>
          <p:cNvSpPr>
            <a:spLocks noGrp="1"/>
          </p:cNvSpPr>
          <p:nvPr>
            <p:ph idx="1"/>
          </p:nvPr>
        </p:nvSpPr>
        <p:spPr>
          <a:xfrm>
            <a:off x="1451579" y="2015731"/>
            <a:ext cx="9603275" cy="4108843"/>
          </a:xfrm>
        </p:spPr>
        <p:txBody>
          <a:bodyPr>
            <a:noAutofit/>
          </a:bodyPr>
          <a:lstStyle/>
          <a:p>
            <a:pPr algn="just">
              <a:spcBef>
                <a:spcPts val="100"/>
              </a:spcBef>
              <a:spcAft>
                <a:spcPts val="200"/>
              </a:spcAft>
            </a:pPr>
            <a:r>
              <a:rPr lang="pl-PL" sz="1800" dirty="0">
                <a:effectLst/>
                <a:latin typeface="Garamond" panose="02020404030301010803" pitchFamily="18" charset="0"/>
                <a:ea typeface="Times New Roman" panose="02020603050405020304" pitchFamily="18" charset="0"/>
                <a:cs typeface="Helvetica" panose="020B0604020202020204" pitchFamily="34" charset="0"/>
              </a:rPr>
              <a:t>§ 15. 1. </a:t>
            </a:r>
            <a:r>
              <a:rPr lang="pl-PL" sz="1800" b="1" dirty="0">
                <a:effectLst/>
                <a:latin typeface="Garamond" panose="02020404030301010803" pitchFamily="18" charset="0"/>
                <a:ea typeface="Times New Roman" panose="02020603050405020304" pitchFamily="18" charset="0"/>
                <a:cs typeface="Helvetica" panose="020B0604020202020204" pitchFamily="34" charset="0"/>
              </a:rPr>
              <a:t>Czynności kontrolnych </a:t>
            </a:r>
            <a:r>
              <a:rPr lang="pl-PL" sz="1800" b="1" dirty="0">
                <a:solidFill>
                  <a:srgbClr val="FF0000"/>
                </a:solidFill>
                <a:effectLst/>
                <a:latin typeface="Garamond" panose="02020404030301010803" pitchFamily="18" charset="0"/>
                <a:ea typeface="Times New Roman" panose="02020603050405020304" pitchFamily="18" charset="0"/>
                <a:cs typeface="Helvetica" panose="020B0604020202020204" pitchFamily="34" charset="0"/>
              </a:rPr>
              <a:t>dokonuje się w obecności kierownika lub wyznaczonego przez niego pracownika</a:t>
            </a:r>
            <a:r>
              <a:rPr lang="pl-PL" sz="1800" b="1" dirty="0">
                <a:effectLst/>
                <a:latin typeface="Garamond" panose="02020404030301010803" pitchFamily="18" charset="0"/>
                <a:ea typeface="Times New Roman" panose="02020603050405020304" pitchFamily="18" charset="0"/>
                <a:cs typeface="Helvetica" panose="020B0604020202020204" pitchFamily="34" charset="0"/>
              </a:rPr>
              <a:t> jednostki podlegającej kontroli.</a:t>
            </a:r>
            <a:endParaRPr lang="pl-PL" sz="1800" dirty="0">
              <a:effectLst/>
              <a:latin typeface="Garamond" panose="02020404030301010803" pitchFamily="18" charset="0"/>
              <a:ea typeface="Times New Roman" panose="02020603050405020304" pitchFamily="18" charset="0"/>
              <a:cs typeface="Helvetica" panose="020B0604020202020204" pitchFamily="34" charset="0"/>
            </a:endParaRPr>
          </a:p>
          <a:p>
            <a:pPr marL="0" indent="0" algn="just">
              <a:spcBef>
                <a:spcPts val="100"/>
              </a:spcBef>
              <a:spcAft>
                <a:spcPts val="200"/>
              </a:spcAft>
              <a:buNone/>
            </a:pP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2. W przypadku </a:t>
            </a: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kontroli doraźnej czynności kontrolne mogą być dokonane w obecności znajdującego się na terenie jednostki podlegającej kontroli pracownika tej jednostki</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a:t>
            </a:r>
          </a:p>
          <a:p>
            <a:pPr marL="0" indent="0" algn="just">
              <a:spcBef>
                <a:spcPts val="100"/>
              </a:spcBef>
              <a:spcAft>
                <a:spcPts val="200"/>
              </a:spcAft>
              <a:buNone/>
            </a:pP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3. </a:t>
            </a: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Pracownicy jednostki podlegającej kontroli </a:t>
            </a:r>
            <a:r>
              <a:rPr lang="pl-PL" sz="1800" b="1" dirty="0">
                <a:solidFill>
                  <a:srgbClr val="FF0000"/>
                </a:solidFill>
                <a:effectLst/>
                <a:latin typeface="Garamond" panose="02020404030301010803" pitchFamily="18" charset="0"/>
                <a:ea typeface="Times New Roman" panose="02020603050405020304" pitchFamily="18" charset="0"/>
                <a:cs typeface="Helvetica" panose="020B0604020202020204" pitchFamily="34" charset="0"/>
              </a:rPr>
              <a:t>udzielają</a:t>
            </a:r>
            <a:r>
              <a:rPr lang="pl-PL" sz="1800" dirty="0">
                <a:solidFill>
                  <a:srgbClr val="FF0000"/>
                </a:solidFill>
                <a:effectLst/>
                <a:latin typeface="Garamond" panose="02020404030301010803" pitchFamily="18" charset="0"/>
                <a:ea typeface="Times New Roman" panose="02020603050405020304" pitchFamily="18" charset="0"/>
                <a:cs typeface="Helvetica" panose="020B0604020202020204" pitchFamily="34" charset="0"/>
              </a:rPr>
              <a:t>, </a:t>
            </a:r>
            <a:r>
              <a:rPr lang="pl-PL" sz="1800" b="1" u="sng" dirty="0">
                <a:solidFill>
                  <a:srgbClr val="FF0000"/>
                </a:solidFill>
                <a:effectLst/>
                <a:latin typeface="Garamond" panose="02020404030301010803" pitchFamily="18" charset="0"/>
                <a:ea typeface="Times New Roman" panose="02020603050405020304" pitchFamily="18" charset="0"/>
                <a:cs typeface="Helvetica" panose="020B0604020202020204" pitchFamily="34" charset="0"/>
              </a:rPr>
              <a:t>w wyznaczonym przez zespół inspektorów terminie</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 </a:t>
            </a:r>
            <a:r>
              <a:rPr lang="pl-PL" sz="1800" u="sng"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ustnych lub pisemnych wyjaśnień w sprawach dotyczących przedmiotu kontroli.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Z przyjęcia ustnych wyjaśnień członek zespołu inspektorów sporządza protokół.</a:t>
            </a:r>
          </a:p>
          <a:p>
            <a:pPr marL="0" indent="0" algn="just">
              <a:spcBef>
                <a:spcPts val="100"/>
              </a:spcBef>
              <a:spcAft>
                <a:spcPts val="200"/>
              </a:spcAft>
              <a:buNone/>
            </a:pP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4. Każdy ma prawo złożyć ustne lub pisemne oświadczenie dotyczące zakresu kontroli. Z przyjęcia ustnego oświadczenia członek zespołu inspektorów sporządza protokół.</a:t>
            </a:r>
          </a:p>
          <a:p>
            <a:pPr marL="0" indent="0" algn="just">
              <a:spcBef>
                <a:spcPts val="100"/>
              </a:spcBef>
              <a:spcAft>
                <a:spcPts val="200"/>
              </a:spcAft>
              <a:buNone/>
            </a:pP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5. Czynności kontrolnych dokonuje się z </a:t>
            </a:r>
            <a:r>
              <a:rPr lang="pl-PL" sz="1800" b="1" dirty="0">
                <a:solidFill>
                  <a:srgbClr val="FF0000"/>
                </a:solidFill>
                <a:effectLst/>
                <a:latin typeface="Garamond" panose="02020404030301010803" pitchFamily="18" charset="0"/>
                <a:ea typeface="Times New Roman" panose="02020603050405020304" pitchFamily="18" charset="0"/>
                <a:cs typeface="Helvetica" panose="020B0604020202020204" pitchFamily="34" charset="0"/>
              </a:rPr>
              <a:t>poszanowaniem praw oraz godności </a:t>
            </a: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osób i rodzin korzystających ze świadczeń z pomocy społecznej </a:t>
            </a:r>
            <a:r>
              <a:rPr lang="pl-PL" sz="1800"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lub </a:t>
            </a:r>
            <a:r>
              <a:rPr lang="pl-PL" sz="1800" b="1" dirty="0">
                <a:solidFill>
                  <a:srgbClr val="000000"/>
                </a:solidFill>
                <a:effectLst/>
                <a:latin typeface="Garamond" panose="02020404030301010803" pitchFamily="18" charset="0"/>
                <a:ea typeface="Times New Roman" panose="02020603050405020304" pitchFamily="18" charset="0"/>
                <a:cs typeface="Helvetica" panose="020B0604020202020204" pitchFamily="34" charset="0"/>
              </a:rPr>
              <a:t>usług świadczonych przez jednostki podlegające kontroli.</a:t>
            </a:r>
          </a:p>
          <a:p>
            <a:endParaRPr lang="pl-PL" sz="1800" dirty="0"/>
          </a:p>
        </p:txBody>
      </p:sp>
    </p:spTree>
    <p:extLst>
      <p:ext uri="{BB962C8B-B14F-4D97-AF65-F5344CB8AC3E}">
        <p14:creationId xmlns:p14="http://schemas.microsoft.com/office/powerpoint/2010/main" val="66020896"/>
      </p:ext>
    </p:extLst>
  </p:cSld>
  <p:clrMapOvr>
    <a:masterClrMapping/>
  </p:clrMapOvr>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7707</TotalTime>
  <Words>10407</Words>
  <Application>Microsoft Office PowerPoint</Application>
  <PresentationFormat>Panoramiczny</PresentationFormat>
  <Paragraphs>374</Paragraphs>
  <Slides>85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85</vt:i4>
      </vt:variant>
    </vt:vector>
  </HeadingPairs>
  <TitlesOfParts>
    <vt:vector size="92" baseType="lpstr">
      <vt:lpstr>Arial</vt:lpstr>
      <vt:lpstr>Calibri</vt:lpstr>
      <vt:lpstr>Garamond</vt:lpstr>
      <vt:lpstr>Gill Sans MT</vt:lpstr>
      <vt:lpstr>Symbol</vt:lpstr>
      <vt:lpstr>Wingdings</vt:lpstr>
      <vt:lpstr>Galeria</vt:lpstr>
      <vt:lpstr>NARADA KADRY DOMÓW POMOCY SPOŁECZNEJ oraz placówek zapewniających całodobową opiekę OSOBOM NIEPEŁNOSPRAWNYM, PRZEWLEKLE CHORYM LUB OSOBOM W PODESZŁYM WIEKU</vt:lpstr>
      <vt:lpstr>Prezentacja programu PowerPoint</vt:lpstr>
      <vt:lpstr>NADZÓR NAD FUNKCJONOWANIEM DOMÓW POMOCY SPOŁECZNEJ </vt:lpstr>
      <vt:lpstr>NADZÓR NAD FUNKCJONOWANIEM DOMÓW POMOCY SPOŁECZNEJ i placówek</vt:lpstr>
      <vt:lpstr>NADZÓR NAD FUNKCJONOWANIEM DOMÓW POMOCY SPOŁECZNEJ i placówek</vt:lpstr>
      <vt:lpstr>NADZÓR NAD FUNKCJONOWANIEM DOMÓW POMOCY SPOŁECZNEJ i placówek</vt:lpstr>
      <vt:lpstr>NADZÓR NAD FUNKCJONOWANIEM DOMÓW POMOCY SPOŁECZNEJ i placówek</vt:lpstr>
      <vt:lpstr>NADZÓR NAD FUNKCJONOWANIEM DOMÓW POMOCY SPOŁECZNEJ i placówek</vt:lpstr>
      <vt:lpstr>NADZÓR NAD FUNKCJONOWANIEM DOMÓW POMOCY SPOŁECZNEJ i placówek</vt:lpstr>
      <vt:lpstr>Prezentacja programu PowerPoint</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ZALECANA PRZEZ mrIps PROCEDURA POSTĘPOWANIA PRZY WDRAŻANIU ROZWIĄZAŃ DOT. TWORZENIA MIEJSC PRZEZNACZONYCH NA ŚWIADCZENIE USŁUG WSPARCIA KRÓTKOTERMINOWEGO W DOMACH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NOWELIZACJA USTAWY O POMOCY SPOŁECZNEJ                        z 28 LIPCA 2023 R. DOT.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ZMIANY W ROZPORZĄDZENIU W SPRAWIE DOMÓW POMOCY SPOŁECZNEJ</vt:lpstr>
      <vt:lpstr>Przepisy przejściowe</vt:lpstr>
      <vt:lpstr>NIEPRAWIDŁOWOŚCI I UCHYBIENIA STWIERDZONE W TOKU KONTROLI</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NIEPRAWIDŁOWOŚCI I UCHYBIENIA</vt:lpstr>
      <vt:lpstr> Finansowania domów pomocy społecznej w roku 2023   </vt:lpstr>
      <vt:lpstr> Finansowania domów pomocy społecznej w roku 2023   </vt:lpstr>
      <vt:lpstr>PYTANIA I ODPOWIEDZI</vt:lpstr>
      <vt:lpstr> 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Ustawa  z dnia 19 lipca 2019 r.</dc:title>
  <dc:creator>Anna Wilk</dc:creator>
  <cp:lastModifiedBy>Ewa Kordalska</cp:lastModifiedBy>
  <cp:revision>166</cp:revision>
  <dcterms:created xsi:type="dcterms:W3CDTF">2019-08-17T09:05:30Z</dcterms:created>
  <dcterms:modified xsi:type="dcterms:W3CDTF">2023-11-30T14:03:12Z</dcterms:modified>
</cp:coreProperties>
</file>