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1" r:id="rId8"/>
    <p:sldId id="272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3197A14-B0E5-7FF5-453F-EC626A44804A}" name="Ewa Janas" initials="EJ" userId="S::ewa.janas@nask.pl::36e97269-e4f7-43ef-8da7-284e09a887c0" providerId="AD"/>
  <p188:author id="{A9788C42-2CBF-2170-0B87-93C9994E1018}" name="Ewa Janas" initials="EJ" userId="S::ewaj@nask.pl::36e97269-e4f7-43ef-8da7-284e09a887c0" providerId="AD"/>
  <p188:author id="{826EACA7-F177-EA3A-26A0-EA867D34F677}" name="Karczmarczyk Sylwia" initials="SK" userId="S::Sylwia.Karczmarczyk@cyfra.gov.pl::0e04f60e-2aad-46e7-b63c-a9d0cec0842e" providerId="AD"/>
  <p188:author id="{119F6CBE-9742-D4B9-4B13-CB4AC3C4A082}" name="Karczmarczyk Sylwia" initials="KS" userId="S-1-5-21-3206520871-3329782533-3569228042-27742" providerId="AD"/>
  <p188:author id="{019E38F7-5CCC-B369-3357-AD16952D415B}" name="Filip Markwat" initials="FM" userId="S::filipma@nask.pl::8494b1ff-c82a-4362-91b2-b420f13da5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4_BD05682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3406208302172"/>
          <c:y val="4.3671778391029446E-2"/>
          <c:w val="0.75050494386525701"/>
          <c:h val="0.85444510427219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187476697.09</c:v>
                </c:pt>
                <c:pt idx="1">
                  <c:v>184636672.12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4A-4DF5-9A6A-286DF9AA1FD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158755267.09</c:v>
                </c:pt>
                <c:pt idx="1">
                  <c:v>156350333.88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4A-4DF5-9A6A-286DF9AA1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86000"/>
        </a:srgb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4F4AC-EFF7-4D27-8BFC-EE67A9458F9C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DD8AB-F448-42E7-ACF8-2EA2B47060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12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DD8AB-F448-42E7-ACF8-2EA2B470601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90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DD8AB-F448-42E7-ACF8-2EA2B470601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65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06.06.2024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439229" y="2066329"/>
            <a:ext cx="8040291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200" b="1">
                <a:solidFill>
                  <a:schemeClr val="bg1"/>
                </a:solidFill>
                <a:cs typeface="Calibri"/>
              </a:rPr>
              <a:t>„Budowa sieci dostępu do Internetu Ogólnopolskiej Sieci Edukacyjnej”- OSE S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15238" y="1296921"/>
            <a:ext cx="10779503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Wnioskodawca: Ministerstwo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Beneficjent: NASK PIB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Partnerzy: nie dotyczy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061757"/>
            <a:ext cx="12192000" cy="1121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endParaRPr lang="pl-PL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2003031" y="2374535"/>
            <a:ext cx="8509677" cy="79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33185"/>
              </p:ext>
            </p:extLst>
          </p:nvPr>
        </p:nvGraphicFramePr>
        <p:xfrm>
          <a:off x="689648" y="3092066"/>
          <a:ext cx="10946674" cy="1200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83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>
                          <a:solidFill>
                            <a:srgbClr val="0070C0"/>
                          </a:solidFill>
                        </a:rPr>
                        <a:t>01.01.2018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>
                          <a:solidFill>
                            <a:srgbClr val="0070C0"/>
                          </a:solidFill>
                        </a:rPr>
                        <a:t>31.12.2020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420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>
                          <a:solidFill>
                            <a:srgbClr val="0070C0"/>
                          </a:solidFill>
                        </a:rPr>
                        <a:t>01.01.2018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>
                          <a:solidFill>
                            <a:srgbClr val="0070C0"/>
                          </a:solidFill>
                        </a:rPr>
                        <a:t>30.11.2023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D96F45A8-0D28-5968-A15F-671D3D3F0F99}"/>
              </a:ext>
            </a:extLst>
          </p:cNvPr>
          <p:cNvSpPr txBox="1"/>
          <p:nvPr/>
        </p:nvSpPr>
        <p:spPr>
          <a:xfrm>
            <a:off x="3056475" y="4475275"/>
            <a:ext cx="62130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CEL PROJEKTU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E1C3BDA-D02E-DBFE-6C33-4F5719C0496D}"/>
              </a:ext>
            </a:extLst>
          </p:cNvPr>
          <p:cNvSpPr txBox="1"/>
          <p:nvPr/>
        </p:nvSpPr>
        <p:spPr>
          <a:xfrm>
            <a:off x="689648" y="5156070"/>
            <a:ext cx="11106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>
                <a:solidFill>
                  <a:srgbClr val="0070C0"/>
                </a:solidFill>
              </a:rPr>
              <a:t>Celem projektu jest zapewnienie wysokiej niezawodności i wydajności transmisji danych, aby świadczyć łączność          z bezpiecznym Internetem szkołom podstawowym i ponadpodstawowym na terytorium RP. </a:t>
            </a: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1800">
                <a:solidFill>
                  <a:schemeClr val="accent5">
                    <a:lumMod val="50000"/>
                  </a:schemeClr>
                </a:solidFill>
                <a:effectLst/>
                <a:latin typeface="Segoe UI" panose="020B0502040204020203" pitchFamily="34" charset="0"/>
              </a:rPr>
              <a:t>Program Operacyjny Polska Cyfrowa, Działanie: 1.1 Wyeliminowanie terytorialnych różnic w możliwości dostępu do</a:t>
            </a:r>
            <a:br>
              <a:rPr lang="pl-PL" sz="1800">
                <a:solidFill>
                  <a:schemeClr val="accent5">
                    <a:lumMod val="50000"/>
                  </a:schemeClr>
                </a:solidFill>
                <a:effectLst/>
                <a:latin typeface="Segoe UI" panose="020B0502040204020203" pitchFamily="34" charset="0"/>
              </a:rPr>
            </a:br>
            <a:r>
              <a:rPr lang="pl-PL" sz="1800">
                <a:solidFill>
                  <a:schemeClr val="accent5">
                    <a:lumMod val="50000"/>
                  </a:schemeClr>
                </a:solidFill>
                <a:effectLst/>
                <a:latin typeface="Segoe UI" panose="020B0502040204020203" pitchFamily="34" charset="0"/>
              </a:rPr>
              <a:t>szerokopasmowego </a:t>
            </a:r>
            <a:r>
              <a:rPr lang="pl-PL" sz="1800" err="1">
                <a:solidFill>
                  <a:schemeClr val="accent5">
                    <a:lumMod val="50000"/>
                  </a:schemeClr>
                </a:solidFill>
                <a:effectLst/>
                <a:latin typeface="Segoe UI" panose="020B0502040204020203" pitchFamily="34" charset="0"/>
              </a:rPr>
              <a:t>internetu</a:t>
            </a:r>
            <a:r>
              <a:rPr lang="pl-PL" sz="1800">
                <a:solidFill>
                  <a:schemeClr val="accent5">
                    <a:lumMod val="50000"/>
                  </a:schemeClr>
                </a:solidFill>
                <a:effectLst/>
                <a:latin typeface="Segoe UI" panose="020B0502040204020203" pitchFamily="34" charset="0"/>
              </a:rPr>
              <a:t> o wysokich przepustowościach.</a:t>
            </a:r>
            <a:endParaRPr lang="pl-PL" sz="180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202448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000" b="1">
                <a:solidFill>
                  <a:srgbClr val="002060"/>
                </a:solidFill>
                <a:latin typeface="Calibri" panose="020F0502020204030204"/>
                <a:cs typeface="Times New Roman" pitchFamily="18" charset="0"/>
              </a:rPr>
              <a:t>KOSZT</a:t>
            </a:r>
            <a:r>
              <a:rPr lang="pl-PL" sz="3000" b="1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pl-PL" sz="3000" b="1">
                <a:solidFill>
                  <a:srgbClr val="002060"/>
                </a:solidFill>
                <a:latin typeface="Calibri" panose="020F0502020204030204"/>
                <a:cs typeface="Times New Roman" pitchFamily="18" charset="0"/>
              </a:rPr>
              <a:t>REALIZACJI PROJEKTU</a:t>
            </a: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FD151D36-842B-6C2E-CD24-B0CC5AA108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5563773"/>
              </p:ext>
            </p:extLst>
          </p:nvPr>
        </p:nvGraphicFramePr>
        <p:xfrm>
          <a:off x="496192" y="3074585"/>
          <a:ext cx="11035710" cy="2800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12052"/>
              </p:ext>
            </p:extLst>
          </p:nvPr>
        </p:nvGraphicFramePr>
        <p:xfrm>
          <a:off x="695401" y="2347558"/>
          <a:ext cx="10783008" cy="3381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węzłów sieci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12.2020 r.</a:t>
                      </a:r>
                      <a:endParaRPr lang="pl-PL" sz="140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09.2019 r.</a:t>
                      </a:r>
                      <a:endParaRPr lang="pl-PL" sz="140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Uruchomione i wdrożone systemy zarządzania (OSS/BSS)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10-2023 *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pierwotna data 12-2020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11.2023 r.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*Zgodnie z podpisanym w dniu 29.12.2022 r. aneksem do umowy o dofinansowanie realizacji projektu pn. „Budowa sieci dostępu do Internetu Ogólnopolskiej Sieci Edukacyjnej” zostały m.in. zmienione daty wybranych kamieni milowych.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>
                <a:solidFill>
                  <a:schemeClr val="tx2"/>
                </a:solidFill>
              </a:rPr>
              <a:t>*</a:t>
            </a:r>
            <a:r>
              <a:rPr lang="pl-PL" sz="1000" i="1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6F1CED2E-0015-4FF0-AB46-743080F1239E}"/>
              </a:ext>
            </a:extLst>
          </p:cNvPr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dtytuł 2">
            <a:extLst>
              <a:ext uri="{FF2B5EF4-FFF2-40B4-BE49-F238E27FC236}">
                <a16:creationId xmlns:a16="http://schemas.microsoft.com/office/drawing/2014/main" id="{75694C8C-A770-42F5-A1DA-90D5005F5A40}"/>
              </a:ext>
            </a:extLst>
          </p:cNvPr>
          <p:cNvSpPr txBox="1">
            <a:spLocks/>
          </p:cNvSpPr>
          <p:nvPr/>
        </p:nvSpPr>
        <p:spPr>
          <a:xfrm>
            <a:off x="1775522" y="1324525"/>
            <a:ext cx="8640961" cy="750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PRODUKTY PROJEKTU </a:t>
            </a:r>
            <a:r>
              <a:rPr kumimoji="0" lang="pl-PL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– interoperacyjność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(widok kooperacji aplikacji)</a:t>
            </a:r>
            <a:endParaRPr kumimoji="0" lang="pl-P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810746CC-DC3C-4156-BC6F-A508FADD2E1D}"/>
              </a:ext>
            </a:extLst>
          </p:cNvPr>
          <p:cNvSpPr/>
          <p:nvPr/>
        </p:nvSpPr>
        <p:spPr>
          <a:xfrm>
            <a:off x="7200235" y="3302739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Urządzenia w szkołach w ramach OSE-D</a:t>
            </a:r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73F1057-631F-4468-AF6A-36F4F6906118}"/>
              </a:ext>
            </a:extLst>
          </p:cNvPr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1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OSS/BSS w ramach OSE-S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7B9DD300-9246-435C-94BD-0D9249051192}"/>
              </a:ext>
            </a:extLst>
          </p:cNvPr>
          <p:cNvCxnSpPr/>
          <p:nvPr/>
        </p:nvCxnSpPr>
        <p:spPr>
          <a:xfrm>
            <a:off x="5117040" y="405307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06E6E258-F711-475C-A818-D07F45065F1D}"/>
              </a:ext>
            </a:extLst>
          </p:cNvPr>
          <p:cNvCxnSpPr/>
          <p:nvPr/>
        </p:nvCxnSpPr>
        <p:spPr>
          <a:xfrm flipV="1">
            <a:off x="5117039" y="355407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2DE2D9B7-5A09-4FE9-A9E8-25A98432C5A4}"/>
              </a:ext>
            </a:extLst>
          </p:cNvPr>
          <p:cNvCxnSpPr>
            <a:cxnSpLocks/>
          </p:cNvCxnSpPr>
          <p:nvPr/>
        </p:nvCxnSpPr>
        <p:spPr>
          <a:xfrm flipH="1">
            <a:off x="4835205" y="3554072"/>
            <a:ext cx="28183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0E87601C-6092-4E86-B597-F98095BAC1A3}"/>
              </a:ext>
            </a:extLst>
          </p:cNvPr>
          <p:cNvCxnSpPr/>
          <p:nvPr/>
        </p:nvCxnSpPr>
        <p:spPr>
          <a:xfrm>
            <a:off x="4823702" y="391178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1AF3DEAE-1B9C-4754-A2FA-A275DD578969}"/>
              </a:ext>
            </a:extLst>
          </p:cNvPr>
          <p:cNvCxnSpPr/>
          <p:nvPr/>
        </p:nvCxnSpPr>
        <p:spPr>
          <a:xfrm>
            <a:off x="4970368" y="3911788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D5B6BAC2-6836-47B7-A0D8-509859A469E6}"/>
              </a:ext>
            </a:extLst>
          </p:cNvPr>
          <p:cNvCxnSpPr/>
          <p:nvPr/>
        </p:nvCxnSpPr>
        <p:spPr>
          <a:xfrm>
            <a:off x="4970368" y="434616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5E4646DE-28A0-43CE-A8F1-B8B9571A05AC}"/>
              </a:ext>
            </a:extLst>
          </p:cNvPr>
          <p:cNvCxnSpPr/>
          <p:nvPr/>
        </p:nvCxnSpPr>
        <p:spPr>
          <a:xfrm flipV="1">
            <a:off x="6739662" y="4041354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59D318D3-FE45-4BE5-B067-F102842E7C8D}"/>
              </a:ext>
            </a:extLst>
          </p:cNvPr>
          <p:cNvCxnSpPr/>
          <p:nvPr/>
        </p:nvCxnSpPr>
        <p:spPr>
          <a:xfrm flipV="1">
            <a:off x="6901848" y="3473160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762F1FC5-9183-4DDF-B5AE-AE56977F33E7}"/>
              </a:ext>
            </a:extLst>
          </p:cNvPr>
          <p:cNvCxnSpPr>
            <a:cxnSpLocks/>
          </p:cNvCxnSpPr>
          <p:nvPr/>
        </p:nvCxnSpPr>
        <p:spPr>
          <a:xfrm>
            <a:off x="6901848" y="3482064"/>
            <a:ext cx="298387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6F9306BB-88FA-4BCB-A628-863B1DC610D4}"/>
              </a:ext>
            </a:extLst>
          </p:cNvPr>
          <p:cNvCxnSpPr>
            <a:cxnSpLocks/>
          </p:cNvCxnSpPr>
          <p:nvPr/>
        </p:nvCxnSpPr>
        <p:spPr>
          <a:xfrm>
            <a:off x="7051041" y="3875479"/>
            <a:ext cx="163743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6144E8C3-B434-463F-AE21-735C900A8492}"/>
              </a:ext>
            </a:extLst>
          </p:cNvPr>
          <p:cNvCxnSpPr>
            <a:cxnSpLocks/>
          </p:cNvCxnSpPr>
          <p:nvPr/>
        </p:nvCxnSpPr>
        <p:spPr>
          <a:xfrm>
            <a:off x="7051041" y="3863129"/>
            <a:ext cx="0" cy="47854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D85D5080-6598-496B-BA07-4B053E759C13}"/>
              </a:ext>
            </a:extLst>
          </p:cNvPr>
          <p:cNvCxnSpPr>
            <a:cxnSpLocks/>
          </p:cNvCxnSpPr>
          <p:nvPr/>
        </p:nvCxnSpPr>
        <p:spPr>
          <a:xfrm flipH="1">
            <a:off x="6739662" y="4341677"/>
            <a:ext cx="31137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>
            <a:extLst>
              <a:ext uri="{FF2B5EF4-FFF2-40B4-BE49-F238E27FC236}">
                <a16:creationId xmlns:a16="http://schemas.microsoft.com/office/drawing/2014/main" id="{980BBA7B-B790-4D33-9E26-1638B208F47E}"/>
              </a:ext>
            </a:extLst>
          </p:cNvPr>
          <p:cNvSpPr/>
          <p:nvPr/>
        </p:nvSpPr>
        <p:spPr>
          <a:xfrm>
            <a:off x="3324650" y="330494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Systemy bezpieczeństwa w ramach OSE-B</a:t>
            </a:r>
            <a:endParaRPr kumimoji="0" lang="pl-PL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2739DED3-106D-4701-BCE4-FB2D3064B157}"/>
              </a:ext>
            </a:extLst>
          </p:cNvPr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planowany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innych jednostek</a:t>
            </a: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3EF595F4-2BF6-40AD-BF0B-BF8147250F8D}"/>
              </a:ext>
            </a:extLst>
          </p:cNvPr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245DBA39-F9C3-425A-8537-4946899E26F6}"/>
              </a:ext>
            </a:extLst>
          </p:cNvPr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3178DED5-EFFC-4030-BA76-EC9FB8FA3FA9}"/>
              </a:ext>
            </a:extLst>
          </p:cNvPr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61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332327"/>
              </p:ext>
            </p:extLst>
          </p:nvPr>
        </p:nvGraphicFramePr>
        <p:xfrm>
          <a:off x="339364" y="2235381"/>
          <a:ext cx="11457109" cy="445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2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433559139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7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1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 węzłów szkieletowych lub dystrybucyjnych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Szt.</a:t>
                      </a:r>
                      <a:endParaRPr lang="pl-PL" sz="1400" b="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szkół objętych OSE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22 511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Kontynuowano podłączanie szkół do OSE – na dzień 30.11.2023 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szkół, które zgłosiły chęć korzystania z usług OSE wyniosła 20642, przy czym umowy o świadczenie usług OSE zostały zawarte z 20630 szkołami, a w 20423 szkołach uruchomiono pełną usługę OSE oraz w 57 łącze alternatywne.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20556 szkołach przygotowano sieć wewnętrzną oraz urządzenia w zakresie niezbędnym do uruchomienia usług OSE.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b="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Zawarte umowy z OSE: 20630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Szkoły wyposażone w sprzęt OSE: 20556 (podłączone FO + ALT + BM1)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0" i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Szkoły z usługą OSE: 20516 (z refinansowaniem) w tym 57 to łącza alternatywne, na które pozwala Ustawa o OSE.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65903" y="2235380"/>
            <a:ext cx="10729194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Źródło finansowania utrzymania produktów projektu: dotacja celowa budżetu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Najważniejsze ryzyka:</a:t>
            </a:r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96756"/>
              </p:ext>
            </p:extLst>
          </p:nvPr>
        </p:nvGraphicFramePr>
        <p:xfrm>
          <a:off x="767405" y="3448878"/>
          <a:ext cx="10729194" cy="3287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0615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3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Niska jakość usług świadczona przez operatorów telekomunikacyjnych,  świadczenie przez operatorów usług o niższych niż przewidziane parametrach; częste awarie; niedochowane SLA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poprzez zapisy w umowach m.in. dot. kar umownych.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389"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Brak wystarczających środków przewidzianych w corocznej ustawie budżetowej na zapewnienie utrzymania projektu w okresie trwałości.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Zmniejszenie zagrożenia poprzez ew. zmiany w ustawie o OSE dot. zwiększenia środków finansowych. Ograniczenie wydatków w projekcie.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40767C-270F-45A9-B186-B40B3120273D}">
  <ds:schemaRefs>
    <ds:schemaRef ds:uri="a9a9e3d6-963b-4985-a8a7-a3d2f87a534a"/>
    <ds:schemaRef ds:uri="d176cc68-f091-4a7f-ad9e-67747a5f64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9affde3b-50dd-4e74-9e2c-6b9654ae51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revision>1</cp:revision>
  <dcterms:created xsi:type="dcterms:W3CDTF">2017-01-27T12:50:17Z</dcterms:created>
  <dcterms:modified xsi:type="dcterms:W3CDTF">2024-06-06T14:29:25Z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