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46"/>
  </p:notesMasterIdLst>
  <p:sldIdLst>
    <p:sldId id="519" r:id="rId2"/>
    <p:sldId id="520" r:id="rId3"/>
    <p:sldId id="468" r:id="rId4"/>
    <p:sldId id="473" r:id="rId5"/>
    <p:sldId id="514" r:id="rId6"/>
    <p:sldId id="475" r:id="rId7"/>
    <p:sldId id="474" r:id="rId8"/>
    <p:sldId id="476" r:id="rId9"/>
    <p:sldId id="477" r:id="rId10"/>
    <p:sldId id="478" r:id="rId11"/>
    <p:sldId id="479" r:id="rId12"/>
    <p:sldId id="480" r:id="rId13"/>
    <p:sldId id="481" r:id="rId14"/>
    <p:sldId id="482" r:id="rId15"/>
    <p:sldId id="483" r:id="rId16"/>
    <p:sldId id="484" r:id="rId17"/>
    <p:sldId id="485" r:id="rId18"/>
    <p:sldId id="486" r:id="rId19"/>
    <p:sldId id="516" r:id="rId20"/>
    <p:sldId id="487" r:id="rId21"/>
    <p:sldId id="517" r:id="rId22"/>
    <p:sldId id="488" r:id="rId23"/>
    <p:sldId id="492" r:id="rId24"/>
    <p:sldId id="493" r:id="rId25"/>
    <p:sldId id="509" r:id="rId26"/>
    <p:sldId id="518" r:id="rId27"/>
    <p:sldId id="510" r:id="rId28"/>
    <p:sldId id="494" r:id="rId29"/>
    <p:sldId id="495" r:id="rId30"/>
    <p:sldId id="496" r:id="rId31"/>
    <p:sldId id="497" r:id="rId32"/>
    <p:sldId id="498" r:id="rId33"/>
    <p:sldId id="501" r:id="rId34"/>
    <p:sldId id="499" r:id="rId35"/>
    <p:sldId id="500" r:id="rId36"/>
    <p:sldId id="506" r:id="rId37"/>
    <p:sldId id="502" r:id="rId38"/>
    <p:sldId id="503" r:id="rId39"/>
    <p:sldId id="504" r:id="rId40"/>
    <p:sldId id="507" r:id="rId41"/>
    <p:sldId id="508" r:id="rId42"/>
    <p:sldId id="490" r:id="rId43"/>
    <p:sldId id="471" r:id="rId44"/>
    <p:sldId id="513"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B3C4-AA16-49C0-A455-EF588528618D}"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pl-PL"/>
        </a:p>
      </dgm:t>
    </dgm:pt>
    <dgm:pt modelId="{9F8184B6-7F9D-4283-ADE4-0A5B1512E375}">
      <dgm:prSet phldrT="[Tekst]"/>
      <dgm:spPr/>
      <dgm:t>
        <a:bodyPr/>
        <a:lstStyle/>
        <a:p>
          <a:r>
            <a:rPr lang="pl-PL" dirty="0"/>
            <a:t>Podział agregatów prądotwórczych</a:t>
          </a:r>
        </a:p>
        <a:p>
          <a:endParaRPr lang="pl-PL" dirty="0"/>
        </a:p>
      </dgm:t>
    </dgm:pt>
    <dgm:pt modelId="{3B67F73A-50FF-44B2-ABB3-23E03EA91591}" type="parTrans" cxnId="{F4B8B7F8-D62C-418D-AA31-4BD51E5A958D}">
      <dgm:prSet/>
      <dgm:spPr/>
      <dgm:t>
        <a:bodyPr/>
        <a:lstStyle/>
        <a:p>
          <a:endParaRPr lang="pl-PL"/>
        </a:p>
      </dgm:t>
    </dgm:pt>
    <dgm:pt modelId="{5AB633CC-711F-40D0-90B5-B78B8D896666}" type="sibTrans" cxnId="{F4B8B7F8-D62C-418D-AA31-4BD51E5A958D}">
      <dgm:prSet/>
      <dgm:spPr/>
      <dgm:t>
        <a:bodyPr/>
        <a:lstStyle/>
        <a:p>
          <a:endParaRPr lang="pl-PL"/>
        </a:p>
      </dgm:t>
    </dgm:pt>
    <dgm:pt modelId="{60AF0538-012B-4904-B4E6-150CFE18E70D}">
      <dgm:prSet phldrT="[Tekst]"/>
      <dgm:spPr/>
      <dgm:t>
        <a:bodyPr/>
        <a:lstStyle/>
        <a:p>
          <a:r>
            <a:rPr lang="pl-PL" dirty="0"/>
            <a:t>mobilne</a:t>
          </a:r>
        </a:p>
      </dgm:t>
    </dgm:pt>
    <dgm:pt modelId="{D7520E4E-56D4-47A5-9538-1B858984438A}" type="parTrans" cxnId="{BCC10FC7-43E2-4649-B27A-4198B35B75C7}">
      <dgm:prSet/>
      <dgm:spPr/>
      <dgm:t>
        <a:bodyPr/>
        <a:lstStyle/>
        <a:p>
          <a:endParaRPr lang="pl-PL"/>
        </a:p>
      </dgm:t>
    </dgm:pt>
    <dgm:pt modelId="{655CB640-4A75-4987-AFAB-38F2A0E26129}" type="sibTrans" cxnId="{BCC10FC7-43E2-4649-B27A-4198B35B75C7}">
      <dgm:prSet/>
      <dgm:spPr/>
      <dgm:t>
        <a:bodyPr/>
        <a:lstStyle/>
        <a:p>
          <a:endParaRPr lang="pl-PL"/>
        </a:p>
      </dgm:t>
    </dgm:pt>
    <dgm:pt modelId="{7A4D182C-D355-4D7F-BC28-73E7F7350724}">
      <dgm:prSet phldrT="[Tekst]"/>
      <dgm:spPr/>
      <dgm:t>
        <a:bodyPr/>
        <a:lstStyle/>
        <a:p>
          <a:r>
            <a:rPr lang="pl-PL" dirty="0"/>
            <a:t>przenośne</a:t>
          </a:r>
        </a:p>
      </dgm:t>
    </dgm:pt>
    <dgm:pt modelId="{90488128-0791-47C2-A2F9-8288F092B988}" type="parTrans" cxnId="{9BE3F44A-97B8-4848-9D47-046A20F44DD3}">
      <dgm:prSet/>
      <dgm:spPr/>
      <dgm:t>
        <a:bodyPr/>
        <a:lstStyle/>
        <a:p>
          <a:endParaRPr lang="pl-PL"/>
        </a:p>
      </dgm:t>
    </dgm:pt>
    <dgm:pt modelId="{C83EF62D-E06A-4C55-B534-BFCACA1EA07D}" type="sibTrans" cxnId="{9BE3F44A-97B8-4848-9D47-046A20F44DD3}">
      <dgm:prSet/>
      <dgm:spPr/>
      <dgm:t>
        <a:bodyPr/>
        <a:lstStyle/>
        <a:p>
          <a:endParaRPr lang="pl-PL"/>
        </a:p>
      </dgm:t>
    </dgm:pt>
    <dgm:pt modelId="{32B876B7-0C26-4D02-9F32-4F3F34EF2E7E}">
      <dgm:prSet phldrT="[Tekst]"/>
      <dgm:spPr/>
      <dgm:t>
        <a:bodyPr/>
        <a:lstStyle/>
        <a:p>
          <a:r>
            <a:rPr lang="pl-PL" dirty="0"/>
            <a:t>Zabudowane w pojazdach</a:t>
          </a:r>
        </a:p>
      </dgm:t>
    </dgm:pt>
    <dgm:pt modelId="{A899875D-23F6-47C3-87E7-C81CB13766D4}" type="parTrans" cxnId="{611BB1DA-F633-4125-84A5-4C988328A47F}">
      <dgm:prSet/>
      <dgm:spPr/>
      <dgm:t>
        <a:bodyPr/>
        <a:lstStyle/>
        <a:p>
          <a:endParaRPr lang="pl-PL"/>
        </a:p>
      </dgm:t>
    </dgm:pt>
    <dgm:pt modelId="{E2798F2E-02CF-498D-963E-5AD1AEC08F76}" type="sibTrans" cxnId="{611BB1DA-F633-4125-84A5-4C988328A47F}">
      <dgm:prSet/>
      <dgm:spPr/>
      <dgm:t>
        <a:bodyPr/>
        <a:lstStyle/>
        <a:p>
          <a:endParaRPr lang="pl-PL"/>
        </a:p>
      </dgm:t>
    </dgm:pt>
    <dgm:pt modelId="{362EADC5-4563-42B0-9C13-1FC255E7A1EC}">
      <dgm:prSet phldrT="[Tekst]"/>
      <dgm:spPr/>
      <dgm:t>
        <a:bodyPr/>
        <a:lstStyle/>
        <a:p>
          <a:r>
            <a:rPr lang="pl-PL" dirty="0"/>
            <a:t>stacjonarne</a:t>
          </a:r>
        </a:p>
      </dgm:t>
    </dgm:pt>
    <dgm:pt modelId="{844476A6-4E1C-4B65-81D8-0B4C7B1BBA5C}" type="parTrans" cxnId="{E962AFA3-8793-43BE-BA18-D8528EAE19D3}">
      <dgm:prSet/>
      <dgm:spPr/>
      <dgm:t>
        <a:bodyPr/>
        <a:lstStyle/>
        <a:p>
          <a:endParaRPr lang="pl-PL"/>
        </a:p>
      </dgm:t>
    </dgm:pt>
    <dgm:pt modelId="{C4ADFF38-5BF1-4E47-8E54-4AFD9DB93281}" type="sibTrans" cxnId="{E962AFA3-8793-43BE-BA18-D8528EAE19D3}">
      <dgm:prSet/>
      <dgm:spPr/>
      <dgm:t>
        <a:bodyPr/>
        <a:lstStyle/>
        <a:p>
          <a:endParaRPr lang="pl-PL"/>
        </a:p>
      </dgm:t>
    </dgm:pt>
    <dgm:pt modelId="{F47E27CE-B3FB-4E8A-A2C3-0E6A4FFAE1FA}">
      <dgm:prSet phldrT="[Tekst]"/>
      <dgm:spPr/>
      <dgm:t>
        <a:bodyPr/>
        <a:lstStyle/>
        <a:p>
          <a:r>
            <a:rPr lang="pl-PL" dirty="0"/>
            <a:t>jednofazowe</a:t>
          </a:r>
        </a:p>
      </dgm:t>
    </dgm:pt>
    <dgm:pt modelId="{A58227AE-3502-41AE-8FD8-1DC659E3556E}" type="parTrans" cxnId="{BA484154-5F96-4854-89F2-26299F76AEEB}">
      <dgm:prSet/>
      <dgm:spPr/>
      <dgm:t>
        <a:bodyPr/>
        <a:lstStyle/>
        <a:p>
          <a:endParaRPr lang="pl-PL"/>
        </a:p>
      </dgm:t>
    </dgm:pt>
    <dgm:pt modelId="{D2B0E3A5-8D0C-4A15-8EA0-8FACC0126A2B}" type="sibTrans" cxnId="{BA484154-5F96-4854-89F2-26299F76AEEB}">
      <dgm:prSet/>
      <dgm:spPr/>
      <dgm:t>
        <a:bodyPr/>
        <a:lstStyle/>
        <a:p>
          <a:endParaRPr lang="pl-PL"/>
        </a:p>
      </dgm:t>
    </dgm:pt>
    <dgm:pt modelId="{BB888973-A7D8-4EF6-97A6-EA2B1CD72CE1}">
      <dgm:prSet phldrT="[Tekst]"/>
      <dgm:spPr/>
      <dgm:t>
        <a:bodyPr/>
        <a:lstStyle/>
        <a:p>
          <a:r>
            <a:rPr lang="pl-PL" dirty="0"/>
            <a:t>trójfazowe</a:t>
          </a:r>
        </a:p>
      </dgm:t>
    </dgm:pt>
    <dgm:pt modelId="{5C85053A-094D-40D7-BE2F-4FABF2AFB62E}" type="parTrans" cxnId="{FBD9B2F8-5D71-414A-9409-F2F3B27F9A65}">
      <dgm:prSet/>
      <dgm:spPr/>
      <dgm:t>
        <a:bodyPr/>
        <a:lstStyle/>
        <a:p>
          <a:endParaRPr lang="pl-PL"/>
        </a:p>
      </dgm:t>
    </dgm:pt>
    <dgm:pt modelId="{5D32F402-4F42-48D2-9CE9-EE1148515CBC}" type="sibTrans" cxnId="{FBD9B2F8-5D71-414A-9409-F2F3B27F9A65}">
      <dgm:prSet/>
      <dgm:spPr/>
      <dgm:t>
        <a:bodyPr/>
        <a:lstStyle/>
        <a:p>
          <a:endParaRPr lang="pl-PL"/>
        </a:p>
      </dgm:t>
    </dgm:pt>
    <dgm:pt modelId="{6551F5F6-6F2E-4FA5-B464-643B8A440E5E}">
      <dgm:prSet phldrT="[Tekst]"/>
      <dgm:spPr/>
      <dgm:t>
        <a:bodyPr/>
        <a:lstStyle/>
        <a:p>
          <a:r>
            <a:rPr lang="pl-PL" dirty="0"/>
            <a:t>przewoźne</a:t>
          </a:r>
        </a:p>
      </dgm:t>
    </dgm:pt>
    <dgm:pt modelId="{75D86D30-C181-41FE-8731-2CBE44510ADE}" type="parTrans" cxnId="{825702AC-9B72-40B6-9010-7EDF773BFB21}">
      <dgm:prSet/>
      <dgm:spPr/>
      <dgm:t>
        <a:bodyPr/>
        <a:lstStyle/>
        <a:p>
          <a:endParaRPr lang="pl-PL"/>
        </a:p>
      </dgm:t>
    </dgm:pt>
    <dgm:pt modelId="{F3ADD014-C52D-49F0-A52B-7212C200A2EE}" type="sibTrans" cxnId="{825702AC-9B72-40B6-9010-7EDF773BFB21}">
      <dgm:prSet/>
      <dgm:spPr/>
      <dgm:t>
        <a:bodyPr/>
        <a:lstStyle/>
        <a:p>
          <a:endParaRPr lang="pl-PL"/>
        </a:p>
      </dgm:t>
    </dgm:pt>
    <dgm:pt modelId="{A05C7247-3661-413F-9FBA-64B96B177799}" type="pres">
      <dgm:prSet presAssocID="{AE68B3C4-AA16-49C0-A455-EF588528618D}" presName="diagram" presStyleCnt="0">
        <dgm:presLayoutVars>
          <dgm:chPref val="1"/>
          <dgm:dir/>
          <dgm:animOne val="branch"/>
          <dgm:animLvl val="lvl"/>
          <dgm:resizeHandles val="exact"/>
        </dgm:presLayoutVars>
      </dgm:prSet>
      <dgm:spPr/>
    </dgm:pt>
    <dgm:pt modelId="{63FA80D6-30FD-4175-A553-1F7C65CD3B86}" type="pres">
      <dgm:prSet presAssocID="{9F8184B6-7F9D-4283-ADE4-0A5B1512E375}" presName="root1" presStyleCnt="0"/>
      <dgm:spPr/>
    </dgm:pt>
    <dgm:pt modelId="{ED0E8C72-03EA-4CEE-BFB9-D99F85915915}" type="pres">
      <dgm:prSet presAssocID="{9F8184B6-7F9D-4283-ADE4-0A5B1512E375}" presName="LevelOneTextNode" presStyleLbl="node0" presStyleIdx="0" presStyleCnt="1">
        <dgm:presLayoutVars>
          <dgm:chPref val="3"/>
        </dgm:presLayoutVars>
      </dgm:prSet>
      <dgm:spPr/>
    </dgm:pt>
    <dgm:pt modelId="{5DE1459A-26AE-4C43-8248-4CBDC98FBAAA}" type="pres">
      <dgm:prSet presAssocID="{9F8184B6-7F9D-4283-ADE4-0A5B1512E375}" presName="level2hierChild" presStyleCnt="0"/>
      <dgm:spPr/>
    </dgm:pt>
    <dgm:pt modelId="{1B6175B6-D420-4512-8801-0E986E9C4B9B}" type="pres">
      <dgm:prSet presAssocID="{A58227AE-3502-41AE-8FD8-1DC659E3556E}" presName="conn2-1" presStyleLbl="parChTrans1D2" presStyleIdx="0" presStyleCnt="4"/>
      <dgm:spPr/>
    </dgm:pt>
    <dgm:pt modelId="{FC7F7730-3440-4594-ABBC-375BB2C8C999}" type="pres">
      <dgm:prSet presAssocID="{A58227AE-3502-41AE-8FD8-1DC659E3556E}" presName="connTx" presStyleLbl="parChTrans1D2" presStyleIdx="0" presStyleCnt="4"/>
      <dgm:spPr/>
    </dgm:pt>
    <dgm:pt modelId="{7D5FCC41-116B-4F59-B103-2524C7A380C0}" type="pres">
      <dgm:prSet presAssocID="{F47E27CE-B3FB-4E8A-A2C3-0E6A4FFAE1FA}" presName="root2" presStyleCnt="0"/>
      <dgm:spPr/>
    </dgm:pt>
    <dgm:pt modelId="{905ED12A-D51D-4E99-A0A6-666C658FACAE}" type="pres">
      <dgm:prSet presAssocID="{F47E27CE-B3FB-4E8A-A2C3-0E6A4FFAE1FA}" presName="LevelTwoTextNode" presStyleLbl="node2" presStyleIdx="0" presStyleCnt="4">
        <dgm:presLayoutVars>
          <dgm:chPref val="3"/>
        </dgm:presLayoutVars>
      </dgm:prSet>
      <dgm:spPr/>
    </dgm:pt>
    <dgm:pt modelId="{5F461A46-5161-48DD-9237-09FB19F9D520}" type="pres">
      <dgm:prSet presAssocID="{F47E27CE-B3FB-4E8A-A2C3-0E6A4FFAE1FA}" presName="level3hierChild" presStyleCnt="0"/>
      <dgm:spPr/>
    </dgm:pt>
    <dgm:pt modelId="{ECCAB6CF-867F-4752-A674-94C1BCEC6299}" type="pres">
      <dgm:prSet presAssocID="{5C85053A-094D-40D7-BE2F-4FABF2AFB62E}" presName="conn2-1" presStyleLbl="parChTrans1D2" presStyleIdx="1" presStyleCnt="4"/>
      <dgm:spPr/>
    </dgm:pt>
    <dgm:pt modelId="{55823610-CDDB-4F22-BF17-B09C84C76746}" type="pres">
      <dgm:prSet presAssocID="{5C85053A-094D-40D7-BE2F-4FABF2AFB62E}" presName="connTx" presStyleLbl="parChTrans1D2" presStyleIdx="1" presStyleCnt="4"/>
      <dgm:spPr/>
    </dgm:pt>
    <dgm:pt modelId="{DE2227F3-26D7-46BD-B5A6-2BE95871A1CB}" type="pres">
      <dgm:prSet presAssocID="{BB888973-A7D8-4EF6-97A6-EA2B1CD72CE1}" presName="root2" presStyleCnt="0"/>
      <dgm:spPr/>
    </dgm:pt>
    <dgm:pt modelId="{FB0614B0-ACE7-42AA-AF8D-25DB330B1510}" type="pres">
      <dgm:prSet presAssocID="{BB888973-A7D8-4EF6-97A6-EA2B1CD72CE1}" presName="LevelTwoTextNode" presStyleLbl="node2" presStyleIdx="1" presStyleCnt="4">
        <dgm:presLayoutVars>
          <dgm:chPref val="3"/>
        </dgm:presLayoutVars>
      </dgm:prSet>
      <dgm:spPr/>
    </dgm:pt>
    <dgm:pt modelId="{69AD6D96-EB22-494C-86D5-BADEEFFB1C79}" type="pres">
      <dgm:prSet presAssocID="{BB888973-A7D8-4EF6-97A6-EA2B1CD72CE1}" presName="level3hierChild" presStyleCnt="0"/>
      <dgm:spPr/>
    </dgm:pt>
    <dgm:pt modelId="{D5368F1F-E084-4B94-9411-B8AA385D58DE}" type="pres">
      <dgm:prSet presAssocID="{D7520E4E-56D4-47A5-9538-1B858984438A}" presName="conn2-1" presStyleLbl="parChTrans1D2" presStyleIdx="2" presStyleCnt="4"/>
      <dgm:spPr/>
    </dgm:pt>
    <dgm:pt modelId="{E0EEBAE6-02EA-4554-B0FA-F7E0AF527E7A}" type="pres">
      <dgm:prSet presAssocID="{D7520E4E-56D4-47A5-9538-1B858984438A}" presName="connTx" presStyleLbl="parChTrans1D2" presStyleIdx="2" presStyleCnt="4"/>
      <dgm:spPr/>
    </dgm:pt>
    <dgm:pt modelId="{58316D8A-FAB8-4470-96FE-A56D74BC1860}" type="pres">
      <dgm:prSet presAssocID="{60AF0538-012B-4904-B4E6-150CFE18E70D}" presName="root2" presStyleCnt="0"/>
      <dgm:spPr/>
    </dgm:pt>
    <dgm:pt modelId="{4A2BF68A-AE5F-4491-B5F4-F8DA81B826DE}" type="pres">
      <dgm:prSet presAssocID="{60AF0538-012B-4904-B4E6-150CFE18E70D}" presName="LevelTwoTextNode" presStyleLbl="node2" presStyleIdx="2" presStyleCnt="4">
        <dgm:presLayoutVars>
          <dgm:chPref val="3"/>
        </dgm:presLayoutVars>
      </dgm:prSet>
      <dgm:spPr/>
    </dgm:pt>
    <dgm:pt modelId="{24443AF7-8139-4F35-9096-21D7ECB9B828}" type="pres">
      <dgm:prSet presAssocID="{60AF0538-012B-4904-B4E6-150CFE18E70D}" presName="level3hierChild" presStyleCnt="0"/>
      <dgm:spPr/>
    </dgm:pt>
    <dgm:pt modelId="{F37222C2-D3D9-4A59-85E9-215C3894DF78}" type="pres">
      <dgm:prSet presAssocID="{90488128-0791-47C2-A2F9-8288F092B988}" presName="conn2-1" presStyleLbl="parChTrans1D3" presStyleIdx="0" presStyleCnt="3"/>
      <dgm:spPr/>
    </dgm:pt>
    <dgm:pt modelId="{AE2027E0-6E76-46A5-B673-7D06FD868BD8}" type="pres">
      <dgm:prSet presAssocID="{90488128-0791-47C2-A2F9-8288F092B988}" presName="connTx" presStyleLbl="parChTrans1D3" presStyleIdx="0" presStyleCnt="3"/>
      <dgm:spPr/>
    </dgm:pt>
    <dgm:pt modelId="{A3381C9D-0EA7-46A2-9466-C9DF403727CA}" type="pres">
      <dgm:prSet presAssocID="{7A4D182C-D355-4D7F-BC28-73E7F7350724}" presName="root2" presStyleCnt="0"/>
      <dgm:spPr/>
    </dgm:pt>
    <dgm:pt modelId="{368AEC8D-14F7-463E-8ED9-3ADC5CF0A920}" type="pres">
      <dgm:prSet presAssocID="{7A4D182C-D355-4D7F-BC28-73E7F7350724}" presName="LevelTwoTextNode" presStyleLbl="node3" presStyleIdx="0" presStyleCnt="3">
        <dgm:presLayoutVars>
          <dgm:chPref val="3"/>
        </dgm:presLayoutVars>
      </dgm:prSet>
      <dgm:spPr/>
    </dgm:pt>
    <dgm:pt modelId="{751A4A7B-94E9-4693-807A-3810D8D36F5C}" type="pres">
      <dgm:prSet presAssocID="{7A4D182C-D355-4D7F-BC28-73E7F7350724}" presName="level3hierChild" presStyleCnt="0"/>
      <dgm:spPr/>
    </dgm:pt>
    <dgm:pt modelId="{CAA977D0-6F56-4876-96F8-4F4C819B6215}" type="pres">
      <dgm:prSet presAssocID="{75D86D30-C181-41FE-8731-2CBE44510ADE}" presName="conn2-1" presStyleLbl="parChTrans1D3" presStyleIdx="1" presStyleCnt="3"/>
      <dgm:spPr/>
    </dgm:pt>
    <dgm:pt modelId="{3D977CC2-A680-4478-B1B5-E576D20BF6D9}" type="pres">
      <dgm:prSet presAssocID="{75D86D30-C181-41FE-8731-2CBE44510ADE}" presName="connTx" presStyleLbl="parChTrans1D3" presStyleIdx="1" presStyleCnt="3"/>
      <dgm:spPr/>
    </dgm:pt>
    <dgm:pt modelId="{5A7E7B1C-FB06-427F-80BB-7546ABED7792}" type="pres">
      <dgm:prSet presAssocID="{6551F5F6-6F2E-4FA5-B464-643B8A440E5E}" presName="root2" presStyleCnt="0"/>
      <dgm:spPr/>
    </dgm:pt>
    <dgm:pt modelId="{C1E12074-36DF-4EEE-8C4E-6EE1644EAEBF}" type="pres">
      <dgm:prSet presAssocID="{6551F5F6-6F2E-4FA5-B464-643B8A440E5E}" presName="LevelTwoTextNode" presStyleLbl="node3" presStyleIdx="1" presStyleCnt="3">
        <dgm:presLayoutVars>
          <dgm:chPref val="3"/>
        </dgm:presLayoutVars>
      </dgm:prSet>
      <dgm:spPr/>
    </dgm:pt>
    <dgm:pt modelId="{F7AA080C-BDB3-417D-A26E-44D2A451AC0C}" type="pres">
      <dgm:prSet presAssocID="{6551F5F6-6F2E-4FA5-B464-643B8A440E5E}" presName="level3hierChild" presStyleCnt="0"/>
      <dgm:spPr/>
    </dgm:pt>
    <dgm:pt modelId="{F2187CBF-A6B7-4006-8B67-8A7D0C24321F}" type="pres">
      <dgm:prSet presAssocID="{A899875D-23F6-47C3-87E7-C81CB13766D4}" presName="conn2-1" presStyleLbl="parChTrans1D3" presStyleIdx="2" presStyleCnt="3"/>
      <dgm:spPr/>
    </dgm:pt>
    <dgm:pt modelId="{0EA13143-B1EA-4320-BA1C-32965D128FC9}" type="pres">
      <dgm:prSet presAssocID="{A899875D-23F6-47C3-87E7-C81CB13766D4}" presName="connTx" presStyleLbl="parChTrans1D3" presStyleIdx="2" presStyleCnt="3"/>
      <dgm:spPr/>
    </dgm:pt>
    <dgm:pt modelId="{D35723E9-A812-44F8-93F8-C4807D1FA73C}" type="pres">
      <dgm:prSet presAssocID="{32B876B7-0C26-4D02-9F32-4F3F34EF2E7E}" presName="root2" presStyleCnt="0"/>
      <dgm:spPr/>
    </dgm:pt>
    <dgm:pt modelId="{91453609-A74D-4A83-8689-863A8F24CF39}" type="pres">
      <dgm:prSet presAssocID="{32B876B7-0C26-4D02-9F32-4F3F34EF2E7E}" presName="LevelTwoTextNode" presStyleLbl="node3" presStyleIdx="2" presStyleCnt="3">
        <dgm:presLayoutVars>
          <dgm:chPref val="3"/>
        </dgm:presLayoutVars>
      </dgm:prSet>
      <dgm:spPr/>
    </dgm:pt>
    <dgm:pt modelId="{939932D9-81AC-47E1-AAC0-0DA1F5877407}" type="pres">
      <dgm:prSet presAssocID="{32B876B7-0C26-4D02-9F32-4F3F34EF2E7E}" presName="level3hierChild" presStyleCnt="0"/>
      <dgm:spPr/>
    </dgm:pt>
    <dgm:pt modelId="{04E59B66-59E7-40FB-A843-F960004E6A31}" type="pres">
      <dgm:prSet presAssocID="{844476A6-4E1C-4B65-81D8-0B4C7B1BBA5C}" presName="conn2-1" presStyleLbl="parChTrans1D2" presStyleIdx="3" presStyleCnt="4"/>
      <dgm:spPr/>
    </dgm:pt>
    <dgm:pt modelId="{35E1C14E-4ABB-4F95-92A4-F53EABB6651A}" type="pres">
      <dgm:prSet presAssocID="{844476A6-4E1C-4B65-81D8-0B4C7B1BBA5C}" presName="connTx" presStyleLbl="parChTrans1D2" presStyleIdx="3" presStyleCnt="4"/>
      <dgm:spPr/>
    </dgm:pt>
    <dgm:pt modelId="{6C9252E0-043B-4709-8E8F-762D80B97358}" type="pres">
      <dgm:prSet presAssocID="{362EADC5-4563-42B0-9C13-1FC255E7A1EC}" presName="root2" presStyleCnt="0"/>
      <dgm:spPr/>
    </dgm:pt>
    <dgm:pt modelId="{61400751-D3FC-4140-983C-1CAC537ED55E}" type="pres">
      <dgm:prSet presAssocID="{362EADC5-4563-42B0-9C13-1FC255E7A1EC}" presName="LevelTwoTextNode" presStyleLbl="node2" presStyleIdx="3" presStyleCnt="4" custLinFactNeighborX="3216" custLinFactNeighborY="-840">
        <dgm:presLayoutVars>
          <dgm:chPref val="3"/>
        </dgm:presLayoutVars>
      </dgm:prSet>
      <dgm:spPr/>
    </dgm:pt>
    <dgm:pt modelId="{C4BCF3AD-DB4C-40B9-AAB3-F6B37638BD9F}" type="pres">
      <dgm:prSet presAssocID="{362EADC5-4563-42B0-9C13-1FC255E7A1EC}" presName="level3hierChild" presStyleCnt="0"/>
      <dgm:spPr/>
    </dgm:pt>
  </dgm:ptLst>
  <dgm:cxnLst>
    <dgm:cxn modelId="{5589C401-D614-40D5-A0FC-370A7C651DAC}" type="presOf" srcId="{A58227AE-3502-41AE-8FD8-1DC659E3556E}" destId="{1B6175B6-D420-4512-8801-0E986E9C4B9B}" srcOrd="0" destOrd="0" presId="urn:microsoft.com/office/officeart/2005/8/layout/hierarchy2"/>
    <dgm:cxn modelId="{90E9DF0B-B8E0-459E-AE02-D3263C02D615}" type="presOf" srcId="{A899875D-23F6-47C3-87E7-C81CB13766D4}" destId="{F2187CBF-A6B7-4006-8B67-8A7D0C24321F}" srcOrd="0" destOrd="0" presId="urn:microsoft.com/office/officeart/2005/8/layout/hierarchy2"/>
    <dgm:cxn modelId="{42FDAE0C-FA1F-4E1A-B231-0E90570A9854}" type="presOf" srcId="{D7520E4E-56D4-47A5-9538-1B858984438A}" destId="{E0EEBAE6-02EA-4554-B0FA-F7E0AF527E7A}" srcOrd="1" destOrd="0" presId="urn:microsoft.com/office/officeart/2005/8/layout/hierarchy2"/>
    <dgm:cxn modelId="{978F021B-08F3-4DF5-AAE8-A545B3B551AD}" type="presOf" srcId="{5C85053A-094D-40D7-BE2F-4FABF2AFB62E}" destId="{ECCAB6CF-867F-4752-A674-94C1BCEC6299}" srcOrd="0" destOrd="0" presId="urn:microsoft.com/office/officeart/2005/8/layout/hierarchy2"/>
    <dgm:cxn modelId="{BEF34824-1BF6-4B12-81CE-A4CD58702082}" type="presOf" srcId="{90488128-0791-47C2-A2F9-8288F092B988}" destId="{AE2027E0-6E76-46A5-B673-7D06FD868BD8}" srcOrd="1" destOrd="0" presId="urn:microsoft.com/office/officeart/2005/8/layout/hierarchy2"/>
    <dgm:cxn modelId="{DE5F962C-1B18-4341-940C-9842FC669C44}" type="presOf" srcId="{A899875D-23F6-47C3-87E7-C81CB13766D4}" destId="{0EA13143-B1EA-4320-BA1C-32965D128FC9}" srcOrd="1" destOrd="0" presId="urn:microsoft.com/office/officeart/2005/8/layout/hierarchy2"/>
    <dgm:cxn modelId="{C48FE235-748F-4B3B-8BB0-619893AC2966}" type="presOf" srcId="{6551F5F6-6F2E-4FA5-B464-643B8A440E5E}" destId="{C1E12074-36DF-4EEE-8C4E-6EE1644EAEBF}" srcOrd="0" destOrd="0" presId="urn:microsoft.com/office/officeart/2005/8/layout/hierarchy2"/>
    <dgm:cxn modelId="{9FB52140-D3E2-43CC-99F6-EF38B84AD7F9}" type="presOf" srcId="{75D86D30-C181-41FE-8731-2CBE44510ADE}" destId="{CAA977D0-6F56-4876-96F8-4F4C819B6215}" srcOrd="0" destOrd="0" presId="urn:microsoft.com/office/officeart/2005/8/layout/hierarchy2"/>
    <dgm:cxn modelId="{A31D9C5F-B79E-4D3B-B4D5-628C81E06612}" type="presOf" srcId="{5C85053A-094D-40D7-BE2F-4FABF2AFB62E}" destId="{55823610-CDDB-4F22-BF17-B09C84C76746}" srcOrd="1" destOrd="0" presId="urn:microsoft.com/office/officeart/2005/8/layout/hierarchy2"/>
    <dgm:cxn modelId="{9BE3F44A-97B8-4848-9D47-046A20F44DD3}" srcId="{60AF0538-012B-4904-B4E6-150CFE18E70D}" destId="{7A4D182C-D355-4D7F-BC28-73E7F7350724}" srcOrd="0" destOrd="0" parTransId="{90488128-0791-47C2-A2F9-8288F092B988}" sibTransId="{C83EF62D-E06A-4C55-B534-BFCACA1EA07D}"/>
    <dgm:cxn modelId="{4E383852-D113-4994-8517-C644250DE611}" type="presOf" srcId="{844476A6-4E1C-4B65-81D8-0B4C7B1BBA5C}" destId="{04E59B66-59E7-40FB-A843-F960004E6A31}" srcOrd="0" destOrd="0" presId="urn:microsoft.com/office/officeart/2005/8/layout/hierarchy2"/>
    <dgm:cxn modelId="{BA484154-5F96-4854-89F2-26299F76AEEB}" srcId="{9F8184B6-7F9D-4283-ADE4-0A5B1512E375}" destId="{F47E27CE-B3FB-4E8A-A2C3-0E6A4FFAE1FA}" srcOrd="0" destOrd="0" parTransId="{A58227AE-3502-41AE-8FD8-1DC659E3556E}" sibTransId="{D2B0E3A5-8D0C-4A15-8EA0-8FACC0126A2B}"/>
    <dgm:cxn modelId="{B1331175-D617-4393-A2D5-9AA73F7C7B8F}" type="presOf" srcId="{32B876B7-0C26-4D02-9F32-4F3F34EF2E7E}" destId="{91453609-A74D-4A83-8689-863A8F24CF39}" srcOrd="0" destOrd="0" presId="urn:microsoft.com/office/officeart/2005/8/layout/hierarchy2"/>
    <dgm:cxn modelId="{5E385A75-8789-4D00-9677-C2D8AB588051}" type="presOf" srcId="{90488128-0791-47C2-A2F9-8288F092B988}" destId="{F37222C2-D3D9-4A59-85E9-215C3894DF78}" srcOrd="0" destOrd="0" presId="urn:microsoft.com/office/officeart/2005/8/layout/hierarchy2"/>
    <dgm:cxn modelId="{62B23A56-B99E-4C37-8692-68448D670094}" type="presOf" srcId="{BB888973-A7D8-4EF6-97A6-EA2B1CD72CE1}" destId="{FB0614B0-ACE7-42AA-AF8D-25DB330B1510}" srcOrd="0" destOrd="0" presId="urn:microsoft.com/office/officeart/2005/8/layout/hierarchy2"/>
    <dgm:cxn modelId="{E962AFA3-8793-43BE-BA18-D8528EAE19D3}" srcId="{9F8184B6-7F9D-4283-ADE4-0A5B1512E375}" destId="{362EADC5-4563-42B0-9C13-1FC255E7A1EC}" srcOrd="3" destOrd="0" parTransId="{844476A6-4E1C-4B65-81D8-0B4C7B1BBA5C}" sibTransId="{C4ADFF38-5BF1-4E47-8E54-4AFD9DB93281}"/>
    <dgm:cxn modelId="{2628C7A4-6F81-4378-84C7-EDA7C6A0A881}" type="presOf" srcId="{844476A6-4E1C-4B65-81D8-0B4C7B1BBA5C}" destId="{35E1C14E-4ABB-4F95-92A4-F53EABB6651A}" srcOrd="1" destOrd="0" presId="urn:microsoft.com/office/officeart/2005/8/layout/hierarchy2"/>
    <dgm:cxn modelId="{825702AC-9B72-40B6-9010-7EDF773BFB21}" srcId="{60AF0538-012B-4904-B4E6-150CFE18E70D}" destId="{6551F5F6-6F2E-4FA5-B464-643B8A440E5E}" srcOrd="1" destOrd="0" parTransId="{75D86D30-C181-41FE-8731-2CBE44510ADE}" sibTransId="{F3ADD014-C52D-49F0-A52B-7212C200A2EE}"/>
    <dgm:cxn modelId="{0E0E9AAE-8629-4541-81DC-95B3AFD23967}" type="presOf" srcId="{D7520E4E-56D4-47A5-9538-1B858984438A}" destId="{D5368F1F-E084-4B94-9411-B8AA385D58DE}" srcOrd="0" destOrd="0" presId="urn:microsoft.com/office/officeart/2005/8/layout/hierarchy2"/>
    <dgm:cxn modelId="{A56470BD-5D22-4559-8B59-B578811CDBE7}" type="presOf" srcId="{60AF0538-012B-4904-B4E6-150CFE18E70D}" destId="{4A2BF68A-AE5F-4491-B5F4-F8DA81B826DE}" srcOrd="0" destOrd="0" presId="urn:microsoft.com/office/officeart/2005/8/layout/hierarchy2"/>
    <dgm:cxn modelId="{B64DDFC3-800D-495B-B4A6-EB1E22099DC0}" type="presOf" srcId="{9F8184B6-7F9D-4283-ADE4-0A5B1512E375}" destId="{ED0E8C72-03EA-4CEE-BFB9-D99F85915915}" srcOrd="0" destOrd="0" presId="urn:microsoft.com/office/officeart/2005/8/layout/hierarchy2"/>
    <dgm:cxn modelId="{BCC10FC7-43E2-4649-B27A-4198B35B75C7}" srcId="{9F8184B6-7F9D-4283-ADE4-0A5B1512E375}" destId="{60AF0538-012B-4904-B4E6-150CFE18E70D}" srcOrd="2" destOrd="0" parTransId="{D7520E4E-56D4-47A5-9538-1B858984438A}" sibTransId="{655CB640-4A75-4987-AFAB-38F2A0E26129}"/>
    <dgm:cxn modelId="{013FB2CD-B236-4CCC-AA66-0C86B61E2D1B}" type="presOf" srcId="{362EADC5-4563-42B0-9C13-1FC255E7A1EC}" destId="{61400751-D3FC-4140-983C-1CAC537ED55E}" srcOrd="0" destOrd="0" presId="urn:microsoft.com/office/officeart/2005/8/layout/hierarchy2"/>
    <dgm:cxn modelId="{126256D7-0D76-4273-83C3-064F063CA28D}" type="presOf" srcId="{A58227AE-3502-41AE-8FD8-1DC659E3556E}" destId="{FC7F7730-3440-4594-ABBC-375BB2C8C999}" srcOrd="1" destOrd="0" presId="urn:microsoft.com/office/officeart/2005/8/layout/hierarchy2"/>
    <dgm:cxn modelId="{611BB1DA-F633-4125-84A5-4C988328A47F}" srcId="{60AF0538-012B-4904-B4E6-150CFE18E70D}" destId="{32B876B7-0C26-4D02-9F32-4F3F34EF2E7E}" srcOrd="2" destOrd="0" parTransId="{A899875D-23F6-47C3-87E7-C81CB13766D4}" sibTransId="{E2798F2E-02CF-498D-963E-5AD1AEC08F76}"/>
    <dgm:cxn modelId="{FDE281DB-B73F-4DD6-A61E-83AAFAEB48A0}" type="presOf" srcId="{7A4D182C-D355-4D7F-BC28-73E7F7350724}" destId="{368AEC8D-14F7-463E-8ED9-3ADC5CF0A920}" srcOrd="0" destOrd="0" presId="urn:microsoft.com/office/officeart/2005/8/layout/hierarchy2"/>
    <dgm:cxn modelId="{7A8DEDE1-D459-4662-8949-D8951859B8C4}" type="presOf" srcId="{AE68B3C4-AA16-49C0-A455-EF588528618D}" destId="{A05C7247-3661-413F-9FBA-64B96B177799}" srcOrd="0" destOrd="0" presId="urn:microsoft.com/office/officeart/2005/8/layout/hierarchy2"/>
    <dgm:cxn modelId="{559B0FF2-22FD-4131-8606-1938D12EE123}" type="presOf" srcId="{75D86D30-C181-41FE-8731-2CBE44510ADE}" destId="{3D977CC2-A680-4478-B1B5-E576D20BF6D9}" srcOrd="1" destOrd="0" presId="urn:microsoft.com/office/officeart/2005/8/layout/hierarchy2"/>
    <dgm:cxn modelId="{C587ABF6-76D6-446E-B591-B35E148D102A}" type="presOf" srcId="{F47E27CE-B3FB-4E8A-A2C3-0E6A4FFAE1FA}" destId="{905ED12A-D51D-4E99-A0A6-666C658FACAE}" srcOrd="0" destOrd="0" presId="urn:microsoft.com/office/officeart/2005/8/layout/hierarchy2"/>
    <dgm:cxn modelId="{FBD9B2F8-5D71-414A-9409-F2F3B27F9A65}" srcId="{9F8184B6-7F9D-4283-ADE4-0A5B1512E375}" destId="{BB888973-A7D8-4EF6-97A6-EA2B1CD72CE1}" srcOrd="1" destOrd="0" parTransId="{5C85053A-094D-40D7-BE2F-4FABF2AFB62E}" sibTransId="{5D32F402-4F42-48D2-9CE9-EE1148515CBC}"/>
    <dgm:cxn modelId="{F4B8B7F8-D62C-418D-AA31-4BD51E5A958D}" srcId="{AE68B3C4-AA16-49C0-A455-EF588528618D}" destId="{9F8184B6-7F9D-4283-ADE4-0A5B1512E375}" srcOrd="0" destOrd="0" parTransId="{3B67F73A-50FF-44B2-ABB3-23E03EA91591}" sibTransId="{5AB633CC-711F-40D0-90B5-B78B8D896666}"/>
    <dgm:cxn modelId="{7CBB5085-68FA-4486-BF7F-65C59B91B3A7}" type="presParOf" srcId="{A05C7247-3661-413F-9FBA-64B96B177799}" destId="{63FA80D6-30FD-4175-A553-1F7C65CD3B86}" srcOrd="0" destOrd="0" presId="urn:microsoft.com/office/officeart/2005/8/layout/hierarchy2"/>
    <dgm:cxn modelId="{E9A3A9C4-083F-4C22-B83F-CC6A424A61BA}" type="presParOf" srcId="{63FA80D6-30FD-4175-A553-1F7C65CD3B86}" destId="{ED0E8C72-03EA-4CEE-BFB9-D99F85915915}" srcOrd="0" destOrd="0" presId="urn:microsoft.com/office/officeart/2005/8/layout/hierarchy2"/>
    <dgm:cxn modelId="{F560FB25-C430-43FE-A6B3-2F5E0648518C}" type="presParOf" srcId="{63FA80D6-30FD-4175-A553-1F7C65CD3B86}" destId="{5DE1459A-26AE-4C43-8248-4CBDC98FBAAA}" srcOrd="1" destOrd="0" presId="urn:microsoft.com/office/officeart/2005/8/layout/hierarchy2"/>
    <dgm:cxn modelId="{F35C9109-710E-4594-B9FD-176FC53760CA}" type="presParOf" srcId="{5DE1459A-26AE-4C43-8248-4CBDC98FBAAA}" destId="{1B6175B6-D420-4512-8801-0E986E9C4B9B}" srcOrd="0" destOrd="0" presId="urn:microsoft.com/office/officeart/2005/8/layout/hierarchy2"/>
    <dgm:cxn modelId="{428EC900-436D-4186-9D00-80BA9F308908}" type="presParOf" srcId="{1B6175B6-D420-4512-8801-0E986E9C4B9B}" destId="{FC7F7730-3440-4594-ABBC-375BB2C8C999}" srcOrd="0" destOrd="0" presId="urn:microsoft.com/office/officeart/2005/8/layout/hierarchy2"/>
    <dgm:cxn modelId="{623EF605-D57D-410E-BA25-BB7402BB895C}" type="presParOf" srcId="{5DE1459A-26AE-4C43-8248-4CBDC98FBAAA}" destId="{7D5FCC41-116B-4F59-B103-2524C7A380C0}" srcOrd="1" destOrd="0" presId="urn:microsoft.com/office/officeart/2005/8/layout/hierarchy2"/>
    <dgm:cxn modelId="{FF444A12-63D8-4A34-9AE1-4CC2ADDD7492}" type="presParOf" srcId="{7D5FCC41-116B-4F59-B103-2524C7A380C0}" destId="{905ED12A-D51D-4E99-A0A6-666C658FACAE}" srcOrd="0" destOrd="0" presId="urn:microsoft.com/office/officeart/2005/8/layout/hierarchy2"/>
    <dgm:cxn modelId="{6C638ACA-3F8B-4FD2-A42C-68FCEC53146E}" type="presParOf" srcId="{7D5FCC41-116B-4F59-B103-2524C7A380C0}" destId="{5F461A46-5161-48DD-9237-09FB19F9D520}" srcOrd="1" destOrd="0" presId="urn:microsoft.com/office/officeart/2005/8/layout/hierarchy2"/>
    <dgm:cxn modelId="{8E76A71B-C9ED-47C7-A31F-B5F4100D368D}" type="presParOf" srcId="{5DE1459A-26AE-4C43-8248-4CBDC98FBAAA}" destId="{ECCAB6CF-867F-4752-A674-94C1BCEC6299}" srcOrd="2" destOrd="0" presId="urn:microsoft.com/office/officeart/2005/8/layout/hierarchy2"/>
    <dgm:cxn modelId="{48F773A3-250A-4EF5-8B41-F4C4AB46462F}" type="presParOf" srcId="{ECCAB6CF-867F-4752-A674-94C1BCEC6299}" destId="{55823610-CDDB-4F22-BF17-B09C84C76746}" srcOrd="0" destOrd="0" presId="urn:microsoft.com/office/officeart/2005/8/layout/hierarchy2"/>
    <dgm:cxn modelId="{F393E416-598B-47CD-AD0B-CBC28775F01F}" type="presParOf" srcId="{5DE1459A-26AE-4C43-8248-4CBDC98FBAAA}" destId="{DE2227F3-26D7-46BD-B5A6-2BE95871A1CB}" srcOrd="3" destOrd="0" presId="urn:microsoft.com/office/officeart/2005/8/layout/hierarchy2"/>
    <dgm:cxn modelId="{68426A82-A482-4F2F-BCBE-9187A1DFB574}" type="presParOf" srcId="{DE2227F3-26D7-46BD-B5A6-2BE95871A1CB}" destId="{FB0614B0-ACE7-42AA-AF8D-25DB330B1510}" srcOrd="0" destOrd="0" presId="urn:microsoft.com/office/officeart/2005/8/layout/hierarchy2"/>
    <dgm:cxn modelId="{D02D5719-6EE2-4907-971F-616F5103E84A}" type="presParOf" srcId="{DE2227F3-26D7-46BD-B5A6-2BE95871A1CB}" destId="{69AD6D96-EB22-494C-86D5-BADEEFFB1C79}" srcOrd="1" destOrd="0" presId="urn:microsoft.com/office/officeart/2005/8/layout/hierarchy2"/>
    <dgm:cxn modelId="{313B94E4-0775-454C-AE58-F3CF6BC426BA}" type="presParOf" srcId="{5DE1459A-26AE-4C43-8248-4CBDC98FBAAA}" destId="{D5368F1F-E084-4B94-9411-B8AA385D58DE}" srcOrd="4" destOrd="0" presId="urn:microsoft.com/office/officeart/2005/8/layout/hierarchy2"/>
    <dgm:cxn modelId="{62A7FB31-C886-4B64-B331-C45D32BDDB73}" type="presParOf" srcId="{D5368F1F-E084-4B94-9411-B8AA385D58DE}" destId="{E0EEBAE6-02EA-4554-B0FA-F7E0AF527E7A}" srcOrd="0" destOrd="0" presId="urn:microsoft.com/office/officeart/2005/8/layout/hierarchy2"/>
    <dgm:cxn modelId="{36C29BA1-7DA3-448A-A207-77EB108CEF27}" type="presParOf" srcId="{5DE1459A-26AE-4C43-8248-4CBDC98FBAAA}" destId="{58316D8A-FAB8-4470-96FE-A56D74BC1860}" srcOrd="5" destOrd="0" presId="urn:microsoft.com/office/officeart/2005/8/layout/hierarchy2"/>
    <dgm:cxn modelId="{C7180A0B-791E-42CD-97E8-293F27107B08}" type="presParOf" srcId="{58316D8A-FAB8-4470-96FE-A56D74BC1860}" destId="{4A2BF68A-AE5F-4491-B5F4-F8DA81B826DE}" srcOrd="0" destOrd="0" presId="urn:microsoft.com/office/officeart/2005/8/layout/hierarchy2"/>
    <dgm:cxn modelId="{1A158F52-FF1B-475C-91AE-FF97B686493D}" type="presParOf" srcId="{58316D8A-FAB8-4470-96FE-A56D74BC1860}" destId="{24443AF7-8139-4F35-9096-21D7ECB9B828}" srcOrd="1" destOrd="0" presId="urn:microsoft.com/office/officeart/2005/8/layout/hierarchy2"/>
    <dgm:cxn modelId="{2B7B5CF0-62DC-4A7F-9AA8-72B9817DF315}" type="presParOf" srcId="{24443AF7-8139-4F35-9096-21D7ECB9B828}" destId="{F37222C2-D3D9-4A59-85E9-215C3894DF78}" srcOrd="0" destOrd="0" presId="urn:microsoft.com/office/officeart/2005/8/layout/hierarchy2"/>
    <dgm:cxn modelId="{1D35C87F-CC7B-4FD6-BA70-2915D314646C}" type="presParOf" srcId="{F37222C2-D3D9-4A59-85E9-215C3894DF78}" destId="{AE2027E0-6E76-46A5-B673-7D06FD868BD8}" srcOrd="0" destOrd="0" presId="urn:microsoft.com/office/officeart/2005/8/layout/hierarchy2"/>
    <dgm:cxn modelId="{1EBECE89-95F9-4E78-8327-EFBF627BBF45}" type="presParOf" srcId="{24443AF7-8139-4F35-9096-21D7ECB9B828}" destId="{A3381C9D-0EA7-46A2-9466-C9DF403727CA}" srcOrd="1" destOrd="0" presId="urn:microsoft.com/office/officeart/2005/8/layout/hierarchy2"/>
    <dgm:cxn modelId="{58DFC3A5-397A-4FBC-9BAA-A694535520D0}" type="presParOf" srcId="{A3381C9D-0EA7-46A2-9466-C9DF403727CA}" destId="{368AEC8D-14F7-463E-8ED9-3ADC5CF0A920}" srcOrd="0" destOrd="0" presId="urn:microsoft.com/office/officeart/2005/8/layout/hierarchy2"/>
    <dgm:cxn modelId="{28FE42DC-EC71-4531-AAC4-94AAC4E24FA8}" type="presParOf" srcId="{A3381C9D-0EA7-46A2-9466-C9DF403727CA}" destId="{751A4A7B-94E9-4693-807A-3810D8D36F5C}" srcOrd="1" destOrd="0" presId="urn:microsoft.com/office/officeart/2005/8/layout/hierarchy2"/>
    <dgm:cxn modelId="{34D6EB23-386B-4E7E-9A40-2DBDE9E20C91}" type="presParOf" srcId="{24443AF7-8139-4F35-9096-21D7ECB9B828}" destId="{CAA977D0-6F56-4876-96F8-4F4C819B6215}" srcOrd="2" destOrd="0" presId="urn:microsoft.com/office/officeart/2005/8/layout/hierarchy2"/>
    <dgm:cxn modelId="{422704CD-C95B-4ECB-868A-FEB3022CEEF7}" type="presParOf" srcId="{CAA977D0-6F56-4876-96F8-4F4C819B6215}" destId="{3D977CC2-A680-4478-B1B5-E576D20BF6D9}" srcOrd="0" destOrd="0" presId="urn:microsoft.com/office/officeart/2005/8/layout/hierarchy2"/>
    <dgm:cxn modelId="{55C3965D-6041-497F-B7AE-34EA3147E51D}" type="presParOf" srcId="{24443AF7-8139-4F35-9096-21D7ECB9B828}" destId="{5A7E7B1C-FB06-427F-80BB-7546ABED7792}" srcOrd="3" destOrd="0" presId="urn:microsoft.com/office/officeart/2005/8/layout/hierarchy2"/>
    <dgm:cxn modelId="{A11A6919-6269-4136-926C-F419C3240DFB}" type="presParOf" srcId="{5A7E7B1C-FB06-427F-80BB-7546ABED7792}" destId="{C1E12074-36DF-4EEE-8C4E-6EE1644EAEBF}" srcOrd="0" destOrd="0" presId="urn:microsoft.com/office/officeart/2005/8/layout/hierarchy2"/>
    <dgm:cxn modelId="{E1C23339-DB26-4CBD-97F7-A6CC3CDFE4C3}" type="presParOf" srcId="{5A7E7B1C-FB06-427F-80BB-7546ABED7792}" destId="{F7AA080C-BDB3-417D-A26E-44D2A451AC0C}" srcOrd="1" destOrd="0" presId="urn:microsoft.com/office/officeart/2005/8/layout/hierarchy2"/>
    <dgm:cxn modelId="{8CB6B89E-8F99-4FD6-BB85-D59A6BE96141}" type="presParOf" srcId="{24443AF7-8139-4F35-9096-21D7ECB9B828}" destId="{F2187CBF-A6B7-4006-8B67-8A7D0C24321F}" srcOrd="4" destOrd="0" presId="urn:microsoft.com/office/officeart/2005/8/layout/hierarchy2"/>
    <dgm:cxn modelId="{4A5E472B-C9B8-4AC9-9DDB-5D045218546D}" type="presParOf" srcId="{F2187CBF-A6B7-4006-8B67-8A7D0C24321F}" destId="{0EA13143-B1EA-4320-BA1C-32965D128FC9}" srcOrd="0" destOrd="0" presId="urn:microsoft.com/office/officeart/2005/8/layout/hierarchy2"/>
    <dgm:cxn modelId="{6D217A2D-9FE4-4125-AB1D-CC1A499384F3}" type="presParOf" srcId="{24443AF7-8139-4F35-9096-21D7ECB9B828}" destId="{D35723E9-A812-44F8-93F8-C4807D1FA73C}" srcOrd="5" destOrd="0" presId="urn:microsoft.com/office/officeart/2005/8/layout/hierarchy2"/>
    <dgm:cxn modelId="{C2CDDF9A-5496-4ED4-908D-2CF5455001AA}" type="presParOf" srcId="{D35723E9-A812-44F8-93F8-C4807D1FA73C}" destId="{91453609-A74D-4A83-8689-863A8F24CF39}" srcOrd="0" destOrd="0" presId="urn:microsoft.com/office/officeart/2005/8/layout/hierarchy2"/>
    <dgm:cxn modelId="{2BC8B4B7-D528-4264-B650-FBF31A754754}" type="presParOf" srcId="{D35723E9-A812-44F8-93F8-C4807D1FA73C}" destId="{939932D9-81AC-47E1-AAC0-0DA1F5877407}" srcOrd="1" destOrd="0" presId="urn:microsoft.com/office/officeart/2005/8/layout/hierarchy2"/>
    <dgm:cxn modelId="{15E79CA6-B154-447E-B289-B410810F997B}" type="presParOf" srcId="{5DE1459A-26AE-4C43-8248-4CBDC98FBAAA}" destId="{04E59B66-59E7-40FB-A843-F960004E6A31}" srcOrd="6" destOrd="0" presId="urn:microsoft.com/office/officeart/2005/8/layout/hierarchy2"/>
    <dgm:cxn modelId="{DE6DEDFF-EA18-42AE-A371-0EA1C3299AF1}" type="presParOf" srcId="{04E59B66-59E7-40FB-A843-F960004E6A31}" destId="{35E1C14E-4ABB-4F95-92A4-F53EABB6651A}" srcOrd="0" destOrd="0" presId="urn:microsoft.com/office/officeart/2005/8/layout/hierarchy2"/>
    <dgm:cxn modelId="{D0C8D6E1-B078-4AF7-BA0D-547B7A12D2A6}" type="presParOf" srcId="{5DE1459A-26AE-4C43-8248-4CBDC98FBAAA}" destId="{6C9252E0-043B-4709-8E8F-762D80B97358}" srcOrd="7" destOrd="0" presId="urn:microsoft.com/office/officeart/2005/8/layout/hierarchy2"/>
    <dgm:cxn modelId="{6CE68AED-56DE-4E64-8AE4-19CA0AB1F1C0}" type="presParOf" srcId="{6C9252E0-043B-4709-8E8F-762D80B97358}" destId="{61400751-D3FC-4140-983C-1CAC537ED55E}" srcOrd="0" destOrd="0" presId="urn:microsoft.com/office/officeart/2005/8/layout/hierarchy2"/>
    <dgm:cxn modelId="{F353C769-179B-43C5-999A-C5EBEAAB7B25}" type="presParOf" srcId="{6C9252E0-043B-4709-8E8F-762D80B97358}" destId="{C4BCF3AD-DB4C-40B9-AAB3-F6B37638BD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8C72-03EA-4CEE-BFB9-D99F85915915}">
      <dsp:nvSpPr>
        <dsp:cNvPr id="0" name=""/>
        <dsp:cNvSpPr/>
      </dsp:nvSpPr>
      <dsp:spPr>
        <a:xfrm>
          <a:off x="2496" y="1921479"/>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Podział agregatów prądotwórczych</a:t>
          </a:r>
        </a:p>
        <a:p>
          <a:pPr marL="0" lvl="0" indent="0" algn="ctr" defTabSz="889000">
            <a:lnSpc>
              <a:spcPct val="90000"/>
            </a:lnSpc>
            <a:spcBef>
              <a:spcPct val="0"/>
            </a:spcBef>
            <a:spcAft>
              <a:spcPct val="35000"/>
            </a:spcAft>
            <a:buNone/>
          </a:pPr>
          <a:endParaRPr lang="pl-PL" sz="2000" kern="1200" dirty="0"/>
        </a:p>
      </dsp:txBody>
      <dsp:txXfrm>
        <a:off x="34192" y="1953175"/>
        <a:ext cx="2100977" cy="1018792"/>
      </dsp:txXfrm>
    </dsp:sp>
    <dsp:sp modelId="{1B6175B6-D420-4512-8801-0E986E9C4B9B}">
      <dsp:nvSpPr>
        <dsp:cNvPr id="0" name=""/>
        <dsp:cNvSpPr/>
      </dsp:nvSpPr>
      <dsp:spPr>
        <a:xfrm rot="17692822">
          <a:off x="1570864" y="1509412"/>
          <a:ext cx="2057752" cy="39550"/>
        </a:xfrm>
        <a:custGeom>
          <a:avLst/>
          <a:gdLst/>
          <a:ahLst/>
          <a:cxnLst/>
          <a:rect l="0" t="0" r="0" b="0"/>
          <a:pathLst>
            <a:path>
              <a:moveTo>
                <a:pt x="0" y="19775"/>
              </a:moveTo>
              <a:lnTo>
                <a:pt x="2057752"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548296" y="1477743"/>
        <a:ext cx="102887" cy="102887"/>
      </dsp:txXfrm>
    </dsp:sp>
    <dsp:sp modelId="{905ED12A-D51D-4E99-A0A6-666C658FACAE}">
      <dsp:nvSpPr>
        <dsp:cNvPr id="0" name=""/>
        <dsp:cNvSpPr/>
      </dsp:nvSpPr>
      <dsp:spPr>
        <a:xfrm>
          <a:off x="3032614" y="54710"/>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jednofazowe</a:t>
          </a:r>
        </a:p>
      </dsp:txBody>
      <dsp:txXfrm>
        <a:off x="3064310" y="86406"/>
        <a:ext cx="2100977" cy="1018792"/>
      </dsp:txXfrm>
    </dsp:sp>
    <dsp:sp modelId="{ECCAB6CF-867F-4752-A674-94C1BCEC6299}">
      <dsp:nvSpPr>
        <dsp:cNvPr id="0" name=""/>
        <dsp:cNvSpPr/>
      </dsp:nvSpPr>
      <dsp:spPr>
        <a:xfrm rot="19457599">
          <a:off x="2066654" y="2131668"/>
          <a:ext cx="1066171" cy="39550"/>
        </a:xfrm>
        <a:custGeom>
          <a:avLst/>
          <a:gdLst/>
          <a:ahLst/>
          <a:cxnLst/>
          <a:rect l="0" t="0" r="0" b="0"/>
          <a:pathLst>
            <a:path>
              <a:moveTo>
                <a:pt x="0" y="19775"/>
              </a:moveTo>
              <a:lnTo>
                <a:pt x="1066171"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3086" y="2124789"/>
        <a:ext cx="53308" cy="53308"/>
      </dsp:txXfrm>
    </dsp:sp>
    <dsp:sp modelId="{FB0614B0-ACE7-42AA-AF8D-25DB330B1510}">
      <dsp:nvSpPr>
        <dsp:cNvPr id="0" name=""/>
        <dsp:cNvSpPr/>
      </dsp:nvSpPr>
      <dsp:spPr>
        <a:xfrm>
          <a:off x="3032614" y="1299223"/>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trójfazowe</a:t>
          </a:r>
        </a:p>
      </dsp:txBody>
      <dsp:txXfrm>
        <a:off x="3064310" y="1330919"/>
        <a:ext cx="2100977" cy="1018792"/>
      </dsp:txXfrm>
    </dsp:sp>
    <dsp:sp modelId="{D5368F1F-E084-4B94-9411-B8AA385D58DE}">
      <dsp:nvSpPr>
        <dsp:cNvPr id="0" name=""/>
        <dsp:cNvSpPr/>
      </dsp:nvSpPr>
      <dsp:spPr>
        <a:xfrm rot="2142401">
          <a:off x="2066654" y="2753924"/>
          <a:ext cx="1066171" cy="39550"/>
        </a:xfrm>
        <a:custGeom>
          <a:avLst/>
          <a:gdLst/>
          <a:ahLst/>
          <a:cxnLst/>
          <a:rect l="0" t="0" r="0" b="0"/>
          <a:pathLst>
            <a:path>
              <a:moveTo>
                <a:pt x="0" y="19775"/>
              </a:moveTo>
              <a:lnTo>
                <a:pt x="1066171"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3086" y="2747045"/>
        <a:ext cx="53308" cy="53308"/>
      </dsp:txXfrm>
    </dsp:sp>
    <dsp:sp modelId="{4A2BF68A-AE5F-4491-B5F4-F8DA81B826DE}">
      <dsp:nvSpPr>
        <dsp:cNvPr id="0" name=""/>
        <dsp:cNvSpPr/>
      </dsp:nvSpPr>
      <dsp:spPr>
        <a:xfrm>
          <a:off x="3032614" y="2543735"/>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mobilne</a:t>
          </a:r>
        </a:p>
      </dsp:txBody>
      <dsp:txXfrm>
        <a:off x="3064310" y="2575431"/>
        <a:ext cx="2100977" cy="1018792"/>
      </dsp:txXfrm>
    </dsp:sp>
    <dsp:sp modelId="{F37222C2-D3D9-4A59-85E9-215C3894DF78}">
      <dsp:nvSpPr>
        <dsp:cNvPr id="0" name=""/>
        <dsp:cNvSpPr/>
      </dsp:nvSpPr>
      <dsp:spPr>
        <a:xfrm rot="18289469">
          <a:off x="4871846" y="2442796"/>
          <a:ext cx="1516024" cy="39550"/>
        </a:xfrm>
        <a:custGeom>
          <a:avLst/>
          <a:gdLst/>
          <a:ahLst/>
          <a:cxnLst/>
          <a:rect l="0" t="0" r="0" b="0"/>
          <a:pathLst>
            <a:path>
              <a:moveTo>
                <a:pt x="0" y="19775"/>
              </a:moveTo>
              <a:lnTo>
                <a:pt x="1516024"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591957" y="2424671"/>
        <a:ext cx="75801" cy="75801"/>
      </dsp:txXfrm>
    </dsp:sp>
    <dsp:sp modelId="{368AEC8D-14F7-463E-8ED9-3ADC5CF0A920}">
      <dsp:nvSpPr>
        <dsp:cNvPr id="0" name=""/>
        <dsp:cNvSpPr/>
      </dsp:nvSpPr>
      <dsp:spPr>
        <a:xfrm>
          <a:off x="6062732" y="1299223"/>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przenośne</a:t>
          </a:r>
        </a:p>
      </dsp:txBody>
      <dsp:txXfrm>
        <a:off x="6094428" y="1330919"/>
        <a:ext cx="2100977" cy="1018792"/>
      </dsp:txXfrm>
    </dsp:sp>
    <dsp:sp modelId="{CAA977D0-6F56-4876-96F8-4F4C819B6215}">
      <dsp:nvSpPr>
        <dsp:cNvPr id="0" name=""/>
        <dsp:cNvSpPr/>
      </dsp:nvSpPr>
      <dsp:spPr>
        <a:xfrm>
          <a:off x="5196984" y="3065052"/>
          <a:ext cx="865747" cy="39550"/>
        </a:xfrm>
        <a:custGeom>
          <a:avLst/>
          <a:gdLst/>
          <a:ahLst/>
          <a:cxnLst/>
          <a:rect l="0" t="0" r="0" b="0"/>
          <a:pathLst>
            <a:path>
              <a:moveTo>
                <a:pt x="0" y="19775"/>
              </a:moveTo>
              <a:lnTo>
                <a:pt x="865747"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608214" y="3063184"/>
        <a:ext cx="43287" cy="43287"/>
      </dsp:txXfrm>
    </dsp:sp>
    <dsp:sp modelId="{C1E12074-36DF-4EEE-8C4E-6EE1644EAEBF}">
      <dsp:nvSpPr>
        <dsp:cNvPr id="0" name=""/>
        <dsp:cNvSpPr/>
      </dsp:nvSpPr>
      <dsp:spPr>
        <a:xfrm>
          <a:off x="6062732" y="2543735"/>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przewoźne</a:t>
          </a:r>
        </a:p>
      </dsp:txBody>
      <dsp:txXfrm>
        <a:off x="6094428" y="2575431"/>
        <a:ext cx="2100977" cy="1018792"/>
      </dsp:txXfrm>
    </dsp:sp>
    <dsp:sp modelId="{F2187CBF-A6B7-4006-8B67-8A7D0C24321F}">
      <dsp:nvSpPr>
        <dsp:cNvPr id="0" name=""/>
        <dsp:cNvSpPr/>
      </dsp:nvSpPr>
      <dsp:spPr>
        <a:xfrm rot="3310531">
          <a:off x="4871846" y="3687309"/>
          <a:ext cx="1516024" cy="39550"/>
        </a:xfrm>
        <a:custGeom>
          <a:avLst/>
          <a:gdLst/>
          <a:ahLst/>
          <a:cxnLst/>
          <a:rect l="0" t="0" r="0" b="0"/>
          <a:pathLst>
            <a:path>
              <a:moveTo>
                <a:pt x="0" y="19775"/>
              </a:moveTo>
              <a:lnTo>
                <a:pt x="1516024" y="19775"/>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591957" y="3669184"/>
        <a:ext cx="75801" cy="75801"/>
      </dsp:txXfrm>
    </dsp:sp>
    <dsp:sp modelId="{91453609-A74D-4A83-8689-863A8F24CF39}">
      <dsp:nvSpPr>
        <dsp:cNvPr id="0" name=""/>
        <dsp:cNvSpPr/>
      </dsp:nvSpPr>
      <dsp:spPr>
        <a:xfrm>
          <a:off x="6062732" y="3788248"/>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Zabudowane w pojazdach</a:t>
          </a:r>
        </a:p>
      </dsp:txBody>
      <dsp:txXfrm>
        <a:off x="6094428" y="3819944"/>
        <a:ext cx="2100977" cy="1018792"/>
      </dsp:txXfrm>
    </dsp:sp>
    <dsp:sp modelId="{04E59B66-59E7-40FB-A843-F960004E6A31}">
      <dsp:nvSpPr>
        <dsp:cNvPr id="0" name=""/>
        <dsp:cNvSpPr/>
      </dsp:nvSpPr>
      <dsp:spPr>
        <a:xfrm rot="3796466">
          <a:off x="1594608" y="3371635"/>
          <a:ext cx="2079869" cy="39550"/>
        </a:xfrm>
        <a:custGeom>
          <a:avLst/>
          <a:gdLst/>
          <a:ahLst/>
          <a:cxnLst/>
          <a:rect l="0" t="0" r="0" b="0"/>
          <a:pathLst>
            <a:path>
              <a:moveTo>
                <a:pt x="0" y="19775"/>
              </a:moveTo>
              <a:lnTo>
                <a:pt x="2079869" y="19775"/>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582546" y="3339414"/>
        <a:ext cx="103993" cy="103993"/>
      </dsp:txXfrm>
    </dsp:sp>
    <dsp:sp modelId="{61400751-D3FC-4140-983C-1CAC537ED55E}">
      <dsp:nvSpPr>
        <dsp:cNvPr id="0" name=""/>
        <dsp:cNvSpPr/>
      </dsp:nvSpPr>
      <dsp:spPr>
        <a:xfrm>
          <a:off x="3102220" y="3779158"/>
          <a:ext cx="2164369" cy="1082184"/>
        </a:xfrm>
        <a:prstGeom prst="roundRect">
          <a:avLst>
            <a:gd name="adj" fmla="val 10000"/>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stacjonarne</a:t>
          </a:r>
        </a:p>
      </dsp:txBody>
      <dsp:txXfrm>
        <a:off x="3133916" y="3810854"/>
        <a:ext cx="2100977" cy="1018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04.10.2021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pPr marL="0" marR="0" lvl="0" indent="0" algn="r" rtl="0">
                <a:spcBef>
                  <a:spcPts val="0"/>
                </a:spcBef>
                <a:buSzPct val="25000"/>
                <a:buNone/>
              </a:pPr>
              <a:t>1</a:t>
            </a:fld>
            <a:endParaRPr lang="pl-PL"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93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9135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a:t>
            </a:fld>
            <a:endParaRPr lang="pl-PL"/>
          </a:p>
        </p:txBody>
      </p:sp>
    </p:spTree>
    <p:extLst>
      <p:ext uri="{BB962C8B-B14F-4D97-AF65-F5344CB8AC3E}">
        <p14:creationId xmlns:p14="http://schemas.microsoft.com/office/powerpoint/2010/main" val="75359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a:t>
            </a:fld>
            <a:endParaRPr lang="pl-PL"/>
          </a:p>
        </p:txBody>
      </p:sp>
    </p:spTree>
    <p:extLst>
      <p:ext uri="{BB962C8B-B14F-4D97-AF65-F5344CB8AC3E}">
        <p14:creationId xmlns:p14="http://schemas.microsoft.com/office/powerpoint/2010/main" val="86158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7</a:t>
            </a:fld>
            <a:endParaRPr lang="pl-PL"/>
          </a:p>
        </p:txBody>
      </p:sp>
    </p:spTree>
    <p:extLst>
      <p:ext uri="{BB962C8B-B14F-4D97-AF65-F5344CB8AC3E}">
        <p14:creationId xmlns:p14="http://schemas.microsoft.com/office/powerpoint/2010/main" val="199615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42</a:t>
            </a:fld>
            <a:endParaRPr lang="pl-PL"/>
          </a:p>
        </p:txBody>
      </p:sp>
    </p:spTree>
    <p:extLst>
      <p:ext uri="{BB962C8B-B14F-4D97-AF65-F5344CB8AC3E}">
        <p14:creationId xmlns:p14="http://schemas.microsoft.com/office/powerpoint/2010/main" val="6384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43</a:t>
            </a:fld>
            <a:endParaRPr lang="pl-PL"/>
          </a:p>
        </p:txBody>
      </p:sp>
    </p:spTree>
    <p:extLst>
      <p:ext uri="{BB962C8B-B14F-4D97-AF65-F5344CB8AC3E}">
        <p14:creationId xmlns:p14="http://schemas.microsoft.com/office/powerpoint/2010/main" val="10374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pPr/>
              <a:t>04.10.2021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pPr/>
              <a:t>04.10.2021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pPr/>
              <a:t>04.10.2021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pPr/>
              <a:t>04.10.2021</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181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pPr/>
              <a:t>04.10.2021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pPr/>
              <a:t>04.10.2021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pPr/>
              <a:t>04.10.2021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pPr/>
              <a:t>04.10.2021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pPr/>
              <a:t>04.10.2021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pPr/>
              <a:t>04.10.2021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pPr/>
              <a:t>04.10.2021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pPr/>
              <a:t>04.10.2021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l-PL"/>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pPr/>
              <a:t>04.10.2021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tempest.ratowniczy.pl/pliki/ppv-prezentacja.pdf" TargetMode="External"/><Relationship Id="rId2" Type="http://schemas.openxmlformats.org/officeDocument/2006/relationships/hyperlink" Target="http://www.tempest.ratowniczy.pl/pliki/NISTIR_PPV-porownanie.mpe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pl/search?hl=pl&amp;site=imghp&amp;tbm=isch&amp;source=hp&amp;biw=1536&amp;bih=755&amp;q=agregat+pr%C4%85dotw%C3%B3rczy+honda&amp;oq=AGREGAT+&amp;gs_l=img.1.3.0l10.5051.6762.0.11436.8.7.0.1.1.0.213.492.0j2j1.3.0....0...1ac.1.64.img..4.4.495.xABSIShZQG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img38.otomoto.pl/images_otomotopl/826257639_1_1080x720_pozarniczy-techniczny-agregat-pradotworczy-19-kw-turek.jpg" TargetMode="External"/><Relationship Id="rId4" Type="http://schemas.openxmlformats.org/officeDocument/2006/relationships/hyperlink" Target="https://www.google.pl/search?q=agregat+pr%C4%85dotw%C3%B3rczy&amp;biw=1536&amp;bih=755&amp;tbm=isch&amp;tbo=u&amp;source=univ&amp;sa=X&amp;ved=0ahUKEwjpi6-GgMDLAhXJJZoKHfWDCswQsAQIZ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iQpsS6zsDLAhVFDJoKHS0UCLkQjRwIBw&amp;url=http://www.wisla.pl/aktualnosci/City,2/strona/137&amp;bvm=bv.116636494,d.bGs&amp;psig=AFQjCNHJAyv464Zi7KU5OA8dYG8qLmuEgA&amp;ust=1458059072415801" TargetMode="External"/><Relationship Id="rId2" Type="http://schemas.openxmlformats.org/officeDocument/2006/relationships/hyperlink" Target="https://encrypted-tbn1.gstatic.com/images?q=tbn:ANd9GcQ_ynvLm7KnHlUqbqxOre6Aqd-sUK9EsEFCETjXJSKsbPs11SjSl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tempest.ratowniczy.pl/userfiles/image/art/mvu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2880" b="1" i="0" u="none" strike="noStrike" cap="none" dirty="0">
                <a:solidFill>
                  <a:srgbClr val="FFC700"/>
                </a:solidFill>
                <a:latin typeface="Arial Black"/>
                <a:ea typeface="Arial Black"/>
                <a:cs typeface="Arial Black"/>
                <a:sym typeface="Arial Black"/>
              </a:rPr>
              <a:t>TEMAT </a:t>
            </a:r>
            <a:r>
              <a:rPr lang="pl-PL" sz="2880" dirty="0">
                <a:latin typeface="Arial Black"/>
                <a:ea typeface="Arial Black"/>
                <a:cs typeface="Arial Black"/>
                <a:sym typeface="Arial Black"/>
              </a:rPr>
              <a:t>8</a:t>
            </a:r>
            <a:r>
              <a:rPr lang="pl-PL" sz="2880" b="1" i="0" u="none" strike="noStrike" cap="none" dirty="0">
                <a:solidFill>
                  <a:srgbClr val="FFC700"/>
                </a:solidFill>
                <a:latin typeface="Arial Black"/>
                <a:ea typeface="Arial Black"/>
                <a:cs typeface="Arial Black"/>
                <a:sym typeface="Arial Black"/>
              </a:rPr>
              <a:t>: </a:t>
            </a:r>
            <a:br>
              <a:rPr lang="pl-PL" sz="2880" b="1" i="0" u="none" strike="noStrike" cap="none" dirty="0">
                <a:solidFill>
                  <a:srgbClr val="FFC700"/>
                </a:solidFill>
                <a:latin typeface="Calibri"/>
                <a:ea typeface="Calibri"/>
                <a:cs typeface="Calibri"/>
                <a:sym typeface="Calibri"/>
              </a:rPr>
            </a:br>
            <a:r>
              <a:rPr lang="pl-PL" altLang="pl-PL" sz="2800" dirty="0"/>
              <a:t>Agregaty prądotwórcze i oddymiające</a:t>
            </a:r>
            <a:endParaRPr lang="pl-PL" sz="2880" b="1" i="0" u="none" strike="noStrike" cap="none" dirty="0">
              <a:solidFill>
                <a:srgbClr val="FFC700"/>
              </a:solidFill>
              <a:latin typeface="Calibri"/>
              <a:ea typeface="Calibri"/>
              <a:cs typeface="Calibri"/>
              <a:sym typeface="Calibri"/>
            </a:endParaRPr>
          </a:p>
        </p:txBody>
      </p:sp>
      <p:sp>
        <p:nvSpPr>
          <p:cNvPr id="118" name="Shape 118"/>
          <p:cNvSpPr txBox="1">
            <a:spLocks noGrp="1"/>
          </p:cNvSpPr>
          <p:nvPr>
            <p:ph type="subTitle" idx="1"/>
          </p:nvPr>
        </p:nvSpPr>
        <p:spPr>
          <a:xfrm>
            <a:off x="5220072" y="5373216"/>
            <a:ext cx="3707903" cy="984201"/>
          </a:xfrm>
          <a:prstGeom prst="rect">
            <a:avLst/>
          </a:prstGeom>
          <a:noFill/>
          <a:ln>
            <a:noFill/>
          </a:ln>
        </p:spPr>
        <p:txBody>
          <a:bodyPr lIns="118850" tIns="0" rIns="45700" bIns="0" anchor="b" anchorCtr="0">
            <a:noAutofit/>
          </a:bodyPr>
          <a:lstStyle/>
          <a:p>
            <a:pPr lvl="0">
              <a:buSzPct val="25000"/>
            </a:pPr>
            <a:r>
              <a:rPr lang="pl-PL" sz="1600" b="1" i="1" u="none" strike="noStrike" cap="none" dirty="0">
                <a:solidFill>
                  <a:srgbClr val="FFFFFF"/>
                </a:solidFill>
                <a:latin typeface="Calibri"/>
                <a:ea typeface="Calibri"/>
                <a:cs typeface="Calibri"/>
                <a:sym typeface="Calibri"/>
              </a:rPr>
              <a:t>autorzy: </a:t>
            </a:r>
          </a:p>
          <a:p>
            <a:pPr lvl="0">
              <a:buSzPct val="25000"/>
            </a:pPr>
            <a:r>
              <a:rPr lang="pl-PL" b="1" dirty="0"/>
              <a:t>Andrzej Gawryś</a:t>
            </a:r>
          </a:p>
          <a:p>
            <a:pPr lvl="0">
              <a:buSzPct val="25000"/>
            </a:pPr>
            <a:r>
              <a:rPr lang="pl-PL" b="1" dirty="0"/>
              <a:t>Robert Garczewski </a:t>
            </a:r>
            <a:endParaRPr lang="pl-PL" sz="2000" b="1" i="0" u="none" strike="noStrike" cap="none" dirty="0">
              <a:solidFill>
                <a:srgbClr val="FFFFFF"/>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buClr>
                <a:srgbClr val="FFC700"/>
              </a:buClr>
              <a:buSzPct val="25000"/>
            </a:pPr>
            <a:r>
              <a:rPr lang="pl-PL" sz="3330" b="1">
                <a:solidFill>
                  <a:srgbClr val="FFC700"/>
                </a:solidFill>
                <a:latin typeface="Calibri"/>
                <a:ea typeface="Calibri"/>
                <a:cs typeface="Calibri"/>
                <a:sym typeface="Calibri"/>
              </a:rPr>
              <a:t> SZKOLENIE  PODSTAWOWE </a:t>
            </a:r>
            <a:br>
              <a:rPr lang="pl-PL" sz="3330" b="1">
                <a:solidFill>
                  <a:srgbClr val="FFC700"/>
                </a:solidFill>
                <a:latin typeface="Calibri"/>
                <a:ea typeface="Calibri"/>
                <a:cs typeface="Calibri"/>
                <a:sym typeface="Calibri"/>
              </a:rPr>
            </a:br>
            <a:r>
              <a:rPr lang="pl-PL" sz="3330" b="1">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153820928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Agregaty przenośne</a:t>
            </a:r>
          </a:p>
        </p:txBody>
      </p:sp>
      <p:sp>
        <p:nvSpPr>
          <p:cNvPr id="3" name="Symbol zastępczy zawartości 2"/>
          <p:cNvSpPr>
            <a:spLocks noGrp="1"/>
          </p:cNvSpPr>
          <p:nvPr>
            <p:ph sz="half" idx="1"/>
          </p:nvPr>
        </p:nvSpPr>
        <p:spPr>
          <a:xfrm>
            <a:off x="457200" y="1773936"/>
            <a:ext cx="8229600" cy="1943096"/>
          </a:xfrm>
        </p:spPr>
        <p:txBody>
          <a:bodyPr/>
          <a:lstStyle/>
          <a:p>
            <a:r>
              <a:rPr lang="pl-PL" dirty="0"/>
              <a:t>Agregaty przenośne są to urządzenia o mniejszej wadze i mocy znamionowej, które mają uchwyty i mogą być przenoszone na miejsce pracy przez ludzi. </a:t>
            </a:r>
          </a:p>
        </p:txBody>
      </p:sp>
      <p:sp>
        <p:nvSpPr>
          <p:cNvPr id="4" name="Symbol zastępczy zawartości 3"/>
          <p:cNvSpPr>
            <a:spLocks noGrp="1"/>
          </p:cNvSpPr>
          <p:nvPr>
            <p:ph sz="half" idx="2"/>
          </p:nvPr>
        </p:nvSpPr>
        <p:spPr>
          <a:xfrm>
            <a:off x="3937418" y="5877272"/>
            <a:ext cx="4038600" cy="368252"/>
          </a:xfrm>
        </p:spPr>
        <p:txBody>
          <a:bodyPr>
            <a:normAutofit/>
          </a:bodyPr>
          <a:lstStyle/>
          <a:p>
            <a:pPr marL="118872" indent="0">
              <a:buNone/>
            </a:pPr>
            <a:r>
              <a:rPr lang="pl-PL" sz="1000" dirty="0"/>
              <a:t>Fot.</a:t>
            </a:r>
            <a:r>
              <a:rPr lang="pl-PL" sz="1400" dirty="0"/>
              <a:t>5</a:t>
            </a:r>
            <a:endParaRPr lang="pl-PL" sz="1000" dirty="0"/>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10</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17032"/>
            <a:ext cx="2808312" cy="2808312"/>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78639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Agregaty przewoźne</a:t>
            </a:r>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721014"/>
            <a:ext cx="3773453" cy="2660314"/>
          </a:xfrm>
        </p:spPr>
      </p:pic>
      <p:sp>
        <p:nvSpPr>
          <p:cNvPr id="4" name="Symbol zastępczy zawartości 3"/>
          <p:cNvSpPr>
            <a:spLocks noGrp="1"/>
          </p:cNvSpPr>
          <p:nvPr>
            <p:ph sz="quarter" idx="2"/>
          </p:nvPr>
        </p:nvSpPr>
        <p:spPr>
          <a:xfrm>
            <a:off x="457200" y="1600200"/>
            <a:ext cx="8229600" cy="2185988"/>
          </a:xfrm>
        </p:spPr>
        <p:txBody>
          <a:bodyPr/>
          <a:lstStyle/>
          <a:p>
            <a:r>
              <a:rPr lang="pl-PL" dirty="0"/>
              <a:t>Agregaty przewoźne ze względu na swoją wagę, montowane są na ramie umieszczonej na przyczepie holowanej za pojazdem lub bezpośrednio na ramie samochodu.</a:t>
            </a:r>
          </a:p>
        </p:txBody>
      </p:sp>
      <p:sp>
        <p:nvSpPr>
          <p:cNvPr id="5" name="Symbol zastępczy zawartości 4"/>
          <p:cNvSpPr>
            <a:spLocks noGrp="1"/>
          </p:cNvSpPr>
          <p:nvPr>
            <p:ph sz="quarter" idx="3"/>
          </p:nvPr>
        </p:nvSpPr>
        <p:spPr>
          <a:xfrm>
            <a:off x="4230653" y="5157193"/>
            <a:ext cx="629379" cy="1224136"/>
          </a:xfrm>
        </p:spPr>
        <p:txBody>
          <a:bodyPr>
            <a:normAutofit lnSpcReduction="10000"/>
          </a:bodyPr>
          <a:lstStyle/>
          <a:p>
            <a:pPr marL="118872" indent="0">
              <a:buNone/>
            </a:pPr>
            <a:r>
              <a:rPr lang="pl-PL" sz="1000" dirty="0"/>
              <a:t>Fot.</a:t>
            </a:r>
            <a:r>
              <a:rPr lang="pl-PL" sz="1200" dirty="0"/>
              <a:t>6</a:t>
            </a:r>
            <a:endParaRPr lang="pl-PL" sz="1000" dirty="0"/>
          </a:p>
          <a:p>
            <a:pPr marL="118872" indent="0">
              <a:buNone/>
            </a:pPr>
            <a:endParaRPr lang="pl-PL" sz="1000" dirty="0"/>
          </a:p>
          <a:p>
            <a:pPr marL="118872" indent="0">
              <a:buNone/>
            </a:pPr>
            <a:endParaRPr lang="pl-PL" sz="1000" dirty="0"/>
          </a:p>
          <a:p>
            <a:pPr marL="118872" indent="0">
              <a:buNone/>
            </a:pPr>
            <a:endParaRPr lang="pl-PL" sz="1000" dirty="0"/>
          </a:p>
          <a:p>
            <a:pPr marL="118872" indent="0">
              <a:buNone/>
            </a:pPr>
            <a:endParaRPr lang="pl-PL" sz="1000" dirty="0"/>
          </a:p>
          <a:p>
            <a:pPr marL="118872" indent="0">
              <a:buNone/>
            </a:pPr>
            <a:endParaRPr lang="pl-PL" sz="1000" dirty="0"/>
          </a:p>
          <a:p>
            <a:pPr marL="118872" indent="0">
              <a:buNone/>
            </a:pPr>
            <a:r>
              <a:rPr lang="pl-PL" sz="1000" dirty="0"/>
              <a:t>Fot. </a:t>
            </a:r>
            <a:r>
              <a:rPr lang="pl-PL" sz="1200" dirty="0"/>
              <a:t>7</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11</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721014"/>
            <a:ext cx="3682752" cy="2660314"/>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01842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274638"/>
            <a:ext cx="5929354" cy="1143000"/>
          </a:xfrm>
        </p:spPr>
        <p:txBody>
          <a:bodyPr>
            <a:normAutofit/>
          </a:bodyPr>
          <a:lstStyle/>
          <a:p>
            <a:pPr algn="ctr"/>
            <a:r>
              <a:rPr lang="pl-PL" sz="2400" dirty="0"/>
              <a:t>Budowa agregatu prądotwórczego</a:t>
            </a:r>
          </a:p>
        </p:txBody>
      </p:sp>
      <p:sp>
        <p:nvSpPr>
          <p:cNvPr id="3" name="Symbol zastępczy zawartości 2"/>
          <p:cNvSpPr>
            <a:spLocks noGrp="1"/>
          </p:cNvSpPr>
          <p:nvPr>
            <p:ph sz="half" idx="1"/>
          </p:nvPr>
        </p:nvSpPr>
        <p:spPr>
          <a:xfrm>
            <a:off x="457200" y="1600200"/>
            <a:ext cx="8229600" cy="4525963"/>
          </a:xfrm>
        </p:spPr>
        <p:txBody>
          <a:bodyPr/>
          <a:lstStyle/>
          <a:p>
            <a:pPr marL="118872" indent="0">
              <a:buNone/>
            </a:pPr>
            <a:r>
              <a:rPr lang="pl-PL" dirty="0"/>
              <a:t>	</a:t>
            </a:r>
            <a:r>
              <a:rPr lang="pl-PL" b="1" dirty="0"/>
              <a:t>Agregaty prądotwórcze składają się z: </a:t>
            </a:r>
          </a:p>
          <a:p>
            <a:pPr marL="118872" indent="0">
              <a:buNone/>
            </a:pPr>
            <a:endParaRPr lang="pl-PL" dirty="0"/>
          </a:p>
          <a:p>
            <a:r>
              <a:rPr lang="pl-PL" dirty="0"/>
              <a:t> silnika spalinowego,</a:t>
            </a:r>
          </a:p>
          <a:p>
            <a:r>
              <a:rPr lang="pl-PL" dirty="0"/>
              <a:t> prądnicy,</a:t>
            </a:r>
          </a:p>
          <a:p>
            <a:r>
              <a:rPr lang="pl-PL" dirty="0"/>
              <a:t> ramy, </a:t>
            </a:r>
          </a:p>
          <a:p>
            <a:r>
              <a:rPr lang="pl-PL" dirty="0"/>
              <a:t> pulpitu obsługowo-kontrolnego</a:t>
            </a:r>
          </a:p>
          <a:p>
            <a:r>
              <a:rPr lang="pl-PL" dirty="0"/>
              <a:t> przyłączy z gniazdami.</a:t>
            </a:r>
          </a:p>
        </p:txBody>
      </p:sp>
      <p:sp>
        <p:nvSpPr>
          <p:cNvPr id="4" name="Symbol zastępczy zawartości 3"/>
          <p:cNvSpPr>
            <a:spLocks noGrp="1"/>
          </p:cNvSpPr>
          <p:nvPr>
            <p:ph sz="quarter" idx="2"/>
          </p:nvPr>
        </p:nvSpPr>
        <p:spPr>
          <a:xfrm flipH="1">
            <a:off x="8686799" y="1600200"/>
            <a:ext cx="45719" cy="100608"/>
          </a:xfrm>
        </p:spPr>
        <p:txBody>
          <a:bodyPr>
            <a:normAutofit fontScale="25000" lnSpcReduction="20000"/>
          </a:bodyPr>
          <a:lstStyle/>
          <a:p>
            <a:endParaRPr lang="pl-PL" dirty="0"/>
          </a:p>
        </p:txBody>
      </p:sp>
      <p:sp>
        <p:nvSpPr>
          <p:cNvPr id="5" name="Symbol zastępczy zawartości 4"/>
          <p:cNvSpPr>
            <a:spLocks noGrp="1"/>
          </p:cNvSpPr>
          <p:nvPr>
            <p:ph sz="quarter" idx="3"/>
          </p:nvPr>
        </p:nvSpPr>
        <p:spPr>
          <a:xfrm flipV="1">
            <a:off x="8604448" y="6126163"/>
            <a:ext cx="82352" cy="45719"/>
          </a:xfrm>
        </p:spPr>
        <p:txBody>
          <a:bodyPr>
            <a:normAutofit fontScale="25000" lnSpcReduction="20000"/>
          </a:bodyPr>
          <a:lstStyle/>
          <a:p>
            <a:endParaRPr lang="pl-PL"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12</a:t>
            </a:fld>
            <a:endParaRPr lang="pl-PL" altLang="pl-PL"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43863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1"/>
          </p:nvPr>
        </p:nvPicPr>
        <p:blipFill>
          <a:blip r:embed="rId2"/>
          <a:stretch>
            <a:fillRect/>
          </a:stretch>
        </p:blipFill>
        <p:spPr>
          <a:xfrm>
            <a:off x="761345" y="1600201"/>
            <a:ext cx="7621310" cy="4061048"/>
          </a:xfrm>
          <a:prstGeom prst="rect">
            <a:avLst/>
          </a:prstGeom>
        </p:spPr>
      </p:pic>
      <p:sp>
        <p:nvSpPr>
          <p:cNvPr id="5" name="Symbol zastępczy zawartości 4"/>
          <p:cNvSpPr>
            <a:spLocks noGrp="1"/>
          </p:cNvSpPr>
          <p:nvPr>
            <p:ph sz="quarter" idx="3"/>
          </p:nvPr>
        </p:nvSpPr>
        <p:spPr>
          <a:xfrm>
            <a:off x="761345" y="5611355"/>
            <a:ext cx="2674639" cy="464914"/>
          </a:xfrm>
        </p:spPr>
        <p:txBody>
          <a:bodyPr>
            <a:normAutofit/>
          </a:bodyPr>
          <a:lstStyle/>
          <a:p>
            <a:pPr marL="118872" indent="0">
              <a:buNone/>
            </a:pPr>
            <a:r>
              <a:rPr lang="pl-PL" sz="1000" dirty="0"/>
              <a:t>Fot. </a:t>
            </a:r>
            <a:r>
              <a:rPr lang="pl-PL" sz="1200" dirty="0"/>
              <a:t>8</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13</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9" name="Tytuł 1"/>
          <p:cNvSpPr>
            <a:spLocks noGrp="1"/>
          </p:cNvSpPr>
          <p:nvPr>
            <p:ph type="title"/>
          </p:nvPr>
        </p:nvSpPr>
        <p:spPr>
          <a:xfrm>
            <a:off x="1571604" y="274638"/>
            <a:ext cx="5929354" cy="1143000"/>
          </a:xfrm>
        </p:spPr>
        <p:txBody>
          <a:bodyPr>
            <a:normAutofit/>
          </a:bodyPr>
          <a:lstStyle/>
          <a:p>
            <a:pPr algn="ctr"/>
            <a:r>
              <a:rPr lang="pl-PL" sz="2400" dirty="0"/>
              <a:t>Budowa agregatu prądotwórczego</a:t>
            </a:r>
          </a:p>
        </p:txBody>
      </p:sp>
    </p:spTree>
    <p:extLst>
      <p:ext uri="{BB962C8B-B14F-4D97-AF65-F5344CB8AC3E}">
        <p14:creationId xmlns:p14="http://schemas.microsoft.com/office/powerpoint/2010/main" val="387037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sz="half" idx="1"/>
          </p:nvPr>
        </p:nvPicPr>
        <p:blipFill>
          <a:blip r:embed="rId2"/>
          <a:stretch>
            <a:fillRect/>
          </a:stretch>
        </p:blipFill>
        <p:spPr>
          <a:xfrm>
            <a:off x="453183" y="2251918"/>
            <a:ext cx="8129472" cy="3600400"/>
          </a:xfrm>
          <a:prstGeom prst="rect">
            <a:avLst/>
          </a:prstGeom>
        </p:spPr>
      </p:pic>
      <p:sp>
        <p:nvSpPr>
          <p:cNvPr id="4" name="Symbol zastępczy zawartości 3"/>
          <p:cNvSpPr>
            <a:spLocks noGrp="1"/>
          </p:cNvSpPr>
          <p:nvPr>
            <p:ph sz="quarter" idx="2"/>
          </p:nvPr>
        </p:nvSpPr>
        <p:spPr>
          <a:xfrm>
            <a:off x="506719" y="1600200"/>
            <a:ext cx="8180081" cy="651718"/>
          </a:xfrm>
        </p:spPr>
        <p:txBody>
          <a:bodyPr>
            <a:normAutofit/>
          </a:bodyPr>
          <a:lstStyle/>
          <a:p>
            <a:pPr algn="ctr"/>
            <a:r>
              <a:rPr lang="pl-PL" dirty="0"/>
              <a:t>Przykład tabliczki znamionowej</a:t>
            </a:r>
          </a:p>
        </p:txBody>
      </p:sp>
      <p:sp>
        <p:nvSpPr>
          <p:cNvPr id="5" name="Symbol zastępczy zawartości 4"/>
          <p:cNvSpPr>
            <a:spLocks noGrp="1"/>
          </p:cNvSpPr>
          <p:nvPr>
            <p:ph sz="quarter" idx="3"/>
          </p:nvPr>
        </p:nvSpPr>
        <p:spPr>
          <a:xfrm>
            <a:off x="506719" y="5852318"/>
            <a:ext cx="4038600" cy="392907"/>
          </a:xfrm>
        </p:spPr>
        <p:txBody>
          <a:bodyPr>
            <a:normAutofit/>
          </a:bodyPr>
          <a:lstStyle/>
          <a:p>
            <a:pPr marL="118872" indent="0">
              <a:buNone/>
            </a:pPr>
            <a:r>
              <a:rPr lang="pl-PL" sz="1000" dirty="0"/>
              <a:t>Fot. </a:t>
            </a:r>
            <a:r>
              <a:rPr lang="pl-PL" sz="1200" dirty="0"/>
              <a:t>9</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14</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9" name="Tytuł 1"/>
          <p:cNvSpPr>
            <a:spLocks noGrp="1"/>
          </p:cNvSpPr>
          <p:nvPr>
            <p:ph type="title"/>
          </p:nvPr>
        </p:nvSpPr>
        <p:spPr>
          <a:xfrm>
            <a:off x="1571604" y="274638"/>
            <a:ext cx="5929354" cy="1143000"/>
          </a:xfrm>
        </p:spPr>
        <p:txBody>
          <a:bodyPr>
            <a:normAutofit/>
          </a:bodyPr>
          <a:lstStyle/>
          <a:p>
            <a:pPr algn="ctr"/>
            <a:r>
              <a:rPr lang="pl-PL" sz="2400" dirty="0"/>
              <a:t>Budowa agregatu prądotwórczego</a:t>
            </a:r>
          </a:p>
        </p:txBody>
      </p:sp>
    </p:spTree>
    <p:extLst>
      <p:ext uri="{BB962C8B-B14F-4D97-AF65-F5344CB8AC3E}">
        <p14:creationId xmlns:p14="http://schemas.microsoft.com/office/powerpoint/2010/main" val="284723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274638"/>
            <a:ext cx="6143668" cy="1143000"/>
          </a:xfrm>
        </p:spPr>
        <p:txBody>
          <a:bodyPr>
            <a:normAutofit/>
          </a:bodyPr>
          <a:lstStyle/>
          <a:p>
            <a:pPr algn="ctr"/>
            <a:r>
              <a:rPr lang="pl-PL" sz="2800" dirty="0"/>
              <a:t>Stopień ochrony urządzeń elektrycznych przed porażeniem IP</a:t>
            </a:r>
          </a:p>
        </p:txBody>
      </p:sp>
      <p:sp>
        <p:nvSpPr>
          <p:cNvPr id="3" name="Symbol zastępczy zawartości 2"/>
          <p:cNvSpPr>
            <a:spLocks noGrp="1"/>
          </p:cNvSpPr>
          <p:nvPr>
            <p:ph sz="half" idx="1"/>
          </p:nvPr>
        </p:nvSpPr>
        <p:spPr>
          <a:xfrm>
            <a:off x="457200" y="1600200"/>
            <a:ext cx="8229600" cy="4525963"/>
          </a:xfrm>
        </p:spPr>
        <p:txBody>
          <a:bodyPr>
            <a:normAutofit/>
          </a:bodyPr>
          <a:lstStyle/>
          <a:p>
            <a:r>
              <a:rPr lang="pl-PL" dirty="0"/>
              <a:t>Poziom IP jest liczbą kodowaną i zgodnie z normami składa się z dwóch cyfr. Pierwsza z nich określa ochronę urządzenia przed przedostaniem się do wnętrza ciał stałych, a druga przed przedostaniem się wody. </a:t>
            </a:r>
          </a:p>
          <a:p>
            <a:r>
              <a:rPr lang="pl-PL" dirty="0"/>
              <a:t>Do działań ratowniczych nie powinny być stosowane urządzenia, których stopień ochrony jest mniejszy niż IP 45. </a:t>
            </a:r>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15</a:t>
            </a:fld>
            <a:endParaRPr lang="pl-PL" altLang="pl-PL"/>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71508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IP</a:t>
            </a:r>
          </a:p>
        </p:txBody>
      </p:sp>
      <p:sp>
        <p:nvSpPr>
          <p:cNvPr id="3" name="Symbol zastępczy zawartości 2"/>
          <p:cNvSpPr>
            <a:spLocks noGrp="1"/>
          </p:cNvSpPr>
          <p:nvPr>
            <p:ph idx="1"/>
          </p:nvPr>
        </p:nvSpPr>
        <p:spPr/>
        <p:txBody>
          <a:bodyPr>
            <a:normAutofit fontScale="70000" lnSpcReduction="20000"/>
          </a:bodyPr>
          <a:lstStyle/>
          <a:p>
            <a:endParaRPr lang="pl-PL" dirty="0"/>
          </a:p>
          <a:p>
            <a:r>
              <a:rPr lang="pl-PL" b="1" dirty="0"/>
              <a:t>Pierwsza cyfra </a:t>
            </a:r>
            <a:r>
              <a:rPr lang="pl-PL" dirty="0"/>
              <a:t>- ochrona przed ciałami obcymi i przed dotknięciem:</a:t>
            </a:r>
          </a:p>
          <a:p>
            <a:r>
              <a:rPr lang="pl-PL" dirty="0"/>
              <a:t>0 - bez ochrony,</a:t>
            </a:r>
          </a:p>
          <a:p>
            <a:r>
              <a:rPr lang="pl-PL" dirty="0"/>
              <a:t>1 - ciała obce &gt; 50 mm, </a:t>
            </a:r>
          </a:p>
          <a:p>
            <a:r>
              <a:rPr lang="pl-PL" dirty="0"/>
              <a:t>2 - ciała obce &gt; 12 mm, </a:t>
            </a:r>
          </a:p>
          <a:p>
            <a:r>
              <a:rPr lang="pl-PL" dirty="0"/>
              <a:t>3 - ciała obce &gt; 2,5 mm, </a:t>
            </a:r>
          </a:p>
          <a:p>
            <a:r>
              <a:rPr lang="pl-PL" dirty="0"/>
              <a:t>4 - ciała obce &gt; 1 mm. </a:t>
            </a:r>
          </a:p>
          <a:p>
            <a:endParaRPr lang="pl-PL" dirty="0"/>
          </a:p>
          <a:p>
            <a:r>
              <a:rPr lang="pl-PL" b="1" dirty="0"/>
              <a:t>Druga cyfra </a:t>
            </a:r>
            <a:r>
              <a:rPr lang="pl-PL" dirty="0"/>
              <a:t>- ochrona przed dostaniem się wody: </a:t>
            </a:r>
          </a:p>
          <a:p>
            <a:r>
              <a:rPr lang="pl-PL" dirty="0"/>
              <a:t>0 - bez ochrony, </a:t>
            </a:r>
          </a:p>
          <a:p>
            <a:r>
              <a:rPr lang="pl-PL" dirty="0"/>
              <a:t>1 - pionowo spadające krople wody,</a:t>
            </a:r>
          </a:p>
          <a:p>
            <a:r>
              <a:rPr lang="pl-PL" dirty="0"/>
              <a:t>2 - kapiąca woda do 15 st. od pionu, </a:t>
            </a:r>
          </a:p>
          <a:p>
            <a:r>
              <a:rPr lang="pl-PL" dirty="0"/>
              <a:t>3 - pryskająca skośnie woda do 60 st. od pionu, </a:t>
            </a:r>
          </a:p>
          <a:p>
            <a:r>
              <a:rPr lang="pl-PL" dirty="0"/>
              <a:t>4 - woda tryskająca ze wszystkich kierunków </a:t>
            </a:r>
          </a:p>
          <a:p>
            <a:r>
              <a:rPr lang="pl-PL" dirty="0"/>
              <a:t>5 - woda lejąca się ze wszystkich kierunków.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16</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64699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a:t>Wskazówki dla użytkownika </a:t>
            </a:r>
          </a:p>
        </p:txBody>
      </p:sp>
      <p:sp>
        <p:nvSpPr>
          <p:cNvPr id="3" name="Symbol zastępczy zawartości 2"/>
          <p:cNvSpPr>
            <a:spLocks noGrp="1"/>
          </p:cNvSpPr>
          <p:nvPr>
            <p:ph idx="1"/>
          </p:nvPr>
        </p:nvSpPr>
        <p:spPr>
          <a:xfrm>
            <a:off x="214282" y="1775191"/>
            <a:ext cx="8715436" cy="4625609"/>
          </a:xfrm>
        </p:spPr>
        <p:txBody>
          <a:bodyPr>
            <a:normAutofit fontScale="77500" lnSpcReduction="20000"/>
          </a:bodyPr>
          <a:lstStyle/>
          <a:p>
            <a:r>
              <a:rPr lang="pl-PL" b="1" dirty="0"/>
              <a:t>Do obsługi agregatów prądotwórczych, poza wiedzą ogólną przedstawioną powyżej, należy bardzo dokładnie zapoznać się z instrukcją fabryczną. W trakcie pracy należy bezwzględnie stosować się do opisanych tam zasad obsługi silnika spalinowego oraz prądnicy, jak również uwag dotyczących bezpieczeństwa w czasie pracy agregatem i innymi urządzeniami elektrycznymi oraz zasad BHP, jak również poniższych uwag. </a:t>
            </a:r>
          </a:p>
          <a:p>
            <a:pPr>
              <a:buNone/>
            </a:pPr>
            <a:r>
              <a:rPr lang="pl-PL" b="1" dirty="0"/>
              <a:t>	</a:t>
            </a:r>
          </a:p>
          <a:p>
            <a:pPr>
              <a:buNone/>
            </a:pPr>
            <a:r>
              <a:rPr lang="pl-PL" b="1" dirty="0"/>
              <a:t>	Nie należy uruchamiać agregatu w pomieszczeniach zamkniętych lub skutecznie należy odprowadzać spaliny poza pomieszczenie, ze względu na toksyczne oddziaływanie spalin silnika. </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17</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65146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556791"/>
            <a:ext cx="8929718" cy="4844009"/>
          </a:xfrm>
        </p:spPr>
        <p:txBody>
          <a:bodyPr>
            <a:normAutofit fontScale="92500"/>
          </a:bodyPr>
          <a:lstStyle/>
          <a:p>
            <a:endParaRPr lang="pl-PL" dirty="0"/>
          </a:p>
          <a:p>
            <a:r>
              <a:rPr lang="pl-PL" sz="2200" dirty="0"/>
              <a:t>1) Nie wolno uruchamiać agregatu w pobliżu materiałów łatwopalnych.</a:t>
            </a:r>
          </a:p>
          <a:p>
            <a:pPr>
              <a:buNone/>
            </a:pPr>
            <a:r>
              <a:rPr lang="pl-PL" sz="2200" dirty="0"/>
              <a:t> </a:t>
            </a:r>
          </a:p>
          <a:p>
            <a:r>
              <a:rPr lang="pl-PL" sz="2200" dirty="0"/>
              <a:t>2) Nie wolno dotykać generatora i innych urządzeń elektrycznych mokrymi rękami podczas pracy, ze względu na możliwość porażenia. </a:t>
            </a:r>
          </a:p>
          <a:p>
            <a:pPr>
              <a:buNone/>
            </a:pPr>
            <a:endParaRPr lang="pl-PL" sz="2200" dirty="0"/>
          </a:p>
          <a:p>
            <a:r>
              <a:rPr lang="pl-PL" sz="2200" dirty="0"/>
              <a:t>3) Do agregatu można podłączyć jedynie sprawne, okresowo badane odbiorniki. </a:t>
            </a:r>
          </a:p>
          <a:p>
            <a:pPr>
              <a:buNone/>
            </a:pPr>
            <a:endParaRPr lang="pl-PL" sz="2200" dirty="0"/>
          </a:p>
          <a:p>
            <a:r>
              <a:rPr lang="pl-PL" sz="2200" dirty="0"/>
              <a:t>4) Nie wolno przykrywać ani osłaniać generatora w czasie pracy lub krótko po wyłączeniu, kiedy jest nagrzany. </a:t>
            </a:r>
          </a:p>
          <a:p>
            <a:pPr>
              <a:buNone/>
            </a:pPr>
            <a:endParaRPr lang="pl-PL" sz="2200" dirty="0"/>
          </a:p>
          <a:p>
            <a:r>
              <a:rPr lang="pl-PL" sz="2200" dirty="0"/>
              <a:t>5) Nie wolno narażać agregatu na działanie deszczu lub działaniu nadmiernej wilgotności, jeżeli jego konstrukcja nie przewiduje takiego zastosowania.</a:t>
            </a:r>
            <a:r>
              <a:rPr lang="pl-PL" dirty="0"/>
              <a:t>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18</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a:t>Podstawowa obsługa agregatów prądotwórczych </a:t>
            </a:r>
          </a:p>
        </p:txBody>
      </p:sp>
    </p:spTree>
    <p:extLst>
      <p:ext uri="{BB962C8B-B14F-4D97-AF65-F5344CB8AC3E}">
        <p14:creationId xmlns:p14="http://schemas.microsoft.com/office/powerpoint/2010/main" val="409934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44" y="1775191"/>
            <a:ext cx="8786874" cy="4625609"/>
          </a:xfrm>
        </p:spPr>
        <p:txBody>
          <a:bodyPr>
            <a:normAutofit fontScale="62500" lnSpcReduction="20000"/>
          </a:bodyPr>
          <a:lstStyle/>
          <a:p>
            <a:endParaRPr lang="pl-PL" dirty="0"/>
          </a:p>
          <a:p>
            <a:endParaRPr lang="pl-PL" dirty="0"/>
          </a:p>
          <a:p>
            <a:r>
              <a:rPr lang="pl-PL" dirty="0"/>
              <a:t>6) Nie wolno uruchamiać generatora stojącego w wodzie lub w śniegu. </a:t>
            </a:r>
          </a:p>
          <a:p>
            <a:pPr>
              <a:buNone/>
            </a:pPr>
            <a:endParaRPr lang="pl-PL" dirty="0"/>
          </a:p>
          <a:p>
            <a:r>
              <a:rPr lang="pl-PL" dirty="0"/>
              <a:t>7) Nie wolno układać przewodów pod agregatem ani na agregacie, grozi to porażeniem lub uszkodzeniem urządzenia. </a:t>
            </a:r>
          </a:p>
          <a:p>
            <a:pPr>
              <a:buNone/>
            </a:pPr>
            <a:endParaRPr lang="pl-PL" dirty="0"/>
          </a:p>
          <a:p>
            <a:r>
              <a:rPr lang="pl-PL" dirty="0"/>
              <a:t>8) Nie wolno podłączać generatora do instalacji elektrycznych zasilanych z innego źródła. Może to doprowadzić do porażenia prądem obsługującego lub innych osób. Z tego względu nie wolno podłączać pod żadnym pozorem agregatu do instalacji domowej. </a:t>
            </a:r>
          </a:p>
          <a:p>
            <a:pPr>
              <a:buNone/>
            </a:pPr>
            <a:endParaRPr lang="pl-PL" dirty="0"/>
          </a:p>
          <a:p>
            <a:r>
              <a:rPr lang="pl-PL" dirty="0"/>
              <a:t>9) Podczas pracy generator powinien być stabilnie ustawiony na równej poziomej i twardej powierzchni, w czystym otoczeniu. </a:t>
            </a:r>
          </a:p>
          <a:p>
            <a:pPr>
              <a:buNone/>
            </a:pPr>
            <a:endParaRPr lang="pl-PL" dirty="0"/>
          </a:p>
          <a:p>
            <a:r>
              <a:rPr lang="pl-PL" dirty="0"/>
              <a:t>10) Nie wolno podłączać większej ilości odbiorników oraz nie należy przeciążać generatora, należy stosować równomierne obciążenie wszystkich faz.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19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a:t>Podstawowa obsługa agregatów prądotwórczych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20000"/>
          </a:bodyPr>
          <a:lstStyle/>
          <a:p>
            <a:r>
              <a:rPr lang="pl-PL" dirty="0"/>
              <a:t>Przeznaczenie i rodzaje agregatów prądotwórczych i oddymiających;</a:t>
            </a:r>
          </a:p>
          <a:p>
            <a:r>
              <a:rPr lang="pl-PL" dirty="0"/>
              <a:t>Dokumentacja techniczna;</a:t>
            </a:r>
          </a:p>
          <a:p>
            <a:r>
              <a:rPr lang="pl-PL" dirty="0"/>
              <a:t>Przygotowanie do pracy agregatów prądotwórczych i oddymiających; </a:t>
            </a:r>
          </a:p>
          <a:p>
            <a:r>
              <a:rPr lang="pl-PL" dirty="0"/>
              <a:t>Podstawowa obsługa agregatów prądotwórczych i oddymiających podczas zasilania odbiorników energii elektrycznej.</a:t>
            </a:r>
          </a:p>
          <a:p>
            <a:endParaRPr lang="pl-PL" dirty="0"/>
          </a:p>
          <a:p>
            <a:endParaRPr lang="pl-PL" dirty="0"/>
          </a:p>
          <a:p>
            <a:pPr marL="118872" indent="0" algn="r">
              <a:buNone/>
            </a:pPr>
            <a:r>
              <a:rPr lang="pl-PL" dirty="0"/>
              <a:t>Czas: 1T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69140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929718" cy="4625609"/>
          </a:xfrm>
        </p:spPr>
        <p:txBody>
          <a:bodyPr>
            <a:normAutofit/>
          </a:bodyPr>
          <a:lstStyle/>
          <a:p>
            <a:pPr>
              <a:buNone/>
            </a:pPr>
            <a:endParaRPr lang="pl-PL" dirty="0"/>
          </a:p>
          <a:p>
            <a:r>
              <a:rPr lang="pl-PL" sz="2000" dirty="0"/>
              <a:t>11) Agregat w czasie pracy zawsze powinien być uziemiony. </a:t>
            </a:r>
          </a:p>
          <a:p>
            <a:pPr>
              <a:buNone/>
            </a:pPr>
            <a:endParaRPr lang="pl-PL" sz="2000" dirty="0"/>
          </a:p>
          <a:p>
            <a:r>
              <a:rPr lang="pl-PL" sz="2000" dirty="0"/>
              <a:t>12) Podczas obsługi agregatu zabronione jest palenie oraz zbliżanie się z otwartym ogniem. </a:t>
            </a:r>
          </a:p>
          <a:p>
            <a:pPr>
              <a:buNone/>
            </a:pPr>
            <a:endParaRPr lang="pl-PL" sz="2000" dirty="0"/>
          </a:p>
          <a:p>
            <a:r>
              <a:rPr lang="pl-PL" sz="2000" dirty="0"/>
              <a:t>13) Nie wolno dolewać paliwa podczas pracy silnika. Jeżeli paliwo się rozlało podczas dolewania należy je wytrzeć do sucha przed uruchomieniem agregatu.</a:t>
            </a:r>
          </a:p>
          <a:p>
            <a:pPr>
              <a:buNone/>
            </a:pPr>
            <a:endParaRPr lang="pl-PL" sz="2000" dirty="0"/>
          </a:p>
          <a:p>
            <a:r>
              <a:rPr lang="pl-PL" sz="2000" dirty="0"/>
              <a:t>14) Nie wolno uruchamiać agregatu, gdy urządzenia (odbiorniki) są do niego podłączone. Po uruchomieniu należy poczekać aż ustabilizują się obroty i dopiero wtedy można włączyć odbiorniki.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20</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a:t>Podstawowa obsługa agregatów prądotwórczych </a:t>
            </a:r>
          </a:p>
        </p:txBody>
      </p:sp>
    </p:spTree>
    <p:extLst>
      <p:ext uri="{BB962C8B-B14F-4D97-AF65-F5344CB8AC3E}">
        <p14:creationId xmlns:p14="http://schemas.microsoft.com/office/powerpoint/2010/main" val="150266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715436" cy="4625609"/>
          </a:xfrm>
        </p:spPr>
        <p:txBody>
          <a:bodyPr>
            <a:normAutofit fontScale="62500" lnSpcReduction="20000"/>
          </a:bodyPr>
          <a:lstStyle/>
          <a:p>
            <a:r>
              <a:rPr lang="pl-PL" dirty="0"/>
              <a:t>15) Nie wolno wyłączać silnika agregatu przed odłączenie odbiorników. </a:t>
            </a:r>
          </a:p>
          <a:p>
            <a:endParaRPr lang="pl-PL" dirty="0"/>
          </a:p>
          <a:p>
            <a:r>
              <a:rPr lang="pl-PL" dirty="0"/>
              <a:t>16) Należy zwracać uwagę na wirujące i ruchome części urządzenia, trzymać ręce, stopy i luźne części ubrania z dala od wirujących elementów urządzenia ! </a:t>
            </a:r>
          </a:p>
          <a:p>
            <a:pPr>
              <a:buNone/>
            </a:pPr>
            <a:endParaRPr lang="pl-PL" dirty="0"/>
          </a:p>
          <a:p>
            <a:r>
              <a:rPr lang="pl-PL" dirty="0"/>
              <a:t>17) Jeżeli urządzenia (odbiorniki) napędzane silnikiem elektrycznym nie osiągają pełnych obrotów w ciągu kilku sekund po włączeniu, należy je wyłączyć dla uniknięcia ich uszkodzenia. </a:t>
            </a:r>
          </a:p>
          <a:p>
            <a:pPr>
              <a:buNone/>
            </a:pPr>
            <a:endParaRPr lang="pl-PL" dirty="0"/>
          </a:p>
          <a:p>
            <a:r>
              <a:rPr lang="pl-PL" dirty="0"/>
              <a:t>18) Należy uważać, aby agregat nie pracował bez obciążenia. </a:t>
            </a:r>
          </a:p>
          <a:p>
            <a:endParaRPr lang="pl-PL" dirty="0"/>
          </a:p>
          <a:p>
            <a:r>
              <a:rPr lang="pl-PL" dirty="0"/>
              <a:t>19) Nie wolno zmieniać prędkości obrotowej silnika ustawionej przez producenta. </a:t>
            </a:r>
          </a:p>
          <a:p>
            <a:pPr>
              <a:buNone/>
            </a:pPr>
            <a:endParaRPr lang="pl-PL" dirty="0"/>
          </a:p>
          <a:p>
            <a:r>
              <a:rPr lang="pl-PL" dirty="0"/>
              <a:t>20) Nie przechylać nadmiernie agregatu w czasie transportu, może to prowadzić do wylania paliwa.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21</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a:t>Podstawowa obsługa agregatów prądotwórczych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1775191"/>
            <a:ext cx="8715436" cy="4625609"/>
          </a:xfrm>
        </p:spPr>
        <p:txBody>
          <a:bodyPr>
            <a:normAutofit fontScale="85000" lnSpcReduction="20000"/>
          </a:bodyPr>
          <a:lstStyle/>
          <a:p>
            <a:endParaRPr lang="pl-PL" dirty="0"/>
          </a:p>
          <a:p>
            <a:r>
              <a:rPr lang="pl-PL" sz="2600" dirty="0"/>
              <a:t>21) Należy utrzymywać generator w czystości, oraz zwracać szczególną uwagę na nalepki ostrzegawcze. </a:t>
            </a:r>
          </a:p>
          <a:p>
            <a:pPr>
              <a:buNone/>
            </a:pPr>
            <a:endParaRPr lang="pl-PL" sz="2600" dirty="0"/>
          </a:p>
          <a:p>
            <a:r>
              <a:rPr lang="pl-PL" sz="2600" dirty="0"/>
              <a:t>22) Konserwacją części elektrycznej agregatu może zajmować się wyłącznie elektryk z odpowiednimi uprawnieniami. </a:t>
            </a:r>
          </a:p>
          <a:p>
            <a:pPr>
              <a:buNone/>
            </a:pPr>
            <a:endParaRPr lang="pl-PL" sz="2600" dirty="0"/>
          </a:p>
          <a:p>
            <a:r>
              <a:rPr lang="pl-PL" sz="2600" dirty="0"/>
              <a:t>23) Wszelkie naprawy odbywać się mogą tylko w autoryzowanych punktach serwisowych. </a:t>
            </a:r>
          </a:p>
          <a:p>
            <a:pPr>
              <a:buNone/>
            </a:pPr>
            <a:endParaRPr lang="pl-PL" sz="2600" dirty="0"/>
          </a:p>
          <a:p>
            <a:r>
              <a:rPr lang="pl-PL" sz="2600" dirty="0"/>
              <a:t>24) W określonych przez instrukcję okresach należy agregat poddawać badaniom technicznym w specjalistycznych punktach serwisowych. </a:t>
            </a:r>
          </a:p>
          <a:p>
            <a:pPr>
              <a:buNone/>
            </a:pPr>
            <a:endParaRPr lang="pl-PL" sz="2600" dirty="0"/>
          </a:p>
          <a:p>
            <a:r>
              <a:rPr lang="pl-PL" sz="2600" dirty="0"/>
              <a:t>25) Nieprawidłowa obsługa czy konserwacja może spowodować zagrożenie życia obsługującego lub uszkodzić agregat i urządzenia zasilane (odbiorniki). </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22</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Tytuł 1"/>
          <p:cNvSpPr>
            <a:spLocks noGrp="1"/>
          </p:cNvSpPr>
          <p:nvPr>
            <p:ph type="title"/>
          </p:nvPr>
        </p:nvSpPr>
        <p:spPr>
          <a:xfrm>
            <a:off x="1500166" y="155448"/>
            <a:ext cx="6072230" cy="1252728"/>
          </a:xfrm>
        </p:spPr>
        <p:txBody>
          <a:bodyPr>
            <a:normAutofit/>
          </a:bodyPr>
          <a:lstStyle/>
          <a:p>
            <a:pPr algn="ctr"/>
            <a:r>
              <a:rPr lang="pl-PL" sz="2400" dirty="0"/>
              <a:t>Podstawowa obsługa agregatów prądotwórczych </a:t>
            </a:r>
          </a:p>
        </p:txBody>
      </p:sp>
    </p:spTree>
    <p:extLst>
      <p:ext uri="{BB962C8B-B14F-4D97-AF65-F5344CB8AC3E}">
        <p14:creationId xmlns:p14="http://schemas.microsoft.com/office/powerpoint/2010/main" val="190875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547" y="96459"/>
            <a:ext cx="8229600" cy="1252728"/>
          </a:xfrm>
        </p:spPr>
        <p:txBody>
          <a:bodyPr>
            <a:normAutofit/>
          </a:bodyPr>
          <a:lstStyle/>
          <a:p>
            <a:pPr algn="ctr"/>
            <a:r>
              <a:rPr lang="pl-PL" sz="2400" dirty="0"/>
              <a:t>Przeznaczenie i rodzaje agregatów oddymiających</a:t>
            </a:r>
          </a:p>
        </p:txBody>
      </p:sp>
      <p:sp>
        <p:nvSpPr>
          <p:cNvPr id="3" name="Symbol zastępczy zawartości 2"/>
          <p:cNvSpPr>
            <a:spLocks noGrp="1"/>
          </p:cNvSpPr>
          <p:nvPr>
            <p:ph idx="1"/>
          </p:nvPr>
        </p:nvSpPr>
        <p:spPr>
          <a:xfrm>
            <a:off x="253098" y="1772816"/>
            <a:ext cx="8404361" cy="4625609"/>
          </a:xfrm>
        </p:spPr>
        <p:txBody>
          <a:bodyPr>
            <a:normAutofit/>
          </a:bodyPr>
          <a:lstStyle/>
          <a:p>
            <a:r>
              <a:rPr lang="pl-PL" sz="2000" dirty="0"/>
              <a:t>Agregaty oddymiające (wentylatory) to urządzenia do oddymiania pomieszczeń z zanieczyszczeń gazowych i dymu. Sprawne działanie tych urządzeń zapewnia efektywniejszą akcję ratunkową, większy komfort i bezpieczeństwo pracujących strażaków. </a:t>
            </a:r>
          </a:p>
          <a:p>
            <a:pPr>
              <a:buNone/>
            </a:pPr>
            <a:endParaRPr lang="pl-PL" sz="2000" dirty="0"/>
          </a:p>
          <a:p>
            <a:pPr>
              <a:buNone/>
            </a:pPr>
            <a:r>
              <a:rPr lang="pl-PL" sz="2000" dirty="0"/>
              <a:t>	Całkowicie zadymione pomieszczenie ogranicza możliwości działania ratowników, spowalnia akcję ewakuacyjną. Wówczas nieodzownym elementem wyposażenia jednostki OSP i PSP stają się agregaty oddymiające.</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23</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6" name="Obraz 5"/>
          <p:cNvPicPr>
            <a:picLocks noChangeAspect="1"/>
          </p:cNvPicPr>
          <p:nvPr/>
        </p:nvPicPr>
        <p:blipFill>
          <a:blip r:embed="rId3"/>
          <a:stretch>
            <a:fillRect/>
          </a:stretch>
        </p:blipFill>
        <p:spPr>
          <a:xfrm>
            <a:off x="6444208" y="4513099"/>
            <a:ext cx="2409288" cy="1885326"/>
          </a:xfrm>
          <a:prstGeom prst="rect">
            <a:avLst/>
          </a:prstGeom>
        </p:spPr>
      </p:pic>
    </p:spTree>
    <p:extLst>
      <p:ext uri="{BB962C8B-B14F-4D97-AF65-F5344CB8AC3E}">
        <p14:creationId xmlns:p14="http://schemas.microsoft.com/office/powerpoint/2010/main" val="387897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dirty="0"/>
              <a:t>Prowadzenie wentylacji w trakcie pożaru jest w wbrew pozorom - skomplikowanym zadaniem. Jednak opanowanie tej trudnej sztuki zapewnia niespotykany komfort prowadzenia akcji gaśniczej. Docenią to wszyscy, którzy gasili piwnice i mieszkania klęcząc i czołgając się po podłogach (i po tym co na nich leży).</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24</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 name="Obraz 1"/>
          <p:cNvPicPr>
            <a:picLocks noChangeAspect="1"/>
          </p:cNvPicPr>
          <p:nvPr/>
        </p:nvPicPr>
        <p:blipFill rotWithShape="1">
          <a:blip r:embed="rId3"/>
          <a:srcRect l="5502" t="11871" r="13799" b="16905"/>
          <a:stretch/>
        </p:blipFill>
        <p:spPr>
          <a:xfrm>
            <a:off x="5360172" y="4437112"/>
            <a:ext cx="3168352" cy="1728192"/>
          </a:xfrm>
          <a:prstGeom prst="rect">
            <a:avLst/>
          </a:prstGeom>
        </p:spPr>
      </p:pic>
      <p:sp>
        <p:nvSpPr>
          <p:cNvPr id="6" name="Tytuł 1"/>
          <p:cNvSpPr>
            <a:spLocks noGrp="1"/>
          </p:cNvSpPr>
          <p:nvPr>
            <p:ph type="title"/>
          </p:nvPr>
        </p:nvSpPr>
        <p:spPr>
          <a:xfrm>
            <a:off x="693547" y="96459"/>
            <a:ext cx="8229600" cy="1252728"/>
          </a:xfrm>
        </p:spPr>
        <p:txBody>
          <a:bodyPr>
            <a:normAutofit/>
          </a:bodyPr>
          <a:lstStyle/>
          <a:p>
            <a:pPr algn="ctr"/>
            <a:r>
              <a:rPr lang="pl-PL" sz="2400" dirty="0"/>
              <a:t>Przeznaczenie i rodzaje agregatów oddymiających</a:t>
            </a:r>
          </a:p>
        </p:txBody>
      </p:sp>
    </p:spTree>
    <p:extLst>
      <p:ext uri="{BB962C8B-B14F-4D97-AF65-F5344CB8AC3E}">
        <p14:creationId xmlns:p14="http://schemas.microsoft.com/office/powerpoint/2010/main" val="62904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b="1" dirty="0"/>
              <a:t> </a:t>
            </a:r>
            <a:r>
              <a:rPr lang="pl-PL" sz="2000" b="1" dirty="0"/>
              <a:t>Prowadzenie wentylacji nadciśnieniowej w czasie działań gaśniczych:</a:t>
            </a:r>
          </a:p>
          <a:p>
            <a:pPr>
              <a:buNone/>
            </a:pPr>
            <a:endParaRPr lang="pl-PL" sz="2000" dirty="0"/>
          </a:p>
          <a:p>
            <a:r>
              <a:rPr lang="pl-PL" sz="2000" dirty="0"/>
              <a:t>dowódca akcji określa lokalizację otworów: wylotowego (dymu) i wlotowego (czystego powietrza),</a:t>
            </a:r>
          </a:p>
          <a:p>
            <a:pPr>
              <a:buNone/>
            </a:pPr>
            <a:endParaRPr lang="pl-PL" sz="2000" dirty="0"/>
          </a:p>
          <a:p>
            <a:r>
              <a:rPr lang="pl-PL" sz="2000" dirty="0"/>
              <a:t>wentylator zostaje uruchomiony zanim rota wchodzi do działań.</a:t>
            </a:r>
          </a:p>
          <a:p>
            <a:pPr>
              <a:buNone/>
            </a:pPr>
            <a:endParaRPr lang="pl-PL" sz="2000" dirty="0"/>
          </a:p>
          <a:p>
            <a:r>
              <a:rPr lang="pl-PL" sz="2000" dirty="0"/>
              <a:t>ratownicy przeszukują obiekt w kierunku do źródła pożaru.</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25</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pole tekstowe 5"/>
          <p:cNvSpPr txBox="1"/>
          <p:nvPr/>
        </p:nvSpPr>
        <p:spPr>
          <a:xfrm>
            <a:off x="2051720" y="385457"/>
            <a:ext cx="4824536" cy="830997"/>
          </a:xfrm>
          <a:prstGeom prst="rect">
            <a:avLst/>
          </a:prstGeom>
          <a:noFill/>
        </p:spPr>
        <p:txBody>
          <a:bodyPr wrap="square" rtlCol="0">
            <a:spAutoFit/>
          </a:bodyPr>
          <a:lstStyle/>
          <a:p>
            <a:pPr algn="ctr"/>
            <a:r>
              <a:rPr lang="pl-PL" sz="2400" dirty="0">
                <a:solidFill>
                  <a:srgbClr val="FFFF00"/>
                </a:solidFill>
              </a:rPr>
              <a:t>Podstawowa obsługa agregatów oddymiających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4E95344C-304B-466D-A3FF-655A3294CEC8}" type="slidenum">
              <a:rPr lang="pl-PL" smtClean="0"/>
              <a:pPr/>
              <a:t>26</a:t>
            </a:fld>
            <a:endParaRPr lang="pl-PL"/>
          </a:p>
        </p:txBody>
      </p:sp>
      <p:sp>
        <p:nvSpPr>
          <p:cNvPr id="6" name="pole tekstowe 5"/>
          <p:cNvSpPr txBox="1"/>
          <p:nvPr/>
        </p:nvSpPr>
        <p:spPr>
          <a:xfrm>
            <a:off x="0" y="1714488"/>
            <a:ext cx="8929718" cy="4370427"/>
          </a:xfrm>
          <a:prstGeom prst="rect">
            <a:avLst/>
          </a:prstGeom>
          <a:noFill/>
        </p:spPr>
        <p:txBody>
          <a:bodyPr wrap="square" rtlCol="0">
            <a:spAutoFit/>
          </a:bodyPr>
          <a:lstStyle/>
          <a:p>
            <a:pPr>
              <a:buFont typeface="Wingdings" pitchFamily="2" charset="2"/>
              <a:buChar char="§"/>
            </a:pPr>
            <a:r>
              <a:rPr lang="pl-PL" b="1" dirty="0"/>
              <a:t>  </a:t>
            </a:r>
            <a:r>
              <a:rPr lang="pl-PL" sz="2000" b="1" dirty="0"/>
              <a:t>Reguły przy wyborze właściwej lokalizacji otworów wlotowego i wylotowego:</a:t>
            </a:r>
          </a:p>
          <a:p>
            <a:r>
              <a:rPr lang="pl-PL" sz="2000" dirty="0"/>
              <a:t>właściwe ustawienie wentylatora - odległość od otworu (np. drzwi), powinna być taka aby stożek powietrza pokrył całość powierzchni otworu wlotowego,</a:t>
            </a:r>
          </a:p>
          <a:p>
            <a:r>
              <a:rPr lang="pl-PL" sz="2000" dirty="0"/>
              <a:t>lokalizację otworów należy tak dobierać aby:</a:t>
            </a:r>
          </a:p>
          <a:p>
            <a:endParaRPr lang="pl-PL" sz="2000" dirty="0"/>
          </a:p>
          <a:p>
            <a:pPr>
              <a:buFontTx/>
              <a:buChar char="-"/>
            </a:pPr>
            <a:r>
              <a:rPr lang="pl-PL" sz="2000" dirty="0"/>
              <a:t>droga jaką przebywa dym (od źródła pożaru do otworu wylotowego na zewnątrz obiektu) była jak </a:t>
            </a:r>
            <a:r>
              <a:rPr lang="pl-PL" sz="2000" u="sng" dirty="0"/>
              <a:t>najkrótsza</a:t>
            </a:r>
            <a:r>
              <a:rPr lang="pl-PL" sz="2000" dirty="0"/>
              <a:t>.</a:t>
            </a:r>
          </a:p>
          <a:p>
            <a:pPr>
              <a:buFontTx/>
              <a:buChar char="-"/>
            </a:pPr>
            <a:endParaRPr lang="pl-PL" sz="2000" dirty="0"/>
          </a:p>
          <a:p>
            <a:pPr>
              <a:buFontTx/>
              <a:buChar char="-"/>
            </a:pPr>
            <a:r>
              <a:rPr lang="pl-PL" sz="2000" dirty="0"/>
              <a:t>droga jaka pokonuje czyste powietrze (od otworu wlotowego do źródła pożaru) była jak najdłuższa,</a:t>
            </a:r>
          </a:p>
          <a:p>
            <a:pPr>
              <a:buFontTx/>
              <a:buChar char="-"/>
            </a:pPr>
            <a:endParaRPr lang="pl-PL" sz="2000" dirty="0"/>
          </a:p>
          <a:p>
            <a:r>
              <a:rPr lang="pl-PL" sz="2000" dirty="0"/>
              <a:t>przy znacznej sile wiatru należy  brać pod uwagę jego kierunek.</a:t>
            </a:r>
          </a:p>
          <a:p>
            <a:r>
              <a:rPr lang="pl-PL" sz="2000" dirty="0"/>
              <a:t>wykonując otwory należy pamiętać o właściwym stosunku ich powierzchni.</a:t>
            </a:r>
          </a:p>
          <a:p>
            <a:endParaRPr lang="pl-PL"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pole tekstowe 4"/>
          <p:cNvSpPr txBox="1"/>
          <p:nvPr/>
        </p:nvSpPr>
        <p:spPr>
          <a:xfrm>
            <a:off x="2051720" y="385457"/>
            <a:ext cx="4824536" cy="830997"/>
          </a:xfrm>
          <a:prstGeom prst="rect">
            <a:avLst/>
          </a:prstGeom>
          <a:noFill/>
        </p:spPr>
        <p:txBody>
          <a:bodyPr wrap="square" rtlCol="0">
            <a:spAutoFit/>
          </a:bodyPr>
          <a:lstStyle/>
          <a:p>
            <a:pPr algn="ctr"/>
            <a:r>
              <a:rPr lang="pl-PL" sz="2400" dirty="0">
                <a:solidFill>
                  <a:srgbClr val="FFFF00"/>
                </a:solidFill>
              </a:rPr>
              <a:t>Podstawowa obsługa agregatów oddymiających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Wentylacja nadciśnieniowa i grawitacyjna</a:t>
            </a:r>
          </a:p>
        </p:txBody>
      </p:sp>
      <p:sp>
        <p:nvSpPr>
          <p:cNvPr id="3" name="Symbol zastępczy zawartości 2"/>
          <p:cNvSpPr>
            <a:spLocks noGrp="1"/>
          </p:cNvSpPr>
          <p:nvPr>
            <p:ph idx="1"/>
          </p:nvPr>
        </p:nvSpPr>
        <p:spPr/>
        <p:txBody>
          <a:bodyPr/>
          <a:lstStyle/>
          <a:p>
            <a:pPr>
              <a:buNone/>
            </a:pPr>
            <a:endParaRPr lang="pl-PL" u="sng" dirty="0">
              <a:hlinkClick r:id="rId2"/>
            </a:endParaRPr>
          </a:p>
          <a:p>
            <a:pPr>
              <a:buNone/>
            </a:pPr>
            <a:r>
              <a:rPr lang="pl-PL" u="sng" dirty="0">
                <a:hlinkClick r:id="rId2"/>
              </a:rPr>
              <a:t>http://www.tempest.ratowniczy.pl/pliki/NISTIR_PPV-porownanie.mpeg</a:t>
            </a:r>
            <a:endParaRPr lang="pl-PL" dirty="0"/>
          </a:p>
          <a:p>
            <a:pPr>
              <a:buNone/>
            </a:pPr>
            <a:endParaRPr lang="pl-PL" dirty="0"/>
          </a:p>
          <a:p>
            <a:pPr>
              <a:buNone/>
            </a:pPr>
            <a:endParaRPr lang="pl-PL" dirty="0"/>
          </a:p>
          <a:p>
            <a:pPr>
              <a:buNone/>
            </a:pPr>
            <a:r>
              <a:rPr lang="pl-PL" sz="1800" dirty="0"/>
              <a:t>	Prezentacja do wentylacji nadciśnieniowej </a:t>
            </a:r>
          </a:p>
          <a:p>
            <a:pPr>
              <a:buNone/>
            </a:pPr>
            <a:r>
              <a:rPr lang="pl-PL" dirty="0">
                <a:hlinkClick r:id="rId3"/>
              </a:rPr>
              <a:t>http://www.tempest.ratowniczy.pl/pliki/ppv-prezentacja.pdf</a:t>
            </a:r>
            <a:r>
              <a:rPr lang="pl-PL" dirty="0"/>
              <a:t>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27</a:t>
            </a:fld>
            <a:endParaRPr lang="pl-PL"/>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6" name="pole tekstowe 5"/>
          <p:cNvSpPr txBox="1"/>
          <p:nvPr/>
        </p:nvSpPr>
        <p:spPr>
          <a:xfrm>
            <a:off x="0" y="1785926"/>
            <a:ext cx="7429520" cy="369332"/>
          </a:xfrm>
          <a:prstGeom prst="rect">
            <a:avLst/>
          </a:prstGeom>
          <a:noFill/>
        </p:spPr>
        <p:txBody>
          <a:bodyPr wrap="square" rtlCol="0">
            <a:spAutoFit/>
          </a:bodyPr>
          <a:lstStyle/>
          <a:p>
            <a:r>
              <a:rPr lang="pl-PL" dirty="0"/>
              <a:t>	Film poglądowy na temat wentylacji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a:t>Podział agregatów oddymiających</a:t>
            </a:r>
          </a:p>
        </p:txBody>
      </p:sp>
      <p:sp>
        <p:nvSpPr>
          <p:cNvPr id="3" name="Symbol zastępczy zawartości 2"/>
          <p:cNvSpPr>
            <a:spLocks noGrp="1"/>
          </p:cNvSpPr>
          <p:nvPr>
            <p:ph idx="1"/>
          </p:nvPr>
        </p:nvSpPr>
        <p:spPr/>
        <p:txBody>
          <a:bodyPr>
            <a:normAutofit fontScale="85000" lnSpcReduction="20000"/>
          </a:bodyPr>
          <a:lstStyle/>
          <a:p>
            <a:pPr marL="118872" indent="0">
              <a:buNone/>
            </a:pPr>
            <a:r>
              <a:rPr lang="pl-PL" dirty="0"/>
              <a:t>Agregaty oddymiające dzielimy na:</a:t>
            </a:r>
          </a:p>
          <a:p>
            <a:r>
              <a:rPr lang="pl-PL" dirty="0"/>
              <a:t>spalinowe:</a:t>
            </a:r>
          </a:p>
          <a:p>
            <a:pPr marL="118872" indent="0">
              <a:buNone/>
            </a:pPr>
            <a:r>
              <a:rPr lang="pl-PL" dirty="0"/>
              <a:t>- z napędem bezpośrednim,</a:t>
            </a:r>
          </a:p>
          <a:p>
            <a:pPr marL="118872" indent="0">
              <a:buNone/>
            </a:pPr>
            <a:r>
              <a:rPr lang="pl-PL" dirty="0"/>
              <a:t>- z napędem pośrednim</a:t>
            </a:r>
          </a:p>
          <a:p>
            <a:pPr marL="118872" indent="0">
              <a:buFontTx/>
              <a:buChar char="-"/>
            </a:pPr>
            <a:endParaRPr lang="pl-PL" dirty="0"/>
          </a:p>
          <a:p>
            <a:pPr>
              <a:buSzPct val="100000"/>
              <a:buFont typeface="Wingdings" panose="05000000000000000000" pitchFamily="2" charset="2"/>
              <a:buChar char="§"/>
            </a:pPr>
            <a:r>
              <a:rPr lang="pl-PL" dirty="0"/>
              <a:t>elektryczne:</a:t>
            </a:r>
          </a:p>
          <a:p>
            <a:pPr marL="118872" indent="0">
              <a:buSzPct val="100000"/>
              <a:buNone/>
            </a:pPr>
            <a:r>
              <a:rPr lang="pl-PL" dirty="0"/>
              <a:t>- ze stałą liczbą obrotów,</a:t>
            </a:r>
          </a:p>
          <a:p>
            <a:pPr marL="118872" indent="0">
              <a:buSzPct val="100000"/>
              <a:buNone/>
            </a:pPr>
            <a:r>
              <a:rPr lang="pl-PL" dirty="0"/>
              <a:t>- ze zmienną liczbą obrotów,</a:t>
            </a:r>
          </a:p>
          <a:p>
            <a:pPr marL="118872" indent="0">
              <a:buSzPct val="100000"/>
              <a:buNone/>
            </a:pPr>
            <a:r>
              <a:rPr lang="pl-PL" dirty="0"/>
              <a:t>- w wykonaniu przeciwwybuchowym EX,</a:t>
            </a:r>
          </a:p>
          <a:p>
            <a:pPr marL="118872" indent="0">
              <a:buSzPct val="100000"/>
              <a:buFontTx/>
              <a:buChar char="-"/>
            </a:pPr>
            <a:endParaRPr lang="pl-PL" dirty="0"/>
          </a:p>
          <a:p>
            <a:r>
              <a:rPr lang="pl-PL" dirty="0"/>
              <a:t>duże przewoźne,</a:t>
            </a:r>
          </a:p>
          <a:p>
            <a:r>
              <a:rPr lang="pl-PL" dirty="0"/>
              <a:t>wyciszone,</a:t>
            </a:r>
          </a:p>
          <a:p>
            <a:r>
              <a:rPr lang="pl-PL" dirty="0"/>
              <a:t>kombinowane.</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28</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92864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55448"/>
            <a:ext cx="6072230" cy="1252728"/>
          </a:xfrm>
        </p:spPr>
        <p:txBody>
          <a:bodyPr>
            <a:normAutofit/>
          </a:bodyPr>
          <a:lstStyle/>
          <a:p>
            <a:pPr algn="ctr"/>
            <a:r>
              <a:rPr lang="pl-PL" sz="2400" dirty="0"/>
              <a:t>Agregaty z napędem spalinowym bezpośrednim</a:t>
            </a:r>
          </a:p>
        </p:txBody>
      </p:sp>
      <p:sp>
        <p:nvSpPr>
          <p:cNvPr id="3" name="Symbol zastępczy zawartości 2"/>
          <p:cNvSpPr>
            <a:spLocks noGrp="1"/>
          </p:cNvSpPr>
          <p:nvPr>
            <p:ph idx="1"/>
          </p:nvPr>
        </p:nvSpPr>
        <p:spPr/>
        <p:txBody>
          <a:bodyPr/>
          <a:lstStyle/>
          <a:p>
            <a:r>
              <a:rPr lang="pl-PL" dirty="0"/>
              <a:t>Wentylatory z napędem bezpośrednim zostały stworzone by połączyć w sobie najbardziej pożądane cechy potrzebne dla straży pożarnej - czyli rozsądne parametry pracy przy małych wymiarach, nieskomplikowanej i szybkiej obsłudze.</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29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78023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9" name="Symbol zastępczy zawartości 1"/>
          <p:cNvSpPr>
            <a:spLocks noGrp="1"/>
          </p:cNvSpPr>
          <p:nvPr>
            <p:ph sz="quarter" idx="2"/>
          </p:nvPr>
        </p:nvSpPr>
        <p:spPr>
          <a:xfrm>
            <a:off x="5436096" y="5362694"/>
            <a:ext cx="1080120" cy="216024"/>
          </a:xfrm>
        </p:spPr>
        <p:txBody>
          <a:bodyPr>
            <a:normAutofit fontScale="25000" lnSpcReduction="20000"/>
          </a:bodyPr>
          <a:lstStyle/>
          <a:p>
            <a:pPr marL="118872" indent="0">
              <a:buNone/>
            </a:pPr>
            <a:r>
              <a:rPr lang="pl-PL" dirty="0">
                <a:solidFill>
                  <a:schemeClr val="bg1"/>
                </a:solidFill>
                <a:latin typeface="Calibri" panose="020F0502020204030204" pitchFamily="34" charset="0"/>
              </a:rPr>
              <a:t>Zdjęcie 1</a:t>
            </a:r>
          </a:p>
        </p:txBody>
      </p:sp>
      <p:sp>
        <p:nvSpPr>
          <p:cNvPr id="11" name="Symbol zastępczy zawartości 10"/>
          <p:cNvSpPr>
            <a:spLocks noGrp="1"/>
          </p:cNvSpPr>
          <p:nvPr>
            <p:ph sz="quarter" idx="2"/>
          </p:nvPr>
        </p:nvSpPr>
        <p:spPr>
          <a:xfrm>
            <a:off x="107504" y="1600200"/>
            <a:ext cx="8928992" cy="5257800"/>
          </a:xfrm>
        </p:spPr>
        <p:txBody>
          <a:bodyPr/>
          <a:lstStyle/>
          <a:p>
            <a:r>
              <a:rPr lang="pl-PL" dirty="0"/>
              <a:t>Agregat prądotwórczy jest to urządzenie służące do zamiany energii mechanicznej wytwarzanej przez silnik spalinowy na energię elektryczną.</a:t>
            </a:r>
          </a:p>
          <a:p>
            <a:endParaRPr lang="pl-PL" dirty="0"/>
          </a:p>
          <a:p>
            <a:r>
              <a:rPr lang="pl-PL" dirty="0"/>
              <a:t> Silnik spalinowy jest zamontowany i połączony na wspólnej ramie z prądnicą (generatorem). Agregat prądotwórczy posiada osprzęt prądnicy oraz silnika i zdolny jest do samodzielnego zasilania odbiorników elektrycznych. </a:t>
            </a:r>
          </a:p>
        </p:txBody>
      </p:sp>
      <p:sp>
        <p:nvSpPr>
          <p:cNvPr id="2" name="pole tekstowe 1"/>
          <p:cNvSpPr txBox="1"/>
          <p:nvPr/>
        </p:nvSpPr>
        <p:spPr>
          <a:xfrm>
            <a:off x="2051720" y="253774"/>
            <a:ext cx="5688632" cy="830997"/>
          </a:xfrm>
          <a:prstGeom prst="rect">
            <a:avLst/>
          </a:prstGeom>
          <a:noFill/>
        </p:spPr>
        <p:txBody>
          <a:bodyPr wrap="square" rtlCol="0">
            <a:spAutoFit/>
          </a:bodyPr>
          <a:lstStyle/>
          <a:p>
            <a:pPr algn="ctr"/>
            <a:r>
              <a:rPr lang="pl-PL" sz="2400" b="1" dirty="0">
                <a:solidFill>
                  <a:srgbClr val="FFFF00"/>
                </a:solidFill>
              </a:rPr>
              <a:t>Przeznaczenie i rodzaje agregatów prądotwórczych </a:t>
            </a:r>
          </a:p>
        </p:txBody>
      </p:sp>
    </p:spTree>
    <p:extLst>
      <p:ext uri="{BB962C8B-B14F-4D97-AF65-F5344CB8AC3E}">
        <p14:creationId xmlns:p14="http://schemas.microsoft.com/office/powerpoint/2010/main" val="256987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pPr marL="118872" indent="0">
              <a:buNone/>
            </a:pPr>
            <a:r>
              <a:rPr lang="pl-PL" dirty="0"/>
              <a:t>Zalety układu bezpośredniego:</a:t>
            </a:r>
          </a:p>
          <a:p>
            <a:r>
              <a:rPr lang="pl-PL" dirty="0"/>
              <a:t>zmniejszenie wymiarów,</a:t>
            </a:r>
          </a:p>
          <a:p>
            <a:r>
              <a:rPr lang="pl-PL" dirty="0"/>
              <a:t>zmniejszenie wagi wentylatora.</a:t>
            </a:r>
          </a:p>
          <a:p>
            <a:pPr marL="118872" indent="0">
              <a:buNone/>
            </a:pPr>
            <a:endParaRPr lang="pl-PL" dirty="0"/>
          </a:p>
          <a:p>
            <a:pPr marL="118872" indent="0">
              <a:buNone/>
            </a:pPr>
            <a:r>
              <a:rPr lang="pl-PL" dirty="0"/>
              <a:t>Wady układu bezpośredniego:</a:t>
            </a:r>
          </a:p>
          <a:p>
            <a:r>
              <a:rPr lang="pl-PL" dirty="0"/>
              <a:t>silnik umieszczony centralnie powoduje zmniejszenie ilości tłoczonego powietrza (zmniejszona powierzchnia otworu zasysającego),</a:t>
            </a:r>
          </a:p>
          <a:p>
            <a:r>
              <a:rPr lang="pl-PL" dirty="0"/>
              <a:t>duże wibracje,</a:t>
            </a:r>
          </a:p>
          <a:p>
            <a:r>
              <a:rPr lang="pl-PL" dirty="0"/>
              <a:t>środek ciężkości umieszczony wyżej.</a:t>
            </a:r>
          </a:p>
          <a:p>
            <a:pPr marL="118872" indent="0">
              <a:buNone/>
            </a:pP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30</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4254271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a:t>Agregat z napędem spalinowym pośrednim</a:t>
            </a:r>
          </a:p>
        </p:txBody>
      </p:sp>
      <p:sp>
        <p:nvSpPr>
          <p:cNvPr id="3" name="Symbol zastępczy zawartości 2"/>
          <p:cNvSpPr>
            <a:spLocks noGrp="1"/>
          </p:cNvSpPr>
          <p:nvPr>
            <p:ph idx="1"/>
          </p:nvPr>
        </p:nvSpPr>
        <p:spPr/>
        <p:txBody>
          <a:bodyPr>
            <a:normAutofit lnSpcReduction="10000"/>
          </a:bodyPr>
          <a:lstStyle/>
          <a:p>
            <a:r>
              <a:rPr lang="pl-PL" dirty="0"/>
              <a:t>Efektywniejsza wentylacja realizowana przez wentylator z napędem pasowym spowodowana jest poprzez przesunięcie silnika. Struga powietrza wychodzącego z wentylatora jest "gładsza". </a:t>
            </a:r>
          </a:p>
          <a:p>
            <a:endParaRPr lang="pl-PL" dirty="0"/>
          </a:p>
          <a:p>
            <a:pPr>
              <a:buNone/>
            </a:pPr>
            <a:r>
              <a:rPr lang="pl-PL" dirty="0"/>
              <a:t>	Dlatego też wentylacja jest efektywniejsza i lepiej kontrolowalna.</a:t>
            </a:r>
            <a:br>
              <a:rPr lang="pl-PL" dirty="0"/>
            </a:br>
            <a:r>
              <a:rPr lang="pl-PL" dirty="0"/>
              <a:t>Napęd pasowy daje najlepszą kombinację jakości, trwałości i stabilności.</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31</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011500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pPr marL="118872" indent="0">
              <a:buNone/>
            </a:pPr>
            <a:r>
              <a:rPr lang="pl-PL" dirty="0"/>
              <a:t>Układ napędu pośredniego pozwala na:</a:t>
            </a:r>
          </a:p>
          <a:p>
            <a:r>
              <a:rPr lang="pl-PL" dirty="0"/>
              <a:t>obniżenie środka ciężkości poprzez niskie umieszczenie silnika,</a:t>
            </a:r>
          </a:p>
          <a:p>
            <a:r>
              <a:rPr lang="pl-PL" dirty="0"/>
              <a:t>eliminowanie i absorbowanie wibracji silnika, co zapobiega przemieszczaniu się wentylatora podczas pracy,</a:t>
            </a:r>
          </a:p>
          <a:p>
            <a:r>
              <a:rPr lang="pl-PL" dirty="0"/>
              <a:t>zastosowanie oddzielnego wału napędowego dla wirnika co zwiększa żywotność silnika poprzez zmniejszenie przeciążeń na wale korbowym silnika,</a:t>
            </a:r>
          </a:p>
          <a:p>
            <a:r>
              <a:rPr lang="pl-PL" dirty="0"/>
              <a:t>zastosowanie takiego kształtu ramy, który umożliwia łatwy transport i podnoszenie wentylatora,</a:t>
            </a:r>
          </a:p>
          <a:p>
            <a:r>
              <a:rPr lang="pl-PL" dirty="0"/>
              <a:t>dostrojenie prędkości obrotowej wirnika do mocy i momentu obrotowego silnika,</a:t>
            </a:r>
          </a:p>
          <a:p>
            <a:r>
              <a:rPr lang="pl-PL" dirty="0"/>
              <a:t>efektywniejszą wentylację.</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32</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251061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imagesz.jpg"/>
          <p:cNvPicPr>
            <a:picLocks noGrp="1" noChangeAspect="1"/>
          </p:cNvPicPr>
          <p:nvPr>
            <p:ph sz="half" idx="1"/>
          </p:nvPr>
        </p:nvPicPr>
        <p:blipFill>
          <a:blip r:embed="rId2"/>
          <a:stretch>
            <a:fillRect/>
          </a:stretch>
        </p:blipFill>
        <p:spPr>
          <a:xfrm>
            <a:off x="500033" y="1714488"/>
            <a:ext cx="4082171" cy="2286016"/>
          </a:xfrm>
        </p:spPr>
      </p:pic>
      <p:sp>
        <p:nvSpPr>
          <p:cNvPr id="12" name="Symbol zastępczy zawartości 11"/>
          <p:cNvSpPr>
            <a:spLocks noGrp="1"/>
          </p:cNvSpPr>
          <p:nvPr>
            <p:ph sz="quarter" idx="2"/>
          </p:nvPr>
        </p:nvSpPr>
        <p:spPr>
          <a:xfrm>
            <a:off x="4643438" y="6000768"/>
            <a:ext cx="4038600" cy="328602"/>
          </a:xfrm>
        </p:spPr>
        <p:txBody>
          <a:bodyPr>
            <a:normAutofit/>
          </a:bodyPr>
          <a:lstStyle/>
          <a:p>
            <a:pPr>
              <a:buNone/>
            </a:pPr>
            <a:r>
              <a:rPr lang="pl-PL" sz="1000" dirty="0"/>
              <a:t>Fot. </a:t>
            </a:r>
            <a:r>
              <a:rPr lang="pl-PL" sz="1200" dirty="0"/>
              <a:t>13</a:t>
            </a:r>
            <a:endParaRPr lang="pl-PL" sz="1000" dirty="0"/>
          </a:p>
        </p:txBody>
      </p:sp>
      <p:sp>
        <p:nvSpPr>
          <p:cNvPr id="13" name="Symbol zastępczy zawartości 12"/>
          <p:cNvSpPr>
            <a:spLocks noGrp="1"/>
          </p:cNvSpPr>
          <p:nvPr>
            <p:ph sz="quarter" idx="3"/>
          </p:nvPr>
        </p:nvSpPr>
        <p:spPr>
          <a:xfrm>
            <a:off x="500034" y="4000504"/>
            <a:ext cx="4038600" cy="561982"/>
          </a:xfrm>
        </p:spPr>
        <p:txBody>
          <a:bodyPr>
            <a:normAutofit/>
          </a:bodyPr>
          <a:lstStyle/>
          <a:p>
            <a:pPr>
              <a:buNone/>
            </a:pPr>
            <a:r>
              <a:rPr lang="pl-PL" sz="1000" dirty="0"/>
              <a:t>Fot. </a:t>
            </a:r>
            <a:r>
              <a:rPr lang="pl-PL" sz="1200" dirty="0"/>
              <a:t>12</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33</a:t>
            </a:fld>
            <a:endParaRPr lang="pl-PL"/>
          </a:p>
        </p:txBody>
      </p:sp>
      <p:pic>
        <p:nvPicPr>
          <p:cNvPr id="14" name="Obraz 13" descr="indeksa.jpg"/>
          <p:cNvPicPr>
            <a:picLocks noChangeAspect="1"/>
          </p:cNvPicPr>
          <p:nvPr/>
        </p:nvPicPr>
        <p:blipFill>
          <a:blip r:embed="rId3"/>
          <a:stretch>
            <a:fillRect/>
          </a:stretch>
        </p:blipFill>
        <p:spPr>
          <a:xfrm>
            <a:off x="4643438" y="3308941"/>
            <a:ext cx="3648083" cy="2663239"/>
          </a:xfrm>
          <a:prstGeom prst="rect">
            <a:avLst/>
          </a:prstGeom>
        </p:spPr>
      </p:pic>
      <p:pic>
        <p:nvPicPr>
          <p:cNvPr id="15" name="Obraz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a:t>Agregaty z napędem elektrycznym</a:t>
            </a:r>
          </a:p>
        </p:txBody>
      </p:sp>
      <p:sp>
        <p:nvSpPr>
          <p:cNvPr id="3" name="Symbol zastępczy zawartości 2"/>
          <p:cNvSpPr>
            <a:spLocks noGrp="1"/>
          </p:cNvSpPr>
          <p:nvPr>
            <p:ph idx="1"/>
          </p:nvPr>
        </p:nvSpPr>
        <p:spPr/>
        <p:txBody>
          <a:bodyPr/>
          <a:lstStyle/>
          <a:p>
            <a:pPr>
              <a:buFont typeface="Wingdings" panose="05000000000000000000" pitchFamily="2" charset="2"/>
              <a:buChar char="§"/>
            </a:pPr>
            <a:r>
              <a:rPr lang="pl-PL" dirty="0"/>
              <a:t>Elektryczne agregaty oddymiające do wentylacji nadciśnieniowej i podciśnieniowej zbudowane są na tej samej bazie co agregaty o napędzie bezpośrednim z silnikiem spalinowym. Dzięki temu wentylatory elektryczne są mocne, trwałe i wszechstronne.</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34</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350309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85000" lnSpcReduction="20000"/>
          </a:bodyPr>
          <a:lstStyle/>
          <a:p>
            <a:pPr marL="118872" indent="0">
              <a:buNone/>
            </a:pPr>
            <a:r>
              <a:rPr lang="pl-PL" dirty="0"/>
              <a:t>Zalety agregatów z napędem elektrycznym:</a:t>
            </a:r>
          </a:p>
          <a:p>
            <a:r>
              <a:rPr lang="pl-PL" dirty="0"/>
              <a:t>brak emisji spalin, które mogą wprowadzać tlenki węgla w obszar który </a:t>
            </a:r>
            <a:r>
              <a:rPr lang="pl-PL"/>
              <a:t>chcemy wentylować,</a:t>
            </a:r>
            <a:endParaRPr lang="pl-PL" dirty="0"/>
          </a:p>
          <a:p>
            <a:r>
              <a:rPr lang="pl-PL" dirty="0"/>
              <a:t>nigdy nie wymaga wymiany oleju,</a:t>
            </a:r>
          </a:p>
          <a:p>
            <a:r>
              <a:rPr lang="pl-PL" dirty="0"/>
              <a:t>nie ma problemów ze starzejącym się podczas nie używania paliwem,</a:t>
            </a:r>
          </a:p>
          <a:p>
            <a:r>
              <a:rPr lang="pl-PL" dirty="0"/>
              <a:t>zaprojektowane do pracy pod napięciem 230 V,</a:t>
            </a:r>
          </a:p>
          <a:p>
            <a:r>
              <a:rPr lang="pl-PL" dirty="0"/>
              <a:t>w pełni mobilne (mogą pracować stojąc, leżąc na otworach, wyciągając dym lub wpychając czyste powietrze),</a:t>
            </a:r>
          </a:p>
          <a:p>
            <a:r>
              <a:rPr lang="pl-PL" dirty="0"/>
              <a:t>z silnikiem o mocy 1 kW,</a:t>
            </a:r>
          </a:p>
          <a:p>
            <a:r>
              <a:rPr lang="pl-PL" dirty="0"/>
              <a:t>z regulowaną szybkością obrotową wirnika,</a:t>
            </a:r>
          </a:p>
          <a:p>
            <a:r>
              <a:rPr lang="pl-PL" dirty="0"/>
              <a:t>w wykonaniu przeciwwybuchowym (EX).</a:t>
            </a:r>
          </a:p>
          <a:p>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35</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16516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empest_elektr.jpg"/>
          <p:cNvPicPr>
            <a:picLocks noGrp="1" noChangeAspect="1"/>
          </p:cNvPicPr>
          <p:nvPr>
            <p:ph sz="half" idx="1"/>
          </p:nvPr>
        </p:nvPicPr>
        <p:blipFill>
          <a:blip r:embed="rId2"/>
          <a:stretch>
            <a:fillRect/>
          </a:stretch>
        </p:blipFill>
        <p:spPr>
          <a:xfrm>
            <a:off x="2699792" y="1799294"/>
            <a:ext cx="3500462" cy="4814865"/>
          </a:xfrm>
        </p:spPr>
      </p:pic>
      <p:sp>
        <p:nvSpPr>
          <p:cNvPr id="7" name="Symbol zastępczy zawartości 6"/>
          <p:cNvSpPr>
            <a:spLocks noGrp="1"/>
          </p:cNvSpPr>
          <p:nvPr>
            <p:ph sz="half" idx="2"/>
          </p:nvPr>
        </p:nvSpPr>
        <p:spPr>
          <a:xfrm>
            <a:off x="5429256" y="5643578"/>
            <a:ext cx="3043230" cy="396984"/>
          </a:xfrm>
        </p:spPr>
        <p:txBody>
          <a:bodyPr>
            <a:normAutofit/>
          </a:bodyPr>
          <a:lstStyle/>
          <a:p>
            <a:pPr>
              <a:buNone/>
            </a:pPr>
            <a:r>
              <a:rPr lang="pl-PL" sz="1000" dirty="0"/>
              <a:t>Fot. </a:t>
            </a:r>
            <a:r>
              <a:rPr lang="pl-PL" sz="1200" dirty="0"/>
              <a:t>14</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36</a:t>
            </a:fld>
            <a:endParaRPr 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Duże agregaty</a:t>
            </a:r>
          </a:p>
        </p:txBody>
      </p:sp>
      <p:sp>
        <p:nvSpPr>
          <p:cNvPr id="3" name="Symbol zastępczy zawartości 2"/>
          <p:cNvSpPr>
            <a:spLocks noGrp="1"/>
          </p:cNvSpPr>
          <p:nvPr>
            <p:ph idx="1"/>
          </p:nvPr>
        </p:nvSpPr>
        <p:spPr/>
        <p:txBody>
          <a:bodyPr/>
          <a:lstStyle/>
          <a:p>
            <a:pPr>
              <a:buFont typeface="Wingdings" pitchFamily="2" charset="2"/>
              <a:buChar char="§"/>
            </a:pPr>
            <a:r>
              <a:rPr lang="pl-PL" dirty="0"/>
              <a:t>W przypadku gdy potrzeba dużej ilości powietrza (np. pożar w tunelu) można zastosować agregaty o parametrach dużo wyższych od wcześniej wymienionych. Ze względu na swoje gabaryty są one montowane na stałe i przewożone na przyczepkach.</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37</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pl-PL" dirty="0"/>
          </a:p>
        </p:txBody>
      </p:sp>
      <p:pic>
        <p:nvPicPr>
          <p:cNvPr id="5" name="Symbol zastępczy zawartości 4" descr="mgv_tunel_2.jpg"/>
          <p:cNvPicPr>
            <a:picLocks noGrp="1" noChangeAspect="1"/>
          </p:cNvPicPr>
          <p:nvPr>
            <p:ph sz="half" idx="1"/>
          </p:nvPr>
        </p:nvPicPr>
        <p:blipFill>
          <a:blip r:embed="rId2"/>
          <a:stretch>
            <a:fillRect/>
          </a:stretch>
        </p:blipFill>
        <p:spPr>
          <a:xfrm>
            <a:off x="500034" y="3143248"/>
            <a:ext cx="4038600" cy="3028950"/>
          </a:xfrm>
        </p:spPr>
      </p:pic>
      <p:sp>
        <p:nvSpPr>
          <p:cNvPr id="10" name="Symbol zastępczy zawartości 9"/>
          <p:cNvSpPr>
            <a:spLocks noGrp="1"/>
          </p:cNvSpPr>
          <p:nvPr>
            <p:ph sz="quarter" idx="2"/>
          </p:nvPr>
        </p:nvSpPr>
        <p:spPr>
          <a:xfrm>
            <a:off x="4572000" y="5786454"/>
            <a:ext cx="4038600" cy="400038"/>
          </a:xfrm>
        </p:spPr>
        <p:txBody>
          <a:bodyPr>
            <a:normAutofit/>
          </a:bodyPr>
          <a:lstStyle/>
          <a:p>
            <a:pPr>
              <a:buNone/>
            </a:pPr>
            <a:r>
              <a:rPr lang="pl-PL" sz="1000" dirty="0"/>
              <a:t>Fot. </a:t>
            </a:r>
            <a:r>
              <a:rPr lang="pl-PL" sz="1200" dirty="0"/>
              <a:t>16</a:t>
            </a:r>
            <a:endParaRPr lang="pl-PL" sz="1000" dirty="0"/>
          </a:p>
        </p:txBody>
      </p:sp>
      <p:sp>
        <p:nvSpPr>
          <p:cNvPr id="11" name="Symbol zastępczy zawartości 10"/>
          <p:cNvSpPr>
            <a:spLocks noGrp="1"/>
          </p:cNvSpPr>
          <p:nvPr>
            <p:ph sz="quarter" idx="3"/>
          </p:nvPr>
        </p:nvSpPr>
        <p:spPr>
          <a:xfrm>
            <a:off x="500034" y="1571613"/>
            <a:ext cx="4038600" cy="500066"/>
          </a:xfrm>
        </p:spPr>
        <p:txBody>
          <a:bodyPr>
            <a:normAutofit/>
          </a:bodyPr>
          <a:lstStyle/>
          <a:p>
            <a:pPr algn="r">
              <a:buNone/>
            </a:pPr>
            <a:r>
              <a:rPr lang="pl-PL" sz="1000" dirty="0"/>
              <a:t>Fot. </a:t>
            </a:r>
            <a:r>
              <a:rPr lang="pl-PL" sz="1200" dirty="0"/>
              <a:t>15</a:t>
            </a:r>
            <a:endParaRPr lang="pl-PL" sz="1000" dirty="0"/>
          </a:p>
        </p:txBody>
      </p:sp>
      <p:sp>
        <p:nvSpPr>
          <p:cNvPr id="4" name="Symbol zastępczy numeru slajdu 3"/>
          <p:cNvSpPr>
            <a:spLocks noGrp="1"/>
          </p:cNvSpPr>
          <p:nvPr>
            <p:ph type="sldNum" sz="quarter" idx="12"/>
          </p:nvPr>
        </p:nvSpPr>
        <p:spPr>
          <a:xfrm>
            <a:off x="6643702" y="6000768"/>
            <a:ext cx="2133600" cy="476250"/>
          </a:xfrm>
        </p:spPr>
        <p:txBody>
          <a:bodyPr/>
          <a:lstStyle/>
          <a:p>
            <a:fld id="{4E95344C-304B-466D-A3FF-655A3294CEC8}" type="slidenum">
              <a:rPr lang="pl-PL" smtClean="0"/>
              <a:pPr/>
              <a:t>38</a:t>
            </a:fld>
            <a:endParaRPr lang="pl-PL" dirty="0"/>
          </a:p>
        </p:txBody>
      </p:sp>
      <p:pic>
        <p:nvPicPr>
          <p:cNvPr id="6" name="Obraz 5" descr="mvu2.jpg"/>
          <p:cNvPicPr>
            <a:picLocks noChangeAspect="1"/>
          </p:cNvPicPr>
          <p:nvPr/>
        </p:nvPicPr>
        <p:blipFill>
          <a:blip r:embed="rId3"/>
          <a:stretch>
            <a:fillRect/>
          </a:stretch>
        </p:blipFill>
        <p:spPr>
          <a:xfrm>
            <a:off x="4714876" y="1571612"/>
            <a:ext cx="4006860" cy="2980472"/>
          </a:xfrm>
          <a:prstGeom prst="rect">
            <a:avLst/>
          </a:prstGeom>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Agregat wyciszony</a:t>
            </a:r>
          </a:p>
        </p:txBody>
      </p:sp>
      <p:pic>
        <p:nvPicPr>
          <p:cNvPr id="7" name="Symbol zastępczy zawartości 6" descr="tempest_smiglo.jpg"/>
          <p:cNvPicPr>
            <a:picLocks noGrp="1" noChangeAspect="1"/>
          </p:cNvPicPr>
          <p:nvPr>
            <p:ph sz="half" idx="1"/>
          </p:nvPr>
        </p:nvPicPr>
        <p:blipFill>
          <a:blip r:embed="rId2"/>
          <a:stretch>
            <a:fillRect/>
          </a:stretch>
        </p:blipFill>
        <p:spPr>
          <a:xfrm>
            <a:off x="2357422" y="3786190"/>
            <a:ext cx="4298013" cy="2449867"/>
          </a:xfrm>
        </p:spPr>
      </p:pic>
      <p:sp>
        <p:nvSpPr>
          <p:cNvPr id="4" name="Symbol zastępczy zawartości 3"/>
          <p:cNvSpPr>
            <a:spLocks noGrp="1"/>
          </p:cNvSpPr>
          <p:nvPr>
            <p:ph sz="quarter" idx="2"/>
          </p:nvPr>
        </p:nvSpPr>
        <p:spPr>
          <a:xfrm>
            <a:off x="428596" y="1600200"/>
            <a:ext cx="8258204" cy="2185988"/>
          </a:xfrm>
        </p:spPr>
        <p:txBody>
          <a:bodyPr>
            <a:normAutofit fontScale="85000" lnSpcReduction="20000"/>
          </a:bodyPr>
          <a:lstStyle/>
          <a:p>
            <a:r>
              <a:rPr lang="pl-PL" dirty="0"/>
              <a:t> Cicha praca wentylatora wyciszonego bierze się ze  sposobu wykonania łopat wirnika.</a:t>
            </a:r>
          </a:p>
          <a:p>
            <a:pPr>
              <a:buNone/>
            </a:pPr>
            <a:endParaRPr lang="pl-PL" dirty="0"/>
          </a:p>
          <a:p>
            <a:r>
              <a:rPr lang="pl-PL" dirty="0"/>
              <a:t>Po lewej stronie znajduje się wirnik w wykonaniu "standardowym", po prawej wirnik w wykonaniu "wyciszonym".</a:t>
            </a:r>
          </a:p>
        </p:txBody>
      </p:sp>
      <p:sp>
        <p:nvSpPr>
          <p:cNvPr id="5" name="Symbol zastępczy zawartości 4"/>
          <p:cNvSpPr>
            <a:spLocks noGrp="1"/>
          </p:cNvSpPr>
          <p:nvPr>
            <p:ph sz="quarter" idx="3"/>
          </p:nvPr>
        </p:nvSpPr>
        <p:spPr>
          <a:xfrm>
            <a:off x="6572264" y="5857892"/>
            <a:ext cx="685776" cy="411147"/>
          </a:xfrm>
        </p:spPr>
        <p:txBody>
          <a:bodyPr>
            <a:normAutofit/>
          </a:bodyPr>
          <a:lstStyle/>
          <a:p>
            <a:pPr>
              <a:buNone/>
            </a:pPr>
            <a:r>
              <a:rPr lang="pl-PL" sz="1000" dirty="0"/>
              <a:t>Fot. </a:t>
            </a:r>
            <a:r>
              <a:rPr lang="pl-PL" sz="1200" dirty="0"/>
              <a:t>17</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39</a:t>
            </a:fld>
            <a:endParaRPr lang="pl-PL" altLang="pl-PL"/>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0" y="1928802"/>
            <a:ext cx="8816263" cy="5104557"/>
          </a:xfrm>
        </p:spPr>
        <p:txBody>
          <a:bodyPr>
            <a:normAutofit/>
          </a:bodyPr>
          <a:lstStyle/>
          <a:p>
            <a:r>
              <a:rPr lang="pl-PL" dirty="0"/>
              <a:t>Agregaty prądotwórcze w jednostkach straży służą głównie do oświetlenia terenu oraz napędu różnego typu narzędzi ratowniczych, takich jak wiertarki, przecinarki, wyciągarki, piły do metalu itp. na miejscu działań ratowniczych, jak również specjalistycznych pomp stosowanych podczas akcji ratownictwa chemicznego.</a:t>
            </a: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2" name="Obraz 1"/>
          <p:cNvPicPr>
            <a:picLocks noChangeAspect="1"/>
          </p:cNvPicPr>
          <p:nvPr/>
        </p:nvPicPr>
        <p:blipFill>
          <a:blip r:embed="rId4"/>
          <a:stretch>
            <a:fillRect/>
          </a:stretch>
        </p:blipFill>
        <p:spPr>
          <a:xfrm>
            <a:off x="6448578" y="4351157"/>
            <a:ext cx="2011854" cy="2109399"/>
          </a:xfrm>
          <a:prstGeom prst="rect">
            <a:avLst/>
          </a:prstGeom>
        </p:spPr>
      </p:pic>
      <p:sp>
        <p:nvSpPr>
          <p:cNvPr id="8" name="Tytuł 7"/>
          <p:cNvSpPr txBox="1">
            <a:spLocks noGrp="1"/>
          </p:cNvSpPr>
          <p:nvPr>
            <p:ph type="title"/>
          </p:nvPr>
        </p:nvSpPr>
        <p:spPr>
          <a:xfrm>
            <a:off x="1331913" y="271889"/>
            <a:ext cx="7127875" cy="830997"/>
          </a:xfrm>
          <a:prstGeom prst="rect">
            <a:avLst/>
          </a:prstGeom>
          <a:noFill/>
        </p:spPr>
        <p:txBody>
          <a:bodyPr wrap="square" rtlCol="0">
            <a:spAutoFit/>
          </a:bodyPr>
          <a:lstStyle/>
          <a:p>
            <a:pPr algn="ctr"/>
            <a:r>
              <a:rPr lang="pl-PL" sz="2400" b="1" dirty="0">
                <a:solidFill>
                  <a:srgbClr val="FFFF00"/>
                </a:solidFill>
              </a:rPr>
              <a:t>Przeznaczenie i rodzaje agregatów     prądotwórczych </a:t>
            </a:r>
          </a:p>
        </p:txBody>
      </p:sp>
    </p:spTree>
    <p:extLst>
      <p:ext uri="{BB962C8B-B14F-4D97-AF65-F5344CB8AC3E}">
        <p14:creationId xmlns:p14="http://schemas.microsoft.com/office/powerpoint/2010/main" val="48976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a:t>Agregat kombinowany ssąco-tłoczący</a:t>
            </a:r>
          </a:p>
        </p:txBody>
      </p:sp>
      <p:sp>
        <p:nvSpPr>
          <p:cNvPr id="4" name="Symbol zastępczy zawartości 3"/>
          <p:cNvSpPr>
            <a:spLocks noGrp="1"/>
          </p:cNvSpPr>
          <p:nvPr>
            <p:ph sz="quarter" idx="2"/>
          </p:nvPr>
        </p:nvSpPr>
        <p:spPr>
          <a:xfrm>
            <a:off x="428596" y="1600200"/>
            <a:ext cx="8258204" cy="4472006"/>
          </a:xfrm>
        </p:spPr>
        <p:txBody>
          <a:bodyPr>
            <a:normAutofit/>
          </a:bodyPr>
          <a:lstStyle/>
          <a:p>
            <a:r>
              <a:rPr lang="pl-PL" dirty="0"/>
              <a:t>Agregat kombinowany ssąco-tłoczący łączy zalety wyciągania dymu z miejsca objętego pożarem i tłoczenia go na pewną odległość. Umożliwiają to zastosowane węże spiralnie składane ssawne i tłoczne. Pozwalają one na ustawienie agregatu w pewnej odległości od miejsca prowadzenia akcji.</a:t>
            </a:r>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40</a:t>
            </a:fld>
            <a:endParaRPr lang="pl-PL" altLang="pl-PL"/>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half" idx="1"/>
          </p:nvPr>
        </p:nvSpPr>
        <p:spPr>
          <a:xfrm>
            <a:off x="785786" y="5286388"/>
            <a:ext cx="2043098" cy="357190"/>
          </a:xfrm>
        </p:spPr>
        <p:txBody>
          <a:bodyPr>
            <a:normAutofit/>
          </a:bodyPr>
          <a:lstStyle/>
          <a:p>
            <a:pPr>
              <a:buNone/>
            </a:pPr>
            <a:r>
              <a:rPr lang="pl-PL" sz="1000" dirty="0"/>
              <a:t>Fot. </a:t>
            </a:r>
            <a:r>
              <a:rPr lang="pl-PL" sz="1200" dirty="0"/>
              <a:t>18</a:t>
            </a:r>
            <a:endParaRPr lang="pl-PL" sz="1000" dirty="0"/>
          </a:p>
        </p:txBody>
      </p:sp>
      <p:sp>
        <p:nvSpPr>
          <p:cNvPr id="4" name="Symbol zastępczy zawartości 3"/>
          <p:cNvSpPr>
            <a:spLocks noGrp="1"/>
          </p:cNvSpPr>
          <p:nvPr>
            <p:ph sz="quarter" idx="2"/>
          </p:nvPr>
        </p:nvSpPr>
        <p:spPr>
          <a:xfrm>
            <a:off x="6072198" y="5286388"/>
            <a:ext cx="1995502" cy="357188"/>
          </a:xfrm>
        </p:spPr>
        <p:txBody>
          <a:bodyPr>
            <a:normAutofit/>
          </a:bodyPr>
          <a:lstStyle/>
          <a:p>
            <a:pPr>
              <a:buNone/>
            </a:pPr>
            <a:r>
              <a:rPr lang="pl-PL" sz="1000" dirty="0"/>
              <a:t>Fot. </a:t>
            </a:r>
            <a:r>
              <a:rPr lang="pl-PL" sz="1200" dirty="0"/>
              <a:t>20</a:t>
            </a:r>
            <a:endParaRPr lang="pl-PL" sz="1000" dirty="0"/>
          </a:p>
        </p:txBody>
      </p:sp>
      <p:sp>
        <p:nvSpPr>
          <p:cNvPr id="5" name="Symbol zastępczy zawartości 4"/>
          <p:cNvSpPr>
            <a:spLocks noGrp="1"/>
          </p:cNvSpPr>
          <p:nvPr>
            <p:ph sz="quarter" idx="3"/>
          </p:nvPr>
        </p:nvSpPr>
        <p:spPr>
          <a:xfrm>
            <a:off x="3357554" y="4000504"/>
            <a:ext cx="1924064" cy="357190"/>
          </a:xfrm>
        </p:spPr>
        <p:txBody>
          <a:bodyPr>
            <a:normAutofit/>
          </a:bodyPr>
          <a:lstStyle/>
          <a:p>
            <a:pPr>
              <a:buNone/>
            </a:pPr>
            <a:r>
              <a:rPr lang="pl-PL" sz="1000" dirty="0"/>
              <a:t>Fot. </a:t>
            </a:r>
            <a:r>
              <a:rPr lang="pl-PL" sz="1200" dirty="0"/>
              <a:t>19</a:t>
            </a:r>
            <a:endParaRPr lang="pl-PL" sz="1000"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41</a:t>
            </a:fld>
            <a:endParaRPr lang="pl-PL" altLang="pl-PL"/>
          </a:p>
        </p:txBody>
      </p:sp>
      <p:pic>
        <p:nvPicPr>
          <p:cNvPr id="7" name="Obraz 6" descr="Wentylator-kombinowany-ssąco-tłoczący-COMBI-350-_2-150x150.jpg"/>
          <p:cNvPicPr>
            <a:picLocks noChangeAspect="1"/>
          </p:cNvPicPr>
          <p:nvPr/>
        </p:nvPicPr>
        <p:blipFill>
          <a:blip r:embed="rId2"/>
          <a:stretch>
            <a:fillRect/>
          </a:stretch>
        </p:blipFill>
        <p:spPr>
          <a:xfrm>
            <a:off x="785786" y="3190868"/>
            <a:ext cx="2071702" cy="2071702"/>
          </a:xfrm>
          <a:prstGeom prst="rect">
            <a:avLst/>
          </a:prstGeom>
        </p:spPr>
      </p:pic>
      <p:pic>
        <p:nvPicPr>
          <p:cNvPr id="8" name="Obraz 7" descr="Wentylator-kombinowany-ssąco-tłoczący-COMBI-350-_4-150x150.jpg"/>
          <p:cNvPicPr>
            <a:picLocks noChangeAspect="1"/>
          </p:cNvPicPr>
          <p:nvPr/>
        </p:nvPicPr>
        <p:blipFill>
          <a:blip r:embed="rId3"/>
          <a:stretch>
            <a:fillRect/>
          </a:stretch>
        </p:blipFill>
        <p:spPr>
          <a:xfrm>
            <a:off x="3357554" y="1643050"/>
            <a:ext cx="2333628" cy="2357454"/>
          </a:xfrm>
          <a:prstGeom prst="rect">
            <a:avLst/>
          </a:prstGeom>
        </p:spPr>
      </p:pic>
      <p:pic>
        <p:nvPicPr>
          <p:cNvPr id="9" name="Obraz 8" descr="Wentylator-kombinowany-ssąco-tłoczący-COMBI-3501-150x150.jpg"/>
          <p:cNvPicPr>
            <a:picLocks noChangeAspect="1"/>
          </p:cNvPicPr>
          <p:nvPr/>
        </p:nvPicPr>
        <p:blipFill>
          <a:blip r:embed="rId4"/>
          <a:stretch>
            <a:fillRect/>
          </a:stretch>
        </p:blipFill>
        <p:spPr>
          <a:xfrm>
            <a:off x="6072198" y="2857496"/>
            <a:ext cx="2476504" cy="2476504"/>
          </a:xfrm>
          <a:prstGeom prst="rect">
            <a:avLst/>
          </a:prstGeom>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b="1" dirty="0"/>
              <a:t>BIBLIOGRAFIA</a:t>
            </a: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42</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467544" y="1832845"/>
            <a:ext cx="8216267" cy="4382237"/>
          </a:xfrm>
        </p:spPr>
        <p:txBody>
          <a:bodyPr>
            <a:normAutofit/>
          </a:bodyPr>
          <a:lstStyle/>
          <a:p>
            <a:endParaRPr lang="pl-PL" dirty="0"/>
          </a:p>
          <a:p>
            <a:r>
              <a:rPr lang="pl-PL" sz="2000" dirty="0"/>
              <a:t> Standardy CNBOP ochrona przeciwpożarowa</a:t>
            </a:r>
          </a:p>
          <a:p>
            <a:pPr>
              <a:buNone/>
            </a:pPr>
            <a:r>
              <a:rPr lang="pl-PL" sz="2000" dirty="0"/>
              <a:t>    „ Wymagania techniczno użytkowe dla agregatów prądotwórczych wprowadzanych na wyposażenie OSP”, Józefów 2010.</a:t>
            </a:r>
          </a:p>
          <a:p>
            <a:r>
              <a:rPr lang="pl-PL" sz="2000" dirty="0"/>
              <a:t>http://www.proteko.net.pl</a:t>
            </a:r>
          </a:p>
          <a:p>
            <a:r>
              <a:rPr lang="pl-PL" sz="2000" dirty="0"/>
              <a:t>http://www.tempest.ratowniczy.pl</a:t>
            </a:r>
          </a:p>
          <a:p>
            <a:endParaRPr lang="pl-PL" b="1" dirty="0"/>
          </a:p>
          <a:p>
            <a:pPr>
              <a:buNone/>
            </a:pPr>
            <a:endParaRPr lang="pl-PL" dirty="0">
              <a:latin typeface="Arial" panose="020B0604020202020204" pitchFamily="34" charset="0"/>
              <a:cs typeface="Arial" panose="020B0604020202020204" pitchFamily="34" charset="0"/>
            </a:endParaRPr>
          </a:p>
          <a:p>
            <a:endParaRPr lang="pl-PL" dirty="0"/>
          </a:p>
        </p:txBody>
      </p:sp>
      <p:sp>
        <p:nvSpPr>
          <p:cNvPr id="13" name="Symbol zastępczy zawartości 1"/>
          <p:cNvSpPr>
            <a:spLocks noGrp="1"/>
          </p:cNvSpPr>
          <p:nvPr>
            <p:ph sz="quarter" idx="2"/>
          </p:nvPr>
        </p:nvSpPr>
        <p:spPr>
          <a:xfrm>
            <a:off x="5940152" y="5157192"/>
            <a:ext cx="3088352" cy="360040"/>
          </a:xfrm>
        </p:spPr>
        <p:txBody>
          <a:bodyPr>
            <a:normAutofit fontScale="32500" lnSpcReduction="20000"/>
          </a:bodyPr>
          <a:lstStyle/>
          <a:p>
            <a:pPr marL="118872" indent="0">
              <a:buNone/>
            </a:pPr>
            <a:r>
              <a:rPr lang="pl-PL" dirty="0">
                <a:solidFill>
                  <a:schemeClr val="bg1"/>
                </a:solidFill>
              </a:rPr>
              <a:t>Pobrano 18.02.20016 z www.os-psp.olsztyn.pl</a:t>
            </a:r>
          </a:p>
        </p:txBody>
      </p:sp>
      <p:sp>
        <p:nvSpPr>
          <p:cNvPr id="16" name="Symbol zastępczy zawartości 1"/>
          <p:cNvSpPr>
            <a:spLocks noGrp="1"/>
          </p:cNvSpPr>
          <p:nvPr>
            <p:ph sz="quarter" idx="2"/>
          </p:nvPr>
        </p:nvSpPr>
        <p:spPr>
          <a:xfrm>
            <a:off x="6092552" y="5309592"/>
            <a:ext cx="3088352" cy="360040"/>
          </a:xfrm>
        </p:spPr>
        <p:txBody>
          <a:bodyPr>
            <a:normAutofit fontScale="32500" lnSpcReduction="20000"/>
          </a:bodyPr>
          <a:lstStyle/>
          <a:p>
            <a:pPr marL="118872" indent="0">
              <a:buNone/>
            </a:pPr>
            <a:r>
              <a:rPr lang="pl-PL" dirty="0">
                <a:solidFill>
                  <a:schemeClr val="bg1"/>
                </a:solidFill>
              </a:rPr>
              <a:t>Pobrano 18.02.20016 z www.os-psp.olsztyn.pl</a:t>
            </a: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23959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fontScale="90000"/>
          </a:bodyPr>
          <a:lstStyle/>
          <a:p>
            <a:r>
              <a:rPr lang="pl-PL" altLang="pl-PL" sz="2800" b="1" dirty="0"/>
              <a:t>INDEKS MATERIAŁÓW POBRANYCH Z INTERNETU</a:t>
            </a: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43</a:t>
            </a:fld>
            <a:endParaRPr lang="pl-PL" altLang="pl-PL" sz="2000" dirty="0">
              <a:solidFill>
                <a:schemeClr val="bg1"/>
              </a:solidFill>
              <a:latin typeface="Calibri" panose="020F0502020204030204" pitchFamily="34" charset="0"/>
            </a:endParaRPr>
          </a:p>
        </p:txBody>
      </p:sp>
      <p:sp>
        <p:nvSpPr>
          <p:cNvPr id="12" name="Symbol zastępczy zawartości 1"/>
          <p:cNvSpPr>
            <a:spLocks noGrp="1"/>
          </p:cNvSpPr>
          <p:nvPr>
            <p:ph sz="quarter" idx="2"/>
          </p:nvPr>
        </p:nvSpPr>
        <p:spPr>
          <a:xfrm>
            <a:off x="107504" y="1500174"/>
            <a:ext cx="8921000" cy="5357825"/>
          </a:xfrm>
        </p:spPr>
        <p:txBody>
          <a:bodyPr>
            <a:normAutofit fontScale="47500" lnSpcReduction="20000"/>
          </a:bodyPr>
          <a:lstStyle/>
          <a:p>
            <a:endParaRPr lang="pl-PL" sz="2400"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1: Pobrano 14.03.2016 </a:t>
            </a:r>
            <a:r>
              <a:rPr lang="pl-PL" dirty="0"/>
              <a:t>https://www.google.pl/url?sa=i&amp;rct=j&amp;q=&amp;esrc=s&amp;source=images&amp;cd=&amp;cad=rja&amp;uact=8&amp;ved=0ahUKEwjizuHw97_LAhXkFJoKHaukCusQjRwIBw&amp;url=http%3A%2F%2Fprofimarket.pl%2Feu10i-agregat-pradotworczy-honda-p204.html&amp;bvm=bv.116636494,d.bGs&amp;psig=AFQjCNGkrTl51zVihYneMVQebT3RG67yxQ&amp;ust=1458035692549437</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2: Pobrano 14.03.2016 </a:t>
            </a:r>
            <a:r>
              <a:rPr lang="pl-PL" u="sng" dirty="0">
                <a:hlinkClick r:id="rId3"/>
              </a:rPr>
              <a:t>https://www.google.pl/search?hl=pl&amp;site=imghp&amp;tbm=isch&amp;source=hp&amp;biw=1536&amp;bih=755&amp;q=agregat+pr%C4%85dotw%C3%B3rczy+honda&amp;oq=AGREGAT+&amp;gs_l=img.1.3.0l10.5051.6762.0.11436.8.7.0.1.1.0.213.492.0j2j1.3.0....0...1ac.1.64.img..4.4.495.xABSIShZQGE#imgrc=ss_86pq9xTkQoM%3A</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3: Pobrano 14.03.2016 </a:t>
            </a:r>
            <a:r>
              <a:rPr lang="pl-PL" dirty="0"/>
              <a:t>http://p.alejka.pl/i2/p_new/58/09/agregat-pradotworczy-stacjonarny-kipor-pdc114st3-100-0kw_0_b.jpg</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4: Pobrano 14.03.2016 </a:t>
            </a:r>
            <a:r>
              <a:rPr lang="pl-PL" dirty="0"/>
              <a:t>http://agregaty.pradotworcze.pl/204-large_default/agregat-pradotworczy-pramac-gbw-22p-201-kva-perkins.jpg</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5: Pobrano 14.03.2016 </a:t>
            </a:r>
          </a:p>
          <a:p>
            <a:r>
              <a:rPr lang="pl-PL" u="sng" dirty="0">
                <a:hlinkClick r:id="rId4"/>
              </a:rPr>
              <a:t>https://www.google.pl/search?q=agregat+pr%C4%85dotw%C3%B3rczy&amp;biw=1536&amp;bih=755&amp;tbm=isch&amp;tbo=u&amp;source=univ&amp;sa=X&amp;ved=0ahUKEwjpi6-GgMDLAhXJJZoKHfWDCswQsAQIZg#imgrc=QF7gtQoaDb-mTM%3A</a:t>
            </a:r>
            <a:endParaRPr lang="pl-PL" u="sng" dirty="0"/>
          </a:p>
          <a:p>
            <a:r>
              <a:rPr lang="pl-PL" dirty="0">
                <a:latin typeface="Arial" panose="020B0604020202020204" pitchFamily="34" charset="0"/>
                <a:cs typeface="Arial" panose="020B0604020202020204" pitchFamily="34" charset="0"/>
              </a:rPr>
              <a:t>Zdjęcie 6: Pobrano 14.03.2016 </a:t>
            </a:r>
            <a:r>
              <a:rPr lang="pl-PL" dirty="0"/>
              <a:t>http://www.drosam.com.pl/uploads/produkty/thumbs/produkt_7_pl_20150621214421.jpg</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7: Pobrano 14.03.2016 </a:t>
            </a:r>
            <a:r>
              <a:rPr lang="pl-PL" u="sng" dirty="0">
                <a:hlinkClick r:id="rId5"/>
              </a:rPr>
              <a:t>http://img38.otomoto.pl/</a:t>
            </a:r>
            <a:r>
              <a:rPr lang="pl-PL" u="sng" dirty="0" err="1">
                <a:hlinkClick r:id="rId5"/>
              </a:rPr>
              <a:t>images_otomotopl</a:t>
            </a:r>
            <a:r>
              <a:rPr lang="pl-PL" u="sng" dirty="0">
                <a:hlinkClick r:id="rId5"/>
              </a:rPr>
              <a:t>/826257639_1_1080x720_pozarniczy-techniczny-agregat-pradotworczy-19-kw-t</a:t>
            </a:r>
            <a:r>
              <a:rPr lang="pl-PL" u="sng" dirty="0" err="1">
                <a:hlinkClick r:id="rId5"/>
              </a:rPr>
              <a:t>urek.jpg</a:t>
            </a:r>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Zdjęcie 10: Pobrano 14.03.2016 </a:t>
            </a:r>
            <a:r>
              <a:rPr lang="pl-PL" dirty="0"/>
              <a:t>http://supron1.pl/3424-3462-thickbox/turbowentylator-oddymiajacy-vx700-lsv.jpg</a:t>
            </a:r>
            <a:endParaRPr lang="pl-PL" dirty="0">
              <a:latin typeface="Arial" panose="020B0604020202020204" pitchFamily="34"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endParaRPr lang="pl-PL" dirty="0"/>
          </a:p>
        </p:txBody>
      </p:sp>
      <p:sp>
        <p:nvSpPr>
          <p:cNvPr id="13" name="Symbol zastępczy zawartości 1"/>
          <p:cNvSpPr>
            <a:spLocks noGrp="1"/>
          </p:cNvSpPr>
          <p:nvPr>
            <p:ph sz="quarter" idx="2"/>
          </p:nvPr>
        </p:nvSpPr>
        <p:spPr>
          <a:xfrm>
            <a:off x="5940152" y="5157192"/>
            <a:ext cx="3088352" cy="360040"/>
          </a:xfrm>
        </p:spPr>
        <p:txBody>
          <a:bodyPr>
            <a:normAutofit fontScale="32500" lnSpcReduction="20000"/>
          </a:bodyPr>
          <a:lstStyle/>
          <a:p>
            <a:pPr marL="118872" indent="0">
              <a:buNone/>
            </a:pPr>
            <a:r>
              <a:rPr lang="pl-PL" dirty="0">
                <a:solidFill>
                  <a:schemeClr val="bg1"/>
                </a:solidFill>
              </a:rPr>
              <a:t>Pobrano 18.02.20016 z www.os-psp.olsztyn.pl</a:t>
            </a:r>
          </a:p>
        </p:txBody>
      </p:sp>
      <p:sp>
        <p:nvSpPr>
          <p:cNvPr id="16" name="Symbol zastępczy zawartości 1"/>
          <p:cNvSpPr>
            <a:spLocks noGrp="1"/>
          </p:cNvSpPr>
          <p:nvPr>
            <p:ph sz="quarter" idx="2"/>
          </p:nvPr>
        </p:nvSpPr>
        <p:spPr>
          <a:xfrm>
            <a:off x="6092552" y="5309592"/>
            <a:ext cx="3088352" cy="360040"/>
          </a:xfrm>
        </p:spPr>
        <p:txBody>
          <a:bodyPr>
            <a:normAutofit fontScale="32500" lnSpcReduction="20000"/>
          </a:bodyPr>
          <a:lstStyle/>
          <a:p>
            <a:pPr marL="118872" indent="0">
              <a:buNone/>
            </a:pPr>
            <a:r>
              <a:rPr lang="pl-PL" dirty="0">
                <a:solidFill>
                  <a:schemeClr val="bg1"/>
                </a:solidFill>
              </a:rPr>
              <a:t>Pobrano 18.02.20016 z www.os-psp.olsztyn.pl</a:t>
            </a:r>
          </a:p>
        </p:txBody>
      </p:sp>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991585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7290" y="155448"/>
            <a:ext cx="7358114" cy="1252728"/>
          </a:xfrm>
        </p:spPr>
        <p:txBody>
          <a:bodyPr>
            <a:normAutofit/>
          </a:bodyPr>
          <a:lstStyle/>
          <a:p>
            <a:r>
              <a:rPr lang="pl-PL" altLang="pl-PL" sz="2500" dirty="0"/>
              <a:t>INDEKS MATERIAŁÓW POBRANYCH Z INTERNETU</a:t>
            </a:r>
            <a:endParaRPr lang="pl-PL" sz="2500" dirty="0"/>
          </a:p>
        </p:txBody>
      </p:sp>
      <p:sp>
        <p:nvSpPr>
          <p:cNvPr id="3" name="Symbol zastępczy zawartości 2"/>
          <p:cNvSpPr>
            <a:spLocks noGrp="1"/>
          </p:cNvSpPr>
          <p:nvPr>
            <p:ph idx="1"/>
          </p:nvPr>
        </p:nvSpPr>
        <p:spPr>
          <a:xfrm>
            <a:off x="457200" y="1714488"/>
            <a:ext cx="8229600" cy="4929222"/>
          </a:xfrm>
        </p:spPr>
        <p:txBody>
          <a:bodyPr>
            <a:normAutofit fontScale="40000" lnSpcReduction="20000"/>
          </a:bodyPr>
          <a:lstStyle/>
          <a:p>
            <a:r>
              <a:rPr lang="pl-PL" sz="3800" dirty="0">
                <a:latin typeface="Arial" panose="020B0604020202020204" pitchFamily="34" charset="0"/>
                <a:cs typeface="Arial" panose="020B0604020202020204" pitchFamily="34" charset="0"/>
              </a:rPr>
              <a:t>Zdjęcie 11: Pobrano 14.03.2016 </a:t>
            </a:r>
            <a:r>
              <a:rPr lang="pl-PL" sz="3800" dirty="0"/>
              <a:t>http://ratownictwo112.com.pl/data/media/488/302p01.jpg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12: Pobrano 14.03.2016 </a:t>
            </a:r>
            <a:r>
              <a:rPr lang="pl-PL" sz="3800" u="sng" dirty="0">
                <a:hlinkClick r:id="rId2"/>
              </a:rPr>
              <a:t>https://encrypted-tbn1.gstatic.com/images?q=tbn:ANd9GcQ_ynvLm7KnHlUqbqxOre6Aqd-sUK9EsEFCETjXJSKsbPs11SjSlA</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13: Pobrano 14.03.2016 </a:t>
            </a:r>
            <a:r>
              <a:rPr lang="pl-PL" sz="3800" u="sng" dirty="0">
                <a:hlinkClick r:id="rId3"/>
              </a:rPr>
              <a:t>https://www.google.pl/url?sa=i&amp;rct=j&amp;q=&amp;esrc=s&amp;source=images&amp;cd=&amp;cad=rja&amp;uact=8&amp;ved=0ahUKEwiQpsS6zsDLAhVFDJoKHS0UCLkQjRwIBw&amp;url=http%3A%2F%2Fwww.wisla.pl%2Faktualnosci%2FCity%2C2%2Fstrona%2F137&amp;bvm=bv.116636494,d.bGs&amp;psig=AFQjCNHJAyv464Zi7KU5OA8dYG8qLmuEgA&amp;ust=1458059072415801</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14: Pobrano 14.03.2016 </a:t>
            </a:r>
            <a:r>
              <a:rPr lang="pl-PL" sz="3800" dirty="0"/>
              <a:t>http://www.tempest.ratowniczy.pl/userfiles/image/art/tempest_elektr.jpg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15: Pobrano 14.03.2016 </a:t>
            </a:r>
            <a:r>
              <a:rPr lang="pl-PL" sz="3800" dirty="0"/>
              <a:t>http://www.tempest.ratowniczy.pl/userfiles/image/mgv_tunel_2.jpg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16: Pobrano 14.03.2016 </a:t>
            </a:r>
            <a:r>
              <a:rPr lang="pl-PL" sz="3800" u="sng" dirty="0">
                <a:hlinkClick r:id="rId4"/>
              </a:rPr>
              <a:t>http://www.tempest.ratowniczy.pl/userfiles/image/art/mvu2.jpg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17: Pobrano 14.03.2016 </a:t>
            </a:r>
            <a:r>
              <a:rPr lang="pl-PL" sz="3800" dirty="0"/>
              <a:t>http://www.tempest.ratowniczy.pl/userfiles/image/art/tempest_smiglo.jpg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18: Pobrano 14.03.2016 </a:t>
            </a:r>
            <a:r>
              <a:rPr lang="pl-PL" sz="3800" dirty="0"/>
              <a:t>http://www.proteko.net.pl/wp-content/uploads/Wentylator-kombinowany-ss%C4%85co-t%C5%82ocz%C4%85cy-COMBI-3501-150x150.jpg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19: Pobrano 14.03.2016 </a:t>
            </a:r>
            <a:r>
              <a:rPr lang="pl-PL" sz="3800" dirty="0"/>
              <a:t>http://www.proteko.net.pl/wp-content/uploads/Wentylator-kombinowany-ss%C4%85co-t%C5%82ocz%C4%85cy-COMBI-350-_4-150x150.jpg</a:t>
            </a:r>
            <a:endParaRPr lang="pl-PL" sz="3800" dirty="0">
              <a:latin typeface="Arial" panose="020B0604020202020204" pitchFamily="34" charset="0"/>
              <a:cs typeface="Arial" panose="020B0604020202020204" pitchFamily="34" charset="0"/>
            </a:endParaRPr>
          </a:p>
          <a:p>
            <a:r>
              <a:rPr lang="pl-PL" sz="3800" dirty="0">
                <a:latin typeface="Arial" panose="020B0604020202020204" pitchFamily="34" charset="0"/>
                <a:cs typeface="Arial" panose="020B0604020202020204" pitchFamily="34" charset="0"/>
              </a:rPr>
              <a:t>Zdjęcie 20: Pobrano 14.03.2016 </a:t>
            </a:r>
            <a:r>
              <a:rPr lang="pl-PL" sz="3800" dirty="0"/>
              <a:t>http://www.proteko.net.pl/wp-content/uploads/Wentylator-kombinowany-ss%C4%85co-t%C5%82ocz%C4%85cy-COMBI-350-_2-150x150.jpg</a:t>
            </a:r>
            <a:endParaRPr lang="pl-PL"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44</a:t>
            </a:fld>
            <a:endParaRPr lang="pl-PL"/>
          </a:p>
        </p:txBody>
      </p:sp>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4E95344C-304B-466D-A3FF-655A3294CEC8}" type="slidenum">
              <a:rPr lang="pl-PL" smtClean="0"/>
              <a:pPr/>
              <a:t>5</a:t>
            </a:fld>
            <a:endParaRPr lang="pl-PL"/>
          </a:p>
        </p:txBody>
      </p:sp>
      <p:sp>
        <p:nvSpPr>
          <p:cNvPr id="4" name="pole tekstowe 3"/>
          <p:cNvSpPr txBox="1"/>
          <p:nvPr/>
        </p:nvSpPr>
        <p:spPr>
          <a:xfrm>
            <a:off x="285720" y="1857364"/>
            <a:ext cx="8643998" cy="3046988"/>
          </a:xfrm>
          <a:prstGeom prst="rect">
            <a:avLst/>
          </a:prstGeom>
          <a:noFill/>
        </p:spPr>
        <p:txBody>
          <a:bodyPr wrap="square" rtlCol="0">
            <a:spAutoFit/>
          </a:bodyPr>
          <a:lstStyle/>
          <a:p>
            <a:pPr>
              <a:buFont typeface="Wingdings" pitchFamily="2" charset="2"/>
              <a:buChar char="§"/>
            </a:pPr>
            <a:r>
              <a:rPr lang="pl-PL" sz="3200" dirty="0"/>
              <a:t>  Podczas akcji długotrwałych mogą służyć również do ładownia latarek lub radiotelefonów. Mogą mieć również zastosowanie do awaryjnego zasilania urządzeń ratujących lub podtrzymujących życie lub bardzo ważnych ze względu na bezpieczeństwo obiektów</a:t>
            </a:r>
            <a:r>
              <a:rPr lang="pl-PL" dirty="0"/>
              <a:t>.</a:t>
            </a:r>
          </a:p>
        </p:txBody>
      </p:sp>
      <p:pic>
        <p:nvPicPr>
          <p:cNvPr id="5" name="Obraz 4"/>
          <p:cNvPicPr>
            <a:picLocks noChangeAspect="1"/>
          </p:cNvPicPr>
          <p:nvPr/>
        </p:nvPicPr>
        <p:blipFill>
          <a:blip r:embed="rId2"/>
          <a:stretch>
            <a:fillRect/>
          </a:stretch>
        </p:blipFill>
        <p:spPr>
          <a:xfrm>
            <a:off x="6444208" y="4663494"/>
            <a:ext cx="2353260" cy="1944793"/>
          </a:xfrm>
          <a:prstGeom prst="rect">
            <a:avLst/>
          </a:prstGeom>
        </p:spPr>
      </p:pic>
      <p:pic>
        <p:nvPicPr>
          <p:cNvPr id="7" name="Obraz 6"/>
          <p:cNvPicPr>
            <a:picLocks noChangeAspect="1"/>
          </p:cNvPicPr>
          <p:nvPr/>
        </p:nvPicPr>
        <p:blipFill>
          <a:blip r:embed="rId3"/>
          <a:stretch>
            <a:fillRect/>
          </a:stretch>
        </p:blipFill>
        <p:spPr>
          <a:xfrm>
            <a:off x="0" y="0"/>
            <a:ext cx="8230313" cy="1249788"/>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2" name="pole tekstowe 11"/>
          <p:cNvSpPr txBox="1"/>
          <p:nvPr/>
        </p:nvSpPr>
        <p:spPr>
          <a:xfrm>
            <a:off x="1979712" y="254969"/>
            <a:ext cx="5472608" cy="830997"/>
          </a:xfrm>
          <a:prstGeom prst="rect">
            <a:avLst/>
          </a:prstGeom>
          <a:noFill/>
        </p:spPr>
        <p:txBody>
          <a:bodyPr wrap="square" rtlCol="0">
            <a:spAutoFit/>
          </a:bodyPr>
          <a:lstStyle/>
          <a:p>
            <a:pPr algn="ctr"/>
            <a:r>
              <a:rPr lang="pl-PL" sz="2400" b="1" dirty="0">
                <a:solidFill>
                  <a:srgbClr val="FFFF00"/>
                </a:solidFill>
              </a:rPr>
              <a:t>Przeznaczenie i rodzaje agregatów prądotwórczych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16632"/>
            <a:ext cx="6672804" cy="1301006"/>
          </a:xfrm>
        </p:spPr>
        <p:txBody>
          <a:bodyPr>
            <a:normAutofit/>
          </a:bodyPr>
          <a:lstStyle/>
          <a:p>
            <a:pPr algn="ctr"/>
            <a:r>
              <a:rPr lang="pl-PL" sz="2400" dirty="0"/>
              <a:t>Podział agregatów prądotwórczych</a:t>
            </a:r>
          </a:p>
        </p:txBody>
      </p:sp>
      <p:sp>
        <p:nvSpPr>
          <p:cNvPr id="4" name="Symbol zastępczy zawartości 3"/>
          <p:cNvSpPr>
            <a:spLocks noGrp="1"/>
          </p:cNvSpPr>
          <p:nvPr>
            <p:ph sz="quarter" idx="2"/>
          </p:nvPr>
        </p:nvSpPr>
        <p:spPr>
          <a:xfrm>
            <a:off x="8604448" y="1600200"/>
            <a:ext cx="82352" cy="100608"/>
          </a:xfrm>
        </p:spPr>
        <p:txBody>
          <a:bodyPr>
            <a:normAutofit fontScale="25000" lnSpcReduction="20000"/>
          </a:bodyPr>
          <a:lstStyle/>
          <a:p>
            <a:endParaRPr lang="pl-PL" dirty="0"/>
          </a:p>
        </p:txBody>
      </p:sp>
      <p:sp>
        <p:nvSpPr>
          <p:cNvPr id="5" name="Symbol zastępczy zawartości 4"/>
          <p:cNvSpPr>
            <a:spLocks noGrp="1"/>
          </p:cNvSpPr>
          <p:nvPr>
            <p:ph sz="quarter" idx="3"/>
          </p:nvPr>
        </p:nvSpPr>
        <p:spPr>
          <a:xfrm flipH="1">
            <a:off x="8686799" y="6080444"/>
            <a:ext cx="45719" cy="45719"/>
          </a:xfrm>
        </p:spPr>
        <p:txBody>
          <a:bodyPr>
            <a:normAutofit fontScale="25000" lnSpcReduction="20000"/>
          </a:bodyPr>
          <a:lstStyle/>
          <a:p>
            <a:endParaRPr lang="pl-PL" dirty="0"/>
          </a:p>
        </p:txBody>
      </p:sp>
      <p:sp>
        <p:nvSpPr>
          <p:cNvPr id="6" name="Symbol zastępczy numeru slajdu 5"/>
          <p:cNvSpPr>
            <a:spLocks noGrp="1"/>
          </p:cNvSpPr>
          <p:nvPr>
            <p:ph type="sldNum" sz="quarter" idx="12"/>
          </p:nvPr>
        </p:nvSpPr>
        <p:spPr/>
        <p:txBody>
          <a:bodyPr/>
          <a:lstStyle/>
          <a:p>
            <a:fld id="{1DFBDD2E-0A89-4F6F-B71E-D6B8232A8557}" type="slidenum">
              <a:rPr lang="pl-PL" altLang="pl-PL" smtClean="0"/>
              <a:pPr/>
              <a:t>6</a:t>
            </a:fld>
            <a:endParaRPr lang="pl-PL" altLang="pl-PL" dirty="0"/>
          </a:p>
        </p:txBody>
      </p:sp>
      <p:graphicFrame>
        <p:nvGraphicFramePr>
          <p:cNvPr id="20" name="Symbol zastępczy zawartości 19"/>
          <p:cNvGraphicFramePr>
            <a:graphicFrameLocks noGrp="1"/>
          </p:cNvGraphicFramePr>
          <p:nvPr>
            <p:ph sz="half" idx="1"/>
            <p:extLst>
              <p:ext uri="{D42A27DB-BD31-4B8C-83A1-F6EECF244321}">
                <p14:modId xmlns:p14="http://schemas.microsoft.com/office/powerpoint/2010/main" val="574499072"/>
              </p:ext>
            </p:extLst>
          </p:nvPr>
        </p:nvGraphicFramePr>
        <p:xfrm>
          <a:off x="457199" y="1600200"/>
          <a:ext cx="8229599"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58" y="285728"/>
            <a:ext cx="822216" cy="9357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a:t>Agregaty stacjonarne</a:t>
            </a: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7</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23081" cy="4849059"/>
          </a:xfrm>
        </p:spPr>
        <p:txBody>
          <a:bodyPr/>
          <a:lstStyle/>
          <a:p>
            <a:r>
              <a:rPr lang="pl-PL" dirty="0"/>
              <a:t>Agregaty stacjonarne występują w obiektach, które ze względu na charakter użytkowania muszą posiadać zapasowe źródło energii elektrycznej, takich jak szpitale, obiekty użyteczności publicznej, straże pożarne, zakłady pracy pracujące w systemie ciągłym. Zasilają one stałą instalację elektryczną w obiektach. </a:t>
            </a:r>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28232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8519" y="1600200"/>
            <a:ext cx="4038600" cy="3340968"/>
          </a:xfrm>
        </p:spPr>
      </p:pic>
      <p:sp>
        <p:nvSpPr>
          <p:cNvPr id="7" name="Symbol zastępczy zawartości 6"/>
          <p:cNvSpPr>
            <a:spLocks noGrp="1"/>
          </p:cNvSpPr>
          <p:nvPr>
            <p:ph sz="quarter" idx="2"/>
          </p:nvPr>
        </p:nvSpPr>
        <p:spPr>
          <a:xfrm>
            <a:off x="5241572" y="6088335"/>
            <a:ext cx="3390528" cy="313780"/>
          </a:xfrm>
        </p:spPr>
        <p:txBody>
          <a:bodyPr>
            <a:normAutofit lnSpcReduction="10000"/>
          </a:bodyPr>
          <a:lstStyle/>
          <a:p>
            <a:pPr marL="118872" indent="0">
              <a:buNone/>
            </a:pPr>
            <a:r>
              <a:rPr lang="pl-PL" sz="1000" dirty="0"/>
              <a:t>Fot. </a:t>
            </a:r>
            <a:r>
              <a:rPr lang="pl-PL" sz="1200" dirty="0"/>
              <a:t>4</a:t>
            </a:r>
            <a:endParaRPr lang="pl-PL" sz="1000" dirty="0"/>
          </a:p>
          <a:p>
            <a:pPr marL="118872" indent="0">
              <a:buNone/>
            </a:pPr>
            <a:endParaRPr lang="pl-PL" sz="1000" dirty="0"/>
          </a:p>
        </p:txBody>
      </p:sp>
      <p:sp>
        <p:nvSpPr>
          <p:cNvPr id="8" name="Symbol zastępczy zawartości 7"/>
          <p:cNvSpPr>
            <a:spLocks noGrp="1"/>
          </p:cNvSpPr>
          <p:nvPr>
            <p:ph sz="quarter" idx="3"/>
          </p:nvPr>
        </p:nvSpPr>
        <p:spPr>
          <a:xfrm>
            <a:off x="508519" y="4941168"/>
            <a:ext cx="4038600" cy="1112987"/>
          </a:xfrm>
        </p:spPr>
        <p:txBody>
          <a:bodyPr>
            <a:normAutofit/>
          </a:bodyPr>
          <a:lstStyle/>
          <a:p>
            <a:pPr marL="118872" indent="0">
              <a:buNone/>
            </a:pPr>
            <a:r>
              <a:rPr lang="pl-PL" sz="1000" dirty="0"/>
              <a:t>Fot. </a:t>
            </a:r>
            <a:r>
              <a:rPr lang="pl-PL" sz="1200" dirty="0"/>
              <a:t>3</a:t>
            </a:r>
            <a:endParaRPr lang="pl-PL" sz="1000" dirty="0"/>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8</a:t>
            </a:fld>
            <a:endParaRPr lang="pl-PL"/>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284984"/>
            <a:ext cx="3822752" cy="2803351"/>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
        <p:nvSpPr>
          <p:cNvPr id="11"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a:t>Agregaty stacjonarne</a:t>
            </a:r>
          </a:p>
        </p:txBody>
      </p:sp>
    </p:spTree>
    <p:extLst>
      <p:ext uri="{BB962C8B-B14F-4D97-AF65-F5344CB8AC3E}">
        <p14:creationId xmlns:p14="http://schemas.microsoft.com/office/powerpoint/2010/main" val="179445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pPr algn="ctr"/>
            <a:r>
              <a:rPr lang="pl-PL" sz="2400" dirty="0"/>
              <a:t>Agregaty mobilne</a:t>
            </a:r>
          </a:p>
        </p:txBody>
      </p:sp>
      <p:sp>
        <p:nvSpPr>
          <p:cNvPr id="3" name="Symbol zastępczy zawartości 2"/>
          <p:cNvSpPr>
            <a:spLocks noGrp="1"/>
          </p:cNvSpPr>
          <p:nvPr>
            <p:ph idx="1"/>
          </p:nvPr>
        </p:nvSpPr>
        <p:spPr/>
        <p:txBody>
          <a:bodyPr/>
          <a:lstStyle/>
          <a:p>
            <a:r>
              <a:rPr lang="pl-PL" dirty="0"/>
              <a:t>Agregaty mobilne są to urządzenia do wytwarzania energii elektrycznej, które w zależności od potrzeb przemieszcza się w dowolne miejsce pracy. Zasilają one instalacje ruchome lub awaryjnie instalacje stałe. </a:t>
            </a:r>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9</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631504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2345</TotalTime>
  <Words>2800</Words>
  <Application>Microsoft Office PowerPoint</Application>
  <PresentationFormat>Pokaz na ekranie (4:3)</PresentationFormat>
  <Paragraphs>320</Paragraphs>
  <Slides>44</Slides>
  <Notes>7</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44</vt:i4>
      </vt:variant>
    </vt:vector>
  </HeadingPairs>
  <TitlesOfParts>
    <vt:vector size="52" baseType="lpstr">
      <vt:lpstr>Arial</vt:lpstr>
      <vt:lpstr>Arial Black</vt:lpstr>
      <vt:lpstr>Calibri</vt:lpstr>
      <vt:lpstr>Corbel</vt:lpstr>
      <vt:lpstr>Wingdings</vt:lpstr>
      <vt:lpstr>Wingdings 2</vt:lpstr>
      <vt:lpstr>Wingdings 3</vt:lpstr>
      <vt:lpstr>Moduł</vt:lpstr>
      <vt:lpstr>TEMAT 8:  Agregaty prądotwórcze i oddymiające</vt:lpstr>
      <vt:lpstr>MATERIAŁ NAUCZANIA</vt:lpstr>
      <vt:lpstr>Prezentacja programu PowerPoint</vt:lpstr>
      <vt:lpstr>Przeznaczenie i rodzaje agregatów     prądotwórczych </vt:lpstr>
      <vt:lpstr>Prezentacja programu PowerPoint</vt:lpstr>
      <vt:lpstr>Podział agregatów prądotwórczych</vt:lpstr>
      <vt:lpstr>Agregaty stacjonarne</vt:lpstr>
      <vt:lpstr>Agregaty stacjonarne</vt:lpstr>
      <vt:lpstr>Agregaty mobilne</vt:lpstr>
      <vt:lpstr>Agregaty przenośne</vt:lpstr>
      <vt:lpstr>Agregaty przewoźne</vt:lpstr>
      <vt:lpstr>Budowa agregatu prądotwórczego</vt:lpstr>
      <vt:lpstr>Budowa agregatu prądotwórczego</vt:lpstr>
      <vt:lpstr>Budowa agregatu prądotwórczego</vt:lpstr>
      <vt:lpstr>Stopień ochrony urządzeń elektrycznych przed porażeniem IP</vt:lpstr>
      <vt:lpstr>IP</vt:lpstr>
      <vt:lpstr>Wskazówki dla użytkownika </vt:lpstr>
      <vt:lpstr>Podstawowa obsługa agregatów prądotwórczych </vt:lpstr>
      <vt:lpstr>Podstawowa obsługa agregatów prądotwórczych </vt:lpstr>
      <vt:lpstr>Podstawowa obsługa agregatów prądotwórczych </vt:lpstr>
      <vt:lpstr>Podstawowa obsługa agregatów prądotwórczych </vt:lpstr>
      <vt:lpstr>Podstawowa obsługa agregatów prądotwórczych </vt:lpstr>
      <vt:lpstr>Przeznaczenie i rodzaje agregatów oddymiających</vt:lpstr>
      <vt:lpstr>Przeznaczenie i rodzaje agregatów oddymiających</vt:lpstr>
      <vt:lpstr>Prezentacja programu PowerPoint</vt:lpstr>
      <vt:lpstr>Prezentacja programu PowerPoint</vt:lpstr>
      <vt:lpstr>Wentylacja nadciśnieniowa i grawitacyjna</vt:lpstr>
      <vt:lpstr>Podział agregatów oddymiających</vt:lpstr>
      <vt:lpstr>Agregaty z napędem spalinowym bezpośrednim</vt:lpstr>
      <vt:lpstr>Prezentacja programu PowerPoint</vt:lpstr>
      <vt:lpstr>Agregat z napędem spalinowym pośrednim</vt:lpstr>
      <vt:lpstr>Prezentacja programu PowerPoint</vt:lpstr>
      <vt:lpstr>Prezentacja programu PowerPoint</vt:lpstr>
      <vt:lpstr>Agregaty z napędem elektrycznym</vt:lpstr>
      <vt:lpstr>Prezentacja programu PowerPoint</vt:lpstr>
      <vt:lpstr>Prezentacja programu PowerPoint</vt:lpstr>
      <vt:lpstr>Duże agregaty</vt:lpstr>
      <vt:lpstr>Prezentacja programu PowerPoint</vt:lpstr>
      <vt:lpstr>Agregat wyciszony</vt:lpstr>
      <vt:lpstr>Agregat kombinowany ssąco-tłoczący</vt:lpstr>
      <vt:lpstr>Prezentacja programu PowerPoint</vt:lpstr>
      <vt:lpstr>BIBLIOGRAFIA</vt:lpstr>
      <vt:lpstr>INDEKS MATERIAŁÓW POBRANYCH Z INTERNETU</vt:lpstr>
      <vt:lpstr>INDEKS MATERIAŁÓW POBRANYCH Z INTERNETU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m.wroblewski</cp:lastModifiedBy>
  <cp:revision>252</cp:revision>
  <dcterms:created xsi:type="dcterms:W3CDTF">2014-03-01T12:20:49Z</dcterms:created>
  <dcterms:modified xsi:type="dcterms:W3CDTF">2021-10-04T07:04:46Z</dcterms:modified>
</cp:coreProperties>
</file>