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4"/>
  </p:notesMasterIdLst>
  <p:sldIdLst>
    <p:sldId id="256" r:id="rId5"/>
    <p:sldId id="259" r:id="rId6"/>
    <p:sldId id="260" r:id="rId7"/>
    <p:sldId id="261" r:id="rId8"/>
    <p:sldId id="270" r:id="rId9"/>
    <p:sldId id="264" r:id="rId10"/>
    <p:sldId id="269" r:id="rId11"/>
    <p:sldId id="267" r:id="rId12"/>
    <p:sldId id="258" r:id="rId13"/>
  </p:sldIdLst>
  <p:sldSz cx="12192000" cy="6858000"/>
  <p:notesSz cx="6797675" cy="9926638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CC"/>
    <a:srgbClr val="007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5590" autoAdjust="0"/>
    <p:restoredTop sz="94660"/>
  </p:normalViewPr>
  <p:slideViewPr>
    <p:cSldViewPr snapToGrid="0">
      <p:cViewPr varScale="1">
        <p:scale>
          <a:sx n="84" d="100"/>
          <a:sy n="84" d="100"/>
        </p:scale>
        <p:origin x="109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3AB6A7-7FDF-4FDB-BFFE-1239D4D02B8C}" type="datetimeFigureOut">
              <a:rPr lang="pl-PL" smtClean="0"/>
              <a:t>14.12.2022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598CC2-4EF3-4399-BA32-02BDF2121EC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880370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4598CC2-4EF3-4399-BA32-02BDF2121ECA}" type="slidenum">
              <a:rPr lang="pl-PL" smtClean="0"/>
              <a:t>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144525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14.12.2022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544417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14.12.2022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866989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14.12.2022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238009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14.12.2022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479255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14.12.2022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237200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14.12.2022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803316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14.12.2022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369798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14.12.2022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001056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14.12.2022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415924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14.12.2022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434609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14.12.2022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43801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EFC2A4-6552-4628-8FBD-E88797993A2F}" type="datetimeFigureOut">
              <a:rPr lang="pl-PL" smtClean="0"/>
              <a:t>14.12.2022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313077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ole tekstowe 107"/>
          <p:cNvSpPr txBox="1"/>
          <p:nvPr/>
        </p:nvSpPr>
        <p:spPr>
          <a:xfrm>
            <a:off x="755648" y="2146228"/>
            <a:ext cx="11040826" cy="3046988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pl-PL" sz="4800" b="1" dirty="0">
                <a:solidFill>
                  <a:schemeClr val="bg1"/>
                </a:solidFill>
              </a:rPr>
              <a:t>Portal zarządzania wiedzą i potencjałem naukowym Uniwersytetu Jagiellońskiego </a:t>
            </a:r>
            <a:r>
              <a:rPr lang="pl-PL" sz="4800" b="1" dirty="0" smtClean="0">
                <a:solidFill>
                  <a:schemeClr val="bg1"/>
                </a:solidFill>
              </a:rPr>
              <a:t>          – </a:t>
            </a:r>
            <a:r>
              <a:rPr lang="pl-PL" sz="4800" b="1" dirty="0">
                <a:solidFill>
                  <a:schemeClr val="bg1"/>
                </a:solidFill>
              </a:rPr>
              <a:t>Collegium Medicum jako moduł</a:t>
            </a:r>
          </a:p>
          <a:p>
            <a:r>
              <a:rPr lang="pl-PL" sz="4800" b="1" dirty="0">
                <a:solidFill>
                  <a:schemeClr val="bg1"/>
                </a:solidFill>
              </a:rPr>
              <a:t>Polskiej Platformy Medycznej </a:t>
            </a:r>
            <a:endParaRPr lang="pl-PL" sz="4800" b="1" dirty="0">
              <a:solidFill>
                <a:schemeClr val="bg1"/>
              </a:solidFill>
              <a:cs typeface="Calibri"/>
            </a:endParaRPr>
          </a:p>
        </p:txBody>
      </p:sp>
      <p:cxnSp>
        <p:nvCxnSpPr>
          <p:cNvPr id="67" name="Łącznik prosty ze strzałką 66"/>
          <p:cNvCxnSpPr>
            <a:cxnSpLocks/>
          </p:cNvCxnSpPr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982843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pole tekstowe 4"/>
          <p:cNvSpPr txBox="1"/>
          <p:nvPr/>
        </p:nvSpPr>
        <p:spPr>
          <a:xfrm>
            <a:off x="388606" y="1240142"/>
            <a:ext cx="8427822" cy="11285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dirty="0">
                <a:solidFill>
                  <a:srgbClr val="002060"/>
                </a:solidFill>
              </a:rPr>
              <a:t>Wnioskodawca: </a:t>
            </a:r>
            <a:r>
              <a:rPr lang="pl-PL" dirty="0">
                <a:solidFill>
                  <a:srgbClr val="0070C0"/>
                </a:solidFill>
              </a:rPr>
              <a:t>Uniwersytet Jagielloński</a:t>
            </a:r>
          </a:p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dirty="0">
                <a:solidFill>
                  <a:srgbClr val="002060"/>
                </a:solidFill>
              </a:rPr>
              <a:t>Beneficjent: </a:t>
            </a:r>
            <a:r>
              <a:rPr lang="pl-PL" dirty="0">
                <a:solidFill>
                  <a:srgbClr val="0070C0"/>
                </a:solidFill>
              </a:rPr>
              <a:t>Uniwersytet Jagielloński Collegium Medicum</a:t>
            </a:r>
          </a:p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dirty="0">
                <a:solidFill>
                  <a:srgbClr val="002060"/>
                </a:solidFill>
              </a:rPr>
              <a:t>Partnerzy: </a:t>
            </a:r>
            <a:r>
              <a:rPr lang="pl-PL" dirty="0">
                <a:solidFill>
                  <a:srgbClr val="0070C0"/>
                </a:solidFill>
              </a:rPr>
              <a:t>(nie dotyczy)</a:t>
            </a:r>
          </a:p>
        </p:txBody>
      </p:sp>
      <p:sp>
        <p:nvSpPr>
          <p:cNvPr id="6" name="Podtytuł 2"/>
          <p:cNvSpPr txBox="1">
            <a:spLocks/>
          </p:cNvSpPr>
          <p:nvPr/>
        </p:nvSpPr>
        <p:spPr>
          <a:xfrm>
            <a:off x="227838" y="4398905"/>
            <a:ext cx="12192000" cy="7505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Aft>
                <a:spcPts val="1200"/>
              </a:spcAft>
              <a:buNone/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CEL PROJEKTU</a:t>
            </a:r>
            <a:endParaRPr lang="pl-PL" dirty="0"/>
          </a:p>
        </p:txBody>
      </p:sp>
      <p:sp>
        <p:nvSpPr>
          <p:cNvPr id="7" name="pole tekstowe 6"/>
          <p:cNvSpPr txBox="1"/>
          <p:nvPr/>
        </p:nvSpPr>
        <p:spPr>
          <a:xfrm>
            <a:off x="784533" y="5213952"/>
            <a:ext cx="1082929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sz="1600" i="1" dirty="0">
                <a:solidFill>
                  <a:srgbClr val="0070C0"/>
                </a:solidFill>
                <a:ea typeface="Times New Roman" panose="02020603050405020304" pitchFamily="18" charset="0"/>
              </a:rPr>
              <a:t>Zwiększenie dostępności zasobów nauki Uniwersytetu Jagiellońskiego Collegium Medicum poprzez ich zdeponowanie                            na serwerach projektowych w postaci elektronicznej i opatrzenie metadanymi, a także udostępnienie w ramach Polskiej Platformy Medycznej w formatach dostosowanych do przetwarzania maszynowego.</a:t>
            </a:r>
            <a:endParaRPr lang="pl-PL" dirty="0"/>
          </a:p>
        </p:txBody>
      </p:sp>
      <p:sp>
        <p:nvSpPr>
          <p:cNvPr id="8" name="Podtytuł 2"/>
          <p:cNvSpPr txBox="1">
            <a:spLocks/>
          </p:cNvSpPr>
          <p:nvPr/>
        </p:nvSpPr>
        <p:spPr>
          <a:xfrm>
            <a:off x="1983605" y="2253904"/>
            <a:ext cx="8509677" cy="7505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Aft>
                <a:spcPts val="1200"/>
              </a:spcAft>
              <a:buNone/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OKRES REALIZACJI PROJEKTU</a:t>
            </a:r>
            <a:endParaRPr lang="pl-PL" dirty="0"/>
          </a:p>
        </p:txBody>
      </p:sp>
      <p:graphicFrame>
        <p:nvGraphicFramePr>
          <p:cNvPr id="9" name="Tabe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9002901"/>
              </p:ext>
            </p:extLst>
          </p:nvPr>
        </p:nvGraphicFramePr>
        <p:xfrm>
          <a:off x="784533" y="2991468"/>
          <a:ext cx="10946674" cy="10451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352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59637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466677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544212">
                <a:tc>
                  <a:txBody>
                    <a:bodyPr/>
                    <a:lstStyle/>
                    <a:p>
                      <a:r>
                        <a:rPr lang="pl-PL" b="1" dirty="0">
                          <a:solidFill>
                            <a:schemeClr val="bg1"/>
                          </a:solidFill>
                        </a:rPr>
                        <a:t>Planowany: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0" i="1" dirty="0">
                          <a:solidFill>
                            <a:srgbClr val="0070C0"/>
                          </a:solidFill>
                        </a:rPr>
                        <a:t>19.04.2019 r.</a:t>
                      </a:r>
                      <a:endParaRPr lang="pl-PL" sz="1200" b="0" dirty="0">
                        <a:solidFill>
                          <a:srgbClr val="0070C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0" i="1" dirty="0">
                          <a:solidFill>
                            <a:srgbClr val="0070C0"/>
                          </a:solidFill>
                        </a:rPr>
                        <a:t>18.04.2022 r.</a:t>
                      </a:r>
                      <a:endParaRPr lang="pl-PL" sz="1200" b="0" dirty="0">
                        <a:solidFill>
                          <a:srgbClr val="0070C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00959">
                <a:tc>
                  <a:txBody>
                    <a:bodyPr/>
                    <a:lstStyle/>
                    <a:p>
                      <a:r>
                        <a:rPr lang="pl-PL" b="1" dirty="0">
                          <a:solidFill>
                            <a:schemeClr val="bg1"/>
                          </a:solidFill>
                        </a:rPr>
                        <a:t>Faktyczny: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0" i="1" dirty="0">
                          <a:solidFill>
                            <a:srgbClr val="0070C0"/>
                          </a:solidFill>
                        </a:rPr>
                        <a:t>19.04.2019 r.</a:t>
                      </a:r>
                      <a:endParaRPr lang="pl-PL" sz="1200" b="0" dirty="0">
                        <a:solidFill>
                          <a:srgbClr val="0070C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0" i="1" dirty="0">
                          <a:solidFill>
                            <a:srgbClr val="0070C0"/>
                          </a:solidFill>
                        </a:rPr>
                        <a:t>17.07.2022 r.</a:t>
                      </a:r>
                      <a:endParaRPr lang="pl-PL" sz="1200" b="0" dirty="0">
                        <a:solidFill>
                          <a:srgbClr val="0070C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115603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Podtytuł 2"/>
          <p:cNvSpPr txBox="1">
            <a:spLocks/>
          </p:cNvSpPr>
          <p:nvPr/>
        </p:nvSpPr>
        <p:spPr>
          <a:xfrm>
            <a:off x="486032" y="1386541"/>
            <a:ext cx="11391008" cy="8668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1200"/>
              </a:spcAft>
              <a:buNone/>
            </a:pPr>
            <a:r>
              <a:rPr lang="pl-PL" b="1" dirty="0">
                <a:solidFill>
                  <a:srgbClr val="002060"/>
                </a:solidFill>
                <a:cs typeface="Times New Roman" pitchFamily="18" charset="0"/>
              </a:rPr>
              <a:t>Źródło finansowania:</a:t>
            </a:r>
            <a:r>
              <a:rPr lang="pl-PL" sz="1800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Ubuntu Light" panose="020B0304030602030204" pitchFamily="34" charset="0"/>
              </a:rPr>
              <a:t> </a:t>
            </a:r>
            <a:r>
              <a:rPr lang="pl-PL" sz="1800" b="1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Ubuntu Light" panose="020B0304030602030204" pitchFamily="34" charset="0"/>
              </a:rPr>
              <a:t>POPC 2.3.1, Budżet Państwa część 27 Informatyzacja</a:t>
            </a:r>
          </a:p>
          <a:p>
            <a:pPr marL="0" indent="0">
              <a:spcAft>
                <a:spcPts val="1200"/>
              </a:spcAft>
              <a:buNone/>
            </a:pPr>
            <a:endParaRPr lang="pl-PL" sz="1800" dirty="0">
              <a:solidFill>
                <a:srgbClr val="0070C0"/>
              </a:solidFill>
              <a:effectLst/>
              <a:latin typeface="Arial" panose="020B0604020202020204" pitchFamily="34" charset="0"/>
              <a:ea typeface="Ubuntu Light" panose="020B0304030602030204" pitchFamily="34" charset="0"/>
            </a:endParaRPr>
          </a:p>
          <a:p>
            <a:pPr marL="0" indent="0">
              <a:spcAft>
                <a:spcPts val="1200"/>
              </a:spcAft>
              <a:buNone/>
            </a:pPr>
            <a:endParaRPr lang="pl-PL" b="1" dirty="0">
              <a:solidFill>
                <a:srgbClr val="0070C0"/>
              </a:solidFill>
              <a:cs typeface="Times New Roman" pitchFamily="18" charset="0"/>
            </a:endParaRPr>
          </a:p>
        </p:txBody>
      </p:sp>
      <p:sp>
        <p:nvSpPr>
          <p:cNvPr id="11" name="Podtytuł 2"/>
          <p:cNvSpPr txBox="1">
            <a:spLocks/>
          </p:cNvSpPr>
          <p:nvPr/>
        </p:nvSpPr>
        <p:spPr>
          <a:xfrm>
            <a:off x="0" y="2201643"/>
            <a:ext cx="12192000" cy="7505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Aft>
                <a:spcPts val="1200"/>
              </a:spcAft>
              <a:buNone/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KOSZT REALIZACJI PROJEKTU</a:t>
            </a:r>
            <a:endParaRPr lang="pl-PL" sz="4000" dirty="0"/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xmlns="" id="{F14E9399-AE4B-2E62-A77A-23346F3238E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03991" y="2807209"/>
            <a:ext cx="8441937" cy="3805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12481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Podtytuł 2"/>
          <p:cNvSpPr>
            <a:spLocks noGrp="1"/>
          </p:cNvSpPr>
          <p:nvPr>
            <p:ph type="subTitle" idx="1"/>
          </p:nvPr>
        </p:nvSpPr>
        <p:spPr>
          <a:xfrm>
            <a:off x="1832065" y="1303922"/>
            <a:ext cx="8509677" cy="750596"/>
          </a:xfrm>
        </p:spPr>
        <p:txBody>
          <a:bodyPr>
            <a:noAutofit/>
          </a:bodyPr>
          <a:lstStyle/>
          <a:p>
            <a:pPr>
              <a:spcAft>
                <a:spcPts val="1200"/>
              </a:spcAft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PRODUKTY PROJEKTU</a:t>
            </a:r>
            <a:endParaRPr lang="pl-PL" b="1" dirty="0">
              <a:solidFill>
                <a:srgbClr val="002060"/>
              </a:solidFill>
              <a:cs typeface="Times New Roman" pitchFamily="18" charset="0"/>
            </a:endParaRPr>
          </a:p>
        </p:txBody>
      </p:sp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1813709"/>
              </p:ext>
            </p:extLst>
          </p:nvPr>
        </p:nvGraphicFramePr>
        <p:xfrm>
          <a:off x="695400" y="2236116"/>
          <a:ext cx="10783008" cy="324980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23252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36622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32543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858829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91078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Nazwa produktu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Planowany termin wdrożenia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Faktyczny termin wdrożenia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Uwagi</a:t>
                      </a:r>
                      <a:endParaRPr lang="pl-PL" sz="14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2466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100" i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i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System zarządzania wiedzą i potencjałem naukowym (lokalny u Beneficjenta projektu)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b="1" i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2022-02</a:t>
                      </a:r>
                      <a:endParaRPr lang="pl-PL" sz="800" i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b="1" i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2022-05-31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100" i="1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2682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100" i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i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System zarządzania wiedzą UJ CM włączony w Polską Platformę Medyczną jako jej moduł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100" b="1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2022-05</a:t>
                      </a:r>
                      <a:r>
                        <a:rPr kumimoji="0" lang="pl-PL" sz="11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kumimoji="0" lang="pl-PL" sz="11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kumimoji="0" lang="pl-PL" sz="8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(pierwotny termin: 2022-02)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b="1" i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2022-06-30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100" i="1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2998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100" i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i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API (liczba utworzeń: 15; liczba baz udostępnionych on-line poprzez API: 9)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100" i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100" b="1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2022-02</a:t>
                      </a:r>
                      <a:endParaRPr kumimoji="0" lang="pl-PL" sz="8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b="1" i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2022-06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100" i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2998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100" i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System MeSH-Pol jako narzędzie wspomagające zarządzanie słownictwem medycznym i wzmacniające aparat informacyjno-wyszukiwawczy w systemach zarządzania wiedzą typu CRIS i systemach katalogowych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100" i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100" b="1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2022-06</a:t>
                      </a:r>
                      <a:endParaRPr kumimoji="0" lang="pl-PL" sz="8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b="1" i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2022-07-15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b="0" i="1" u="none" strike="noStrike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Produkt szczegółowo uzasadniony i zatwierdzony aneksem nr POPC.02.03.01-00-0070/18-05 z dnia 22.12.2021r</a:t>
                      </a:r>
                      <a:endParaRPr lang="pl-PL" sz="1100" i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7781170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251609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Podtytuł 2"/>
          <p:cNvSpPr>
            <a:spLocks noGrp="1"/>
          </p:cNvSpPr>
          <p:nvPr>
            <p:ph type="subTitle" idx="1"/>
          </p:nvPr>
        </p:nvSpPr>
        <p:spPr>
          <a:xfrm>
            <a:off x="1893026" y="1131202"/>
            <a:ext cx="8509677" cy="519305"/>
          </a:xfrm>
        </p:spPr>
        <p:txBody>
          <a:bodyPr>
            <a:noAutofit/>
          </a:bodyPr>
          <a:lstStyle/>
          <a:p>
            <a:pPr>
              <a:spcAft>
                <a:spcPts val="1200"/>
              </a:spcAft>
            </a:pPr>
            <a:r>
              <a:rPr lang="pl-PL" sz="3200" b="1" dirty="0">
                <a:solidFill>
                  <a:srgbClr val="002060"/>
                </a:solidFill>
                <a:cs typeface="Times New Roman" pitchFamily="18" charset="0"/>
              </a:rPr>
              <a:t>PRODUKTY PROJEKTU</a:t>
            </a:r>
            <a:r>
              <a:rPr lang="pl-PL" sz="1600" b="1" dirty="0">
                <a:solidFill>
                  <a:srgbClr val="002060"/>
                </a:solidFill>
                <a:cs typeface="Times New Roman" pitchFamily="18" charset="0"/>
              </a:rPr>
              <a:t/>
            </a:r>
            <a:br>
              <a:rPr lang="pl-PL" sz="1600" b="1" dirty="0">
                <a:solidFill>
                  <a:srgbClr val="002060"/>
                </a:solidFill>
                <a:cs typeface="Times New Roman" pitchFamily="18" charset="0"/>
              </a:rPr>
            </a:br>
            <a:r>
              <a:rPr lang="pl-PL" sz="1600" b="1" i="1" dirty="0">
                <a:solidFill>
                  <a:srgbClr val="002060"/>
                </a:solidFill>
                <a:cs typeface="Times New Roman" pitchFamily="18" charset="0"/>
              </a:rPr>
              <a:t>udostępnione informacje sektora publicznego i zdigitalizowane</a:t>
            </a:r>
          </a:p>
        </p:txBody>
      </p:sp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6223498"/>
              </p:ext>
            </p:extLst>
          </p:nvPr>
        </p:nvGraphicFramePr>
        <p:xfrm>
          <a:off x="325834" y="1892812"/>
          <a:ext cx="11470640" cy="486556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55190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54565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54565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827437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59414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Nazwa produktu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Planowany termin wdrożenia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Faktyczny termin wdrożenia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Uwagi</a:t>
                      </a:r>
                      <a:endParaRPr lang="pl-PL" sz="14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7658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200" i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i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Zasób 1 - Artykuły czasopism na prawach OA (pełne teksty) 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1" i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2022-05</a:t>
                      </a:r>
                      <a:endParaRPr lang="pl-PL" sz="1200" i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1" i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2022-06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000" i="1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7658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200" i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i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Zasób 2 - Monografie (w tym rozdziały) na prawach OA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1" i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2022-05</a:t>
                      </a:r>
                      <a:endParaRPr lang="pl-PL" sz="1200" i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1" i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2022-06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000" i="1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7658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200" i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i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Zasób 3 - Rozprawy doktorskie w nieograniczonym dostępie i objęte licencją (pełne teksty)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1" i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2022-05</a:t>
                      </a:r>
                      <a:endParaRPr lang="pl-PL" sz="1200" i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1" i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2022-06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000" i="1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9418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i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Zasób 4 – Streszczenia rozpraw doktorskich zarejestrowanych w Medycznej Bibliotece Cyfrowej UJ CM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1" i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2022-05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1" i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2022-06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000" i="1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635216428"/>
                  </a:ext>
                </a:extLst>
              </a:tr>
              <a:tr h="39418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i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Zasób 5 - Rozprawy doktorskie objęte digitalizacją [Open Access po uzyskaniu zgody autora]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1" i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2022-05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1" i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2022-07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000" i="1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0089680"/>
                  </a:ext>
                </a:extLst>
              </a:tr>
              <a:tr h="47658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i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Zasób 6 - Inne dokumenty piśmiennicze (postery, abstrakty, referaty zjazdowe, komentarze, raporty, publikacje popularno-naukowe itp.)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1" i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2022-05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1" i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2022-06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000" i="1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501071902"/>
                  </a:ext>
                </a:extLst>
              </a:tr>
              <a:tr h="39418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i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Zasób 7 – Metadane dot. dorobku naukowego pracowników UJ CM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1" i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2022-05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1" i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2022-06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000" i="1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54932503"/>
                  </a:ext>
                </a:extLst>
              </a:tr>
              <a:tr h="39418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i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Zasób 8 – Profile naukowców 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1" i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2022-05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1" i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2022-06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000" i="1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385247354"/>
                  </a:ext>
                </a:extLst>
              </a:tr>
              <a:tr h="39418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i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Zasób 9 - Inne metadane – dot. projektów i grantów  prowadzonych w UJ CM 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1" i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2022-05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1" i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2022-06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000" i="1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787673469"/>
                  </a:ext>
                </a:extLst>
              </a:tr>
              <a:tr h="39418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i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Zasób 10 - - Medyczne zasoby internetowe (metadane: opisy i linki)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1" i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2022-05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1" i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2022-06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000" i="1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436370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479652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Podtytuł 2"/>
          <p:cNvSpPr>
            <a:spLocks noGrp="1"/>
          </p:cNvSpPr>
          <p:nvPr>
            <p:ph type="subTitle" idx="1"/>
          </p:nvPr>
        </p:nvSpPr>
        <p:spPr>
          <a:xfrm>
            <a:off x="3736436" y="1081850"/>
            <a:ext cx="8640961" cy="750596"/>
          </a:xfrm>
        </p:spPr>
        <p:txBody>
          <a:bodyPr>
            <a:noAutofit/>
          </a:bodyPr>
          <a:lstStyle/>
          <a:p>
            <a:r>
              <a:rPr lang="pl-PL" sz="4000" b="1" dirty="0">
                <a:cs typeface="Times New Roman" pitchFamily="18" charset="0"/>
              </a:rPr>
              <a:t>PRODUKTY PROJEKTU </a:t>
            </a:r>
            <a:r>
              <a:rPr lang="pl-PL" b="1" dirty="0">
                <a:cs typeface="Times New Roman" pitchFamily="18" charset="0"/>
              </a:rPr>
              <a:t>– interoperacyjność</a:t>
            </a:r>
          </a:p>
          <a:p>
            <a:pPr>
              <a:spcBef>
                <a:spcPts val="0"/>
              </a:spcBef>
            </a:pPr>
            <a:r>
              <a:rPr lang="pl-PL" b="1" dirty="0">
                <a:cs typeface="Times New Roman" pitchFamily="18" charset="0"/>
              </a:rPr>
              <a:t>(widok kooperacji aplikacji)</a:t>
            </a:r>
            <a:endParaRPr lang="pl-PL" dirty="0"/>
          </a:p>
        </p:txBody>
      </p:sp>
      <p:sp>
        <p:nvSpPr>
          <p:cNvPr id="408" name="Prostokąt 407">
            <a:extLst>
              <a:ext uri="{FF2B5EF4-FFF2-40B4-BE49-F238E27FC236}">
                <a16:creationId xmlns:a16="http://schemas.microsoft.com/office/drawing/2014/main" xmlns="" id="{A359167B-933F-7D30-E298-2DEE1BB1FBA0}"/>
              </a:ext>
            </a:extLst>
          </p:cNvPr>
          <p:cNvSpPr/>
          <p:nvPr/>
        </p:nvSpPr>
        <p:spPr>
          <a:xfrm>
            <a:off x="4602000" y="3827910"/>
            <a:ext cx="1494000" cy="79208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100" b="1" i="1" dirty="0">
                <a:solidFill>
                  <a:schemeClr val="tx2"/>
                </a:solidFill>
              </a:rPr>
              <a:t>Portal</a:t>
            </a:r>
            <a:br>
              <a:rPr lang="pl-PL" sz="1100" b="1" i="1" dirty="0">
                <a:solidFill>
                  <a:schemeClr val="tx2"/>
                </a:solidFill>
              </a:rPr>
            </a:br>
            <a:r>
              <a:rPr lang="pl-PL" sz="1100" b="1" i="1" dirty="0">
                <a:solidFill>
                  <a:schemeClr val="tx2"/>
                </a:solidFill>
              </a:rPr>
              <a:t>Zarządzania Wiedzą</a:t>
            </a:r>
            <a:br>
              <a:rPr lang="pl-PL" sz="1100" b="1" i="1" dirty="0">
                <a:solidFill>
                  <a:schemeClr val="tx2"/>
                </a:solidFill>
              </a:rPr>
            </a:br>
            <a:r>
              <a:rPr lang="pl-PL" sz="1100" b="1" i="1" dirty="0">
                <a:solidFill>
                  <a:schemeClr val="tx2"/>
                </a:solidFill>
              </a:rPr>
              <a:t>UJ CM</a:t>
            </a:r>
          </a:p>
        </p:txBody>
      </p:sp>
      <p:sp>
        <p:nvSpPr>
          <p:cNvPr id="409" name="Prostokąt 408">
            <a:extLst>
              <a:ext uri="{FF2B5EF4-FFF2-40B4-BE49-F238E27FC236}">
                <a16:creationId xmlns:a16="http://schemas.microsoft.com/office/drawing/2014/main" xmlns="" id="{D5E73CCD-636E-E3F1-8496-D2E873F5086D}"/>
              </a:ext>
            </a:extLst>
          </p:cNvPr>
          <p:cNvSpPr/>
          <p:nvPr/>
        </p:nvSpPr>
        <p:spPr>
          <a:xfrm>
            <a:off x="4602000" y="2975082"/>
            <a:ext cx="1494000" cy="79208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100" b="1" i="1" dirty="0">
                <a:solidFill>
                  <a:schemeClr val="tx2"/>
                </a:solidFill>
              </a:rPr>
              <a:t>MeSH-Pol</a:t>
            </a:r>
          </a:p>
        </p:txBody>
      </p:sp>
      <p:cxnSp>
        <p:nvCxnSpPr>
          <p:cNvPr id="410" name="Łącznik prosty 409">
            <a:extLst>
              <a:ext uri="{FF2B5EF4-FFF2-40B4-BE49-F238E27FC236}">
                <a16:creationId xmlns:a16="http://schemas.microsoft.com/office/drawing/2014/main" xmlns="" id="{51CEE29B-99BE-DEEA-257C-3BDD558E08B6}"/>
              </a:ext>
            </a:extLst>
          </p:cNvPr>
          <p:cNvCxnSpPr>
            <a:cxnSpLocks/>
          </p:cNvCxnSpPr>
          <p:nvPr/>
        </p:nvCxnSpPr>
        <p:spPr>
          <a:xfrm flipV="1">
            <a:off x="5349000" y="3669235"/>
            <a:ext cx="0" cy="161167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1" name="Łącznik prosty ze strzałką 410">
            <a:extLst>
              <a:ext uri="{FF2B5EF4-FFF2-40B4-BE49-F238E27FC236}">
                <a16:creationId xmlns:a16="http://schemas.microsoft.com/office/drawing/2014/main" xmlns="" id="{E70F588F-8CB7-0AFE-EDBC-E4ECE406DF76}"/>
              </a:ext>
            </a:extLst>
          </p:cNvPr>
          <p:cNvCxnSpPr>
            <a:cxnSpLocks/>
          </p:cNvCxnSpPr>
          <p:nvPr/>
        </p:nvCxnSpPr>
        <p:spPr>
          <a:xfrm>
            <a:off x="5349000" y="3817277"/>
            <a:ext cx="0" cy="124578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2" name="Prostokąt 411">
            <a:extLst>
              <a:ext uri="{FF2B5EF4-FFF2-40B4-BE49-F238E27FC236}">
                <a16:creationId xmlns:a16="http://schemas.microsoft.com/office/drawing/2014/main" xmlns="" id="{6DC8E9C0-4AAB-CDB7-7AF8-F113A0303E83}"/>
              </a:ext>
            </a:extLst>
          </p:cNvPr>
          <p:cNvSpPr/>
          <p:nvPr/>
        </p:nvSpPr>
        <p:spPr>
          <a:xfrm>
            <a:off x="6681272" y="2342962"/>
            <a:ext cx="1332000" cy="648000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000" b="1" i="1" dirty="0">
                <a:solidFill>
                  <a:schemeClr val="bg1"/>
                </a:solidFill>
              </a:rPr>
              <a:t>Katalogi biblioteczne</a:t>
            </a:r>
            <a:r>
              <a:rPr lang="pl-PL" sz="1000" i="1" dirty="0">
                <a:solidFill>
                  <a:schemeClr val="bg1"/>
                </a:solidFill>
              </a:rPr>
              <a:t/>
            </a:r>
            <a:br>
              <a:rPr lang="pl-PL" sz="1000" i="1" dirty="0">
                <a:solidFill>
                  <a:schemeClr val="bg1"/>
                </a:solidFill>
              </a:rPr>
            </a:br>
            <a:r>
              <a:rPr lang="pl-PL" sz="1000" i="1" dirty="0">
                <a:solidFill>
                  <a:schemeClr val="bg1"/>
                </a:solidFill>
              </a:rPr>
              <a:t>(Alma)</a:t>
            </a:r>
            <a:endParaRPr lang="pl-PL" sz="1000" dirty="0">
              <a:solidFill>
                <a:schemeClr val="bg1"/>
              </a:solidFill>
            </a:endParaRPr>
          </a:p>
        </p:txBody>
      </p:sp>
      <p:sp>
        <p:nvSpPr>
          <p:cNvPr id="413" name="Prostokąt 412">
            <a:extLst>
              <a:ext uri="{FF2B5EF4-FFF2-40B4-BE49-F238E27FC236}">
                <a16:creationId xmlns:a16="http://schemas.microsoft.com/office/drawing/2014/main" xmlns="" id="{5AC75C8E-4522-8C4A-E745-9A2C0AAD79EC}"/>
              </a:ext>
            </a:extLst>
          </p:cNvPr>
          <p:cNvSpPr/>
          <p:nvPr/>
        </p:nvSpPr>
        <p:spPr>
          <a:xfrm>
            <a:off x="2434864" y="1490829"/>
            <a:ext cx="1332000" cy="648000"/>
          </a:xfrm>
          <a:prstGeom prst="rect">
            <a:avLst/>
          </a:prstGeom>
          <a:solidFill>
            <a:srgbClr val="FF33CC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000" b="1" i="1" dirty="0">
                <a:solidFill>
                  <a:schemeClr val="bg1"/>
                </a:solidFill>
              </a:rPr>
              <a:t>PubMed</a:t>
            </a:r>
            <a:br>
              <a:rPr lang="pl-PL" sz="1000" b="1" i="1" dirty="0">
                <a:solidFill>
                  <a:schemeClr val="bg1"/>
                </a:solidFill>
              </a:rPr>
            </a:br>
            <a:r>
              <a:rPr lang="pl-PL" sz="1000" b="1" i="1" dirty="0">
                <a:solidFill>
                  <a:schemeClr val="bg1"/>
                </a:solidFill>
              </a:rPr>
              <a:t>(podsystem MeSH)</a:t>
            </a:r>
            <a:endParaRPr lang="pl-PL" sz="1000" b="1" dirty="0">
              <a:solidFill>
                <a:schemeClr val="bg1"/>
              </a:solidFill>
            </a:endParaRPr>
          </a:p>
        </p:txBody>
      </p:sp>
      <p:sp>
        <p:nvSpPr>
          <p:cNvPr id="414" name="Prostokąt 413">
            <a:extLst>
              <a:ext uri="{FF2B5EF4-FFF2-40B4-BE49-F238E27FC236}">
                <a16:creationId xmlns:a16="http://schemas.microsoft.com/office/drawing/2014/main" xmlns="" id="{C486A72F-650B-5764-929D-6B6EE80F0961}"/>
              </a:ext>
            </a:extLst>
          </p:cNvPr>
          <p:cNvSpPr/>
          <p:nvPr/>
        </p:nvSpPr>
        <p:spPr>
          <a:xfrm>
            <a:off x="2438579" y="2298042"/>
            <a:ext cx="1332000" cy="648000"/>
          </a:xfrm>
          <a:prstGeom prst="rect">
            <a:avLst/>
          </a:prstGeom>
          <a:solidFill>
            <a:srgbClr val="FF33CC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000" b="1" i="1" dirty="0">
                <a:solidFill>
                  <a:schemeClr val="bg1"/>
                </a:solidFill>
              </a:rPr>
              <a:t>PubMed</a:t>
            </a:r>
            <a:endParaRPr lang="pl-PL" sz="1000" b="1" dirty="0">
              <a:solidFill>
                <a:schemeClr val="bg1"/>
              </a:solidFill>
            </a:endParaRPr>
          </a:p>
        </p:txBody>
      </p:sp>
      <p:sp>
        <p:nvSpPr>
          <p:cNvPr id="415" name="Prostokąt 414">
            <a:extLst>
              <a:ext uri="{FF2B5EF4-FFF2-40B4-BE49-F238E27FC236}">
                <a16:creationId xmlns:a16="http://schemas.microsoft.com/office/drawing/2014/main" xmlns="" id="{C7B12416-361A-41DD-30CD-D9AC3F69D62B}"/>
              </a:ext>
            </a:extLst>
          </p:cNvPr>
          <p:cNvSpPr/>
          <p:nvPr/>
        </p:nvSpPr>
        <p:spPr>
          <a:xfrm>
            <a:off x="105599" y="3679853"/>
            <a:ext cx="1332000" cy="648000"/>
          </a:xfrm>
          <a:prstGeom prst="rect">
            <a:avLst/>
          </a:prstGeom>
          <a:solidFill>
            <a:srgbClr val="FF33CC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000" b="1" i="1" dirty="0" err="1">
                <a:solidFill>
                  <a:schemeClr val="bg1"/>
                </a:solidFill>
              </a:rPr>
              <a:t>PlumX</a:t>
            </a:r>
            <a:endParaRPr lang="pl-PL" sz="1000" b="1" dirty="0">
              <a:solidFill>
                <a:schemeClr val="bg1"/>
              </a:solidFill>
            </a:endParaRPr>
          </a:p>
        </p:txBody>
      </p:sp>
      <p:sp>
        <p:nvSpPr>
          <p:cNvPr id="416" name="Prostokąt 415">
            <a:extLst>
              <a:ext uri="{FF2B5EF4-FFF2-40B4-BE49-F238E27FC236}">
                <a16:creationId xmlns:a16="http://schemas.microsoft.com/office/drawing/2014/main" xmlns="" id="{0C287E69-4897-A206-964C-C172CEEB4B01}"/>
              </a:ext>
            </a:extLst>
          </p:cNvPr>
          <p:cNvSpPr/>
          <p:nvPr/>
        </p:nvSpPr>
        <p:spPr>
          <a:xfrm>
            <a:off x="114051" y="4446434"/>
            <a:ext cx="1332000" cy="648000"/>
          </a:xfrm>
          <a:prstGeom prst="rect">
            <a:avLst/>
          </a:prstGeom>
          <a:solidFill>
            <a:srgbClr val="FF33CC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000" b="1" i="1" dirty="0" err="1">
                <a:solidFill>
                  <a:schemeClr val="bg1"/>
                </a:solidFill>
              </a:rPr>
              <a:t>Altmetric</a:t>
            </a:r>
            <a:endParaRPr lang="pl-PL" sz="1000" b="1" dirty="0">
              <a:solidFill>
                <a:schemeClr val="bg1"/>
              </a:solidFill>
            </a:endParaRPr>
          </a:p>
        </p:txBody>
      </p:sp>
      <p:sp>
        <p:nvSpPr>
          <p:cNvPr id="417" name="Prostokąt 416">
            <a:extLst>
              <a:ext uri="{FF2B5EF4-FFF2-40B4-BE49-F238E27FC236}">
                <a16:creationId xmlns:a16="http://schemas.microsoft.com/office/drawing/2014/main" xmlns="" id="{2816A6DB-3606-9449-0612-9E2DD773C5D1}"/>
              </a:ext>
            </a:extLst>
          </p:cNvPr>
          <p:cNvSpPr/>
          <p:nvPr/>
        </p:nvSpPr>
        <p:spPr>
          <a:xfrm>
            <a:off x="122400" y="2221880"/>
            <a:ext cx="1332000" cy="648000"/>
          </a:xfrm>
          <a:prstGeom prst="rect">
            <a:avLst/>
          </a:prstGeom>
          <a:solidFill>
            <a:srgbClr val="0071E2"/>
          </a:solidFill>
          <a:ln>
            <a:solidFill>
              <a:srgbClr val="0071E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000" b="1" i="1" dirty="0">
                <a:solidFill>
                  <a:schemeClr val="bg1"/>
                </a:solidFill>
              </a:rPr>
              <a:t>Web of Science</a:t>
            </a:r>
            <a:endParaRPr lang="pl-PL" sz="1000" b="1" dirty="0">
              <a:solidFill>
                <a:schemeClr val="bg1"/>
              </a:solidFill>
            </a:endParaRPr>
          </a:p>
        </p:txBody>
      </p:sp>
      <p:sp>
        <p:nvSpPr>
          <p:cNvPr id="418" name="Prostokąt 417">
            <a:extLst>
              <a:ext uri="{FF2B5EF4-FFF2-40B4-BE49-F238E27FC236}">
                <a16:creationId xmlns:a16="http://schemas.microsoft.com/office/drawing/2014/main" xmlns="" id="{D9BC621A-DAD8-DE18-A267-C735D3CC87D0}"/>
              </a:ext>
            </a:extLst>
          </p:cNvPr>
          <p:cNvSpPr/>
          <p:nvPr/>
        </p:nvSpPr>
        <p:spPr>
          <a:xfrm>
            <a:off x="114051" y="5914721"/>
            <a:ext cx="1332000" cy="648000"/>
          </a:xfrm>
          <a:prstGeom prst="rect">
            <a:avLst/>
          </a:prstGeom>
          <a:solidFill>
            <a:srgbClr val="FF33CC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000" i="1" dirty="0">
                <a:solidFill>
                  <a:schemeClr val="bg1"/>
                </a:solidFill>
              </a:rPr>
              <a:t>Sherpa Romeo</a:t>
            </a:r>
            <a:endParaRPr lang="pl-PL" sz="1000" dirty="0">
              <a:solidFill>
                <a:schemeClr val="bg1"/>
              </a:solidFill>
            </a:endParaRPr>
          </a:p>
        </p:txBody>
      </p:sp>
      <p:sp>
        <p:nvSpPr>
          <p:cNvPr id="419" name="Prostokąt 418">
            <a:extLst>
              <a:ext uri="{FF2B5EF4-FFF2-40B4-BE49-F238E27FC236}">
                <a16:creationId xmlns:a16="http://schemas.microsoft.com/office/drawing/2014/main" xmlns="" id="{20787962-E1E3-A904-D08F-DA4115072182}"/>
              </a:ext>
            </a:extLst>
          </p:cNvPr>
          <p:cNvSpPr/>
          <p:nvPr/>
        </p:nvSpPr>
        <p:spPr>
          <a:xfrm>
            <a:off x="114051" y="2953214"/>
            <a:ext cx="1332000" cy="648000"/>
          </a:xfrm>
          <a:prstGeom prst="rect">
            <a:avLst/>
          </a:prstGeom>
          <a:solidFill>
            <a:srgbClr val="FF33CC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000" b="1" i="1" dirty="0" err="1">
                <a:solidFill>
                  <a:schemeClr val="bg1"/>
                </a:solidFill>
              </a:rPr>
              <a:t>Scopus</a:t>
            </a:r>
            <a:endParaRPr lang="pl-PL" sz="1000" b="1" dirty="0">
              <a:solidFill>
                <a:schemeClr val="bg1"/>
              </a:solidFill>
            </a:endParaRPr>
          </a:p>
        </p:txBody>
      </p:sp>
      <p:sp>
        <p:nvSpPr>
          <p:cNvPr id="420" name="Prostokąt 419">
            <a:extLst>
              <a:ext uri="{FF2B5EF4-FFF2-40B4-BE49-F238E27FC236}">
                <a16:creationId xmlns:a16="http://schemas.microsoft.com/office/drawing/2014/main" xmlns="" id="{27B09B68-07A8-E1ED-9D67-27ACADD0D7D0}"/>
              </a:ext>
            </a:extLst>
          </p:cNvPr>
          <p:cNvSpPr/>
          <p:nvPr/>
        </p:nvSpPr>
        <p:spPr>
          <a:xfrm>
            <a:off x="131458" y="1490829"/>
            <a:ext cx="1332000" cy="648000"/>
          </a:xfrm>
          <a:prstGeom prst="rect">
            <a:avLst/>
          </a:prstGeom>
          <a:solidFill>
            <a:srgbClr val="FF33CC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000" b="1" i="1" dirty="0" err="1">
                <a:solidFill>
                  <a:schemeClr val="bg1"/>
                </a:solidFill>
              </a:rPr>
              <a:t>Crossref</a:t>
            </a:r>
            <a:endParaRPr lang="pl-PL" sz="1000" b="1" dirty="0">
              <a:solidFill>
                <a:schemeClr val="bg1"/>
              </a:solidFill>
            </a:endParaRPr>
          </a:p>
        </p:txBody>
      </p:sp>
      <p:sp>
        <p:nvSpPr>
          <p:cNvPr id="421" name="Prostokąt 420">
            <a:extLst>
              <a:ext uri="{FF2B5EF4-FFF2-40B4-BE49-F238E27FC236}">
                <a16:creationId xmlns:a16="http://schemas.microsoft.com/office/drawing/2014/main" xmlns="" id="{27ACE7F0-8E6B-E13A-C131-A1C64A247B9C}"/>
              </a:ext>
            </a:extLst>
          </p:cNvPr>
          <p:cNvSpPr/>
          <p:nvPr/>
        </p:nvSpPr>
        <p:spPr>
          <a:xfrm>
            <a:off x="122400" y="5190932"/>
            <a:ext cx="1332000" cy="648000"/>
          </a:xfrm>
          <a:prstGeom prst="rect">
            <a:avLst/>
          </a:prstGeom>
          <a:solidFill>
            <a:srgbClr val="FF33CC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000" b="1" i="1" dirty="0" err="1">
                <a:solidFill>
                  <a:schemeClr val="bg1"/>
                </a:solidFill>
              </a:rPr>
              <a:t>Journal</a:t>
            </a:r>
            <a:r>
              <a:rPr lang="pl-PL" sz="1000" b="1" i="1" dirty="0">
                <a:solidFill>
                  <a:schemeClr val="bg1"/>
                </a:solidFill>
              </a:rPr>
              <a:t> </a:t>
            </a:r>
            <a:r>
              <a:rPr lang="pl-PL" sz="1000" b="1" i="1" dirty="0" err="1">
                <a:solidFill>
                  <a:schemeClr val="bg1"/>
                </a:solidFill>
              </a:rPr>
              <a:t>Citation</a:t>
            </a:r>
            <a:r>
              <a:rPr lang="pl-PL" sz="1000" b="1" i="1" dirty="0">
                <a:solidFill>
                  <a:schemeClr val="bg1"/>
                </a:solidFill>
              </a:rPr>
              <a:t> </a:t>
            </a:r>
            <a:r>
              <a:rPr lang="pl-PL" sz="1000" b="1" i="1" dirty="0" err="1">
                <a:solidFill>
                  <a:schemeClr val="bg1"/>
                </a:solidFill>
              </a:rPr>
              <a:t>Reports</a:t>
            </a:r>
            <a:endParaRPr lang="pl-PL" sz="1000" b="1" i="1" dirty="0">
              <a:solidFill>
                <a:schemeClr val="bg1"/>
              </a:solidFill>
            </a:endParaRPr>
          </a:p>
        </p:txBody>
      </p:sp>
      <p:sp>
        <p:nvSpPr>
          <p:cNvPr id="422" name="Prostokąt 421">
            <a:extLst>
              <a:ext uri="{FF2B5EF4-FFF2-40B4-BE49-F238E27FC236}">
                <a16:creationId xmlns:a16="http://schemas.microsoft.com/office/drawing/2014/main" xmlns="" id="{8AB30399-5EB4-F4B0-F2C3-F1999F4F7E9F}"/>
              </a:ext>
            </a:extLst>
          </p:cNvPr>
          <p:cNvSpPr/>
          <p:nvPr/>
        </p:nvSpPr>
        <p:spPr>
          <a:xfrm>
            <a:off x="2435504" y="3125445"/>
            <a:ext cx="1332000" cy="648000"/>
          </a:xfrm>
          <a:prstGeom prst="rect">
            <a:avLst/>
          </a:prstGeom>
          <a:solidFill>
            <a:srgbClr val="FF33CC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000" i="1" dirty="0" err="1">
                <a:solidFill>
                  <a:schemeClr val="bg1"/>
                </a:solidFill>
              </a:rPr>
              <a:t>Expertus</a:t>
            </a:r>
            <a:endParaRPr lang="pl-PL" sz="1000" dirty="0">
              <a:solidFill>
                <a:schemeClr val="bg1"/>
              </a:solidFill>
            </a:endParaRPr>
          </a:p>
        </p:txBody>
      </p:sp>
      <p:sp>
        <p:nvSpPr>
          <p:cNvPr id="423" name="Prostokąt 422">
            <a:extLst>
              <a:ext uri="{FF2B5EF4-FFF2-40B4-BE49-F238E27FC236}">
                <a16:creationId xmlns:a16="http://schemas.microsoft.com/office/drawing/2014/main" xmlns="" id="{E63429BA-C1D8-49D2-90AC-25706B873BE9}"/>
              </a:ext>
            </a:extLst>
          </p:cNvPr>
          <p:cNvSpPr/>
          <p:nvPr/>
        </p:nvSpPr>
        <p:spPr>
          <a:xfrm>
            <a:off x="2420791" y="5257251"/>
            <a:ext cx="1332000" cy="648000"/>
          </a:xfrm>
          <a:prstGeom prst="rect">
            <a:avLst/>
          </a:prstGeom>
          <a:solidFill>
            <a:srgbClr val="FF33CC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000" b="1" i="1" dirty="0">
                <a:solidFill>
                  <a:schemeClr val="bg1"/>
                </a:solidFill>
              </a:rPr>
              <a:t>ORCID</a:t>
            </a:r>
            <a:endParaRPr lang="pl-PL" sz="1000" b="1" dirty="0">
              <a:solidFill>
                <a:schemeClr val="bg1"/>
              </a:solidFill>
            </a:endParaRPr>
          </a:p>
        </p:txBody>
      </p:sp>
      <p:sp>
        <p:nvSpPr>
          <p:cNvPr id="424" name="Prostokąt 423">
            <a:extLst>
              <a:ext uri="{FF2B5EF4-FFF2-40B4-BE49-F238E27FC236}">
                <a16:creationId xmlns:a16="http://schemas.microsoft.com/office/drawing/2014/main" xmlns="" id="{B9DA4CEB-98D4-DCF4-7EC7-2E34E9ABB2F1}"/>
              </a:ext>
            </a:extLst>
          </p:cNvPr>
          <p:cNvSpPr/>
          <p:nvPr/>
        </p:nvSpPr>
        <p:spPr>
          <a:xfrm>
            <a:off x="2426576" y="4404345"/>
            <a:ext cx="1332000" cy="648000"/>
          </a:xfrm>
          <a:prstGeom prst="rect">
            <a:avLst/>
          </a:prstGeom>
          <a:solidFill>
            <a:srgbClr val="FF33CC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000" b="1" i="1" dirty="0">
                <a:solidFill>
                  <a:schemeClr val="bg1"/>
                </a:solidFill>
              </a:rPr>
              <a:t>SAP</a:t>
            </a:r>
            <a:r>
              <a:rPr lang="pl-PL" sz="1000" i="1" dirty="0">
                <a:solidFill>
                  <a:schemeClr val="bg1"/>
                </a:solidFill>
              </a:rPr>
              <a:t/>
            </a:r>
            <a:br>
              <a:rPr lang="pl-PL" sz="1000" i="1" dirty="0">
                <a:solidFill>
                  <a:schemeClr val="bg1"/>
                </a:solidFill>
              </a:rPr>
            </a:br>
            <a:r>
              <a:rPr lang="pl-PL" sz="1000" i="1" dirty="0">
                <a:solidFill>
                  <a:schemeClr val="bg1"/>
                </a:solidFill>
              </a:rPr>
              <a:t>(</a:t>
            </a:r>
            <a:r>
              <a:rPr lang="pl-PL" sz="800" i="1" dirty="0">
                <a:solidFill>
                  <a:schemeClr val="bg1"/>
                </a:solidFill>
              </a:rPr>
              <a:t>dane osobowe, struktura organizacyjna, dane o projektach</a:t>
            </a:r>
            <a:r>
              <a:rPr lang="pl-PL" sz="1000" i="1" dirty="0">
                <a:solidFill>
                  <a:schemeClr val="bg1"/>
                </a:solidFill>
              </a:rPr>
              <a:t>)</a:t>
            </a:r>
            <a:endParaRPr lang="pl-PL" sz="1000" dirty="0">
              <a:solidFill>
                <a:schemeClr val="bg1"/>
              </a:solidFill>
            </a:endParaRPr>
          </a:p>
        </p:txBody>
      </p:sp>
      <p:sp>
        <p:nvSpPr>
          <p:cNvPr id="425" name="Prostokąt 424">
            <a:extLst>
              <a:ext uri="{FF2B5EF4-FFF2-40B4-BE49-F238E27FC236}">
                <a16:creationId xmlns:a16="http://schemas.microsoft.com/office/drawing/2014/main" xmlns="" id="{FB5444B7-4CC4-5D31-D8D8-E134BEF2881B}"/>
              </a:ext>
            </a:extLst>
          </p:cNvPr>
          <p:cNvSpPr/>
          <p:nvPr/>
        </p:nvSpPr>
        <p:spPr>
          <a:xfrm>
            <a:off x="2434864" y="6126877"/>
            <a:ext cx="1332000" cy="648000"/>
          </a:xfrm>
          <a:prstGeom prst="rect">
            <a:avLst/>
          </a:prstGeom>
          <a:solidFill>
            <a:srgbClr val="FF33CC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000" b="1" i="1" dirty="0">
                <a:solidFill>
                  <a:schemeClr val="bg1"/>
                </a:solidFill>
              </a:rPr>
              <a:t>YouTube</a:t>
            </a:r>
            <a:endParaRPr lang="pl-PL" sz="1000" b="1" dirty="0">
              <a:solidFill>
                <a:schemeClr val="bg1"/>
              </a:solidFill>
            </a:endParaRPr>
          </a:p>
        </p:txBody>
      </p:sp>
      <p:cxnSp>
        <p:nvCxnSpPr>
          <p:cNvPr id="426" name="Łącznik prosty 425">
            <a:extLst>
              <a:ext uri="{FF2B5EF4-FFF2-40B4-BE49-F238E27FC236}">
                <a16:creationId xmlns:a16="http://schemas.microsoft.com/office/drawing/2014/main" xmlns="" id="{93B0230A-BBE5-D0F9-B275-6CFE3831510B}"/>
              </a:ext>
            </a:extLst>
          </p:cNvPr>
          <p:cNvCxnSpPr>
            <a:cxnSpLocks/>
          </p:cNvCxnSpPr>
          <p:nvPr/>
        </p:nvCxnSpPr>
        <p:spPr>
          <a:xfrm flipH="1">
            <a:off x="1903624" y="1814829"/>
            <a:ext cx="1848" cy="4438837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427" name="Łącznik prosty 426">
            <a:extLst>
              <a:ext uri="{FF2B5EF4-FFF2-40B4-BE49-F238E27FC236}">
                <a16:creationId xmlns:a16="http://schemas.microsoft.com/office/drawing/2014/main" xmlns="" id="{87784A4A-BC8A-88D8-6B0F-5ECDD5B94E74}"/>
              </a:ext>
            </a:extLst>
          </p:cNvPr>
          <p:cNvCxnSpPr>
            <a:cxnSpLocks/>
            <a:endCxn id="420" idx="3"/>
          </p:cNvCxnSpPr>
          <p:nvPr/>
        </p:nvCxnSpPr>
        <p:spPr>
          <a:xfrm flipH="1">
            <a:off x="1463458" y="1814829"/>
            <a:ext cx="451112" cy="0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428" name="Łącznik prosty ze strzałką 427">
            <a:extLst>
              <a:ext uri="{FF2B5EF4-FFF2-40B4-BE49-F238E27FC236}">
                <a16:creationId xmlns:a16="http://schemas.microsoft.com/office/drawing/2014/main" xmlns="" id="{90B21763-DFF7-64BA-52F4-6B629F0D8718}"/>
              </a:ext>
            </a:extLst>
          </p:cNvPr>
          <p:cNvCxnSpPr>
            <a:cxnSpLocks/>
            <a:endCxn id="408" idx="1"/>
          </p:cNvCxnSpPr>
          <p:nvPr/>
        </p:nvCxnSpPr>
        <p:spPr>
          <a:xfrm>
            <a:off x="1907270" y="4223910"/>
            <a:ext cx="2694730" cy="44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429" name="Łącznik prosty 428">
            <a:extLst>
              <a:ext uri="{FF2B5EF4-FFF2-40B4-BE49-F238E27FC236}">
                <a16:creationId xmlns:a16="http://schemas.microsoft.com/office/drawing/2014/main" xmlns="" id="{2418E2E1-2921-AA41-2980-0A188986EC5F}"/>
              </a:ext>
            </a:extLst>
          </p:cNvPr>
          <p:cNvCxnSpPr>
            <a:cxnSpLocks/>
            <a:stCxn id="417" idx="3"/>
          </p:cNvCxnSpPr>
          <p:nvPr/>
        </p:nvCxnSpPr>
        <p:spPr>
          <a:xfrm>
            <a:off x="1454400" y="2545880"/>
            <a:ext cx="451112" cy="0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430" name="Łącznik prosty 429">
            <a:extLst>
              <a:ext uri="{FF2B5EF4-FFF2-40B4-BE49-F238E27FC236}">
                <a16:creationId xmlns:a16="http://schemas.microsoft.com/office/drawing/2014/main" xmlns="" id="{004B20B8-E8E4-A135-318B-775331FE2EE8}"/>
              </a:ext>
            </a:extLst>
          </p:cNvPr>
          <p:cNvCxnSpPr>
            <a:cxnSpLocks/>
            <a:stCxn id="419" idx="3"/>
          </p:cNvCxnSpPr>
          <p:nvPr/>
        </p:nvCxnSpPr>
        <p:spPr>
          <a:xfrm flipV="1">
            <a:off x="1446051" y="3276932"/>
            <a:ext cx="458508" cy="282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431" name="Łącznik prosty 430">
            <a:extLst>
              <a:ext uri="{FF2B5EF4-FFF2-40B4-BE49-F238E27FC236}">
                <a16:creationId xmlns:a16="http://schemas.microsoft.com/office/drawing/2014/main" xmlns="" id="{D52BAAEF-D25C-D3E2-849F-44401F017BD9}"/>
              </a:ext>
            </a:extLst>
          </p:cNvPr>
          <p:cNvCxnSpPr>
            <a:cxnSpLocks/>
            <a:stCxn id="415" idx="3"/>
          </p:cNvCxnSpPr>
          <p:nvPr/>
        </p:nvCxnSpPr>
        <p:spPr>
          <a:xfrm>
            <a:off x="1437599" y="4003853"/>
            <a:ext cx="476971" cy="6331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432" name="Łącznik prosty 431">
            <a:extLst>
              <a:ext uri="{FF2B5EF4-FFF2-40B4-BE49-F238E27FC236}">
                <a16:creationId xmlns:a16="http://schemas.microsoft.com/office/drawing/2014/main" xmlns="" id="{A401963C-B181-77E6-23D7-597D562FD8E9}"/>
              </a:ext>
            </a:extLst>
          </p:cNvPr>
          <p:cNvCxnSpPr>
            <a:cxnSpLocks/>
            <a:stCxn id="416" idx="3"/>
          </p:cNvCxnSpPr>
          <p:nvPr/>
        </p:nvCxnSpPr>
        <p:spPr>
          <a:xfrm>
            <a:off x="1446051" y="4770434"/>
            <a:ext cx="458508" cy="10315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433" name="Łącznik prosty 432">
            <a:extLst>
              <a:ext uri="{FF2B5EF4-FFF2-40B4-BE49-F238E27FC236}">
                <a16:creationId xmlns:a16="http://schemas.microsoft.com/office/drawing/2014/main" xmlns="" id="{AE37C6C4-761E-A40E-32D6-FEFEC71EEB77}"/>
              </a:ext>
            </a:extLst>
          </p:cNvPr>
          <p:cNvCxnSpPr>
            <a:cxnSpLocks/>
            <a:stCxn id="421" idx="3"/>
          </p:cNvCxnSpPr>
          <p:nvPr/>
        </p:nvCxnSpPr>
        <p:spPr>
          <a:xfrm>
            <a:off x="1454400" y="5514932"/>
            <a:ext cx="449224" cy="0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434" name="Łącznik prosty 433">
            <a:extLst>
              <a:ext uri="{FF2B5EF4-FFF2-40B4-BE49-F238E27FC236}">
                <a16:creationId xmlns:a16="http://schemas.microsoft.com/office/drawing/2014/main" xmlns="" id="{15FED047-65E3-485D-65BF-8DFA388E2CA6}"/>
              </a:ext>
            </a:extLst>
          </p:cNvPr>
          <p:cNvCxnSpPr>
            <a:cxnSpLocks/>
            <a:endCxn id="418" idx="3"/>
          </p:cNvCxnSpPr>
          <p:nvPr/>
        </p:nvCxnSpPr>
        <p:spPr>
          <a:xfrm flipH="1">
            <a:off x="1446051" y="6232818"/>
            <a:ext cx="457573" cy="5903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435" name="Łącznik prosty ze strzałką 434">
            <a:extLst>
              <a:ext uri="{FF2B5EF4-FFF2-40B4-BE49-F238E27FC236}">
                <a16:creationId xmlns:a16="http://schemas.microsoft.com/office/drawing/2014/main" xmlns="" id="{59AF0E7A-8E81-883A-BB60-5E969EF0ED11}"/>
              </a:ext>
            </a:extLst>
          </p:cNvPr>
          <p:cNvCxnSpPr>
            <a:stCxn id="413" idx="3"/>
            <a:endCxn id="409" idx="1"/>
          </p:cNvCxnSpPr>
          <p:nvPr/>
        </p:nvCxnSpPr>
        <p:spPr>
          <a:xfrm>
            <a:off x="3766864" y="1814829"/>
            <a:ext cx="835136" cy="155629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436" name="Łącznik prosty ze strzałką 435">
            <a:extLst>
              <a:ext uri="{FF2B5EF4-FFF2-40B4-BE49-F238E27FC236}">
                <a16:creationId xmlns:a16="http://schemas.microsoft.com/office/drawing/2014/main" xmlns="" id="{C20B435B-8884-7E01-D7EF-9EE05B3CCBDA}"/>
              </a:ext>
            </a:extLst>
          </p:cNvPr>
          <p:cNvCxnSpPr>
            <a:cxnSpLocks/>
            <a:stCxn id="414" idx="3"/>
          </p:cNvCxnSpPr>
          <p:nvPr/>
        </p:nvCxnSpPr>
        <p:spPr>
          <a:xfrm>
            <a:off x="3770579" y="2622042"/>
            <a:ext cx="838721" cy="1349556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437" name="Łącznik prosty ze strzałką 436">
            <a:extLst>
              <a:ext uri="{FF2B5EF4-FFF2-40B4-BE49-F238E27FC236}">
                <a16:creationId xmlns:a16="http://schemas.microsoft.com/office/drawing/2014/main" xmlns="" id="{E623B288-6F1C-77AB-5DCB-D441323F6878}"/>
              </a:ext>
            </a:extLst>
          </p:cNvPr>
          <p:cNvCxnSpPr>
            <a:cxnSpLocks/>
            <a:stCxn id="422" idx="3"/>
          </p:cNvCxnSpPr>
          <p:nvPr/>
        </p:nvCxnSpPr>
        <p:spPr>
          <a:xfrm>
            <a:off x="3767504" y="3449445"/>
            <a:ext cx="834496" cy="66298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438" name="Łącznik: łamany 437">
            <a:extLst>
              <a:ext uri="{FF2B5EF4-FFF2-40B4-BE49-F238E27FC236}">
                <a16:creationId xmlns:a16="http://schemas.microsoft.com/office/drawing/2014/main" xmlns="" id="{6EE02362-A06A-5CED-9B8C-302E8494BAC8}"/>
              </a:ext>
            </a:extLst>
          </p:cNvPr>
          <p:cNvCxnSpPr>
            <a:cxnSpLocks/>
            <a:stCxn id="425" idx="3"/>
            <a:endCxn id="408" idx="2"/>
          </p:cNvCxnSpPr>
          <p:nvPr/>
        </p:nvCxnSpPr>
        <p:spPr>
          <a:xfrm flipV="1">
            <a:off x="3766864" y="4619998"/>
            <a:ext cx="1582136" cy="1830879"/>
          </a:xfrm>
          <a:prstGeom prst="bentConnector2">
            <a:avLst/>
          </a:prstGeom>
          <a:ln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439" name="Prostokąt 438">
            <a:extLst>
              <a:ext uri="{FF2B5EF4-FFF2-40B4-BE49-F238E27FC236}">
                <a16:creationId xmlns:a16="http://schemas.microsoft.com/office/drawing/2014/main" xmlns="" id="{25AEC5BA-A7D6-01CD-91F5-4B35A345EB61}"/>
              </a:ext>
            </a:extLst>
          </p:cNvPr>
          <p:cNvSpPr/>
          <p:nvPr/>
        </p:nvSpPr>
        <p:spPr>
          <a:xfrm>
            <a:off x="8826664" y="3971598"/>
            <a:ext cx="1332000" cy="648000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000" b="1" i="1" dirty="0">
                <a:solidFill>
                  <a:schemeClr val="bg1"/>
                </a:solidFill>
              </a:rPr>
              <a:t>DART Europe</a:t>
            </a:r>
            <a:endParaRPr lang="pl-PL" sz="1000" b="1" dirty="0">
              <a:solidFill>
                <a:schemeClr val="bg1"/>
              </a:solidFill>
            </a:endParaRPr>
          </a:p>
        </p:txBody>
      </p:sp>
      <p:sp>
        <p:nvSpPr>
          <p:cNvPr id="440" name="Prostokąt 439">
            <a:extLst>
              <a:ext uri="{FF2B5EF4-FFF2-40B4-BE49-F238E27FC236}">
                <a16:creationId xmlns:a16="http://schemas.microsoft.com/office/drawing/2014/main" xmlns="" id="{D3052C48-1985-7816-F8C3-68391AA5CA50}"/>
              </a:ext>
            </a:extLst>
          </p:cNvPr>
          <p:cNvSpPr/>
          <p:nvPr/>
        </p:nvSpPr>
        <p:spPr>
          <a:xfrm>
            <a:off x="8838664" y="2206905"/>
            <a:ext cx="1332000" cy="648000"/>
          </a:xfrm>
          <a:prstGeom prst="rect">
            <a:avLst/>
          </a:prstGeom>
          <a:solidFill>
            <a:srgbClr val="FF33CC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000" b="1" i="1" dirty="0">
                <a:solidFill>
                  <a:schemeClr val="bg1"/>
                </a:solidFill>
              </a:rPr>
              <a:t>Google Scholar</a:t>
            </a:r>
            <a:endParaRPr lang="pl-PL" sz="1000" b="1" dirty="0">
              <a:solidFill>
                <a:schemeClr val="bg1"/>
              </a:solidFill>
            </a:endParaRPr>
          </a:p>
        </p:txBody>
      </p:sp>
      <p:sp>
        <p:nvSpPr>
          <p:cNvPr id="441" name="Prostokąt 440">
            <a:extLst>
              <a:ext uri="{FF2B5EF4-FFF2-40B4-BE49-F238E27FC236}">
                <a16:creationId xmlns:a16="http://schemas.microsoft.com/office/drawing/2014/main" xmlns="" id="{2820BEFF-4C70-C819-9E6D-ACD76ADF9650}"/>
              </a:ext>
            </a:extLst>
          </p:cNvPr>
          <p:cNvSpPr/>
          <p:nvPr/>
        </p:nvSpPr>
        <p:spPr>
          <a:xfrm>
            <a:off x="8826664" y="4842478"/>
            <a:ext cx="1332000" cy="648000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000" b="1" i="1" dirty="0" err="1">
                <a:solidFill>
                  <a:schemeClr val="bg1"/>
                </a:solidFill>
              </a:rPr>
              <a:t>DataCite</a:t>
            </a:r>
            <a:endParaRPr lang="pl-PL" sz="1000" b="1" dirty="0">
              <a:solidFill>
                <a:schemeClr val="bg1"/>
              </a:solidFill>
            </a:endParaRPr>
          </a:p>
        </p:txBody>
      </p:sp>
      <p:sp>
        <p:nvSpPr>
          <p:cNvPr id="442" name="Prostokąt 441">
            <a:extLst>
              <a:ext uri="{FF2B5EF4-FFF2-40B4-BE49-F238E27FC236}">
                <a16:creationId xmlns:a16="http://schemas.microsoft.com/office/drawing/2014/main" xmlns="" id="{3B0ACE36-51C1-217C-CE95-B99EDFC5E5DB}"/>
              </a:ext>
            </a:extLst>
          </p:cNvPr>
          <p:cNvSpPr/>
          <p:nvPr/>
        </p:nvSpPr>
        <p:spPr>
          <a:xfrm>
            <a:off x="8838664" y="2975082"/>
            <a:ext cx="1332000" cy="648000"/>
          </a:xfrm>
          <a:prstGeom prst="rect">
            <a:avLst/>
          </a:prstGeom>
          <a:solidFill>
            <a:srgbClr val="FF33CC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000" b="1" i="1" dirty="0">
                <a:solidFill>
                  <a:schemeClr val="bg1"/>
                </a:solidFill>
              </a:rPr>
              <a:t>Google Analytics</a:t>
            </a:r>
            <a:endParaRPr lang="pl-PL" sz="1000" b="1" dirty="0">
              <a:solidFill>
                <a:schemeClr val="bg1"/>
              </a:solidFill>
            </a:endParaRPr>
          </a:p>
        </p:txBody>
      </p:sp>
      <p:sp>
        <p:nvSpPr>
          <p:cNvPr id="443" name="Prostokąt 442">
            <a:extLst>
              <a:ext uri="{FF2B5EF4-FFF2-40B4-BE49-F238E27FC236}">
                <a16:creationId xmlns:a16="http://schemas.microsoft.com/office/drawing/2014/main" xmlns="" id="{921D99A9-A0B2-9B2B-AF59-2FFCC20A7400}"/>
              </a:ext>
            </a:extLst>
          </p:cNvPr>
          <p:cNvSpPr/>
          <p:nvPr/>
        </p:nvSpPr>
        <p:spPr>
          <a:xfrm>
            <a:off x="8826664" y="5730833"/>
            <a:ext cx="1332000" cy="648000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000" b="1" i="1" dirty="0">
                <a:solidFill>
                  <a:schemeClr val="bg1"/>
                </a:solidFill>
              </a:rPr>
              <a:t>Repozytorium Otwartych Danych Badawczych Uczelni Krakowskich</a:t>
            </a:r>
            <a:endParaRPr lang="pl-PL" sz="1000" b="1" dirty="0">
              <a:solidFill>
                <a:schemeClr val="bg1"/>
              </a:solidFill>
            </a:endParaRPr>
          </a:p>
        </p:txBody>
      </p:sp>
      <p:sp>
        <p:nvSpPr>
          <p:cNvPr id="444" name="Prostokąt 443">
            <a:extLst>
              <a:ext uri="{FF2B5EF4-FFF2-40B4-BE49-F238E27FC236}">
                <a16:creationId xmlns:a16="http://schemas.microsoft.com/office/drawing/2014/main" xmlns="" id="{4378D2E3-75DF-AACE-4F5C-CB52A32787A5}"/>
              </a:ext>
            </a:extLst>
          </p:cNvPr>
          <p:cNvSpPr/>
          <p:nvPr/>
        </p:nvSpPr>
        <p:spPr>
          <a:xfrm>
            <a:off x="6694783" y="3145940"/>
            <a:ext cx="1332000" cy="648000"/>
          </a:xfrm>
          <a:prstGeom prst="rect">
            <a:avLst/>
          </a:prstGeom>
          <a:solidFill>
            <a:srgbClr val="0070C0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000" b="1" i="1" dirty="0">
                <a:solidFill>
                  <a:schemeClr val="bg1"/>
                </a:solidFill>
              </a:rPr>
              <a:t>Polska Platforma Medyczna</a:t>
            </a:r>
            <a:endParaRPr lang="pl-PL" sz="1000" b="1" dirty="0">
              <a:solidFill>
                <a:schemeClr val="bg1"/>
              </a:solidFill>
            </a:endParaRPr>
          </a:p>
        </p:txBody>
      </p:sp>
      <p:sp>
        <p:nvSpPr>
          <p:cNvPr id="445" name="Prostokąt 444">
            <a:extLst>
              <a:ext uri="{FF2B5EF4-FFF2-40B4-BE49-F238E27FC236}">
                <a16:creationId xmlns:a16="http://schemas.microsoft.com/office/drawing/2014/main" xmlns="" id="{CE72D303-41E1-1477-CC73-77F5311CC3D4}"/>
              </a:ext>
            </a:extLst>
          </p:cNvPr>
          <p:cNvSpPr/>
          <p:nvPr/>
        </p:nvSpPr>
        <p:spPr>
          <a:xfrm>
            <a:off x="6724917" y="5467453"/>
            <a:ext cx="1332000" cy="648000"/>
          </a:xfrm>
          <a:prstGeom prst="rect">
            <a:avLst/>
          </a:prstGeom>
          <a:solidFill>
            <a:srgbClr val="FF33CC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000" b="1" i="1" dirty="0">
                <a:solidFill>
                  <a:schemeClr val="bg1"/>
                </a:solidFill>
              </a:rPr>
              <a:t>Cyfrowa Biblioteka Medyczna</a:t>
            </a:r>
            <a:endParaRPr lang="pl-PL" sz="1000" b="1" dirty="0">
              <a:solidFill>
                <a:schemeClr val="bg1"/>
              </a:solidFill>
            </a:endParaRPr>
          </a:p>
        </p:txBody>
      </p:sp>
      <p:sp>
        <p:nvSpPr>
          <p:cNvPr id="446" name="Prostokąt 445">
            <a:extLst>
              <a:ext uri="{FF2B5EF4-FFF2-40B4-BE49-F238E27FC236}">
                <a16:creationId xmlns:a16="http://schemas.microsoft.com/office/drawing/2014/main" xmlns="" id="{26A08B05-337F-5556-68B7-27C4C96B934A}"/>
              </a:ext>
            </a:extLst>
          </p:cNvPr>
          <p:cNvSpPr/>
          <p:nvPr/>
        </p:nvSpPr>
        <p:spPr>
          <a:xfrm>
            <a:off x="6724917" y="4653969"/>
            <a:ext cx="1332000" cy="648000"/>
          </a:xfrm>
          <a:prstGeom prst="rect">
            <a:avLst/>
          </a:prstGeom>
          <a:solidFill>
            <a:srgbClr val="FF33CC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000" b="1" i="1" dirty="0">
                <a:solidFill>
                  <a:schemeClr val="bg1"/>
                </a:solidFill>
              </a:rPr>
              <a:t>Repozytorium Uniwersytetu Jagiellońskiego</a:t>
            </a:r>
            <a:endParaRPr lang="pl-PL" sz="1000" b="1" dirty="0">
              <a:solidFill>
                <a:schemeClr val="bg1"/>
              </a:solidFill>
            </a:endParaRPr>
          </a:p>
        </p:txBody>
      </p:sp>
      <p:cxnSp>
        <p:nvCxnSpPr>
          <p:cNvPr id="447" name="Łącznik prosty ze strzałką 446">
            <a:extLst>
              <a:ext uri="{FF2B5EF4-FFF2-40B4-BE49-F238E27FC236}">
                <a16:creationId xmlns:a16="http://schemas.microsoft.com/office/drawing/2014/main" xmlns="" id="{ED913AE6-8E6C-5E20-511F-D4F593630DB5}"/>
              </a:ext>
            </a:extLst>
          </p:cNvPr>
          <p:cNvCxnSpPr>
            <a:cxnSpLocks/>
            <a:stCxn id="409" idx="3"/>
            <a:endCxn id="412" idx="1"/>
          </p:cNvCxnSpPr>
          <p:nvPr/>
        </p:nvCxnSpPr>
        <p:spPr>
          <a:xfrm flipV="1">
            <a:off x="6096000" y="2666962"/>
            <a:ext cx="585272" cy="704164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448" name="Łącznik prosty ze strzałką 447">
            <a:extLst>
              <a:ext uri="{FF2B5EF4-FFF2-40B4-BE49-F238E27FC236}">
                <a16:creationId xmlns:a16="http://schemas.microsoft.com/office/drawing/2014/main" xmlns="" id="{5327E79F-FF66-1BE6-4846-C02B8C4686A0}"/>
              </a:ext>
            </a:extLst>
          </p:cNvPr>
          <p:cNvCxnSpPr>
            <a:stCxn id="408" idx="3"/>
            <a:endCxn id="444" idx="1"/>
          </p:cNvCxnSpPr>
          <p:nvPr/>
        </p:nvCxnSpPr>
        <p:spPr>
          <a:xfrm flipV="1">
            <a:off x="6096000" y="3469940"/>
            <a:ext cx="598783" cy="754014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449" name="Łącznik prosty ze strzałką 448">
            <a:extLst>
              <a:ext uri="{FF2B5EF4-FFF2-40B4-BE49-F238E27FC236}">
                <a16:creationId xmlns:a16="http://schemas.microsoft.com/office/drawing/2014/main" xmlns="" id="{018063C0-8F44-76E5-6CE7-518203C371C0}"/>
              </a:ext>
            </a:extLst>
          </p:cNvPr>
          <p:cNvCxnSpPr>
            <a:cxnSpLocks/>
            <a:stCxn id="409" idx="3"/>
          </p:cNvCxnSpPr>
          <p:nvPr/>
        </p:nvCxnSpPr>
        <p:spPr>
          <a:xfrm flipV="1">
            <a:off x="6096000" y="3344942"/>
            <a:ext cx="609271" cy="26184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450" name="Łącznik prosty ze strzałką 449">
            <a:extLst>
              <a:ext uri="{FF2B5EF4-FFF2-40B4-BE49-F238E27FC236}">
                <a16:creationId xmlns:a16="http://schemas.microsoft.com/office/drawing/2014/main" xmlns="" id="{722B248D-F481-8764-CB83-7B94CDCE3F50}"/>
              </a:ext>
            </a:extLst>
          </p:cNvPr>
          <p:cNvCxnSpPr>
            <a:stCxn id="408" idx="3"/>
            <a:endCxn id="446" idx="1"/>
          </p:cNvCxnSpPr>
          <p:nvPr/>
        </p:nvCxnSpPr>
        <p:spPr>
          <a:xfrm>
            <a:off x="6096000" y="4223954"/>
            <a:ext cx="628917" cy="75401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451" name="Łącznik prosty ze strzałką 450">
            <a:extLst>
              <a:ext uri="{FF2B5EF4-FFF2-40B4-BE49-F238E27FC236}">
                <a16:creationId xmlns:a16="http://schemas.microsoft.com/office/drawing/2014/main" xmlns="" id="{6F6DBE83-A2BF-C64A-FF19-6A5C1908FA3E}"/>
              </a:ext>
            </a:extLst>
          </p:cNvPr>
          <p:cNvCxnSpPr>
            <a:stCxn id="408" idx="3"/>
            <a:endCxn id="445" idx="1"/>
          </p:cNvCxnSpPr>
          <p:nvPr/>
        </p:nvCxnSpPr>
        <p:spPr>
          <a:xfrm>
            <a:off x="6096000" y="4223954"/>
            <a:ext cx="628917" cy="156749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452" name="Łącznik prosty 451">
            <a:extLst>
              <a:ext uri="{FF2B5EF4-FFF2-40B4-BE49-F238E27FC236}">
                <a16:creationId xmlns:a16="http://schemas.microsoft.com/office/drawing/2014/main" xmlns="" id="{EAE06D59-4AD7-F8C3-82AB-5C69698FE5E1}"/>
              </a:ext>
            </a:extLst>
          </p:cNvPr>
          <p:cNvCxnSpPr>
            <a:cxnSpLocks/>
            <a:stCxn id="408" idx="3"/>
          </p:cNvCxnSpPr>
          <p:nvPr/>
        </p:nvCxnSpPr>
        <p:spPr>
          <a:xfrm>
            <a:off x="6096000" y="4223954"/>
            <a:ext cx="2245260" cy="0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453" name="Łącznik prosty ze strzałką 452">
            <a:extLst>
              <a:ext uri="{FF2B5EF4-FFF2-40B4-BE49-F238E27FC236}">
                <a16:creationId xmlns:a16="http://schemas.microsoft.com/office/drawing/2014/main" xmlns="" id="{58396F36-1217-8E9B-DB7D-D2C0A3103C1D}"/>
              </a:ext>
            </a:extLst>
          </p:cNvPr>
          <p:cNvCxnSpPr>
            <a:cxnSpLocks/>
          </p:cNvCxnSpPr>
          <p:nvPr/>
        </p:nvCxnSpPr>
        <p:spPr>
          <a:xfrm flipV="1">
            <a:off x="8338433" y="3647599"/>
            <a:ext cx="512230" cy="57595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454" name="Łącznik prosty ze strzałką 453">
            <a:extLst>
              <a:ext uri="{FF2B5EF4-FFF2-40B4-BE49-F238E27FC236}">
                <a16:creationId xmlns:a16="http://schemas.microsoft.com/office/drawing/2014/main" xmlns="" id="{3485E4FB-C9B7-2D60-FFF2-14244EB84AF4}"/>
              </a:ext>
            </a:extLst>
          </p:cNvPr>
          <p:cNvCxnSpPr>
            <a:cxnSpLocks/>
            <a:endCxn id="440" idx="1"/>
          </p:cNvCxnSpPr>
          <p:nvPr/>
        </p:nvCxnSpPr>
        <p:spPr>
          <a:xfrm flipV="1">
            <a:off x="8341260" y="2530905"/>
            <a:ext cx="497404" cy="168532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455" name="Łącznik prosty 454">
            <a:extLst>
              <a:ext uri="{FF2B5EF4-FFF2-40B4-BE49-F238E27FC236}">
                <a16:creationId xmlns:a16="http://schemas.microsoft.com/office/drawing/2014/main" xmlns="" id="{92A49BE1-6264-6B79-13BD-4419D4DDB9EA}"/>
              </a:ext>
            </a:extLst>
          </p:cNvPr>
          <p:cNvCxnSpPr>
            <a:cxnSpLocks/>
          </p:cNvCxnSpPr>
          <p:nvPr/>
        </p:nvCxnSpPr>
        <p:spPr>
          <a:xfrm flipH="1">
            <a:off x="8338433" y="4223954"/>
            <a:ext cx="2827" cy="1830879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456" name="Łącznik prosty ze strzałką 455">
            <a:extLst>
              <a:ext uri="{FF2B5EF4-FFF2-40B4-BE49-F238E27FC236}">
                <a16:creationId xmlns:a16="http://schemas.microsoft.com/office/drawing/2014/main" xmlns="" id="{2EDBAB68-D44E-69B3-0266-154B659B1745}"/>
              </a:ext>
            </a:extLst>
          </p:cNvPr>
          <p:cNvCxnSpPr>
            <a:stCxn id="424" idx="3"/>
          </p:cNvCxnSpPr>
          <p:nvPr/>
        </p:nvCxnSpPr>
        <p:spPr>
          <a:xfrm flipV="1">
            <a:off x="3758576" y="4367642"/>
            <a:ext cx="867423" cy="36070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457" name="Łącznik prosty ze strzałką 456">
            <a:extLst>
              <a:ext uri="{FF2B5EF4-FFF2-40B4-BE49-F238E27FC236}">
                <a16:creationId xmlns:a16="http://schemas.microsoft.com/office/drawing/2014/main" xmlns="" id="{9912F3F9-F818-AFB7-1510-F6C475BCAC52}"/>
              </a:ext>
            </a:extLst>
          </p:cNvPr>
          <p:cNvCxnSpPr>
            <a:stCxn id="423" idx="3"/>
          </p:cNvCxnSpPr>
          <p:nvPr/>
        </p:nvCxnSpPr>
        <p:spPr>
          <a:xfrm flipV="1">
            <a:off x="3752791" y="4619998"/>
            <a:ext cx="977424" cy="96125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458" name="Łącznik prosty ze strzałką 457">
            <a:extLst>
              <a:ext uri="{FF2B5EF4-FFF2-40B4-BE49-F238E27FC236}">
                <a16:creationId xmlns:a16="http://schemas.microsoft.com/office/drawing/2014/main" xmlns="" id="{999B72C4-6CA1-AB64-6DB5-EA08C9DC2E98}"/>
              </a:ext>
            </a:extLst>
          </p:cNvPr>
          <p:cNvCxnSpPr>
            <a:endCxn id="443" idx="1"/>
          </p:cNvCxnSpPr>
          <p:nvPr/>
        </p:nvCxnSpPr>
        <p:spPr>
          <a:xfrm>
            <a:off x="8338433" y="6054833"/>
            <a:ext cx="488231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459" name="Łącznik prosty ze strzałką 458">
            <a:extLst>
              <a:ext uri="{FF2B5EF4-FFF2-40B4-BE49-F238E27FC236}">
                <a16:creationId xmlns:a16="http://schemas.microsoft.com/office/drawing/2014/main" xmlns="" id="{7EB6F3AC-7F35-3CE0-A2E7-A0DCA79D31D9}"/>
              </a:ext>
            </a:extLst>
          </p:cNvPr>
          <p:cNvCxnSpPr>
            <a:cxnSpLocks/>
            <a:endCxn id="441" idx="1"/>
          </p:cNvCxnSpPr>
          <p:nvPr/>
        </p:nvCxnSpPr>
        <p:spPr>
          <a:xfrm>
            <a:off x="8338433" y="5166478"/>
            <a:ext cx="488231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460" name="Łącznik prosty ze strzałką 459">
            <a:extLst>
              <a:ext uri="{FF2B5EF4-FFF2-40B4-BE49-F238E27FC236}">
                <a16:creationId xmlns:a16="http://schemas.microsoft.com/office/drawing/2014/main" xmlns="" id="{CD5B19D3-6549-8481-5833-099BDCAE8DAC}"/>
              </a:ext>
            </a:extLst>
          </p:cNvPr>
          <p:cNvCxnSpPr>
            <a:cxnSpLocks/>
            <a:endCxn id="439" idx="1"/>
          </p:cNvCxnSpPr>
          <p:nvPr/>
        </p:nvCxnSpPr>
        <p:spPr>
          <a:xfrm flipV="1">
            <a:off x="8338433" y="4295598"/>
            <a:ext cx="488231" cy="1211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461" name="pole tekstowe 460">
            <a:extLst>
              <a:ext uri="{FF2B5EF4-FFF2-40B4-BE49-F238E27FC236}">
                <a16:creationId xmlns:a16="http://schemas.microsoft.com/office/drawing/2014/main" xmlns="" id="{62E06630-D9A4-D165-DDD8-F56884576BBE}"/>
              </a:ext>
            </a:extLst>
          </p:cNvPr>
          <p:cNvSpPr txBox="1"/>
          <p:nvPr/>
        </p:nvSpPr>
        <p:spPr>
          <a:xfrm>
            <a:off x="10295056" y="3107007"/>
            <a:ext cx="1777437" cy="14418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5000"/>
              </a:lnSpc>
            </a:pPr>
            <a:r>
              <a:rPr lang="pl-PL" sz="1200" dirty="0">
                <a:solidFill>
                  <a:schemeClr val="tx2"/>
                </a:solidFill>
              </a:rPr>
              <a:t>Oznaczenia powiązanych </a:t>
            </a:r>
          </a:p>
          <a:p>
            <a:pPr>
              <a:lnSpc>
                <a:spcPct val="105000"/>
              </a:lnSpc>
            </a:pPr>
            <a:r>
              <a:rPr lang="pl-PL" sz="1200" dirty="0">
                <a:solidFill>
                  <a:schemeClr val="tx2"/>
                </a:solidFill>
              </a:rPr>
              <a:t>systemów:</a:t>
            </a:r>
          </a:p>
          <a:p>
            <a:pPr>
              <a:lnSpc>
                <a:spcPct val="105000"/>
              </a:lnSpc>
            </a:pPr>
            <a:r>
              <a:rPr lang="pl-PL" sz="1200" dirty="0">
                <a:solidFill>
                  <a:schemeClr val="tx2"/>
                </a:solidFill>
              </a:rPr>
              <a:t>        planowany</a:t>
            </a:r>
          </a:p>
          <a:p>
            <a:pPr>
              <a:lnSpc>
                <a:spcPct val="105000"/>
              </a:lnSpc>
            </a:pPr>
            <a:r>
              <a:rPr lang="pl-PL" sz="1200" dirty="0">
                <a:solidFill>
                  <a:schemeClr val="tx2"/>
                </a:solidFill>
              </a:rPr>
              <a:t>        modyfikowany</a:t>
            </a:r>
          </a:p>
          <a:p>
            <a:pPr>
              <a:lnSpc>
                <a:spcPct val="105000"/>
              </a:lnSpc>
            </a:pPr>
            <a:r>
              <a:rPr lang="pl-PL" sz="1200" dirty="0">
                <a:solidFill>
                  <a:schemeClr val="tx2"/>
                </a:solidFill>
              </a:rPr>
              <a:t>        istniejący</a:t>
            </a:r>
          </a:p>
          <a:p>
            <a:pPr>
              <a:lnSpc>
                <a:spcPct val="105000"/>
              </a:lnSpc>
            </a:pPr>
            <a:r>
              <a:rPr lang="pl-PL" sz="1200" dirty="0">
                <a:solidFill>
                  <a:schemeClr val="tx2"/>
                </a:solidFill>
              </a:rPr>
              <a:t>dot. systemów własnych oraz innych jednostek</a:t>
            </a:r>
            <a:endParaRPr lang="pl-PL" dirty="0">
              <a:solidFill>
                <a:schemeClr val="tx2"/>
              </a:solidFill>
            </a:endParaRPr>
          </a:p>
        </p:txBody>
      </p:sp>
      <p:sp>
        <p:nvSpPr>
          <p:cNvPr id="462" name="Prostokąt 461">
            <a:extLst>
              <a:ext uri="{FF2B5EF4-FFF2-40B4-BE49-F238E27FC236}">
                <a16:creationId xmlns:a16="http://schemas.microsoft.com/office/drawing/2014/main" xmlns="" id="{0B046C5B-9330-BE8C-9EF0-5D83C1A6637B}"/>
              </a:ext>
            </a:extLst>
          </p:cNvPr>
          <p:cNvSpPr/>
          <p:nvPr/>
        </p:nvSpPr>
        <p:spPr>
          <a:xfrm>
            <a:off x="10416306" y="3545151"/>
            <a:ext cx="144016" cy="144000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63" name="Prostokąt 462">
            <a:extLst>
              <a:ext uri="{FF2B5EF4-FFF2-40B4-BE49-F238E27FC236}">
                <a16:creationId xmlns:a16="http://schemas.microsoft.com/office/drawing/2014/main" xmlns="" id="{F931FD6A-0634-1FD1-609E-238033BB951B}"/>
              </a:ext>
            </a:extLst>
          </p:cNvPr>
          <p:cNvSpPr/>
          <p:nvPr/>
        </p:nvSpPr>
        <p:spPr>
          <a:xfrm>
            <a:off x="10416306" y="3734207"/>
            <a:ext cx="144016" cy="144000"/>
          </a:xfrm>
          <a:prstGeom prst="rect">
            <a:avLst/>
          </a:prstGeom>
          <a:solidFill>
            <a:srgbClr val="0071E2"/>
          </a:solidFill>
          <a:ln>
            <a:solidFill>
              <a:srgbClr val="0071E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64" name="Prostokąt 463">
            <a:extLst>
              <a:ext uri="{FF2B5EF4-FFF2-40B4-BE49-F238E27FC236}">
                <a16:creationId xmlns:a16="http://schemas.microsoft.com/office/drawing/2014/main" xmlns="" id="{FB38F4E0-EBFB-0716-C40F-E8C5B9057DEA}"/>
              </a:ext>
            </a:extLst>
          </p:cNvPr>
          <p:cNvSpPr/>
          <p:nvPr/>
        </p:nvSpPr>
        <p:spPr>
          <a:xfrm>
            <a:off x="10416306" y="3921407"/>
            <a:ext cx="144016" cy="144000"/>
          </a:xfrm>
          <a:prstGeom prst="rect">
            <a:avLst/>
          </a:prstGeom>
          <a:solidFill>
            <a:srgbClr val="FF33CC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251672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Podtytuł 2"/>
          <p:cNvSpPr>
            <a:spLocks noGrp="1"/>
          </p:cNvSpPr>
          <p:nvPr>
            <p:ph type="subTitle" idx="1"/>
          </p:nvPr>
        </p:nvSpPr>
        <p:spPr>
          <a:xfrm>
            <a:off x="1841161" y="1400236"/>
            <a:ext cx="8509677" cy="750596"/>
          </a:xfrm>
        </p:spPr>
        <p:txBody>
          <a:bodyPr>
            <a:noAutofit/>
          </a:bodyPr>
          <a:lstStyle/>
          <a:p>
            <a:pPr>
              <a:spcAft>
                <a:spcPts val="1200"/>
              </a:spcAft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WSKAŹNIKI EFEKTYWNOŚCI PROJEKTU</a:t>
            </a:r>
            <a:endParaRPr lang="pl-PL" b="1" dirty="0">
              <a:solidFill>
                <a:srgbClr val="002060"/>
              </a:solidFill>
              <a:cs typeface="Times New Roman" pitchFamily="18" charset="0"/>
            </a:endParaRPr>
          </a:p>
        </p:txBody>
      </p:sp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1462173"/>
              </p:ext>
            </p:extLst>
          </p:nvPr>
        </p:nvGraphicFramePr>
        <p:xfrm>
          <a:off x="427748" y="2281353"/>
          <a:ext cx="11368726" cy="365817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96289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30048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12776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19888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778714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91078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Nazwa wskaźnika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Jednostka miary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Typ wskaźnika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Planowana wartość</a:t>
                      </a:r>
                      <a:r>
                        <a:rPr lang="pl-PL" sz="1400" b="1" baseline="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docelowa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Wartość osiągnięta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0" i="1" dirty="0">
                          <a:solidFill>
                            <a:srgbClr val="0070C0"/>
                          </a:solidFill>
                          <a:effectLst/>
                        </a:rPr>
                        <a:t>Liczba podmiotów, które udostępniły on-line informacje sektora publicznego </a:t>
                      </a:r>
                      <a:endParaRPr lang="pl-PL" sz="1200" b="0" i="1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i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szt.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i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produktu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i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i="1" kern="12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9863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0" i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Liczba zdigitalizowanych dokumentów zawierających informacje sektora publicznego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i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szt.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i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produktu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i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5001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i="1" kern="12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8 922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0" i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Liczba udostępnionych on-line dokumentów zawierających informacje sektora publicznego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b="0" i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szt.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b="0" i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produktu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b="0" i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5001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i="1" kern="12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14 532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0" i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Liczba utworzonych API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b="0" i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szt.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b="0" i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produktu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b="0" i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i="1" kern="12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0" i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Liczba baz danych udostępnionych on-line poprzez API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b="0" i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szt.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b="0" i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produktu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b="0" i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i="1" kern="12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0" i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Rozmiar zdigitalizowanej informacji sektora publicznego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i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TB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i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produktu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i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0,05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i="1" kern="12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0,013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0" i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Rozmiar udostępnionych on-line informacji sektora publicznego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i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TB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i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produktu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i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0,07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i="1" kern="12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0,025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0" i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Liczba wygenerowanych kluczy API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i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szt.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i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rezultatu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i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i="1" kern="12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0" i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Liczba pobrań/odtworzeń dokumentów zawierających informacje sektora publicznego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b="0" i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szt./rok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b="0" i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rezultatu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b="0" i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1 400 000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i="1" kern="12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(rok po zakończeniu realizacji projektu)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539692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Podtytuł 2"/>
          <p:cNvSpPr txBox="1">
            <a:spLocks/>
          </p:cNvSpPr>
          <p:nvPr/>
        </p:nvSpPr>
        <p:spPr>
          <a:xfrm>
            <a:off x="1841159" y="1080954"/>
            <a:ext cx="8509677" cy="7505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Aft>
                <a:spcPts val="1200"/>
              </a:spcAft>
              <a:buNone/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TRWAŁOŚĆ PROJEKTU</a:t>
            </a:r>
            <a:endParaRPr lang="pl-PL" dirty="0"/>
          </a:p>
        </p:txBody>
      </p:sp>
      <p:sp>
        <p:nvSpPr>
          <p:cNvPr id="5" name="pole tekstowe 4"/>
          <p:cNvSpPr txBox="1"/>
          <p:nvPr/>
        </p:nvSpPr>
        <p:spPr>
          <a:xfrm>
            <a:off x="235953" y="1766005"/>
            <a:ext cx="11651315" cy="11285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dirty="0">
                <a:solidFill>
                  <a:srgbClr val="002060"/>
                </a:solidFill>
              </a:rPr>
              <a:t>Okres trwałości: </a:t>
            </a:r>
            <a:r>
              <a:rPr lang="pl-PL" b="1" dirty="0">
                <a:solidFill>
                  <a:srgbClr val="0070C0"/>
                </a:solidFill>
              </a:rPr>
              <a:t>5 lat</a:t>
            </a:r>
            <a:endParaRPr lang="pl-PL" dirty="0">
              <a:solidFill>
                <a:srgbClr val="002060"/>
              </a:solidFill>
            </a:endParaRPr>
          </a:p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dirty="0">
                <a:solidFill>
                  <a:srgbClr val="002060"/>
                </a:solidFill>
              </a:rPr>
              <a:t>Źródło finansowania utrzymania produktów projektu: </a:t>
            </a:r>
            <a:r>
              <a:rPr lang="pl-PL" b="1" dirty="0">
                <a:solidFill>
                  <a:srgbClr val="0070C0"/>
                </a:solidFill>
              </a:rPr>
              <a:t>środki własne Beneficjenta, </a:t>
            </a:r>
            <a:r>
              <a:rPr lang="pl-PL" b="1" dirty="0" smtClean="0">
                <a:solidFill>
                  <a:srgbClr val="0070C0"/>
                </a:solidFill>
              </a:rPr>
              <a:t>zabezpieczone </a:t>
            </a:r>
            <a:r>
              <a:rPr lang="pl-PL" b="1" dirty="0">
                <a:solidFill>
                  <a:srgbClr val="0070C0"/>
                </a:solidFill>
              </a:rPr>
              <a:t>w planie finansowym</a:t>
            </a:r>
          </a:p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dirty="0"/>
              <a:t>Najważniejsze ryzyka:</a:t>
            </a:r>
          </a:p>
        </p:txBody>
      </p:sp>
      <p:graphicFrame>
        <p:nvGraphicFramePr>
          <p:cNvPr id="6" name="Tabela 5">
            <a:extLst>
              <a:ext uri="{FF2B5EF4-FFF2-40B4-BE49-F238E27FC236}">
                <a16:creationId xmlns:a16="http://schemas.microsoft.com/office/drawing/2014/main" xmlns="" id="{D6635978-C8F7-4A03-ADD0-9C6485B8A17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3615753"/>
              </p:ext>
            </p:extLst>
          </p:nvPr>
        </p:nvGraphicFramePr>
        <p:xfrm>
          <a:off x="304728" y="3026577"/>
          <a:ext cx="11582540" cy="3291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8795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46304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12140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381014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sz="1600" dirty="0"/>
                        <a:t>Nazwa ryzyka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/>
                        <a:t>Siła oddziaływania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/>
                        <a:t>Prawdopodobieństwo wystąpienia ryzyka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/>
                        <a:t>Reakcja na ryzyko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sz="1200" i="1" dirty="0">
                          <a:solidFill>
                            <a:srgbClr val="0070C0"/>
                          </a:solidFill>
                        </a:rPr>
                        <a:t>awarie infrastruktury pasywnej bądź aktywnej                          </a:t>
                      </a:r>
                      <a:r>
                        <a:rPr lang="pl-PL" sz="1200" i="1" dirty="0" smtClean="0">
                          <a:solidFill>
                            <a:srgbClr val="0070C0"/>
                          </a:solidFill>
                        </a:rPr>
                        <a:t>                        u </a:t>
                      </a:r>
                      <a:r>
                        <a:rPr lang="pl-PL" sz="1200" i="1" dirty="0">
                          <a:solidFill>
                            <a:srgbClr val="0070C0"/>
                          </a:solidFill>
                        </a:rPr>
                        <a:t>Beneficjenta i w PPM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100" b="1" i="0" dirty="0">
                          <a:solidFill>
                            <a:srgbClr val="0070C0"/>
                          </a:solidFill>
                        </a:rPr>
                        <a:t>średnia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100" i="0" dirty="0">
                          <a:solidFill>
                            <a:srgbClr val="0070C0"/>
                          </a:solidFill>
                        </a:rPr>
                        <a:t>średnie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000" b="1" i="0" dirty="0">
                          <a:solidFill>
                            <a:srgbClr val="002060"/>
                          </a:solidFill>
                        </a:rPr>
                        <a:t>ZAPOBIEGANIE i REDUKOWANIE</a:t>
                      </a:r>
                    </a:p>
                    <a:p>
                      <a:pPr algn="ctr"/>
                      <a:r>
                        <a:rPr lang="pl-PL" sz="1000" i="0" dirty="0">
                          <a:solidFill>
                            <a:srgbClr val="0070C0"/>
                          </a:solidFill>
                        </a:rPr>
                        <a:t>(regularne przeglądy, monitoring i konserwacja urządzeń; stosowanie najnowszej dostępnej technologii i szukanie adekwatnych rozwiązań)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sz="1200" i="1" dirty="0">
                          <a:solidFill>
                            <a:srgbClr val="0070C0"/>
                          </a:solidFill>
                        </a:rPr>
                        <a:t>niesolidność w świadczeniu usług objętych gwarancją    </a:t>
                      </a:r>
                      <a:r>
                        <a:rPr lang="pl-PL" sz="1200" i="1" dirty="0" smtClean="0">
                          <a:solidFill>
                            <a:srgbClr val="0070C0"/>
                          </a:solidFill>
                        </a:rPr>
                        <a:t>                               i </a:t>
                      </a:r>
                      <a:r>
                        <a:rPr lang="pl-PL" sz="1200" i="1" dirty="0">
                          <a:solidFill>
                            <a:srgbClr val="0070C0"/>
                          </a:solidFill>
                        </a:rPr>
                        <a:t>wsparciem związanych z utrzymaniem wdrożonych systemów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100" b="1" i="0" dirty="0">
                          <a:solidFill>
                            <a:srgbClr val="0070C0"/>
                          </a:solidFill>
                        </a:rPr>
                        <a:t>duża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100" i="0" dirty="0">
                          <a:solidFill>
                            <a:srgbClr val="0070C0"/>
                          </a:solidFill>
                        </a:rPr>
                        <a:t>średnie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000" b="1" i="0" dirty="0">
                          <a:solidFill>
                            <a:srgbClr val="002060"/>
                          </a:solidFill>
                        </a:rPr>
                        <a:t>ZAPOBIEGANIE i REDUKOWANIE</a:t>
                      </a:r>
                    </a:p>
                    <a:p>
                      <a:pPr algn="ctr"/>
                      <a:r>
                        <a:rPr lang="pl-PL" sz="1000" i="0" dirty="0">
                          <a:solidFill>
                            <a:srgbClr val="0070C0"/>
                          </a:solidFill>
                        </a:rPr>
                        <a:t>(stały monitoring, kontakt z Wykonawcami wdrożeń, organizacja systemu powdrożeniowego u Beneficjenta; ponowna analiza warunków umowy)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0" i="1" dirty="0">
                          <a:solidFill>
                            <a:srgbClr val="0070C0"/>
                          </a:solidFill>
                        </a:rPr>
                        <a:t>słaba koordynacja zasobów ludzkich i ograniczenia      </a:t>
                      </a:r>
                      <a:r>
                        <a:rPr lang="pl-PL" sz="1200" b="0" i="1" dirty="0" smtClean="0">
                          <a:solidFill>
                            <a:srgbClr val="0070C0"/>
                          </a:solidFill>
                        </a:rPr>
                        <a:t>                                w </a:t>
                      </a:r>
                      <a:r>
                        <a:rPr lang="pl-PL" sz="1200" b="0" i="1" dirty="0">
                          <a:solidFill>
                            <a:srgbClr val="0070C0"/>
                          </a:solidFill>
                        </a:rPr>
                        <a:t>dostępności kadry w okresie optymalizacji wdrożenia oraz </a:t>
                      </a:r>
                      <a:r>
                        <a:rPr lang="pl-PL" sz="1200" b="0" i="1" dirty="0" smtClean="0">
                          <a:solidFill>
                            <a:srgbClr val="0070C0"/>
                          </a:solidFill>
                        </a:rPr>
                        <a:t>                      w </a:t>
                      </a:r>
                      <a:r>
                        <a:rPr lang="pl-PL" sz="1200" b="0" i="1" dirty="0">
                          <a:solidFill>
                            <a:srgbClr val="0070C0"/>
                          </a:solidFill>
                        </a:rPr>
                        <a:t>czasie trwałości projektu</a:t>
                      </a:r>
                    </a:p>
                    <a:p>
                      <a:endParaRPr lang="pl-PL" sz="1200" i="1" dirty="0">
                        <a:solidFill>
                          <a:srgbClr val="0070C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100" b="1" dirty="0">
                          <a:solidFill>
                            <a:srgbClr val="0070C0"/>
                          </a:solidFill>
                        </a:rPr>
                        <a:t>duża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100" dirty="0">
                          <a:solidFill>
                            <a:srgbClr val="0070C0"/>
                          </a:solidFill>
                        </a:rPr>
                        <a:t>średnie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000" b="1" i="0" dirty="0">
                          <a:solidFill>
                            <a:srgbClr val="002060"/>
                          </a:solidFill>
                        </a:rPr>
                        <a:t>ZAPOBIEGANIE i REDUKOWANIE</a:t>
                      </a:r>
                    </a:p>
                    <a:p>
                      <a:pPr algn="ctr"/>
                      <a:r>
                        <a:rPr lang="pl-PL" sz="1000" b="0" i="0" dirty="0">
                          <a:solidFill>
                            <a:srgbClr val="0070C0"/>
                          </a:solidFill>
                        </a:rPr>
                        <a:t>(zastąpienie dotychczasowych systemów wdrożonymi rozwiązaniami bez długiego okresu równoległości działania starszych systemów; włączenie systemu na obszar całej organizacji)</a:t>
                      </a:r>
                      <a:endParaRPr lang="pl-PL" sz="1000" i="0" dirty="0">
                        <a:solidFill>
                          <a:srgbClr val="0070C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niedostateczne przetestowanie rozwiązań przez nowe oprogramowanie przed procesami kolejnych aktualizacji systemu</a:t>
                      </a:r>
                      <a:endParaRPr lang="pl-PL" sz="1200" dirty="0"/>
                    </a:p>
                    <a:p>
                      <a:endParaRPr lang="pl-PL" sz="1200" i="1" dirty="0">
                        <a:solidFill>
                          <a:srgbClr val="0070C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100" b="1" dirty="0">
                          <a:solidFill>
                            <a:srgbClr val="0070C0"/>
                          </a:solidFill>
                        </a:rPr>
                        <a:t>duża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100" dirty="0">
                          <a:solidFill>
                            <a:srgbClr val="0070C0"/>
                          </a:solidFill>
                        </a:rPr>
                        <a:t>średnie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000" b="1" i="0" dirty="0">
                          <a:solidFill>
                            <a:srgbClr val="002060"/>
                          </a:solidFill>
                        </a:rPr>
                        <a:t>ZAPOBIEGANIE i REDUKOWANIE</a:t>
                      </a:r>
                      <a:r>
                        <a:rPr lang="pl-PL" sz="1000" i="0" dirty="0">
                          <a:solidFill>
                            <a:srgbClr val="0070C0"/>
                          </a:solidFill>
                        </a:rPr>
                        <a:t/>
                      </a:r>
                      <a:br>
                        <a:rPr lang="pl-PL" sz="1000" i="0" dirty="0">
                          <a:solidFill>
                            <a:srgbClr val="0070C0"/>
                          </a:solidFill>
                        </a:rPr>
                      </a:br>
                      <a:r>
                        <a:rPr lang="pl-PL" sz="1000" b="0" i="0" dirty="0">
                          <a:solidFill>
                            <a:srgbClr val="0070C0"/>
                          </a:solidFill>
                        </a:rPr>
                        <a:t>(stały monitoring, stały kontakt z Wykonawcą wdrożonego Systemu)</a:t>
                      </a:r>
                    </a:p>
                    <a:p>
                      <a:pPr algn="ctr"/>
                      <a:endParaRPr lang="pl-PL" sz="1000" i="0" dirty="0">
                        <a:solidFill>
                          <a:srgbClr val="0070C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1362219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76324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ole tekstowe 107"/>
          <p:cNvSpPr txBox="1"/>
          <p:nvPr/>
        </p:nvSpPr>
        <p:spPr>
          <a:xfrm>
            <a:off x="801591" y="2807179"/>
            <a:ext cx="8040291" cy="83099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pl-PL" sz="4800" b="1">
                <a:solidFill>
                  <a:schemeClr val="bg1"/>
                </a:solidFill>
              </a:rPr>
              <a:t>Dziękuję za uwagę</a:t>
            </a:r>
            <a:endParaRPr lang="pl-PL"/>
          </a:p>
        </p:txBody>
      </p:sp>
      <p:cxnSp>
        <p:nvCxnSpPr>
          <p:cNvPr id="67" name="Łącznik prosty ze strzałką 66"/>
          <p:cNvCxnSpPr>
            <a:cxnSpLocks/>
          </p:cNvCxnSpPr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7459643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2A0F86658914CB4B80809DCDA8479AE9" ma:contentTypeVersion="11" ma:contentTypeDescription="Utwórz nowy dokument." ma:contentTypeScope="" ma:versionID="c04a8f917ae432799b65c28e2f3309c1">
  <xsd:schema xmlns:xsd="http://www.w3.org/2001/XMLSchema" xmlns:xs="http://www.w3.org/2001/XMLSchema" xmlns:p="http://schemas.microsoft.com/office/2006/metadata/properties" xmlns:ns2="9affde3b-50dd-4e74-9e2c-6b9654ae514a" xmlns:ns3="5df3a10b-8748-402e-bef4-aee373db4dbb" targetNamespace="http://schemas.microsoft.com/office/2006/metadata/properties" ma:root="true" ma:fieldsID="aee99c735deaede188f95562412e745f" ns2:_="" ns3:_="">
    <xsd:import namespace="9affde3b-50dd-4e74-9e2c-6b9654ae514a"/>
    <xsd:import namespace="5df3a10b-8748-402e-bef4-aee373db4db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affde3b-50dd-4e74-9e2c-6b9654ae514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df3a10b-8748-402e-bef4-aee373db4dbb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Udostępniani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Udostępnione dla — szczegóły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zawartości"/>
        <xsd:element ref="dc:title" minOccurs="0" maxOccurs="1" ma:index="4" ma:displayName="Tytuł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47DFC41-DFC4-4E70-80DB-DCB0526E923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6E28105-763F-4193-B043-C170AA0A0327}">
  <ds:schemaRefs>
    <ds:schemaRef ds:uri="http://purl.org/dc/dcmitype/"/>
    <ds:schemaRef ds:uri="5df3a10b-8748-402e-bef4-aee373db4dbb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purl.org/dc/terms/"/>
    <ds:schemaRef ds:uri="http://schemas.openxmlformats.org/package/2006/metadata/core-properties"/>
    <ds:schemaRef ds:uri="9affde3b-50dd-4e74-9e2c-6b9654ae514a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C75806B2-E0D8-4DA6-91AA-1D6F1E7B486A}">
  <ds:schemaRefs>
    <ds:schemaRef ds:uri="5df3a10b-8748-402e-bef4-aee373db4dbb"/>
    <ds:schemaRef ds:uri="9affde3b-50dd-4e74-9e2c-6b9654ae514a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1247</TotalTime>
  <Words>723</Words>
  <Application>Microsoft Office PowerPoint</Application>
  <PresentationFormat>Panoramiczny</PresentationFormat>
  <Paragraphs>187</Paragraphs>
  <Slides>9</Slides>
  <Notes>1</Notes>
  <HiddenSlides>0</HiddenSlides>
  <MMClips>0</MMClips>
  <ScaleCrop>false</ScaleCrop>
  <HeadingPairs>
    <vt:vector size="6" baseType="variant">
      <vt:variant>
        <vt:lpstr>Używane czcionki</vt:lpstr>
      </vt:variant>
      <vt:variant>
        <vt:i4>6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9</vt:i4>
      </vt:variant>
    </vt:vector>
  </HeadingPairs>
  <TitlesOfParts>
    <vt:vector size="16" baseType="lpstr">
      <vt:lpstr>Arial</vt:lpstr>
      <vt:lpstr>Calibri</vt:lpstr>
      <vt:lpstr>Calibri Light</vt:lpstr>
      <vt:lpstr>Times New Roman</vt:lpstr>
      <vt:lpstr>Ubuntu Light</vt:lpstr>
      <vt:lpstr>Wingdings</vt:lpstr>
      <vt:lpstr>Motyw pakietu Office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>Ministerstwo Cyfryzacji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Buraczyński Łukasz</dc:creator>
  <cp:lastModifiedBy>Anna Gałązka</cp:lastModifiedBy>
  <cp:revision>68</cp:revision>
  <cp:lastPrinted>2022-12-12T12:29:13Z</cp:lastPrinted>
  <dcterms:created xsi:type="dcterms:W3CDTF">2017-01-27T12:50:17Z</dcterms:created>
  <dcterms:modified xsi:type="dcterms:W3CDTF">2022-12-14T06:34:54Z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0x0101002A0F86658914CB4B80809DCDA8479AE9</vt:lpwstr>
  </property>
</Properties>
</file>