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70" r:id="rId9"/>
    <p:sldId id="264" r:id="rId10"/>
    <p:sldId id="269" r:id="rId11"/>
    <p:sldId id="267" r:id="rId12"/>
    <p:sldId id="258" r:id="rId1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9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AB6A7-7FDF-4FDB-BFFE-1239D4D02B8C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98CC2-4EF3-4399-BA32-02BDF2121E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803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98CC2-4EF3-4399-BA32-02BDF2121EC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4452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14.12.2022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1040826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Portal zarządzania wiedzą i potencjałem naukowym Uniwersytetu Jagiellońskiego </a:t>
            </a:r>
            <a:r>
              <a:rPr lang="pl-PL" sz="4800" b="1" dirty="0" smtClean="0">
                <a:solidFill>
                  <a:schemeClr val="bg1"/>
                </a:solidFill>
              </a:rPr>
              <a:t>          – </a:t>
            </a:r>
            <a:r>
              <a:rPr lang="pl-PL" sz="4800" b="1" dirty="0">
                <a:solidFill>
                  <a:schemeClr val="bg1"/>
                </a:solidFill>
              </a:rPr>
              <a:t>Collegium Medicum jako moduł</a:t>
            </a:r>
          </a:p>
          <a:p>
            <a:r>
              <a:rPr lang="pl-PL" sz="4800" b="1" dirty="0">
                <a:solidFill>
                  <a:schemeClr val="bg1"/>
                </a:solidFill>
              </a:rPr>
              <a:t>Polskiej Platformy Medycznej 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pl-PL" dirty="0">
                <a:solidFill>
                  <a:srgbClr val="0070C0"/>
                </a:solidFill>
              </a:rPr>
              <a:t>Uniwersytet Jagielloński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</a:t>
            </a:r>
            <a:r>
              <a:rPr lang="pl-PL" dirty="0">
                <a:solidFill>
                  <a:srgbClr val="0070C0"/>
                </a:solidFill>
              </a:rPr>
              <a:t>Uniwersytet Jagielloński Collegium Medicum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</a:t>
            </a:r>
            <a:r>
              <a:rPr lang="pl-PL" dirty="0">
                <a:solidFill>
                  <a:srgbClr val="0070C0"/>
                </a:solidFill>
              </a:rPr>
              <a:t>(nie dotyczy)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227838" y="439890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213952"/>
            <a:ext cx="10829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Zwiększenie dostępności zasobów nauki Uniwersytetu Jagiellońskiego Collegium Medicum poprzez ich zdeponowanie                            na serwerach projektowych w postaci elektronicznej i opatrzenie metadanymi, a także udostępnienie w ramach Polskiej Platformy Medycznej w formatach dostosowanych do przetwarzania maszynowego.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002901"/>
              </p:ext>
            </p:extLst>
          </p:nvPr>
        </p:nvGraphicFramePr>
        <p:xfrm>
          <a:off x="784533" y="2991468"/>
          <a:ext cx="10946674" cy="1045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44212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19.04.2019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18.04.2022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19.04.2019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17.07.2022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86032" y="1386541"/>
            <a:ext cx="11391008" cy="866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</a:t>
            </a:r>
            <a:r>
              <a:rPr lang="pl-PL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Ubuntu Light" panose="020B0304030602030204" pitchFamily="34" charset="0"/>
              </a:rPr>
              <a:t> </a:t>
            </a:r>
            <a:r>
              <a:rPr lang="pl-PL" sz="1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Ubuntu Light" panose="020B0304030602030204" pitchFamily="34" charset="0"/>
              </a:rPr>
              <a:t>POPC 2.3.1, Budżet Państwa część 27 Informatyzacja</a:t>
            </a:r>
          </a:p>
          <a:p>
            <a:pPr marL="0" indent="0">
              <a:spcAft>
                <a:spcPts val="1200"/>
              </a:spcAft>
              <a:buNone/>
            </a:pPr>
            <a:endParaRPr lang="pl-PL" sz="1800" dirty="0">
              <a:solidFill>
                <a:srgbClr val="0070C0"/>
              </a:solidFill>
              <a:effectLst/>
              <a:latin typeface="Arial" panose="020B0604020202020204" pitchFamily="34" charset="0"/>
              <a:ea typeface="Ubuntu Light" panose="020B0304030602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pl-PL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20164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F14E9399-AE4B-2E62-A77A-23346F3238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3991" y="2807209"/>
            <a:ext cx="8441937" cy="380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32065" y="1303922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813709"/>
              </p:ext>
            </p:extLst>
          </p:nvPr>
        </p:nvGraphicFramePr>
        <p:xfrm>
          <a:off x="695400" y="2236116"/>
          <a:ext cx="10783008" cy="3249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zarządzania wiedzą i potencjałem naukowym (lokalny u Beneficjenta projektu)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2022-02</a:t>
                      </a:r>
                      <a:endParaRPr lang="pl-PL" sz="8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2022-05-31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6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zarządzania wiedzą UJ CM włączony w Polską Platformę Medyczną jako jej moduł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  <a:r>
                        <a:rPr kumimoji="0" lang="pl-PL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pl-PL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pl-PL" sz="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(pierwotny termin: 2022-02)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99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API (liczba utworzeń: 15; liczba baz udostępnionych on-line poprzez API: 9)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2022-02</a:t>
                      </a:r>
                      <a:endParaRPr kumimoji="0" lang="pl-PL" sz="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9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MeSH-Pol jako narzędzie wspomagające zarządzanie słownictwem medycznym i wzmacniające aparat informacyjno-wyszukiwawczy w systemach zarządzania wiedzą typu CRIS i systemach katalogowych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  <a:endParaRPr kumimoji="0" lang="pl-PL" sz="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2022-07-15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Produkt szczegółowo uzasadniony i zatwierdzony aneksem nr POPC.02.03.01-00-0070/18-05 z dnia 22.12.2021r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8117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93026" y="1131202"/>
            <a:ext cx="8509677" cy="519305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32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  <a:t/>
            </a:r>
            <a:b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</a:br>
            <a:r>
              <a:rPr lang="pl-PL" sz="1600" b="1" i="1" dirty="0">
                <a:solidFill>
                  <a:srgbClr val="002060"/>
                </a:solidFill>
                <a:cs typeface="Times New Roman" pitchFamily="18" charset="0"/>
              </a:rPr>
              <a:t>udostępnione informacje sektora publicznego i zdigitalizowane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223498"/>
              </p:ext>
            </p:extLst>
          </p:nvPr>
        </p:nvGraphicFramePr>
        <p:xfrm>
          <a:off x="325834" y="1892812"/>
          <a:ext cx="11470640" cy="48655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519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56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5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74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4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6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1 - Artykuły czasopism na prawach OA (pełne teksty)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2 - Monografie (w tym rozdziały) na prawach OA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5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3 - Rozprawy doktorskie w nieograniczonym dostępie i objęte licencją (pełne teksty)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4 – Streszczenia rozpraw doktorskich zarejestrowanych w Medycznej Bibliotece Cyfrowej UJ CM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5216428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5 - Rozprawy doktorskie objęte digitalizacją [Open Access po uzyskaniu zgody autora]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89680"/>
                  </a:ext>
                </a:extLst>
              </a:tr>
              <a:tr h="476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6 - Inne dokumenty piśmiennicze (postery, abstrakty, referaty zjazdowe, komentarze, raporty, publikacje popularno-naukowe itp.)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1071902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7 – Metadane dot. dorobku naukowego pracowników UJ CM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932503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8 – Profile naukowców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85247354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9 - Inne metadane – dot. projektów i grantów  prowadzonych w UJ CM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87673469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Zasób 10 - - Medyczne zasoby internetowe (metadane: opisy i linki)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0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3637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96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3736436" y="1081850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cs typeface="Times New Roman" pitchFamily="18" charset="0"/>
              </a:rPr>
              <a:t>PRODUKTY PROJEKTU </a:t>
            </a:r>
            <a:r>
              <a:rPr lang="pl-PL" b="1" dirty="0"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408" name="Prostokąt 407">
            <a:extLst>
              <a:ext uri="{FF2B5EF4-FFF2-40B4-BE49-F238E27FC236}">
                <a16:creationId xmlns:a16="http://schemas.microsoft.com/office/drawing/2014/main" xmlns="" id="{A359167B-933F-7D30-E298-2DEE1BB1FBA0}"/>
              </a:ext>
            </a:extLst>
          </p:cNvPr>
          <p:cNvSpPr/>
          <p:nvPr/>
        </p:nvSpPr>
        <p:spPr>
          <a:xfrm>
            <a:off x="4602000" y="3827910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i="1" dirty="0">
                <a:solidFill>
                  <a:schemeClr val="tx2"/>
                </a:solidFill>
              </a:rPr>
              <a:t>Portal</a:t>
            </a:r>
            <a:br>
              <a:rPr lang="pl-PL" sz="1100" b="1" i="1" dirty="0">
                <a:solidFill>
                  <a:schemeClr val="tx2"/>
                </a:solidFill>
              </a:rPr>
            </a:br>
            <a:r>
              <a:rPr lang="pl-PL" sz="1100" b="1" i="1" dirty="0">
                <a:solidFill>
                  <a:schemeClr val="tx2"/>
                </a:solidFill>
              </a:rPr>
              <a:t>Zarządzania Wiedzą</a:t>
            </a:r>
            <a:br>
              <a:rPr lang="pl-PL" sz="1100" b="1" i="1" dirty="0">
                <a:solidFill>
                  <a:schemeClr val="tx2"/>
                </a:solidFill>
              </a:rPr>
            </a:br>
            <a:r>
              <a:rPr lang="pl-PL" sz="1100" b="1" i="1" dirty="0">
                <a:solidFill>
                  <a:schemeClr val="tx2"/>
                </a:solidFill>
              </a:rPr>
              <a:t>UJ CM</a:t>
            </a:r>
          </a:p>
        </p:txBody>
      </p:sp>
      <p:sp>
        <p:nvSpPr>
          <p:cNvPr id="409" name="Prostokąt 408">
            <a:extLst>
              <a:ext uri="{FF2B5EF4-FFF2-40B4-BE49-F238E27FC236}">
                <a16:creationId xmlns:a16="http://schemas.microsoft.com/office/drawing/2014/main" xmlns="" id="{D5E73CCD-636E-E3F1-8496-D2E873F5086D}"/>
              </a:ext>
            </a:extLst>
          </p:cNvPr>
          <p:cNvSpPr/>
          <p:nvPr/>
        </p:nvSpPr>
        <p:spPr>
          <a:xfrm>
            <a:off x="4602000" y="2975082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i="1" dirty="0">
                <a:solidFill>
                  <a:schemeClr val="tx2"/>
                </a:solidFill>
              </a:rPr>
              <a:t>MeSH-Pol</a:t>
            </a:r>
          </a:p>
        </p:txBody>
      </p:sp>
      <p:cxnSp>
        <p:nvCxnSpPr>
          <p:cNvPr id="410" name="Łącznik prosty 409">
            <a:extLst>
              <a:ext uri="{FF2B5EF4-FFF2-40B4-BE49-F238E27FC236}">
                <a16:creationId xmlns:a16="http://schemas.microsoft.com/office/drawing/2014/main" xmlns="" id="{51CEE29B-99BE-DEEA-257C-3BDD558E08B6}"/>
              </a:ext>
            </a:extLst>
          </p:cNvPr>
          <p:cNvCxnSpPr>
            <a:cxnSpLocks/>
          </p:cNvCxnSpPr>
          <p:nvPr/>
        </p:nvCxnSpPr>
        <p:spPr>
          <a:xfrm flipV="1">
            <a:off x="5349000" y="3669235"/>
            <a:ext cx="0" cy="16116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Łącznik prosty ze strzałką 410">
            <a:extLst>
              <a:ext uri="{FF2B5EF4-FFF2-40B4-BE49-F238E27FC236}">
                <a16:creationId xmlns:a16="http://schemas.microsoft.com/office/drawing/2014/main" xmlns="" id="{E70F588F-8CB7-0AFE-EDBC-E4ECE406DF76}"/>
              </a:ext>
            </a:extLst>
          </p:cNvPr>
          <p:cNvCxnSpPr>
            <a:cxnSpLocks/>
          </p:cNvCxnSpPr>
          <p:nvPr/>
        </p:nvCxnSpPr>
        <p:spPr>
          <a:xfrm>
            <a:off x="5349000" y="3817277"/>
            <a:ext cx="0" cy="12457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" name="Prostokąt 411">
            <a:extLst>
              <a:ext uri="{FF2B5EF4-FFF2-40B4-BE49-F238E27FC236}">
                <a16:creationId xmlns:a16="http://schemas.microsoft.com/office/drawing/2014/main" xmlns="" id="{6DC8E9C0-4AAB-CDB7-7AF8-F113A0303E83}"/>
              </a:ext>
            </a:extLst>
          </p:cNvPr>
          <p:cNvSpPr/>
          <p:nvPr/>
        </p:nvSpPr>
        <p:spPr>
          <a:xfrm>
            <a:off x="6681272" y="2342962"/>
            <a:ext cx="1332000" cy="648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Katalogi biblioteczne</a:t>
            </a:r>
            <a:r>
              <a:rPr lang="pl-PL" sz="1000" i="1" dirty="0">
                <a:solidFill>
                  <a:schemeClr val="bg1"/>
                </a:solidFill>
              </a:rPr>
              <a:t/>
            </a:r>
            <a:br>
              <a:rPr lang="pl-PL" sz="1000" i="1" dirty="0">
                <a:solidFill>
                  <a:schemeClr val="bg1"/>
                </a:solidFill>
              </a:rPr>
            </a:br>
            <a:r>
              <a:rPr lang="pl-PL" sz="1000" i="1" dirty="0">
                <a:solidFill>
                  <a:schemeClr val="bg1"/>
                </a:solidFill>
              </a:rPr>
              <a:t>(Alma)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13" name="Prostokąt 412">
            <a:extLst>
              <a:ext uri="{FF2B5EF4-FFF2-40B4-BE49-F238E27FC236}">
                <a16:creationId xmlns:a16="http://schemas.microsoft.com/office/drawing/2014/main" xmlns="" id="{5AC75C8E-4522-8C4A-E745-9A2C0AAD79EC}"/>
              </a:ext>
            </a:extLst>
          </p:cNvPr>
          <p:cNvSpPr/>
          <p:nvPr/>
        </p:nvSpPr>
        <p:spPr>
          <a:xfrm>
            <a:off x="2434864" y="1490829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PubMed</a:t>
            </a:r>
            <a:br>
              <a:rPr lang="pl-PL" sz="1000" b="1" i="1" dirty="0">
                <a:solidFill>
                  <a:schemeClr val="bg1"/>
                </a:solidFill>
              </a:rPr>
            </a:br>
            <a:r>
              <a:rPr lang="pl-PL" sz="1000" b="1" i="1" dirty="0">
                <a:solidFill>
                  <a:schemeClr val="bg1"/>
                </a:solidFill>
              </a:rPr>
              <a:t>(podsystem MeSH)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14" name="Prostokąt 413">
            <a:extLst>
              <a:ext uri="{FF2B5EF4-FFF2-40B4-BE49-F238E27FC236}">
                <a16:creationId xmlns:a16="http://schemas.microsoft.com/office/drawing/2014/main" xmlns="" id="{C486A72F-650B-5764-929D-6B6EE80F0961}"/>
              </a:ext>
            </a:extLst>
          </p:cNvPr>
          <p:cNvSpPr/>
          <p:nvPr/>
        </p:nvSpPr>
        <p:spPr>
          <a:xfrm>
            <a:off x="2438579" y="2298042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PubMed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15" name="Prostokąt 414">
            <a:extLst>
              <a:ext uri="{FF2B5EF4-FFF2-40B4-BE49-F238E27FC236}">
                <a16:creationId xmlns:a16="http://schemas.microsoft.com/office/drawing/2014/main" xmlns="" id="{C7B12416-361A-41DD-30CD-D9AC3F69D62B}"/>
              </a:ext>
            </a:extLst>
          </p:cNvPr>
          <p:cNvSpPr/>
          <p:nvPr/>
        </p:nvSpPr>
        <p:spPr>
          <a:xfrm>
            <a:off x="105599" y="3679853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err="1">
                <a:solidFill>
                  <a:schemeClr val="bg1"/>
                </a:solidFill>
              </a:rPr>
              <a:t>PlumX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16" name="Prostokąt 415">
            <a:extLst>
              <a:ext uri="{FF2B5EF4-FFF2-40B4-BE49-F238E27FC236}">
                <a16:creationId xmlns:a16="http://schemas.microsoft.com/office/drawing/2014/main" xmlns="" id="{0C287E69-4897-A206-964C-C172CEEB4B01}"/>
              </a:ext>
            </a:extLst>
          </p:cNvPr>
          <p:cNvSpPr/>
          <p:nvPr/>
        </p:nvSpPr>
        <p:spPr>
          <a:xfrm>
            <a:off x="114051" y="4446434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err="1">
                <a:solidFill>
                  <a:schemeClr val="bg1"/>
                </a:solidFill>
              </a:rPr>
              <a:t>Altmetric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17" name="Prostokąt 416">
            <a:extLst>
              <a:ext uri="{FF2B5EF4-FFF2-40B4-BE49-F238E27FC236}">
                <a16:creationId xmlns:a16="http://schemas.microsoft.com/office/drawing/2014/main" xmlns="" id="{2816A6DB-3606-9449-0612-9E2DD773C5D1}"/>
              </a:ext>
            </a:extLst>
          </p:cNvPr>
          <p:cNvSpPr/>
          <p:nvPr/>
        </p:nvSpPr>
        <p:spPr>
          <a:xfrm>
            <a:off x="122400" y="2221880"/>
            <a:ext cx="1332000" cy="648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Web of Science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18" name="Prostokąt 417">
            <a:extLst>
              <a:ext uri="{FF2B5EF4-FFF2-40B4-BE49-F238E27FC236}">
                <a16:creationId xmlns:a16="http://schemas.microsoft.com/office/drawing/2014/main" xmlns="" id="{D9BC621A-DAD8-DE18-A267-C735D3CC87D0}"/>
              </a:ext>
            </a:extLst>
          </p:cNvPr>
          <p:cNvSpPr/>
          <p:nvPr/>
        </p:nvSpPr>
        <p:spPr>
          <a:xfrm>
            <a:off x="114051" y="5914721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Sherpa Romeo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19" name="Prostokąt 418">
            <a:extLst>
              <a:ext uri="{FF2B5EF4-FFF2-40B4-BE49-F238E27FC236}">
                <a16:creationId xmlns:a16="http://schemas.microsoft.com/office/drawing/2014/main" xmlns="" id="{20787962-E1E3-A904-D08F-DA4115072182}"/>
              </a:ext>
            </a:extLst>
          </p:cNvPr>
          <p:cNvSpPr/>
          <p:nvPr/>
        </p:nvSpPr>
        <p:spPr>
          <a:xfrm>
            <a:off x="114051" y="2953214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err="1">
                <a:solidFill>
                  <a:schemeClr val="bg1"/>
                </a:solidFill>
              </a:rPr>
              <a:t>Scopus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20" name="Prostokąt 419">
            <a:extLst>
              <a:ext uri="{FF2B5EF4-FFF2-40B4-BE49-F238E27FC236}">
                <a16:creationId xmlns:a16="http://schemas.microsoft.com/office/drawing/2014/main" xmlns="" id="{27B09B68-07A8-E1ED-9D67-27ACADD0D7D0}"/>
              </a:ext>
            </a:extLst>
          </p:cNvPr>
          <p:cNvSpPr/>
          <p:nvPr/>
        </p:nvSpPr>
        <p:spPr>
          <a:xfrm>
            <a:off x="131458" y="1490829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err="1">
                <a:solidFill>
                  <a:schemeClr val="bg1"/>
                </a:solidFill>
              </a:rPr>
              <a:t>Crossref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21" name="Prostokąt 420">
            <a:extLst>
              <a:ext uri="{FF2B5EF4-FFF2-40B4-BE49-F238E27FC236}">
                <a16:creationId xmlns:a16="http://schemas.microsoft.com/office/drawing/2014/main" xmlns="" id="{27ACE7F0-8E6B-E13A-C131-A1C64A247B9C}"/>
              </a:ext>
            </a:extLst>
          </p:cNvPr>
          <p:cNvSpPr/>
          <p:nvPr/>
        </p:nvSpPr>
        <p:spPr>
          <a:xfrm>
            <a:off x="122400" y="5190932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err="1">
                <a:solidFill>
                  <a:schemeClr val="bg1"/>
                </a:solidFill>
              </a:rPr>
              <a:t>Journal</a:t>
            </a:r>
            <a:r>
              <a:rPr lang="pl-PL" sz="1000" b="1" i="1" dirty="0">
                <a:solidFill>
                  <a:schemeClr val="bg1"/>
                </a:solidFill>
              </a:rPr>
              <a:t> </a:t>
            </a:r>
            <a:r>
              <a:rPr lang="pl-PL" sz="1000" b="1" i="1" dirty="0" err="1">
                <a:solidFill>
                  <a:schemeClr val="bg1"/>
                </a:solidFill>
              </a:rPr>
              <a:t>Citation</a:t>
            </a:r>
            <a:r>
              <a:rPr lang="pl-PL" sz="1000" b="1" i="1" dirty="0">
                <a:solidFill>
                  <a:schemeClr val="bg1"/>
                </a:solidFill>
              </a:rPr>
              <a:t> </a:t>
            </a:r>
            <a:r>
              <a:rPr lang="pl-PL" sz="1000" b="1" i="1" dirty="0" err="1">
                <a:solidFill>
                  <a:schemeClr val="bg1"/>
                </a:solidFill>
              </a:rPr>
              <a:t>Reports</a:t>
            </a:r>
            <a:endParaRPr lang="pl-PL" sz="1000" b="1" i="1" dirty="0">
              <a:solidFill>
                <a:schemeClr val="bg1"/>
              </a:solidFill>
            </a:endParaRPr>
          </a:p>
        </p:txBody>
      </p:sp>
      <p:sp>
        <p:nvSpPr>
          <p:cNvPr id="422" name="Prostokąt 421">
            <a:extLst>
              <a:ext uri="{FF2B5EF4-FFF2-40B4-BE49-F238E27FC236}">
                <a16:creationId xmlns:a16="http://schemas.microsoft.com/office/drawing/2014/main" xmlns="" id="{8AB30399-5EB4-F4B0-F2C3-F1999F4F7E9F}"/>
              </a:ext>
            </a:extLst>
          </p:cNvPr>
          <p:cNvSpPr/>
          <p:nvPr/>
        </p:nvSpPr>
        <p:spPr>
          <a:xfrm>
            <a:off x="2435504" y="3125445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Expertus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23" name="Prostokąt 422">
            <a:extLst>
              <a:ext uri="{FF2B5EF4-FFF2-40B4-BE49-F238E27FC236}">
                <a16:creationId xmlns:a16="http://schemas.microsoft.com/office/drawing/2014/main" xmlns="" id="{E63429BA-C1D8-49D2-90AC-25706B873BE9}"/>
              </a:ext>
            </a:extLst>
          </p:cNvPr>
          <p:cNvSpPr/>
          <p:nvPr/>
        </p:nvSpPr>
        <p:spPr>
          <a:xfrm>
            <a:off x="2420791" y="5257251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ORCID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24" name="Prostokąt 423">
            <a:extLst>
              <a:ext uri="{FF2B5EF4-FFF2-40B4-BE49-F238E27FC236}">
                <a16:creationId xmlns:a16="http://schemas.microsoft.com/office/drawing/2014/main" xmlns="" id="{B9DA4CEB-98D4-DCF4-7EC7-2E34E9ABB2F1}"/>
              </a:ext>
            </a:extLst>
          </p:cNvPr>
          <p:cNvSpPr/>
          <p:nvPr/>
        </p:nvSpPr>
        <p:spPr>
          <a:xfrm>
            <a:off x="2426576" y="4404345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SAP</a:t>
            </a:r>
            <a:r>
              <a:rPr lang="pl-PL" sz="1000" i="1" dirty="0">
                <a:solidFill>
                  <a:schemeClr val="bg1"/>
                </a:solidFill>
              </a:rPr>
              <a:t/>
            </a:r>
            <a:br>
              <a:rPr lang="pl-PL" sz="1000" i="1" dirty="0">
                <a:solidFill>
                  <a:schemeClr val="bg1"/>
                </a:solidFill>
              </a:rPr>
            </a:br>
            <a:r>
              <a:rPr lang="pl-PL" sz="1000" i="1" dirty="0">
                <a:solidFill>
                  <a:schemeClr val="bg1"/>
                </a:solidFill>
              </a:rPr>
              <a:t>(</a:t>
            </a:r>
            <a:r>
              <a:rPr lang="pl-PL" sz="800" i="1" dirty="0">
                <a:solidFill>
                  <a:schemeClr val="bg1"/>
                </a:solidFill>
              </a:rPr>
              <a:t>dane osobowe, struktura organizacyjna, dane o projektach</a:t>
            </a:r>
            <a:r>
              <a:rPr lang="pl-PL" sz="1000" i="1" dirty="0">
                <a:solidFill>
                  <a:schemeClr val="bg1"/>
                </a:solidFill>
              </a:rPr>
              <a:t>)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425" name="Prostokąt 424">
            <a:extLst>
              <a:ext uri="{FF2B5EF4-FFF2-40B4-BE49-F238E27FC236}">
                <a16:creationId xmlns:a16="http://schemas.microsoft.com/office/drawing/2014/main" xmlns="" id="{FB5444B7-4CC4-5D31-D8D8-E134BEF2881B}"/>
              </a:ext>
            </a:extLst>
          </p:cNvPr>
          <p:cNvSpPr/>
          <p:nvPr/>
        </p:nvSpPr>
        <p:spPr>
          <a:xfrm>
            <a:off x="2434864" y="6126877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YouTube</a:t>
            </a:r>
            <a:endParaRPr lang="pl-PL" sz="1000" b="1" dirty="0">
              <a:solidFill>
                <a:schemeClr val="bg1"/>
              </a:solidFill>
            </a:endParaRPr>
          </a:p>
        </p:txBody>
      </p:sp>
      <p:cxnSp>
        <p:nvCxnSpPr>
          <p:cNvPr id="426" name="Łącznik prosty 425">
            <a:extLst>
              <a:ext uri="{FF2B5EF4-FFF2-40B4-BE49-F238E27FC236}">
                <a16:creationId xmlns:a16="http://schemas.microsoft.com/office/drawing/2014/main" xmlns="" id="{93B0230A-BBE5-D0F9-B275-6CFE3831510B}"/>
              </a:ext>
            </a:extLst>
          </p:cNvPr>
          <p:cNvCxnSpPr>
            <a:cxnSpLocks/>
          </p:cNvCxnSpPr>
          <p:nvPr/>
        </p:nvCxnSpPr>
        <p:spPr>
          <a:xfrm flipH="1">
            <a:off x="1903624" y="1814829"/>
            <a:ext cx="1848" cy="443883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7" name="Łącznik prosty 426">
            <a:extLst>
              <a:ext uri="{FF2B5EF4-FFF2-40B4-BE49-F238E27FC236}">
                <a16:creationId xmlns:a16="http://schemas.microsoft.com/office/drawing/2014/main" xmlns="" id="{87784A4A-BC8A-88D8-6B0F-5ECDD5B94E74}"/>
              </a:ext>
            </a:extLst>
          </p:cNvPr>
          <p:cNvCxnSpPr>
            <a:cxnSpLocks/>
            <a:endCxn id="420" idx="3"/>
          </p:cNvCxnSpPr>
          <p:nvPr/>
        </p:nvCxnSpPr>
        <p:spPr>
          <a:xfrm flipH="1">
            <a:off x="1463458" y="1814829"/>
            <a:ext cx="45111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8" name="Łącznik prosty ze strzałką 427">
            <a:extLst>
              <a:ext uri="{FF2B5EF4-FFF2-40B4-BE49-F238E27FC236}">
                <a16:creationId xmlns:a16="http://schemas.microsoft.com/office/drawing/2014/main" xmlns="" id="{90B21763-DFF7-64BA-52F4-6B629F0D8718}"/>
              </a:ext>
            </a:extLst>
          </p:cNvPr>
          <p:cNvCxnSpPr>
            <a:cxnSpLocks/>
            <a:endCxn id="408" idx="1"/>
          </p:cNvCxnSpPr>
          <p:nvPr/>
        </p:nvCxnSpPr>
        <p:spPr>
          <a:xfrm>
            <a:off x="1907270" y="4223910"/>
            <a:ext cx="2694730" cy="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9" name="Łącznik prosty 428">
            <a:extLst>
              <a:ext uri="{FF2B5EF4-FFF2-40B4-BE49-F238E27FC236}">
                <a16:creationId xmlns:a16="http://schemas.microsoft.com/office/drawing/2014/main" xmlns="" id="{2418E2E1-2921-AA41-2980-0A188986EC5F}"/>
              </a:ext>
            </a:extLst>
          </p:cNvPr>
          <p:cNvCxnSpPr>
            <a:cxnSpLocks/>
            <a:stCxn id="417" idx="3"/>
          </p:cNvCxnSpPr>
          <p:nvPr/>
        </p:nvCxnSpPr>
        <p:spPr>
          <a:xfrm>
            <a:off x="1454400" y="2545880"/>
            <a:ext cx="45111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0" name="Łącznik prosty 429">
            <a:extLst>
              <a:ext uri="{FF2B5EF4-FFF2-40B4-BE49-F238E27FC236}">
                <a16:creationId xmlns:a16="http://schemas.microsoft.com/office/drawing/2014/main" xmlns="" id="{004B20B8-E8E4-A135-318B-775331FE2EE8}"/>
              </a:ext>
            </a:extLst>
          </p:cNvPr>
          <p:cNvCxnSpPr>
            <a:cxnSpLocks/>
            <a:stCxn id="419" idx="3"/>
          </p:cNvCxnSpPr>
          <p:nvPr/>
        </p:nvCxnSpPr>
        <p:spPr>
          <a:xfrm flipV="1">
            <a:off x="1446051" y="3276932"/>
            <a:ext cx="458508" cy="28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1" name="Łącznik prosty 430">
            <a:extLst>
              <a:ext uri="{FF2B5EF4-FFF2-40B4-BE49-F238E27FC236}">
                <a16:creationId xmlns:a16="http://schemas.microsoft.com/office/drawing/2014/main" xmlns="" id="{D52BAAEF-D25C-D3E2-849F-44401F017BD9}"/>
              </a:ext>
            </a:extLst>
          </p:cNvPr>
          <p:cNvCxnSpPr>
            <a:cxnSpLocks/>
            <a:stCxn id="415" idx="3"/>
          </p:cNvCxnSpPr>
          <p:nvPr/>
        </p:nvCxnSpPr>
        <p:spPr>
          <a:xfrm>
            <a:off x="1437599" y="4003853"/>
            <a:ext cx="476971" cy="6331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2" name="Łącznik prosty 431">
            <a:extLst>
              <a:ext uri="{FF2B5EF4-FFF2-40B4-BE49-F238E27FC236}">
                <a16:creationId xmlns:a16="http://schemas.microsoft.com/office/drawing/2014/main" xmlns="" id="{A401963C-B181-77E6-23D7-597D562FD8E9}"/>
              </a:ext>
            </a:extLst>
          </p:cNvPr>
          <p:cNvCxnSpPr>
            <a:cxnSpLocks/>
            <a:stCxn id="416" idx="3"/>
          </p:cNvCxnSpPr>
          <p:nvPr/>
        </p:nvCxnSpPr>
        <p:spPr>
          <a:xfrm>
            <a:off x="1446051" y="4770434"/>
            <a:ext cx="458508" cy="1031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3" name="Łącznik prosty 432">
            <a:extLst>
              <a:ext uri="{FF2B5EF4-FFF2-40B4-BE49-F238E27FC236}">
                <a16:creationId xmlns:a16="http://schemas.microsoft.com/office/drawing/2014/main" xmlns="" id="{AE37C6C4-761E-A40E-32D6-FEFEC71EEB77}"/>
              </a:ext>
            </a:extLst>
          </p:cNvPr>
          <p:cNvCxnSpPr>
            <a:cxnSpLocks/>
            <a:stCxn id="421" idx="3"/>
          </p:cNvCxnSpPr>
          <p:nvPr/>
        </p:nvCxnSpPr>
        <p:spPr>
          <a:xfrm>
            <a:off x="1454400" y="5514932"/>
            <a:ext cx="44922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4" name="Łącznik prosty 433">
            <a:extLst>
              <a:ext uri="{FF2B5EF4-FFF2-40B4-BE49-F238E27FC236}">
                <a16:creationId xmlns:a16="http://schemas.microsoft.com/office/drawing/2014/main" xmlns="" id="{15FED047-65E3-485D-65BF-8DFA388E2CA6}"/>
              </a:ext>
            </a:extLst>
          </p:cNvPr>
          <p:cNvCxnSpPr>
            <a:cxnSpLocks/>
            <a:endCxn id="418" idx="3"/>
          </p:cNvCxnSpPr>
          <p:nvPr/>
        </p:nvCxnSpPr>
        <p:spPr>
          <a:xfrm flipH="1">
            <a:off x="1446051" y="6232818"/>
            <a:ext cx="457573" cy="5903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5" name="Łącznik prosty ze strzałką 434">
            <a:extLst>
              <a:ext uri="{FF2B5EF4-FFF2-40B4-BE49-F238E27FC236}">
                <a16:creationId xmlns:a16="http://schemas.microsoft.com/office/drawing/2014/main" xmlns="" id="{59AF0E7A-8E81-883A-BB60-5E969EF0ED11}"/>
              </a:ext>
            </a:extLst>
          </p:cNvPr>
          <p:cNvCxnSpPr>
            <a:stCxn id="413" idx="3"/>
            <a:endCxn id="409" idx="1"/>
          </p:cNvCxnSpPr>
          <p:nvPr/>
        </p:nvCxnSpPr>
        <p:spPr>
          <a:xfrm>
            <a:off x="3766864" y="1814829"/>
            <a:ext cx="835136" cy="15562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6" name="Łącznik prosty ze strzałką 435">
            <a:extLst>
              <a:ext uri="{FF2B5EF4-FFF2-40B4-BE49-F238E27FC236}">
                <a16:creationId xmlns:a16="http://schemas.microsoft.com/office/drawing/2014/main" xmlns="" id="{C20B435B-8884-7E01-D7EF-9EE05B3CCBDA}"/>
              </a:ext>
            </a:extLst>
          </p:cNvPr>
          <p:cNvCxnSpPr>
            <a:cxnSpLocks/>
            <a:stCxn id="414" idx="3"/>
          </p:cNvCxnSpPr>
          <p:nvPr/>
        </p:nvCxnSpPr>
        <p:spPr>
          <a:xfrm>
            <a:off x="3770579" y="2622042"/>
            <a:ext cx="838721" cy="13495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7" name="Łącznik prosty ze strzałką 436">
            <a:extLst>
              <a:ext uri="{FF2B5EF4-FFF2-40B4-BE49-F238E27FC236}">
                <a16:creationId xmlns:a16="http://schemas.microsoft.com/office/drawing/2014/main" xmlns="" id="{E623B288-6F1C-77AB-5DCB-D441323F6878}"/>
              </a:ext>
            </a:extLst>
          </p:cNvPr>
          <p:cNvCxnSpPr>
            <a:cxnSpLocks/>
            <a:stCxn id="422" idx="3"/>
          </p:cNvCxnSpPr>
          <p:nvPr/>
        </p:nvCxnSpPr>
        <p:spPr>
          <a:xfrm>
            <a:off x="3767504" y="3449445"/>
            <a:ext cx="834496" cy="6629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8" name="Łącznik: łamany 437">
            <a:extLst>
              <a:ext uri="{FF2B5EF4-FFF2-40B4-BE49-F238E27FC236}">
                <a16:creationId xmlns:a16="http://schemas.microsoft.com/office/drawing/2014/main" xmlns="" id="{6EE02362-A06A-5CED-9B8C-302E8494BAC8}"/>
              </a:ext>
            </a:extLst>
          </p:cNvPr>
          <p:cNvCxnSpPr>
            <a:cxnSpLocks/>
            <a:stCxn id="425" idx="3"/>
            <a:endCxn id="408" idx="2"/>
          </p:cNvCxnSpPr>
          <p:nvPr/>
        </p:nvCxnSpPr>
        <p:spPr>
          <a:xfrm flipV="1">
            <a:off x="3766864" y="4619998"/>
            <a:ext cx="1582136" cy="1830879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9" name="Prostokąt 438">
            <a:extLst>
              <a:ext uri="{FF2B5EF4-FFF2-40B4-BE49-F238E27FC236}">
                <a16:creationId xmlns:a16="http://schemas.microsoft.com/office/drawing/2014/main" xmlns="" id="{25AEC5BA-A7D6-01CD-91F5-4B35A345EB61}"/>
              </a:ext>
            </a:extLst>
          </p:cNvPr>
          <p:cNvSpPr/>
          <p:nvPr/>
        </p:nvSpPr>
        <p:spPr>
          <a:xfrm>
            <a:off x="8826664" y="3971598"/>
            <a:ext cx="1332000" cy="648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DART Europe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40" name="Prostokąt 439">
            <a:extLst>
              <a:ext uri="{FF2B5EF4-FFF2-40B4-BE49-F238E27FC236}">
                <a16:creationId xmlns:a16="http://schemas.microsoft.com/office/drawing/2014/main" xmlns="" id="{D3052C48-1985-7816-F8C3-68391AA5CA50}"/>
              </a:ext>
            </a:extLst>
          </p:cNvPr>
          <p:cNvSpPr/>
          <p:nvPr/>
        </p:nvSpPr>
        <p:spPr>
          <a:xfrm>
            <a:off x="8838664" y="2206905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Google Scholar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41" name="Prostokąt 440">
            <a:extLst>
              <a:ext uri="{FF2B5EF4-FFF2-40B4-BE49-F238E27FC236}">
                <a16:creationId xmlns:a16="http://schemas.microsoft.com/office/drawing/2014/main" xmlns="" id="{2820BEFF-4C70-C819-9E6D-ACD76ADF9650}"/>
              </a:ext>
            </a:extLst>
          </p:cNvPr>
          <p:cNvSpPr/>
          <p:nvPr/>
        </p:nvSpPr>
        <p:spPr>
          <a:xfrm>
            <a:off x="8826664" y="4842478"/>
            <a:ext cx="1332000" cy="648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 err="1">
                <a:solidFill>
                  <a:schemeClr val="bg1"/>
                </a:solidFill>
              </a:rPr>
              <a:t>DataCite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42" name="Prostokąt 441">
            <a:extLst>
              <a:ext uri="{FF2B5EF4-FFF2-40B4-BE49-F238E27FC236}">
                <a16:creationId xmlns:a16="http://schemas.microsoft.com/office/drawing/2014/main" xmlns="" id="{3B0ACE36-51C1-217C-CE95-B99EDFC5E5DB}"/>
              </a:ext>
            </a:extLst>
          </p:cNvPr>
          <p:cNvSpPr/>
          <p:nvPr/>
        </p:nvSpPr>
        <p:spPr>
          <a:xfrm>
            <a:off x="8838664" y="2975082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Google Analytics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43" name="Prostokąt 442">
            <a:extLst>
              <a:ext uri="{FF2B5EF4-FFF2-40B4-BE49-F238E27FC236}">
                <a16:creationId xmlns:a16="http://schemas.microsoft.com/office/drawing/2014/main" xmlns="" id="{921D99A9-A0B2-9B2B-AF59-2FFCC20A7400}"/>
              </a:ext>
            </a:extLst>
          </p:cNvPr>
          <p:cNvSpPr/>
          <p:nvPr/>
        </p:nvSpPr>
        <p:spPr>
          <a:xfrm>
            <a:off x="8826664" y="5730833"/>
            <a:ext cx="1332000" cy="648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Repozytorium Otwartych Danych Badawczych Uczelni Krakowskich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44" name="Prostokąt 443">
            <a:extLst>
              <a:ext uri="{FF2B5EF4-FFF2-40B4-BE49-F238E27FC236}">
                <a16:creationId xmlns:a16="http://schemas.microsoft.com/office/drawing/2014/main" xmlns="" id="{4378D2E3-75DF-AACE-4F5C-CB52A32787A5}"/>
              </a:ext>
            </a:extLst>
          </p:cNvPr>
          <p:cNvSpPr/>
          <p:nvPr/>
        </p:nvSpPr>
        <p:spPr>
          <a:xfrm>
            <a:off x="6694783" y="3145940"/>
            <a:ext cx="1332000" cy="648000"/>
          </a:xfrm>
          <a:prstGeom prst="rect">
            <a:avLst/>
          </a:prstGeom>
          <a:solidFill>
            <a:srgbClr val="0070C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Polska Platforma Medyczna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45" name="Prostokąt 444">
            <a:extLst>
              <a:ext uri="{FF2B5EF4-FFF2-40B4-BE49-F238E27FC236}">
                <a16:creationId xmlns:a16="http://schemas.microsoft.com/office/drawing/2014/main" xmlns="" id="{CE72D303-41E1-1477-CC73-77F5311CC3D4}"/>
              </a:ext>
            </a:extLst>
          </p:cNvPr>
          <p:cNvSpPr/>
          <p:nvPr/>
        </p:nvSpPr>
        <p:spPr>
          <a:xfrm>
            <a:off x="6724917" y="5467453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Cyfrowa Biblioteka Medyczna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446" name="Prostokąt 445">
            <a:extLst>
              <a:ext uri="{FF2B5EF4-FFF2-40B4-BE49-F238E27FC236}">
                <a16:creationId xmlns:a16="http://schemas.microsoft.com/office/drawing/2014/main" xmlns="" id="{26A08B05-337F-5556-68B7-27C4C96B934A}"/>
              </a:ext>
            </a:extLst>
          </p:cNvPr>
          <p:cNvSpPr/>
          <p:nvPr/>
        </p:nvSpPr>
        <p:spPr>
          <a:xfrm>
            <a:off x="6724917" y="4653969"/>
            <a:ext cx="1332000" cy="648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b="1" i="1" dirty="0">
                <a:solidFill>
                  <a:schemeClr val="bg1"/>
                </a:solidFill>
              </a:rPr>
              <a:t>Repozytorium Uniwersytetu Jagiellońskiego</a:t>
            </a:r>
            <a:endParaRPr lang="pl-PL" sz="1000" b="1" dirty="0">
              <a:solidFill>
                <a:schemeClr val="bg1"/>
              </a:solidFill>
            </a:endParaRPr>
          </a:p>
        </p:txBody>
      </p:sp>
      <p:cxnSp>
        <p:nvCxnSpPr>
          <p:cNvPr id="447" name="Łącznik prosty ze strzałką 446">
            <a:extLst>
              <a:ext uri="{FF2B5EF4-FFF2-40B4-BE49-F238E27FC236}">
                <a16:creationId xmlns:a16="http://schemas.microsoft.com/office/drawing/2014/main" xmlns="" id="{ED913AE6-8E6C-5E20-511F-D4F593630DB5}"/>
              </a:ext>
            </a:extLst>
          </p:cNvPr>
          <p:cNvCxnSpPr>
            <a:cxnSpLocks/>
            <a:stCxn id="409" idx="3"/>
            <a:endCxn id="412" idx="1"/>
          </p:cNvCxnSpPr>
          <p:nvPr/>
        </p:nvCxnSpPr>
        <p:spPr>
          <a:xfrm flipV="1">
            <a:off x="6096000" y="2666962"/>
            <a:ext cx="585272" cy="7041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8" name="Łącznik prosty ze strzałką 447">
            <a:extLst>
              <a:ext uri="{FF2B5EF4-FFF2-40B4-BE49-F238E27FC236}">
                <a16:creationId xmlns:a16="http://schemas.microsoft.com/office/drawing/2014/main" xmlns="" id="{5327E79F-FF66-1BE6-4846-C02B8C4686A0}"/>
              </a:ext>
            </a:extLst>
          </p:cNvPr>
          <p:cNvCxnSpPr>
            <a:stCxn id="408" idx="3"/>
            <a:endCxn id="444" idx="1"/>
          </p:cNvCxnSpPr>
          <p:nvPr/>
        </p:nvCxnSpPr>
        <p:spPr>
          <a:xfrm flipV="1">
            <a:off x="6096000" y="3469940"/>
            <a:ext cx="598783" cy="7540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9" name="Łącznik prosty ze strzałką 448">
            <a:extLst>
              <a:ext uri="{FF2B5EF4-FFF2-40B4-BE49-F238E27FC236}">
                <a16:creationId xmlns:a16="http://schemas.microsoft.com/office/drawing/2014/main" xmlns="" id="{018063C0-8F44-76E5-6CE7-518203C371C0}"/>
              </a:ext>
            </a:extLst>
          </p:cNvPr>
          <p:cNvCxnSpPr>
            <a:cxnSpLocks/>
            <a:stCxn id="409" idx="3"/>
          </p:cNvCxnSpPr>
          <p:nvPr/>
        </p:nvCxnSpPr>
        <p:spPr>
          <a:xfrm flipV="1">
            <a:off x="6096000" y="3344942"/>
            <a:ext cx="609271" cy="261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0" name="Łącznik prosty ze strzałką 449">
            <a:extLst>
              <a:ext uri="{FF2B5EF4-FFF2-40B4-BE49-F238E27FC236}">
                <a16:creationId xmlns:a16="http://schemas.microsoft.com/office/drawing/2014/main" xmlns="" id="{722B248D-F481-8764-CB83-7B94CDCE3F50}"/>
              </a:ext>
            </a:extLst>
          </p:cNvPr>
          <p:cNvCxnSpPr>
            <a:stCxn id="408" idx="3"/>
            <a:endCxn id="446" idx="1"/>
          </p:cNvCxnSpPr>
          <p:nvPr/>
        </p:nvCxnSpPr>
        <p:spPr>
          <a:xfrm>
            <a:off x="6096000" y="4223954"/>
            <a:ext cx="628917" cy="7540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1" name="Łącznik prosty ze strzałką 450">
            <a:extLst>
              <a:ext uri="{FF2B5EF4-FFF2-40B4-BE49-F238E27FC236}">
                <a16:creationId xmlns:a16="http://schemas.microsoft.com/office/drawing/2014/main" xmlns="" id="{6F6DBE83-A2BF-C64A-FF19-6A5C1908FA3E}"/>
              </a:ext>
            </a:extLst>
          </p:cNvPr>
          <p:cNvCxnSpPr>
            <a:stCxn id="408" idx="3"/>
            <a:endCxn id="445" idx="1"/>
          </p:cNvCxnSpPr>
          <p:nvPr/>
        </p:nvCxnSpPr>
        <p:spPr>
          <a:xfrm>
            <a:off x="6096000" y="4223954"/>
            <a:ext cx="628917" cy="15674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2" name="Łącznik prosty 451">
            <a:extLst>
              <a:ext uri="{FF2B5EF4-FFF2-40B4-BE49-F238E27FC236}">
                <a16:creationId xmlns:a16="http://schemas.microsoft.com/office/drawing/2014/main" xmlns="" id="{EAE06D59-4AD7-F8C3-82AB-5C69698FE5E1}"/>
              </a:ext>
            </a:extLst>
          </p:cNvPr>
          <p:cNvCxnSpPr>
            <a:cxnSpLocks/>
            <a:stCxn id="408" idx="3"/>
          </p:cNvCxnSpPr>
          <p:nvPr/>
        </p:nvCxnSpPr>
        <p:spPr>
          <a:xfrm>
            <a:off x="6096000" y="4223954"/>
            <a:ext cx="224526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3" name="Łącznik prosty ze strzałką 452">
            <a:extLst>
              <a:ext uri="{FF2B5EF4-FFF2-40B4-BE49-F238E27FC236}">
                <a16:creationId xmlns:a16="http://schemas.microsoft.com/office/drawing/2014/main" xmlns="" id="{58396F36-1217-8E9B-DB7D-D2C0A3103C1D}"/>
              </a:ext>
            </a:extLst>
          </p:cNvPr>
          <p:cNvCxnSpPr>
            <a:cxnSpLocks/>
          </p:cNvCxnSpPr>
          <p:nvPr/>
        </p:nvCxnSpPr>
        <p:spPr>
          <a:xfrm flipV="1">
            <a:off x="8338433" y="3647599"/>
            <a:ext cx="512230" cy="5759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4" name="Łącznik prosty ze strzałką 453">
            <a:extLst>
              <a:ext uri="{FF2B5EF4-FFF2-40B4-BE49-F238E27FC236}">
                <a16:creationId xmlns:a16="http://schemas.microsoft.com/office/drawing/2014/main" xmlns="" id="{3485E4FB-C9B7-2D60-FFF2-14244EB84AF4}"/>
              </a:ext>
            </a:extLst>
          </p:cNvPr>
          <p:cNvCxnSpPr>
            <a:cxnSpLocks/>
            <a:endCxn id="440" idx="1"/>
          </p:cNvCxnSpPr>
          <p:nvPr/>
        </p:nvCxnSpPr>
        <p:spPr>
          <a:xfrm flipV="1">
            <a:off x="8341260" y="2530905"/>
            <a:ext cx="497404" cy="16853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5" name="Łącznik prosty 454">
            <a:extLst>
              <a:ext uri="{FF2B5EF4-FFF2-40B4-BE49-F238E27FC236}">
                <a16:creationId xmlns:a16="http://schemas.microsoft.com/office/drawing/2014/main" xmlns="" id="{92A49BE1-6264-6B79-13BD-4419D4DDB9EA}"/>
              </a:ext>
            </a:extLst>
          </p:cNvPr>
          <p:cNvCxnSpPr>
            <a:cxnSpLocks/>
          </p:cNvCxnSpPr>
          <p:nvPr/>
        </p:nvCxnSpPr>
        <p:spPr>
          <a:xfrm flipH="1">
            <a:off x="8338433" y="4223954"/>
            <a:ext cx="2827" cy="1830879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6" name="Łącznik prosty ze strzałką 455">
            <a:extLst>
              <a:ext uri="{FF2B5EF4-FFF2-40B4-BE49-F238E27FC236}">
                <a16:creationId xmlns:a16="http://schemas.microsoft.com/office/drawing/2014/main" xmlns="" id="{2EDBAB68-D44E-69B3-0266-154B659B1745}"/>
              </a:ext>
            </a:extLst>
          </p:cNvPr>
          <p:cNvCxnSpPr>
            <a:stCxn id="424" idx="3"/>
          </p:cNvCxnSpPr>
          <p:nvPr/>
        </p:nvCxnSpPr>
        <p:spPr>
          <a:xfrm flipV="1">
            <a:off x="3758576" y="4367642"/>
            <a:ext cx="867423" cy="3607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7" name="Łącznik prosty ze strzałką 456">
            <a:extLst>
              <a:ext uri="{FF2B5EF4-FFF2-40B4-BE49-F238E27FC236}">
                <a16:creationId xmlns:a16="http://schemas.microsoft.com/office/drawing/2014/main" xmlns="" id="{9912F3F9-F818-AFB7-1510-F6C475BCAC52}"/>
              </a:ext>
            </a:extLst>
          </p:cNvPr>
          <p:cNvCxnSpPr>
            <a:stCxn id="423" idx="3"/>
          </p:cNvCxnSpPr>
          <p:nvPr/>
        </p:nvCxnSpPr>
        <p:spPr>
          <a:xfrm flipV="1">
            <a:off x="3752791" y="4619998"/>
            <a:ext cx="977424" cy="9612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8" name="Łącznik prosty ze strzałką 457">
            <a:extLst>
              <a:ext uri="{FF2B5EF4-FFF2-40B4-BE49-F238E27FC236}">
                <a16:creationId xmlns:a16="http://schemas.microsoft.com/office/drawing/2014/main" xmlns="" id="{999B72C4-6CA1-AB64-6DB5-EA08C9DC2E98}"/>
              </a:ext>
            </a:extLst>
          </p:cNvPr>
          <p:cNvCxnSpPr>
            <a:endCxn id="443" idx="1"/>
          </p:cNvCxnSpPr>
          <p:nvPr/>
        </p:nvCxnSpPr>
        <p:spPr>
          <a:xfrm>
            <a:off x="8338433" y="6054833"/>
            <a:ext cx="48823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9" name="Łącznik prosty ze strzałką 458">
            <a:extLst>
              <a:ext uri="{FF2B5EF4-FFF2-40B4-BE49-F238E27FC236}">
                <a16:creationId xmlns:a16="http://schemas.microsoft.com/office/drawing/2014/main" xmlns="" id="{7EB6F3AC-7F35-3CE0-A2E7-A0DCA79D31D9}"/>
              </a:ext>
            </a:extLst>
          </p:cNvPr>
          <p:cNvCxnSpPr>
            <a:cxnSpLocks/>
            <a:endCxn id="441" idx="1"/>
          </p:cNvCxnSpPr>
          <p:nvPr/>
        </p:nvCxnSpPr>
        <p:spPr>
          <a:xfrm>
            <a:off x="8338433" y="5166478"/>
            <a:ext cx="48823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0" name="Łącznik prosty ze strzałką 459">
            <a:extLst>
              <a:ext uri="{FF2B5EF4-FFF2-40B4-BE49-F238E27FC236}">
                <a16:creationId xmlns:a16="http://schemas.microsoft.com/office/drawing/2014/main" xmlns="" id="{CD5B19D3-6549-8481-5833-099BDCAE8DAC}"/>
              </a:ext>
            </a:extLst>
          </p:cNvPr>
          <p:cNvCxnSpPr>
            <a:cxnSpLocks/>
            <a:endCxn id="439" idx="1"/>
          </p:cNvCxnSpPr>
          <p:nvPr/>
        </p:nvCxnSpPr>
        <p:spPr>
          <a:xfrm flipV="1">
            <a:off x="8338433" y="4295598"/>
            <a:ext cx="488231" cy="121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1" name="pole tekstowe 460">
            <a:extLst>
              <a:ext uri="{FF2B5EF4-FFF2-40B4-BE49-F238E27FC236}">
                <a16:creationId xmlns:a16="http://schemas.microsoft.com/office/drawing/2014/main" xmlns="" id="{62E06630-D9A4-D165-DDD8-F56884576BBE}"/>
              </a:ext>
            </a:extLst>
          </p:cNvPr>
          <p:cNvSpPr txBox="1"/>
          <p:nvPr/>
        </p:nvSpPr>
        <p:spPr>
          <a:xfrm>
            <a:off x="10295056" y="3107007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462" name="Prostokąt 461">
            <a:extLst>
              <a:ext uri="{FF2B5EF4-FFF2-40B4-BE49-F238E27FC236}">
                <a16:creationId xmlns:a16="http://schemas.microsoft.com/office/drawing/2014/main" xmlns="" id="{0B046C5B-9330-BE8C-9EF0-5D83C1A6637B}"/>
              </a:ext>
            </a:extLst>
          </p:cNvPr>
          <p:cNvSpPr/>
          <p:nvPr/>
        </p:nvSpPr>
        <p:spPr>
          <a:xfrm>
            <a:off x="10416306" y="3545151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3" name="Prostokąt 462">
            <a:extLst>
              <a:ext uri="{FF2B5EF4-FFF2-40B4-BE49-F238E27FC236}">
                <a16:creationId xmlns:a16="http://schemas.microsoft.com/office/drawing/2014/main" xmlns="" id="{F931FD6A-0634-1FD1-609E-238033BB951B}"/>
              </a:ext>
            </a:extLst>
          </p:cNvPr>
          <p:cNvSpPr/>
          <p:nvPr/>
        </p:nvSpPr>
        <p:spPr>
          <a:xfrm>
            <a:off x="10416306" y="3734207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64" name="Prostokąt 463">
            <a:extLst>
              <a:ext uri="{FF2B5EF4-FFF2-40B4-BE49-F238E27FC236}">
                <a16:creationId xmlns:a16="http://schemas.microsoft.com/office/drawing/2014/main" xmlns="" id="{FB38F4E0-EBFB-0716-C40F-E8C5B9057DEA}"/>
              </a:ext>
            </a:extLst>
          </p:cNvPr>
          <p:cNvSpPr/>
          <p:nvPr/>
        </p:nvSpPr>
        <p:spPr>
          <a:xfrm>
            <a:off x="10416306" y="3921407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40023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462173"/>
              </p:ext>
            </p:extLst>
          </p:nvPr>
        </p:nvGraphicFramePr>
        <p:xfrm>
          <a:off x="427748" y="2281353"/>
          <a:ext cx="11368726" cy="3658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28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04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787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</a:rPr>
                        <a:t>Liczba podmiotów, które udostępniły on-line informacje sektora publicznego 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86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zdigitalizowanych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8 922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14 532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utworzonych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baz danych udostępnionych on-line poprzez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zdigitalizowanej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udostępnionych on-line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wygenerowanych kluczy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pobrań/odtworzeń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1 400 000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(rok po zakończeniu realizacji projektu)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9" y="108095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35953" y="1766005"/>
            <a:ext cx="11651315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</a:t>
            </a:r>
            <a:r>
              <a:rPr lang="pl-PL" b="1" dirty="0">
                <a:solidFill>
                  <a:srgbClr val="0070C0"/>
                </a:solidFill>
              </a:rPr>
              <a:t>5 lat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b="1" dirty="0">
                <a:solidFill>
                  <a:srgbClr val="0070C0"/>
                </a:solidFill>
              </a:rPr>
              <a:t>środki własne Beneficjenta, </a:t>
            </a:r>
            <a:r>
              <a:rPr lang="pl-PL" b="1" dirty="0" smtClean="0">
                <a:solidFill>
                  <a:srgbClr val="0070C0"/>
                </a:solidFill>
              </a:rPr>
              <a:t>zabezpieczone </a:t>
            </a:r>
            <a:r>
              <a:rPr lang="pl-PL" b="1" dirty="0">
                <a:solidFill>
                  <a:srgbClr val="0070C0"/>
                </a:solidFill>
              </a:rPr>
              <a:t>w planie finansowym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Najważniejsze ryzyka: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D6635978-C8F7-4A03-ADD0-9C6485B8A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615753"/>
              </p:ext>
            </p:extLst>
          </p:nvPr>
        </p:nvGraphicFramePr>
        <p:xfrm>
          <a:off x="304728" y="3026577"/>
          <a:ext cx="1158254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101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awarie infrastruktury pasywnej bądź aktywnej                          </a:t>
                      </a: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                        u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Beneficjenta i w PPM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i="0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i="0" dirty="0">
                          <a:solidFill>
                            <a:srgbClr val="0070C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i="0" dirty="0">
                          <a:solidFill>
                            <a:srgbClr val="002060"/>
                          </a:solidFill>
                        </a:rPr>
                        <a:t>ZAPOBIEGANIE i REDUKOWANIE</a:t>
                      </a:r>
                    </a:p>
                    <a:p>
                      <a:pPr algn="ctr"/>
                      <a:r>
                        <a:rPr lang="pl-PL" sz="1000" i="0" dirty="0">
                          <a:solidFill>
                            <a:srgbClr val="0070C0"/>
                          </a:solidFill>
                        </a:rPr>
                        <a:t>(regularne przeglądy, monitoring i konserwacja urządzeń; stosowanie najnowszej dostępnej technologii i szukanie adekwatnych rozwiązań)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niesolidność w świadczeniu usług objętych gwarancją    </a:t>
                      </a: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                               i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wsparciem związanych z utrzymaniem wdrożonych systemów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i="0" dirty="0">
                          <a:solidFill>
                            <a:srgbClr val="0070C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i="0" dirty="0">
                          <a:solidFill>
                            <a:srgbClr val="0070C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i="0" dirty="0">
                          <a:solidFill>
                            <a:srgbClr val="002060"/>
                          </a:solidFill>
                        </a:rPr>
                        <a:t>ZAPOBIEGANIE i REDUKOWANIE</a:t>
                      </a:r>
                    </a:p>
                    <a:p>
                      <a:pPr algn="ctr"/>
                      <a:r>
                        <a:rPr lang="pl-PL" sz="1000" i="0" dirty="0">
                          <a:solidFill>
                            <a:srgbClr val="0070C0"/>
                          </a:solidFill>
                        </a:rPr>
                        <a:t>(stały monitoring, kontakt z Wykonawcami wdrożeń, organizacja systemu powdrożeniowego u Beneficjenta; ponowna analiza warunków umowy)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słaba koordynacja zasobów ludzkich i ograniczenia     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                                w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dostępności kadry w okresie optymalizacji wdrożenia oraz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                      w </a:t>
                      </a: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czasie trwałości projektu</a:t>
                      </a:r>
                    </a:p>
                    <a:p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rgbClr val="0070C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solidFill>
                            <a:srgbClr val="0070C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i="0" dirty="0">
                          <a:solidFill>
                            <a:srgbClr val="002060"/>
                          </a:solidFill>
                        </a:rPr>
                        <a:t>ZAPOBIEGANIE i REDUKOWANIE</a:t>
                      </a:r>
                    </a:p>
                    <a:p>
                      <a:pPr algn="ctr"/>
                      <a:r>
                        <a:rPr lang="pl-PL" sz="1000" b="0" i="0" dirty="0">
                          <a:solidFill>
                            <a:srgbClr val="0070C0"/>
                          </a:solidFill>
                        </a:rPr>
                        <a:t>(zastąpienie dotychczasowych systemów wdrożonymi rozwiązaniami bez długiego okresu równoległości działania starszych systemów; włączenie systemu na obszar całej organizacji)</a:t>
                      </a:r>
                      <a:endParaRPr lang="pl-PL" sz="100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niedostateczne przetestowanie rozwiązań przez nowe oprogramowanie przed procesami kolejnych aktualizacji systemu</a:t>
                      </a:r>
                      <a:endParaRPr lang="pl-PL" sz="1200" dirty="0"/>
                    </a:p>
                    <a:p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b="1" dirty="0">
                          <a:solidFill>
                            <a:srgbClr val="0070C0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solidFill>
                            <a:srgbClr val="0070C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i="0" dirty="0">
                          <a:solidFill>
                            <a:srgbClr val="002060"/>
                          </a:solidFill>
                        </a:rPr>
                        <a:t>ZAPOBIEGANIE i REDUKOWANIE</a:t>
                      </a:r>
                      <a:r>
                        <a:rPr lang="pl-PL" sz="1000" i="0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pl-PL" sz="1000" i="0" dirty="0">
                          <a:solidFill>
                            <a:srgbClr val="0070C0"/>
                          </a:solidFill>
                        </a:rPr>
                      </a:br>
                      <a:r>
                        <a:rPr lang="pl-PL" sz="1000" b="0" i="0" dirty="0">
                          <a:solidFill>
                            <a:srgbClr val="0070C0"/>
                          </a:solidFill>
                        </a:rPr>
                        <a:t>(stały monitoring, stały kontakt z Wykonawcą wdrożonego Systemu)</a:t>
                      </a:r>
                    </a:p>
                    <a:p>
                      <a:pPr algn="ctr"/>
                      <a:endParaRPr lang="pl-PL" sz="1000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6221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dcmitype/"/>
    <ds:schemaRef ds:uri="5df3a10b-8748-402e-bef4-aee373db4dbb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723</Words>
  <Application>Microsoft Office PowerPoint</Application>
  <PresentationFormat>Panoramiczny</PresentationFormat>
  <Paragraphs>187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Ubuntu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68</cp:revision>
  <cp:lastPrinted>2022-12-12T12:29:13Z</cp:lastPrinted>
  <dcterms:created xsi:type="dcterms:W3CDTF">2017-01-27T12:50:17Z</dcterms:created>
  <dcterms:modified xsi:type="dcterms:W3CDTF">2022-12-14T06:34:54Z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