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9" r:id="rId7"/>
    <p:sldId id="271" r:id="rId8"/>
    <p:sldId id="261" r:id="rId9"/>
    <p:sldId id="264" r:id="rId10"/>
    <p:sldId id="269" r:id="rId11"/>
    <p:sldId id="270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czmarczyk Sylwia" initials="KS" lastIdx="3" clrIdx="0">
    <p:extLst>
      <p:ext uri="{19B8F6BF-5375-455C-9EA6-DF929625EA0E}">
        <p15:presenceInfo xmlns:p15="http://schemas.microsoft.com/office/powerpoint/2012/main" userId="S-1-5-21-3954371645-834304607-549911658-735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23572268.59</c:v>
                </c:pt>
                <c:pt idx="1">
                  <c:v>23568735.100000001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A1-4792-8C7E-35A5EB75B34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19949210.899999999</c:v>
                </c:pt>
                <c:pt idx="1">
                  <c:v>19946220.510000002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A1-4792-8C7E-35A5EB75B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  <c:max val="2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zł&quot;#,##0.0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  <c:majorUnit val="5000000"/>
        <c:minorUnit val="100000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xmlns="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xmlns="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0.20125</cdr:x>
      <cdr:y>0.46375</cdr:y>
    </cdr:from>
    <cdr:to>
      <cdr:x>0.31</cdr:x>
      <cdr:y>0.53625</cdr:y>
    </cdr:to>
    <cdr:sp macro="" textlink="">
      <cdr:nvSpPr>
        <cdr:cNvPr id="5" name="pole tekstowe 4">
          <a:extLst xmlns:a="http://schemas.openxmlformats.org/drawingml/2006/main">
            <a:ext uri="{FF2B5EF4-FFF2-40B4-BE49-F238E27FC236}">
              <a16:creationId xmlns:a16="http://schemas.microsoft.com/office/drawing/2014/main" xmlns="" id="{840E30F6-9502-D194-868B-86DF8D2D7EA0}"/>
            </a:ext>
          </a:extLst>
        </cdr:cNvPr>
        <cdr:cNvSpPr txBox="1"/>
      </cdr:nvSpPr>
      <cdr:spPr>
        <a:xfrm xmlns:a="http://schemas.openxmlformats.org/drawingml/2006/main">
          <a:off x="163576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dirty="0"/>
            <a:t>23 572 268,59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0.31375</cdr:x>
      <cdr:y>0.46375</cdr:y>
    </cdr:from>
    <cdr:to>
      <cdr:x>0.4225</cdr:x>
      <cdr:y>0.53625</cdr:y>
    </cdr:to>
    <cdr:sp macro="" textlink="">
      <cdr:nvSpPr>
        <cdr:cNvPr id="6" name="pole tekstowe 1">
          <a:extLst xmlns:a="http://schemas.openxmlformats.org/drawingml/2006/main">
            <a:ext uri="{FF2B5EF4-FFF2-40B4-BE49-F238E27FC236}">
              <a16:creationId xmlns:a16="http://schemas.microsoft.com/office/drawing/2014/main" xmlns="" id="{A686A030-D41B-56F5-23F3-BAD453E87A9A}"/>
            </a:ext>
          </a:extLst>
        </cdr:cNvPr>
        <cdr:cNvSpPr txBox="1"/>
      </cdr:nvSpPr>
      <cdr:spPr>
        <a:xfrm xmlns:a="http://schemas.openxmlformats.org/drawingml/2006/main">
          <a:off x="255016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dirty="0"/>
            <a:t>19 949 210,90 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xmlns="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23 568 735,10</a:t>
          </a:r>
          <a:endParaRPr lang="pl-PL" dirty="0"/>
        </a:p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xmlns="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19 946 220,51</a:t>
          </a:r>
          <a:endParaRPr lang="pl-PL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8579BF41-7838-96B3-2F55-0E0F02F501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2F3D2EA8-8DB1-7533-9D5E-100E4C848E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01A44-AC5E-4292-B736-DCB5845BF693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B1B4B9EF-CDE7-4508-2BD4-8F24CFFFE0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3E5D133-9BCF-5ED3-08D4-43F7B60B79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8B296-77D3-412A-93E6-C662C89508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104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80C42-6D95-405A-9B46-9D5D9F3C59A1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C5DD7-CF6D-4732-949B-80499B1E15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30685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8238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38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08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78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099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283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260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050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C5DD7-CF6D-4732-949B-80499B1E15B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08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948672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Elektroniczny System Centralnej Oceny Ryzyka (eSCOR)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Ubezpieczeniowy Funduszu Gwarancyjny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dirty="0" err="1">
                <a:solidFill>
                  <a:srgbClr val="002060"/>
                </a:solidFill>
              </a:rPr>
              <a:t>nd</a:t>
            </a:r>
            <a:r>
              <a:rPr lang="pl-PL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jest udostępnienie Zakładom ubezpieczeń wyniku oceny ryzyka klienta będącej rynkowym punktem odniesienie w procesie oceny ryzyka ubezpieczeniowego poprzez wykorzystanie zaawansowanej statystycznej analizy danych gromadzonych w bazie OI UFG. Ponadto w ramach projektu udostępniany jest Obywatelom i Przedsiębiorcom wynik indywidualnej oceny ryzyka oraz spersonalizowanych czynników wpływających na ich wysokość.</a:t>
            </a:r>
            <a:endParaRPr lang="pl-PL" sz="16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995925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2023-03-31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2023-03-31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6" name="Wykres 15">
            <a:extLst>
              <a:ext uri="{FF2B5EF4-FFF2-40B4-BE49-F238E27FC236}">
                <a16:creationId xmlns:a16="http://schemas.microsoft.com/office/drawing/2014/main" xmlns="" id="{6CAF6D31-AAFF-CF16-D0ED-3FA8AAE92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3879113"/>
              </p:ext>
            </p:extLst>
          </p:nvPr>
        </p:nvGraphicFramePr>
        <p:xfrm>
          <a:off x="2032000" y="2887733"/>
          <a:ext cx="8128000" cy="325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2170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91265"/>
              </p:ext>
            </p:extLst>
          </p:nvPr>
        </p:nvGraphicFramePr>
        <p:xfrm>
          <a:off x="704496" y="2336980"/>
          <a:ext cx="10783008" cy="3694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8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Elektroniczny System Centralnej Oceny Ryzyka eSCOR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202-12-30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2022-12-30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Nd.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systemu do integracji e-usług przez Zakłady Ubezpieczeń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2022-12-30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2022-12-30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Nd.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3344599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879912" y="6318995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3" name="Prostokąt 62"/>
          <p:cNvSpPr/>
          <p:nvPr/>
        </p:nvSpPr>
        <p:spPr>
          <a:xfrm>
            <a:off x="4367434" y="3770783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Szyna usług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720535" y="5621609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tx2"/>
                </a:solidFill>
              </a:rPr>
              <a:t>System eSCOR</a:t>
            </a:r>
          </a:p>
          <a:p>
            <a:pPr algn="ctr"/>
            <a:r>
              <a:rPr lang="pl-PL" sz="1600" b="1" i="1" dirty="0">
                <a:solidFill>
                  <a:schemeClr val="tx2"/>
                </a:solidFill>
              </a:rPr>
              <a:t>API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1614005" y="251969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Rejestr REGON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30340CC-8548-70BD-2329-CFD39F4BA8DC}"/>
              </a:ext>
            </a:extLst>
          </p:cNvPr>
          <p:cNvSpPr/>
          <p:nvPr/>
        </p:nvSpPr>
        <p:spPr>
          <a:xfrm>
            <a:off x="1599285" y="37693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Rejestr </a:t>
            </a:r>
            <a:r>
              <a:rPr lang="pl-PL" sz="1000" i="1" dirty="0" err="1">
                <a:solidFill>
                  <a:schemeClr val="bg1"/>
                </a:solidFill>
              </a:rPr>
              <a:t>CEPiK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D4065933-80A3-DFAD-868A-AF2A6F21B1DC}"/>
              </a:ext>
            </a:extLst>
          </p:cNvPr>
          <p:cNvSpPr/>
          <p:nvPr/>
        </p:nvSpPr>
        <p:spPr>
          <a:xfrm>
            <a:off x="7103215" y="413161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zarządzania tożsamością UFG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EF7C9B4C-33DA-6F2F-D36E-10E92B158EFD}"/>
              </a:ext>
            </a:extLst>
          </p:cNvPr>
          <p:cNvSpPr/>
          <p:nvPr/>
        </p:nvSpPr>
        <p:spPr>
          <a:xfrm>
            <a:off x="7072177" y="2436341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Platforma Portalowa UFG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5906994A-DA10-6D1C-9A2A-9ADBEFEFD343}"/>
              </a:ext>
            </a:extLst>
          </p:cNvPr>
          <p:cNvSpPr/>
          <p:nvPr/>
        </p:nvSpPr>
        <p:spPr>
          <a:xfrm>
            <a:off x="7103215" y="552939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Krajowy Węzeł Identyfikacji Elektronicznej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1" name="Łącznik: łamany 10">
            <a:extLst>
              <a:ext uri="{FF2B5EF4-FFF2-40B4-BE49-F238E27FC236}">
                <a16:creationId xmlns:a16="http://schemas.microsoft.com/office/drawing/2014/main" xmlns="" id="{F6700469-1EBF-E051-A88E-AB7EDC70BB90}"/>
              </a:ext>
            </a:extLst>
          </p:cNvPr>
          <p:cNvCxnSpPr>
            <a:stCxn id="63" idx="2"/>
            <a:endCxn id="64" idx="0"/>
          </p:cNvCxnSpPr>
          <p:nvPr/>
        </p:nvCxnSpPr>
        <p:spPr>
          <a:xfrm rot="16200000" flipH="1">
            <a:off x="4761615" y="4915689"/>
            <a:ext cx="1058738" cy="35310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71967D8A-E2AE-C01D-1534-3BD3675526D3}"/>
              </a:ext>
            </a:extLst>
          </p:cNvPr>
          <p:cNvSpPr txBox="1"/>
          <p:nvPr/>
        </p:nvSpPr>
        <p:spPr>
          <a:xfrm>
            <a:off x="4720535" y="5258813"/>
            <a:ext cx="1502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Dane ubezpieczeniowe</a:t>
            </a:r>
          </a:p>
        </p:txBody>
      </p: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xmlns="" id="{AB9AF4DB-5D41-C612-DB5F-0994772E8F6D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rot="5400000">
            <a:off x="7547366" y="5226550"/>
            <a:ext cx="605698" cy="12700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7C265ADC-E08D-F489-B046-1E45E969C34E}"/>
              </a:ext>
            </a:extLst>
          </p:cNvPr>
          <p:cNvSpPr txBox="1"/>
          <p:nvPr/>
        </p:nvSpPr>
        <p:spPr>
          <a:xfrm>
            <a:off x="7843865" y="5133809"/>
            <a:ext cx="1144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Dane tożsamości</a:t>
            </a:r>
          </a:p>
        </p:txBody>
      </p:sp>
      <p:cxnSp>
        <p:nvCxnSpPr>
          <p:cNvPr id="21" name="Łącznik: łamany 20">
            <a:extLst>
              <a:ext uri="{FF2B5EF4-FFF2-40B4-BE49-F238E27FC236}">
                <a16:creationId xmlns:a16="http://schemas.microsoft.com/office/drawing/2014/main" xmlns="" id="{EEBE2EFC-990B-E309-FFB3-E52005E66806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rot="16200000" flipH="1">
            <a:off x="7383104" y="3664502"/>
            <a:ext cx="903184" cy="3103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pole tekstowe 23">
            <a:extLst>
              <a:ext uri="{FF2B5EF4-FFF2-40B4-BE49-F238E27FC236}">
                <a16:creationId xmlns:a16="http://schemas.microsoft.com/office/drawing/2014/main" xmlns="" id="{EB1096F6-1CC1-A535-DD40-979595F7FB52}"/>
              </a:ext>
            </a:extLst>
          </p:cNvPr>
          <p:cNvSpPr txBox="1"/>
          <p:nvPr/>
        </p:nvSpPr>
        <p:spPr>
          <a:xfrm>
            <a:off x="7867864" y="3541359"/>
            <a:ext cx="1144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Dane tożsamości</a:t>
            </a:r>
          </a:p>
        </p:txBody>
      </p:sp>
      <p:cxnSp>
        <p:nvCxnSpPr>
          <p:cNvPr id="25" name="Łącznik: łamany 24">
            <a:extLst>
              <a:ext uri="{FF2B5EF4-FFF2-40B4-BE49-F238E27FC236}">
                <a16:creationId xmlns:a16="http://schemas.microsoft.com/office/drawing/2014/main" xmlns="" id="{4361D1E4-419E-2D32-AA87-2DB7B360B869}"/>
              </a:ext>
            </a:extLst>
          </p:cNvPr>
          <p:cNvCxnSpPr>
            <a:cxnSpLocks/>
            <a:stCxn id="7" idx="1"/>
            <a:endCxn id="63" idx="0"/>
          </p:cNvCxnSpPr>
          <p:nvPr/>
        </p:nvCxnSpPr>
        <p:spPr>
          <a:xfrm rot="10800000" flipV="1">
            <a:off x="5114435" y="2832385"/>
            <a:ext cx="1957743" cy="93839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>
            <a:extLst>
              <a:ext uri="{FF2B5EF4-FFF2-40B4-BE49-F238E27FC236}">
                <a16:creationId xmlns:a16="http://schemas.microsoft.com/office/drawing/2014/main" xmlns="" id="{FED47A05-A099-7323-D996-16CF8EDFB6EE}"/>
              </a:ext>
            </a:extLst>
          </p:cNvPr>
          <p:cNvSpPr txBox="1"/>
          <p:nvPr/>
        </p:nvSpPr>
        <p:spPr>
          <a:xfrm>
            <a:off x="5211702" y="2930165"/>
            <a:ext cx="1502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Dane ubezpieczeniowe</a:t>
            </a:r>
          </a:p>
        </p:txBody>
      </p:sp>
      <p:cxnSp>
        <p:nvCxnSpPr>
          <p:cNvPr id="36" name="Łącznik: łamany 35">
            <a:extLst>
              <a:ext uri="{FF2B5EF4-FFF2-40B4-BE49-F238E27FC236}">
                <a16:creationId xmlns:a16="http://schemas.microsoft.com/office/drawing/2014/main" xmlns="" id="{0085813E-A92D-8E92-D6B5-B8E39BF2D4B8}"/>
              </a:ext>
            </a:extLst>
          </p:cNvPr>
          <p:cNvCxnSpPr>
            <a:cxnSpLocks/>
            <a:stCxn id="63" idx="3"/>
            <a:endCxn id="5" idx="1"/>
          </p:cNvCxnSpPr>
          <p:nvPr/>
        </p:nvCxnSpPr>
        <p:spPr>
          <a:xfrm>
            <a:off x="5861434" y="4166827"/>
            <a:ext cx="1241781" cy="360830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>
            <a:extLst>
              <a:ext uri="{FF2B5EF4-FFF2-40B4-BE49-F238E27FC236}">
                <a16:creationId xmlns:a16="http://schemas.microsoft.com/office/drawing/2014/main" xmlns="" id="{15CED6DF-ACF3-1E6E-BDCA-FCABE6D43DA2}"/>
              </a:ext>
            </a:extLst>
          </p:cNvPr>
          <p:cNvSpPr txBox="1"/>
          <p:nvPr/>
        </p:nvSpPr>
        <p:spPr>
          <a:xfrm>
            <a:off x="5958350" y="3881850"/>
            <a:ext cx="1144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Dane tożsamości</a:t>
            </a: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xmlns="" id="{A534195F-160C-9B23-5734-283B59938BBA}"/>
              </a:ext>
            </a:extLst>
          </p:cNvPr>
          <p:cNvSpPr txBox="1"/>
          <p:nvPr/>
        </p:nvSpPr>
        <p:spPr>
          <a:xfrm>
            <a:off x="3093285" y="5925531"/>
            <a:ext cx="1111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Usługi sieciowe</a:t>
            </a:r>
          </a:p>
        </p:txBody>
      </p:sp>
      <p:cxnSp>
        <p:nvCxnSpPr>
          <p:cNvPr id="45" name="Łącznik prosty ze strzałką 44">
            <a:extLst>
              <a:ext uri="{FF2B5EF4-FFF2-40B4-BE49-F238E27FC236}">
                <a16:creationId xmlns:a16="http://schemas.microsoft.com/office/drawing/2014/main" xmlns="" id="{D94D409C-5699-F338-9ECE-D57134BFB366}"/>
              </a:ext>
            </a:extLst>
          </p:cNvPr>
          <p:cNvCxnSpPr>
            <a:stCxn id="2" idx="3"/>
            <a:endCxn id="63" idx="1"/>
          </p:cNvCxnSpPr>
          <p:nvPr/>
        </p:nvCxnSpPr>
        <p:spPr>
          <a:xfrm>
            <a:off x="3093285" y="4165374"/>
            <a:ext cx="1274149" cy="14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pole tekstowe 46">
            <a:extLst>
              <a:ext uri="{FF2B5EF4-FFF2-40B4-BE49-F238E27FC236}">
                <a16:creationId xmlns:a16="http://schemas.microsoft.com/office/drawing/2014/main" xmlns="" id="{8FAEEE74-2484-E806-13EE-EDB28188F5AD}"/>
              </a:ext>
            </a:extLst>
          </p:cNvPr>
          <p:cNvSpPr txBox="1"/>
          <p:nvPr/>
        </p:nvSpPr>
        <p:spPr>
          <a:xfrm>
            <a:off x="3108004" y="3884145"/>
            <a:ext cx="1745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Dane o pojazdach</a:t>
            </a:r>
          </a:p>
        </p:txBody>
      </p:sp>
      <p:cxnSp>
        <p:nvCxnSpPr>
          <p:cNvPr id="51" name="Łącznik: łamany 50">
            <a:extLst>
              <a:ext uri="{FF2B5EF4-FFF2-40B4-BE49-F238E27FC236}">
                <a16:creationId xmlns:a16="http://schemas.microsoft.com/office/drawing/2014/main" xmlns="" id="{D8CD49B3-AECD-8E82-9D23-5AF03D1A5312}"/>
              </a:ext>
            </a:extLst>
          </p:cNvPr>
          <p:cNvCxnSpPr>
            <a:cxnSpLocks/>
            <a:stCxn id="81" idx="3"/>
          </p:cNvCxnSpPr>
          <p:nvPr/>
        </p:nvCxnSpPr>
        <p:spPr>
          <a:xfrm>
            <a:off x="3108005" y="2915739"/>
            <a:ext cx="1259429" cy="972100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pole tekstowe 53">
            <a:extLst>
              <a:ext uri="{FF2B5EF4-FFF2-40B4-BE49-F238E27FC236}">
                <a16:creationId xmlns:a16="http://schemas.microsoft.com/office/drawing/2014/main" xmlns="" id="{0A36CC04-5E8D-16A8-6C1B-49FFCCF8B6A6}"/>
              </a:ext>
            </a:extLst>
          </p:cNvPr>
          <p:cNvSpPr txBox="1"/>
          <p:nvPr/>
        </p:nvSpPr>
        <p:spPr>
          <a:xfrm>
            <a:off x="3108004" y="2421114"/>
            <a:ext cx="17455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Dane o podmiotach gospodarczych</a:t>
            </a:r>
          </a:p>
        </p:txBody>
      </p:sp>
      <p:cxnSp>
        <p:nvCxnSpPr>
          <p:cNvPr id="92" name="Łącznik: łamany 91">
            <a:extLst>
              <a:ext uri="{FF2B5EF4-FFF2-40B4-BE49-F238E27FC236}">
                <a16:creationId xmlns:a16="http://schemas.microsoft.com/office/drawing/2014/main" xmlns="" id="{E1D66742-0A45-4342-5235-668C17C12BD2}"/>
              </a:ext>
            </a:extLst>
          </p:cNvPr>
          <p:cNvCxnSpPr>
            <a:cxnSpLocks/>
          </p:cNvCxnSpPr>
          <p:nvPr/>
        </p:nvCxnSpPr>
        <p:spPr>
          <a:xfrm flipV="1">
            <a:off x="2835531" y="4402753"/>
            <a:ext cx="1553139" cy="1527390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1599285" y="552794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wewnętrzne UFG (CBK, CBP, CBZ, HD)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27142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03514"/>
              </p:ext>
            </p:extLst>
          </p:nvPr>
        </p:nvGraphicFramePr>
        <p:xfrm>
          <a:off x="339363" y="2022020"/>
          <a:ext cx="11368726" cy="4143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723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3881">
                <a:tc>
                  <a:txBody>
                    <a:bodyPr/>
                    <a:lstStyle/>
                    <a:p>
                      <a:pPr marL="92075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usług publicznych udostępnionych on-line o stopniu dojrzałości co najmniej 4 - transakcje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92075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</a:rPr>
                        <a:t>Liczba uruchomionych systemów teleinformatycznych w podmiotach wykonujących zadania publiczne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92075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</a:rPr>
                        <a:t>Liczba pracowników podmiotów wykonujących zadania publiczne nie będących pracownikami IT, objętych wsparciem szkoleniowym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osoby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92075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</a:rPr>
                        <a:t>Liczba pracowników podmiotów wykonujących zadania publiczne nie będących pracownikami IT, objętych wsparciem szkoleniowym - kobiety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osoby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6781989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92075" lvl="1" indent="952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</a:rPr>
                        <a:t>Liczba pracowników podmiotów wykonujących zadania publiczne nie będących pracownikami IT, objętych wsparciem szkoleniowym - mężczyźni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osoby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9103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27142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15213"/>
              </p:ext>
            </p:extLst>
          </p:nvPr>
        </p:nvGraphicFramePr>
        <p:xfrm>
          <a:off x="339363" y="2022020"/>
          <a:ext cx="11368726" cy="1676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723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3881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załatwionych spraw poprzez udostępnioną on-line usługę publiczną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szt./rok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192 744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88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0208" y="118364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41145" y="1814501"/>
            <a:ext cx="10798109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 smtClean="0">
                <a:solidFill>
                  <a:srgbClr val="002060"/>
                </a:solidFill>
              </a:rPr>
              <a:t>środki własne </a:t>
            </a:r>
            <a:r>
              <a:rPr lang="pl-PL" dirty="0">
                <a:solidFill>
                  <a:srgbClr val="002060"/>
                </a:solidFill>
              </a:rPr>
              <a:t>Ubezpieczeniowego Funduszu Gwarancyjnego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74161"/>
              </p:ext>
            </p:extLst>
          </p:nvPr>
        </p:nvGraphicFramePr>
        <p:xfrm>
          <a:off x="810061" y="3409387"/>
          <a:ext cx="1072919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5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1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01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Niedostateczne zainteresowanie odbiorców ostatecznych projektu korzystaniem z funkcjonalności systemu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unikanie zagrożenia - </a:t>
                      </a: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UFG będzie monitorował poziom wykorzystania produktów Projektu. Na podstawie zebranych informacji planowane będą działania zaradcze, np.: dostosowujące produkty do zmieniających się wymagań odbiorców.</a:t>
                      </a:r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520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Problemy z wydajnością systemu na etapie jego eksploatacji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unikanie zagrożenia - 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ykliczne monitorowanie wydajności Systemu na etapie jego eksploatacji oraz cykliczne podejmowanie działań optymalizacyjnych w kontekście wydajności Systemu.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961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dirty="0">
                          <a:solidFill>
                            <a:srgbClr val="0070C0"/>
                          </a:solidFill>
                        </a:rPr>
                        <a:t>Niewystarczające zasoby ludzkie na etapie eksploatacji Projektu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zmniejszenie zagrożenia - </a:t>
                      </a: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rzemyślana polityka kadrowa w zakresie obsadzania kluczowych stanowisk odpowiedzialnych za utrzymanie Systemu oraz szkolenia dla zespołu w celu zapewnienia zastępowalności.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1996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bb20e14d-be6a-46e8-ba22-12335b2c5146" origin="userSelected">
  <element uid="425c2d13-d437-4f49-aeef-11baec0cd680" value=""/>
</sisl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0ABCA-B670-42E1-825D-8ACBBD8F5119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527</Words>
  <Application>Microsoft Office PowerPoint</Application>
  <PresentationFormat>Panoramiczny</PresentationFormat>
  <Paragraphs>130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Sylwia Karczmarczyk</cp:lastModifiedBy>
  <cp:revision>53</cp:revision>
  <dcterms:created xsi:type="dcterms:W3CDTF">2017-01-27T12:50:17Z</dcterms:created>
  <dcterms:modified xsi:type="dcterms:W3CDTF">2023-08-16T09:13:43Z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docIndexRef">
    <vt:lpwstr>b24d48ba-7a40-4d67-ac3d-6047539c2997</vt:lpwstr>
  </property>
  <property fmtid="{D5CDD505-2E9C-101B-9397-08002B2CF9AE}" pid="4" name="bjSaver">
    <vt:lpwstr>bQ+xWI7TBK1hidOM2Kt9/DXQZuX18w8j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policy="bb20e14d-be6a-46e8-ba22-12335b2c5146" origin="userSelected" xmlns="http://www.boldonj</vt:lpwstr>
  </property>
  <property fmtid="{D5CDD505-2E9C-101B-9397-08002B2CF9AE}" pid="6" name="bjDocumentLabelXML-0">
    <vt:lpwstr>ames.com/2008/01/sie/internal/label"&gt;&lt;element uid="425c2d13-d437-4f49-aeef-11baec0cd680" value="" /&gt;&lt;/sisl&gt;</vt:lpwstr>
  </property>
  <property fmtid="{D5CDD505-2E9C-101B-9397-08002B2CF9AE}" pid="7" name="bjDocumentSecurityLabel">
    <vt:lpwstr>[ Klasyfikacja: Ogólne ]</vt:lpwstr>
  </property>
</Properties>
</file>