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4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273" r:id="rId4"/>
    <p:sldId id="278" r:id="rId5"/>
    <p:sldId id="259" r:id="rId6"/>
    <p:sldId id="302" r:id="rId7"/>
    <p:sldId id="303" r:id="rId8"/>
    <p:sldId id="304" r:id="rId9"/>
    <p:sldId id="305" r:id="rId10"/>
    <p:sldId id="306" r:id="rId11"/>
    <p:sldId id="276" r:id="rId12"/>
    <p:sldId id="288" r:id="rId13"/>
    <p:sldId id="293" r:id="rId14"/>
  </p:sldIdLst>
  <p:sldSz cx="24380825" cy="13714413"/>
  <p:notesSz cx="6797675" cy="9926638"/>
  <p:defaultTextStyle>
    <a:defPPr>
      <a:defRPr lang="en-US"/>
    </a:defPPr>
    <a:lvl1pPr marL="0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1pPr>
    <a:lvl2pPr marL="914127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2pPr>
    <a:lvl3pPr marL="1828252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3pPr>
    <a:lvl4pPr marL="2742379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4pPr>
    <a:lvl5pPr marL="3656503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5pPr>
    <a:lvl6pPr marL="4570628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6pPr>
    <a:lvl7pPr marL="5484755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7pPr>
    <a:lvl8pPr marL="6398880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8pPr>
    <a:lvl9pPr marL="7313007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40D72C28-98CB-45A6-A733-5D0D5D1E7208}">
          <p14:sldIdLst>
            <p14:sldId id="257"/>
            <p14:sldId id="258"/>
            <p14:sldId id="273"/>
            <p14:sldId id="278"/>
            <p14:sldId id="259"/>
            <p14:sldId id="302"/>
            <p14:sldId id="303"/>
            <p14:sldId id="304"/>
            <p14:sldId id="305"/>
            <p14:sldId id="306"/>
            <p14:sldId id="276"/>
            <p14:sldId id="288"/>
            <p14:sldId id="29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5F61"/>
    <a:srgbClr val="3EAF79"/>
    <a:srgbClr val="D8222C"/>
    <a:srgbClr val="FF0016"/>
    <a:srgbClr val="0F3C74"/>
    <a:srgbClr val="003096"/>
    <a:srgbClr val="20D1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6" autoAdjust="0"/>
    <p:restoredTop sz="94661" autoAdjust="0"/>
  </p:normalViewPr>
  <p:slideViewPr>
    <p:cSldViewPr snapToGrid="0">
      <p:cViewPr varScale="1">
        <p:scale>
          <a:sx n="56" d="100"/>
          <a:sy n="56" d="100"/>
        </p:scale>
        <p:origin x="30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01" d="100"/>
          <a:sy n="101" d="100"/>
        </p:scale>
        <p:origin x="269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567838-516D-475F-8282-C8DF577FECFC}" type="doc">
      <dgm:prSet loTypeId="urn:microsoft.com/office/officeart/2005/8/layout/cycle6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pl-PL"/>
        </a:p>
      </dgm:t>
    </dgm:pt>
    <dgm:pt modelId="{34EE4830-75B5-4CE7-809D-02E2D3529DFB}">
      <dgm:prSet phldrT="[Tekst]"/>
      <dgm:spPr/>
      <dgm:t>
        <a:bodyPr/>
        <a:lstStyle/>
        <a:p>
          <a:r>
            <a:rPr lang="pl-PL" dirty="0" smtClean="0"/>
            <a:t>Zapewnione lub ulepszone usługi dla cudzoziemców</a:t>
          </a:r>
          <a:endParaRPr lang="pl-PL" dirty="0"/>
        </a:p>
      </dgm:t>
    </dgm:pt>
    <dgm:pt modelId="{F1F6366E-0A3C-46FF-B5B5-C0D51039B93E}" type="parTrans" cxnId="{55C293B3-FD03-4E59-8C0B-2956B41FB4D4}">
      <dgm:prSet/>
      <dgm:spPr/>
      <dgm:t>
        <a:bodyPr/>
        <a:lstStyle/>
        <a:p>
          <a:endParaRPr lang="pl-PL"/>
        </a:p>
      </dgm:t>
    </dgm:pt>
    <dgm:pt modelId="{F4ED23AE-0FBC-4B6E-9E8F-CB11298732C5}" type="sibTrans" cxnId="{55C293B3-FD03-4E59-8C0B-2956B41FB4D4}">
      <dgm:prSet/>
      <dgm:spPr/>
      <dgm:t>
        <a:bodyPr/>
        <a:lstStyle/>
        <a:p>
          <a:endParaRPr lang="pl-PL"/>
        </a:p>
      </dgm:t>
    </dgm:pt>
    <dgm:pt modelId="{D4548716-3641-4F12-92EB-C44B9CCFB71F}">
      <dgm:prSet phldrT="[Tekst]"/>
      <dgm:spPr/>
      <dgm:t>
        <a:bodyPr/>
        <a:lstStyle/>
        <a:p>
          <a:r>
            <a:rPr lang="pl-PL" dirty="0" smtClean="0"/>
            <a:t>Wsparcie dla małoletnich i grup o specjalnych potrzebach</a:t>
          </a:r>
          <a:endParaRPr lang="pl-PL" dirty="0"/>
        </a:p>
      </dgm:t>
    </dgm:pt>
    <dgm:pt modelId="{E6CC8649-8C64-4570-B7A7-3E8EFF6F2B1D}" type="parTrans" cxnId="{E4307EF3-0B98-47A5-92AF-117D0FB1F3FE}">
      <dgm:prSet/>
      <dgm:spPr/>
      <dgm:t>
        <a:bodyPr/>
        <a:lstStyle/>
        <a:p>
          <a:endParaRPr lang="pl-PL"/>
        </a:p>
      </dgm:t>
    </dgm:pt>
    <dgm:pt modelId="{0C1025E8-7A34-4EF3-82A5-4087E08ABD0C}" type="sibTrans" cxnId="{E4307EF3-0B98-47A5-92AF-117D0FB1F3FE}">
      <dgm:prSet/>
      <dgm:spPr/>
      <dgm:t>
        <a:bodyPr/>
        <a:lstStyle/>
        <a:p>
          <a:endParaRPr lang="pl-PL"/>
        </a:p>
      </dgm:t>
    </dgm:pt>
    <dgm:pt modelId="{C3A79F1D-8D8C-4A79-8045-CB290FCFC488}">
      <dgm:prSet phldrT="[Tekst]"/>
      <dgm:spPr/>
      <dgm:t>
        <a:bodyPr/>
        <a:lstStyle/>
        <a:p>
          <a:r>
            <a:rPr lang="pl-PL" dirty="0" smtClean="0"/>
            <a:t>Wsparcie dla ośrodków dla cudzoziemców</a:t>
          </a:r>
          <a:endParaRPr lang="pl-PL" dirty="0"/>
        </a:p>
      </dgm:t>
    </dgm:pt>
    <dgm:pt modelId="{D5A3DE9D-BF48-4692-983E-024B0B425457}" type="parTrans" cxnId="{679F0D00-651C-40D3-A504-CA046EA848CA}">
      <dgm:prSet/>
      <dgm:spPr/>
      <dgm:t>
        <a:bodyPr/>
        <a:lstStyle/>
        <a:p>
          <a:endParaRPr lang="pl-PL"/>
        </a:p>
      </dgm:t>
    </dgm:pt>
    <dgm:pt modelId="{11363644-F26E-4FA2-9496-DAD352586926}" type="sibTrans" cxnId="{679F0D00-651C-40D3-A504-CA046EA848CA}">
      <dgm:prSet/>
      <dgm:spPr/>
      <dgm:t>
        <a:bodyPr/>
        <a:lstStyle/>
        <a:p>
          <a:endParaRPr lang="pl-PL"/>
        </a:p>
      </dgm:t>
    </dgm:pt>
    <dgm:pt modelId="{C2BA91DF-3317-420C-B7AC-80A40FED44D6}">
      <dgm:prSet phldrT="[Tekst]"/>
      <dgm:spPr/>
      <dgm:t>
        <a:bodyPr/>
        <a:lstStyle/>
        <a:p>
          <a:r>
            <a:rPr lang="pl-PL" dirty="0" smtClean="0"/>
            <a:t>Inicjatywy z udziałem </a:t>
          </a:r>
          <a:r>
            <a:rPr lang="pl-PL" dirty="0" err="1" smtClean="0"/>
            <a:t>NGOs</a:t>
          </a:r>
          <a:endParaRPr lang="pl-PL" dirty="0"/>
        </a:p>
      </dgm:t>
    </dgm:pt>
    <dgm:pt modelId="{D9080772-1B52-47EB-B79F-16C8C13FC61F}" type="parTrans" cxnId="{76E13611-3995-4446-8138-84FDCF213846}">
      <dgm:prSet/>
      <dgm:spPr/>
      <dgm:t>
        <a:bodyPr/>
        <a:lstStyle/>
        <a:p>
          <a:endParaRPr lang="pl-PL"/>
        </a:p>
      </dgm:t>
    </dgm:pt>
    <dgm:pt modelId="{A083DAE1-B377-454C-8F20-45EFE37D7EF3}" type="sibTrans" cxnId="{76E13611-3995-4446-8138-84FDCF213846}">
      <dgm:prSet/>
      <dgm:spPr/>
      <dgm:t>
        <a:bodyPr/>
        <a:lstStyle/>
        <a:p>
          <a:endParaRPr lang="pl-PL"/>
        </a:p>
      </dgm:t>
    </dgm:pt>
    <dgm:pt modelId="{BC36C098-C604-4FF8-9D7D-528668E13724}">
      <dgm:prSet phldrT="[Tekst]"/>
      <dgm:spPr/>
      <dgm:t>
        <a:bodyPr/>
        <a:lstStyle/>
        <a:p>
          <a:r>
            <a:rPr lang="pl-PL" dirty="0" smtClean="0"/>
            <a:t>Szkolenia (dobrowolne powroty; wsparcie dla małoletnich) </a:t>
          </a:r>
        </a:p>
      </dgm:t>
    </dgm:pt>
    <dgm:pt modelId="{BD76F493-179E-4A91-A943-8A43215AA644}" type="parTrans" cxnId="{45F66FC7-98B6-4C4B-8475-797261DE2AF5}">
      <dgm:prSet/>
      <dgm:spPr/>
      <dgm:t>
        <a:bodyPr/>
        <a:lstStyle/>
        <a:p>
          <a:endParaRPr lang="pl-PL"/>
        </a:p>
      </dgm:t>
    </dgm:pt>
    <dgm:pt modelId="{AD8D854E-28E8-468A-A6CF-C1C57F606744}" type="sibTrans" cxnId="{45F66FC7-98B6-4C4B-8475-797261DE2AF5}">
      <dgm:prSet/>
      <dgm:spPr/>
      <dgm:t>
        <a:bodyPr/>
        <a:lstStyle/>
        <a:p>
          <a:endParaRPr lang="pl-PL"/>
        </a:p>
      </dgm:t>
    </dgm:pt>
    <dgm:pt modelId="{E3534DA6-5537-4EED-8011-777AC5C40859}" type="pres">
      <dgm:prSet presAssocID="{41567838-516D-475F-8282-C8DF577FECFC}" presName="cycle" presStyleCnt="0">
        <dgm:presLayoutVars>
          <dgm:dir/>
          <dgm:resizeHandles val="exact"/>
        </dgm:presLayoutVars>
      </dgm:prSet>
      <dgm:spPr/>
    </dgm:pt>
    <dgm:pt modelId="{85CF9C28-601E-4393-ADD4-D5A89A15DA9B}" type="pres">
      <dgm:prSet presAssocID="{34EE4830-75B5-4CE7-809D-02E2D3529DF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DA226D5-0406-450F-B4A2-FD7D8D98B99C}" type="pres">
      <dgm:prSet presAssocID="{34EE4830-75B5-4CE7-809D-02E2D3529DFB}" presName="spNode" presStyleCnt="0"/>
      <dgm:spPr/>
    </dgm:pt>
    <dgm:pt modelId="{E6E261F2-795C-48EC-B36C-CDBD2D7F0900}" type="pres">
      <dgm:prSet presAssocID="{F4ED23AE-0FBC-4B6E-9E8F-CB11298732C5}" presName="sibTrans" presStyleLbl="sibTrans1D1" presStyleIdx="0" presStyleCnt="5"/>
      <dgm:spPr/>
    </dgm:pt>
    <dgm:pt modelId="{1CD507C7-4BBB-46D4-ACAA-D90C5AACE1D9}" type="pres">
      <dgm:prSet presAssocID="{D4548716-3641-4F12-92EB-C44B9CCFB71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E686CB7-096C-4563-8A85-C344D9B37621}" type="pres">
      <dgm:prSet presAssocID="{D4548716-3641-4F12-92EB-C44B9CCFB71F}" presName="spNode" presStyleCnt="0"/>
      <dgm:spPr/>
    </dgm:pt>
    <dgm:pt modelId="{4DCCFD4F-72B0-4C58-A486-B2543C2CAB20}" type="pres">
      <dgm:prSet presAssocID="{0C1025E8-7A34-4EF3-82A5-4087E08ABD0C}" presName="sibTrans" presStyleLbl="sibTrans1D1" presStyleIdx="1" presStyleCnt="5"/>
      <dgm:spPr/>
    </dgm:pt>
    <dgm:pt modelId="{C03C9A6A-81DC-4639-820B-84E8B2E3AFEB}" type="pres">
      <dgm:prSet presAssocID="{C3A79F1D-8D8C-4A79-8045-CB290FCFC488}" presName="node" presStyleLbl="node1" presStyleIdx="2" presStyleCnt="5">
        <dgm:presLayoutVars>
          <dgm:bulletEnabled val="1"/>
        </dgm:presLayoutVars>
      </dgm:prSet>
      <dgm:spPr/>
    </dgm:pt>
    <dgm:pt modelId="{91687F56-BC2F-4BC3-9DD9-3BE2A1EC9541}" type="pres">
      <dgm:prSet presAssocID="{C3A79F1D-8D8C-4A79-8045-CB290FCFC488}" presName="spNode" presStyleCnt="0"/>
      <dgm:spPr/>
    </dgm:pt>
    <dgm:pt modelId="{F398AD07-E425-4D19-AE08-69B185E43026}" type="pres">
      <dgm:prSet presAssocID="{11363644-F26E-4FA2-9496-DAD352586926}" presName="sibTrans" presStyleLbl="sibTrans1D1" presStyleIdx="2" presStyleCnt="5"/>
      <dgm:spPr/>
    </dgm:pt>
    <dgm:pt modelId="{5F25BE1B-06AE-4B23-994E-60F17C042827}" type="pres">
      <dgm:prSet presAssocID="{C2BA91DF-3317-420C-B7AC-80A40FED44D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8E2C22F-1471-4DC5-A3FD-08753D4D48DE}" type="pres">
      <dgm:prSet presAssocID="{C2BA91DF-3317-420C-B7AC-80A40FED44D6}" presName="spNode" presStyleCnt="0"/>
      <dgm:spPr/>
    </dgm:pt>
    <dgm:pt modelId="{64483346-DE0B-410A-849B-EFCC6E944303}" type="pres">
      <dgm:prSet presAssocID="{A083DAE1-B377-454C-8F20-45EFE37D7EF3}" presName="sibTrans" presStyleLbl="sibTrans1D1" presStyleIdx="3" presStyleCnt="5"/>
      <dgm:spPr/>
    </dgm:pt>
    <dgm:pt modelId="{F684B91C-3EDB-4D2E-88FC-854394E02BEF}" type="pres">
      <dgm:prSet presAssocID="{BC36C098-C604-4FF8-9D7D-528668E1372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0D3E4C2-531F-4D91-9684-03A5FBB20458}" type="pres">
      <dgm:prSet presAssocID="{BC36C098-C604-4FF8-9D7D-528668E13724}" presName="spNode" presStyleCnt="0"/>
      <dgm:spPr/>
    </dgm:pt>
    <dgm:pt modelId="{B86D0595-C54D-4037-83F4-37B3A516F04A}" type="pres">
      <dgm:prSet presAssocID="{AD8D854E-28E8-468A-A6CF-C1C57F606744}" presName="sibTrans" presStyleLbl="sibTrans1D1" presStyleIdx="4" presStyleCnt="5"/>
      <dgm:spPr/>
    </dgm:pt>
  </dgm:ptLst>
  <dgm:cxnLst>
    <dgm:cxn modelId="{09D85CD1-C78C-40B0-9954-3DC71D7A8DD8}" type="presOf" srcId="{11363644-F26E-4FA2-9496-DAD352586926}" destId="{F398AD07-E425-4D19-AE08-69B185E43026}" srcOrd="0" destOrd="0" presId="urn:microsoft.com/office/officeart/2005/8/layout/cycle6"/>
    <dgm:cxn modelId="{679F0D00-651C-40D3-A504-CA046EA848CA}" srcId="{41567838-516D-475F-8282-C8DF577FECFC}" destId="{C3A79F1D-8D8C-4A79-8045-CB290FCFC488}" srcOrd="2" destOrd="0" parTransId="{D5A3DE9D-BF48-4692-983E-024B0B425457}" sibTransId="{11363644-F26E-4FA2-9496-DAD352586926}"/>
    <dgm:cxn modelId="{52053B49-3B2E-4900-BFE5-C02B3D922B41}" type="presOf" srcId="{F4ED23AE-0FBC-4B6E-9E8F-CB11298732C5}" destId="{E6E261F2-795C-48EC-B36C-CDBD2D7F0900}" srcOrd="0" destOrd="0" presId="urn:microsoft.com/office/officeart/2005/8/layout/cycle6"/>
    <dgm:cxn modelId="{5B965C9A-10C0-49B6-959D-985326AFA81E}" type="presOf" srcId="{41567838-516D-475F-8282-C8DF577FECFC}" destId="{E3534DA6-5537-4EED-8011-777AC5C40859}" srcOrd="0" destOrd="0" presId="urn:microsoft.com/office/officeart/2005/8/layout/cycle6"/>
    <dgm:cxn modelId="{771EECF8-86E0-42DB-A4F7-CD6958A09CB8}" type="presOf" srcId="{A083DAE1-B377-454C-8F20-45EFE37D7EF3}" destId="{64483346-DE0B-410A-849B-EFCC6E944303}" srcOrd="0" destOrd="0" presId="urn:microsoft.com/office/officeart/2005/8/layout/cycle6"/>
    <dgm:cxn modelId="{7AB47F64-5B22-4EBB-95F6-88C6E685F05A}" type="presOf" srcId="{C2BA91DF-3317-420C-B7AC-80A40FED44D6}" destId="{5F25BE1B-06AE-4B23-994E-60F17C042827}" srcOrd="0" destOrd="0" presId="urn:microsoft.com/office/officeart/2005/8/layout/cycle6"/>
    <dgm:cxn modelId="{45F66FC7-98B6-4C4B-8475-797261DE2AF5}" srcId="{41567838-516D-475F-8282-C8DF577FECFC}" destId="{BC36C098-C604-4FF8-9D7D-528668E13724}" srcOrd="4" destOrd="0" parTransId="{BD76F493-179E-4A91-A943-8A43215AA644}" sibTransId="{AD8D854E-28E8-468A-A6CF-C1C57F606744}"/>
    <dgm:cxn modelId="{55C293B3-FD03-4E59-8C0B-2956B41FB4D4}" srcId="{41567838-516D-475F-8282-C8DF577FECFC}" destId="{34EE4830-75B5-4CE7-809D-02E2D3529DFB}" srcOrd="0" destOrd="0" parTransId="{F1F6366E-0A3C-46FF-B5B5-C0D51039B93E}" sibTransId="{F4ED23AE-0FBC-4B6E-9E8F-CB11298732C5}"/>
    <dgm:cxn modelId="{5936DE48-30F4-41F0-89A9-45F74E075050}" type="presOf" srcId="{0C1025E8-7A34-4EF3-82A5-4087E08ABD0C}" destId="{4DCCFD4F-72B0-4C58-A486-B2543C2CAB20}" srcOrd="0" destOrd="0" presId="urn:microsoft.com/office/officeart/2005/8/layout/cycle6"/>
    <dgm:cxn modelId="{941CCBB4-60CC-4990-93C0-07E779DA6D4D}" type="presOf" srcId="{BC36C098-C604-4FF8-9D7D-528668E13724}" destId="{F684B91C-3EDB-4D2E-88FC-854394E02BEF}" srcOrd="0" destOrd="0" presId="urn:microsoft.com/office/officeart/2005/8/layout/cycle6"/>
    <dgm:cxn modelId="{E4307EF3-0B98-47A5-92AF-117D0FB1F3FE}" srcId="{41567838-516D-475F-8282-C8DF577FECFC}" destId="{D4548716-3641-4F12-92EB-C44B9CCFB71F}" srcOrd="1" destOrd="0" parTransId="{E6CC8649-8C64-4570-B7A7-3E8EFF6F2B1D}" sibTransId="{0C1025E8-7A34-4EF3-82A5-4087E08ABD0C}"/>
    <dgm:cxn modelId="{52FABE48-A2EF-430B-83C2-E4A7BC090948}" type="presOf" srcId="{D4548716-3641-4F12-92EB-C44B9CCFB71F}" destId="{1CD507C7-4BBB-46D4-ACAA-D90C5AACE1D9}" srcOrd="0" destOrd="0" presId="urn:microsoft.com/office/officeart/2005/8/layout/cycle6"/>
    <dgm:cxn modelId="{8AB96A61-F5C5-47BF-B927-861224AFCC38}" type="presOf" srcId="{34EE4830-75B5-4CE7-809D-02E2D3529DFB}" destId="{85CF9C28-601E-4393-ADD4-D5A89A15DA9B}" srcOrd="0" destOrd="0" presId="urn:microsoft.com/office/officeart/2005/8/layout/cycle6"/>
    <dgm:cxn modelId="{76E13611-3995-4446-8138-84FDCF213846}" srcId="{41567838-516D-475F-8282-C8DF577FECFC}" destId="{C2BA91DF-3317-420C-B7AC-80A40FED44D6}" srcOrd="3" destOrd="0" parTransId="{D9080772-1B52-47EB-B79F-16C8C13FC61F}" sibTransId="{A083DAE1-B377-454C-8F20-45EFE37D7EF3}"/>
    <dgm:cxn modelId="{23214C7C-028F-4FA7-9116-23E9994BEEAC}" type="presOf" srcId="{AD8D854E-28E8-468A-A6CF-C1C57F606744}" destId="{B86D0595-C54D-4037-83F4-37B3A516F04A}" srcOrd="0" destOrd="0" presId="urn:microsoft.com/office/officeart/2005/8/layout/cycle6"/>
    <dgm:cxn modelId="{4FE0DF32-4A7B-4447-A395-C3FA95E3807A}" type="presOf" srcId="{C3A79F1D-8D8C-4A79-8045-CB290FCFC488}" destId="{C03C9A6A-81DC-4639-820B-84E8B2E3AFEB}" srcOrd="0" destOrd="0" presId="urn:microsoft.com/office/officeart/2005/8/layout/cycle6"/>
    <dgm:cxn modelId="{1B0837ED-A2C4-4EE8-ABD2-DECB258485F9}" type="presParOf" srcId="{E3534DA6-5537-4EED-8011-777AC5C40859}" destId="{85CF9C28-601E-4393-ADD4-D5A89A15DA9B}" srcOrd="0" destOrd="0" presId="urn:microsoft.com/office/officeart/2005/8/layout/cycle6"/>
    <dgm:cxn modelId="{9844A676-0976-4C89-93B4-4FEB21555307}" type="presParOf" srcId="{E3534DA6-5537-4EED-8011-777AC5C40859}" destId="{6DA226D5-0406-450F-B4A2-FD7D8D98B99C}" srcOrd="1" destOrd="0" presId="urn:microsoft.com/office/officeart/2005/8/layout/cycle6"/>
    <dgm:cxn modelId="{7A0AA059-CDF9-40C4-B647-B9295AC0C54A}" type="presParOf" srcId="{E3534DA6-5537-4EED-8011-777AC5C40859}" destId="{E6E261F2-795C-48EC-B36C-CDBD2D7F0900}" srcOrd="2" destOrd="0" presId="urn:microsoft.com/office/officeart/2005/8/layout/cycle6"/>
    <dgm:cxn modelId="{E43F1CFF-58CB-468B-AFD3-87302BACBB2B}" type="presParOf" srcId="{E3534DA6-5537-4EED-8011-777AC5C40859}" destId="{1CD507C7-4BBB-46D4-ACAA-D90C5AACE1D9}" srcOrd="3" destOrd="0" presId="urn:microsoft.com/office/officeart/2005/8/layout/cycle6"/>
    <dgm:cxn modelId="{CA622510-84E1-49C4-99D4-D0DDB5490037}" type="presParOf" srcId="{E3534DA6-5537-4EED-8011-777AC5C40859}" destId="{AE686CB7-096C-4563-8A85-C344D9B37621}" srcOrd="4" destOrd="0" presId="urn:microsoft.com/office/officeart/2005/8/layout/cycle6"/>
    <dgm:cxn modelId="{7B514C5E-92A6-427F-8149-823526750CC4}" type="presParOf" srcId="{E3534DA6-5537-4EED-8011-777AC5C40859}" destId="{4DCCFD4F-72B0-4C58-A486-B2543C2CAB20}" srcOrd="5" destOrd="0" presId="urn:microsoft.com/office/officeart/2005/8/layout/cycle6"/>
    <dgm:cxn modelId="{72780E82-565A-4607-A6DC-649AB384FF7E}" type="presParOf" srcId="{E3534DA6-5537-4EED-8011-777AC5C40859}" destId="{C03C9A6A-81DC-4639-820B-84E8B2E3AFEB}" srcOrd="6" destOrd="0" presId="urn:microsoft.com/office/officeart/2005/8/layout/cycle6"/>
    <dgm:cxn modelId="{1C94649B-0D30-4071-81F6-3DE7A5A2694F}" type="presParOf" srcId="{E3534DA6-5537-4EED-8011-777AC5C40859}" destId="{91687F56-BC2F-4BC3-9DD9-3BE2A1EC9541}" srcOrd="7" destOrd="0" presId="urn:microsoft.com/office/officeart/2005/8/layout/cycle6"/>
    <dgm:cxn modelId="{67C39258-05CD-430C-9382-3B2DA082F8A7}" type="presParOf" srcId="{E3534DA6-5537-4EED-8011-777AC5C40859}" destId="{F398AD07-E425-4D19-AE08-69B185E43026}" srcOrd="8" destOrd="0" presId="urn:microsoft.com/office/officeart/2005/8/layout/cycle6"/>
    <dgm:cxn modelId="{4460CAD6-778E-4D16-BA69-A6D7347CA834}" type="presParOf" srcId="{E3534DA6-5537-4EED-8011-777AC5C40859}" destId="{5F25BE1B-06AE-4B23-994E-60F17C042827}" srcOrd="9" destOrd="0" presId="urn:microsoft.com/office/officeart/2005/8/layout/cycle6"/>
    <dgm:cxn modelId="{4BC6DD9C-80C6-479B-96E2-3BC1C80A751B}" type="presParOf" srcId="{E3534DA6-5537-4EED-8011-777AC5C40859}" destId="{68E2C22F-1471-4DC5-A3FD-08753D4D48DE}" srcOrd="10" destOrd="0" presId="urn:microsoft.com/office/officeart/2005/8/layout/cycle6"/>
    <dgm:cxn modelId="{F48E0A71-C4F1-47D6-97D6-C6DBF56967F8}" type="presParOf" srcId="{E3534DA6-5537-4EED-8011-777AC5C40859}" destId="{64483346-DE0B-410A-849B-EFCC6E944303}" srcOrd="11" destOrd="0" presId="urn:microsoft.com/office/officeart/2005/8/layout/cycle6"/>
    <dgm:cxn modelId="{5362AA0A-B58A-416E-98E0-2060168DFD8C}" type="presParOf" srcId="{E3534DA6-5537-4EED-8011-777AC5C40859}" destId="{F684B91C-3EDB-4D2E-88FC-854394E02BEF}" srcOrd="12" destOrd="0" presId="urn:microsoft.com/office/officeart/2005/8/layout/cycle6"/>
    <dgm:cxn modelId="{16732617-224C-4D72-8B22-7391C8D50498}" type="presParOf" srcId="{E3534DA6-5537-4EED-8011-777AC5C40859}" destId="{80D3E4C2-531F-4D91-9684-03A5FBB20458}" srcOrd="13" destOrd="0" presId="urn:microsoft.com/office/officeart/2005/8/layout/cycle6"/>
    <dgm:cxn modelId="{C455F3A2-6810-4CB5-AB11-59BD93302A5F}" type="presParOf" srcId="{E3534DA6-5537-4EED-8011-777AC5C40859}" destId="{B86D0595-C54D-4037-83F4-37B3A516F04A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CF9C28-601E-4393-ADD4-D5A89A15DA9B}">
      <dsp:nvSpPr>
        <dsp:cNvPr id="0" name=""/>
        <dsp:cNvSpPr/>
      </dsp:nvSpPr>
      <dsp:spPr>
        <a:xfrm>
          <a:off x="9010658" y="1869"/>
          <a:ext cx="3612714" cy="234826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 smtClean="0"/>
            <a:t>Zapewnione lub ulepszone usługi dla cudzoziemców</a:t>
          </a:r>
          <a:endParaRPr lang="pl-PL" sz="3000" kern="1200" dirty="0"/>
        </a:p>
      </dsp:txBody>
      <dsp:txXfrm>
        <a:off x="9125291" y="116502"/>
        <a:ext cx="3383448" cy="2118998"/>
      </dsp:txXfrm>
    </dsp:sp>
    <dsp:sp modelId="{E6E261F2-795C-48EC-B36C-CDBD2D7F0900}">
      <dsp:nvSpPr>
        <dsp:cNvPr id="0" name=""/>
        <dsp:cNvSpPr/>
      </dsp:nvSpPr>
      <dsp:spPr>
        <a:xfrm>
          <a:off x="6121337" y="1176001"/>
          <a:ext cx="9391356" cy="9391356"/>
        </a:xfrm>
        <a:custGeom>
          <a:avLst/>
          <a:gdLst/>
          <a:ahLst/>
          <a:cxnLst/>
          <a:rect l="0" t="0" r="0" b="0"/>
          <a:pathLst>
            <a:path>
              <a:moveTo>
                <a:pt x="6526904" y="371790"/>
              </a:moveTo>
              <a:arcTo wR="4695678" hR="4695678" stAng="17577200" swAng="1963593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D507C7-4BBB-46D4-ACAA-D90C5AACE1D9}">
      <dsp:nvSpPr>
        <dsp:cNvPr id="0" name=""/>
        <dsp:cNvSpPr/>
      </dsp:nvSpPr>
      <dsp:spPr>
        <a:xfrm>
          <a:off x="13476513" y="3246503"/>
          <a:ext cx="3612714" cy="234826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 smtClean="0"/>
            <a:t>Wsparcie dla małoletnich i grup o specjalnych potrzebach</a:t>
          </a:r>
          <a:endParaRPr lang="pl-PL" sz="3000" kern="1200" dirty="0"/>
        </a:p>
      </dsp:txBody>
      <dsp:txXfrm>
        <a:off x="13591146" y="3361136"/>
        <a:ext cx="3383448" cy="2118998"/>
      </dsp:txXfrm>
    </dsp:sp>
    <dsp:sp modelId="{4DCCFD4F-72B0-4C58-A486-B2543C2CAB20}">
      <dsp:nvSpPr>
        <dsp:cNvPr id="0" name=""/>
        <dsp:cNvSpPr/>
      </dsp:nvSpPr>
      <dsp:spPr>
        <a:xfrm>
          <a:off x="6121337" y="1176001"/>
          <a:ext cx="9391356" cy="9391356"/>
        </a:xfrm>
        <a:custGeom>
          <a:avLst/>
          <a:gdLst/>
          <a:ahLst/>
          <a:cxnLst/>
          <a:rect l="0" t="0" r="0" b="0"/>
          <a:pathLst>
            <a:path>
              <a:moveTo>
                <a:pt x="9384862" y="4448802"/>
              </a:moveTo>
              <a:arcTo wR="4695678" hR="4695678" stAng="21419177" swAng="2197882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3C9A6A-81DC-4639-820B-84E8B2E3AFEB}">
      <dsp:nvSpPr>
        <dsp:cNvPr id="0" name=""/>
        <dsp:cNvSpPr/>
      </dsp:nvSpPr>
      <dsp:spPr>
        <a:xfrm>
          <a:off x="11770708" y="8496431"/>
          <a:ext cx="3612714" cy="234826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 smtClean="0"/>
            <a:t>Wsparcie dla ośrodków dla cudzoziemców</a:t>
          </a:r>
          <a:endParaRPr lang="pl-PL" sz="3000" kern="1200" dirty="0"/>
        </a:p>
      </dsp:txBody>
      <dsp:txXfrm>
        <a:off x="11885341" y="8611064"/>
        <a:ext cx="3383448" cy="2118998"/>
      </dsp:txXfrm>
    </dsp:sp>
    <dsp:sp modelId="{F398AD07-E425-4D19-AE08-69B185E43026}">
      <dsp:nvSpPr>
        <dsp:cNvPr id="0" name=""/>
        <dsp:cNvSpPr/>
      </dsp:nvSpPr>
      <dsp:spPr>
        <a:xfrm>
          <a:off x="6121337" y="1176001"/>
          <a:ext cx="9391356" cy="9391356"/>
        </a:xfrm>
        <a:custGeom>
          <a:avLst/>
          <a:gdLst/>
          <a:ahLst/>
          <a:cxnLst/>
          <a:rect l="0" t="0" r="0" b="0"/>
          <a:pathLst>
            <a:path>
              <a:moveTo>
                <a:pt x="5630687" y="9297324"/>
              </a:moveTo>
              <a:arcTo wR="4695678" hR="4695678" stAng="4710865" swAng="1378269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25BE1B-06AE-4B23-994E-60F17C042827}">
      <dsp:nvSpPr>
        <dsp:cNvPr id="0" name=""/>
        <dsp:cNvSpPr/>
      </dsp:nvSpPr>
      <dsp:spPr>
        <a:xfrm>
          <a:off x="6250607" y="8496431"/>
          <a:ext cx="3612714" cy="234826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 smtClean="0"/>
            <a:t>Inicjatywy z udziałem </a:t>
          </a:r>
          <a:r>
            <a:rPr lang="pl-PL" sz="3000" kern="1200" dirty="0" err="1" smtClean="0"/>
            <a:t>NGOs</a:t>
          </a:r>
          <a:endParaRPr lang="pl-PL" sz="3000" kern="1200" dirty="0"/>
        </a:p>
      </dsp:txBody>
      <dsp:txXfrm>
        <a:off x="6365240" y="8611064"/>
        <a:ext cx="3383448" cy="2118998"/>
      </dsp:txXfrm>
    </dsp:sp>
    <dsp:sp modelId="{64483346-DE0B-410A-849B-EFCC6E944303}">
      <dsp:nvSpPr>
        <dsp:cNvPr id="0" name=""/>
        <dsp:cNvSpPr/>
      </dsp:nvSpPr>
      <dsp:spPr>
        <a:xfrm>
          <a:off x="6121337" y="1176001"/>
          <a:ext cx="9391356" cy="9391356"/>
        </a:xfrm>
        <a:custGeom>
          <a:avLst/>
          <a:gdLst/>
          <a:ahLst/>
          <a:cxnLst/>
          <a:rect l="0" t="0" r="0" b="0"/>
          <a:pathLst>
            <a:path>
              <a:moveTo>
                <a:pt x="785348" y="7295431"/>
              </a:moveTo>
              <a:arcTo wR="4695678" hR="4695678" stAng="8782941" swAng="2197882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84B91C-3EDB-4D2E-88FC-854394E02BEF}">
      <dsp:nvSpPr>
        <dsp:cNvPr id="0" name=""/>
        <dsp:cNvSpPr/>
      </dsp:nvSpPr>
      <dsp:spPr>
        <a:xfrm>
          <a:off x="4544803" y="3246503"/>
          <a:ext cx="3612714" cy="234826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 smtClean="0"/>
            <a:t>Szkolenia (dobrowolne powroty; wsparcie dla małoletnich) </a:t>
          </a:r>
        </a:p>
      </dsp:txBody>
      <dsp:txXfrm>
        <a:off x="4659436" y="3361136"/>
        <a:ext cx="3383448" cy="2118998"/>
      </dsp:txXfrm>
    </dsp:sp>
    <dsp:sp modelId="{B86D0595-C54D-4037-83F4-37B3A516F04A}">
      <dsp:nvSpPr>
        <dsp:cNvPr id="0" name=""/>
        <dsp:cNvSpPr/>
      </dsp:nvSpPr>
      <dsp:spPr>
        <a:xfrm>
          <a:off x="6121337" y="1176001"/>
          <a:ext cx="9391356" cy="9391356"/>
        </a:xfrm>
        <a:custGeom>
          <a:avLst/>
          <a:gdLst/>
          <a:ahLst/>
          <a:cxnLst/>
          <a:rect l="0" t="0" r="0" b="0"/>
          <a:pathLst>
            <a:path>
              <a:moveTo>
                <a:pt x="817515" y="2048179"/>
              </a:moveTo>
              <a:arcTo wR="4695678" hR="4695678" stAng="12859207" swAng="1963593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2BC0F-7084-4C9F-B157-046C3CBDF955}" type="datetimeFigureOut">
              <a:rPr lang="en-GB" smtClean="0"/>
              <a:t>17/07/2020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7DFC9-24E8-442D-BDAD-54B920CFC1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001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57144-1CBB-4515-B696-16F63A0D6277}" type="datetimeFigureOut">
              <a:rPr lang="en-GB" smtClean="0"/>
              <a:t>17/07/2020</a:t>
            </a:fld>
            <a:endParaRPr lang="en-GB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GB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DA259D-87B2-48A8-8896-0559A1CBD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460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127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252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379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6503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0628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4755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8880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007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6382328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136392" y="12705989"/>
            <a:ext cx="3985698" cy="461665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000">
                <a:solidFill>
                  <a:schemeClr val="dk2"/>
                </a:solidFill>
              </a:defRPr>
            </a:lvl1pPr>
          </a:lstStyle>
          <a:p>
            <a:fld id="{D5906656-A9BE-4917-BFD7-16C60DDEE872}" type="datetime1">
              <a:rPr lang="nb-NO" smtClean="0"/>
              <a:t>17.07.2020</a:t>
            </a:fld>
            <a:endParaRPr lang="nb-NO" dirty="0"/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260157" y="12153389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 err="1"/>
              <a:t>Name</a:t>
            </a:r>
            <a:endParaRPr lang="en-GB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260157" y="12707725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 err="1"/>
              <a:t>Title</a:t>
            </a:r>
            <a:endParaRPr lang="en-GB" dirty="0"/>
          </a:p>
        </p:txBody>
      </p:sp>
      <p:sp>
        <p:nvSpPr>
          <p:cNvPr id="17" name="Plassholder for tekst 12"/>
          <p:cNvSpPr>
            <a:spLocks noGrp="1"/>
          </p:cNvSpPr>
          <p:nvPr>
            <p:ph type="body" sz="quarter" idx="15" hasCustomPrompt="1"/>
          </p:nvPr>
        </p:nvSpPr>
        <p:spPr>
          <a:xfrm>
            <a:off x="10200074" y="12146546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/>
              <a:t>Office</a:t>
            </a:r>
            <a:endParaRPr lang="en-GB" dirty="0"/>
          </a:p>
        </p:txBody>
      </p:sp>
      <p:sp>
        <p:nvSpPr>
          <p:cNvPr id="18" name="Plassholder for tekst 12"/>
          <p:cNvSpPr>
            <a:spLocks noGrp="1"/>
          </p:cNvSpPr>
          <p:nvPr>
            <p:ph type="body" sz="quarter" idx="16" hasCustomPrompt="1"/>
          </p:nvPr>
        </p:nvSpPr>
        <p:spPr>
          <a:xfrm>
            <a:off x="10200075" y="12705989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/>
              <a:t>Company</a:t>
            </a:r>
            <a:endParaRPr lang="en-GB" dirty="0"/>
          </a:p>
        </p:txBody>
      </p:sp>
      <p:pic>
        <p:nvPicPr>
          <p:cNvPr id="11" name="Bilde 1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0157" y="684923"/>
            <a:ext cx="1494875" cy="1673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559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iagram 1"/>
          <p:cNvSpPr>
            <a:spLocks noGrp="1"/>
          </p:cNvSpPr>
          <p:nvPr>
            <p:ph type="chart" sz="quarter" idx="11" hasCustomPrompt="1"/>
          </p:nvPr>
        </p:nvSpPr>
        <p:spPr>
          <a:xfrm>
            <a:off x="5742718" y="1168400"/>
            <a:ext cx="17375190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the icon to add a chart</a:t>
            </a:r>
          </a:p>
        </p:txBody>
      </p:sp>
      <p:sp>
        <p:nvSpPr>
          <p:cNvPr id="6" name="Plassholder for innhold 2"/>
          <p:cNvSpPr>
            <a:spLocks noGrp="1"/>
          </p:cNvSpPr>
          <p:nvPr>
            <p:ph idx="12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8680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diagram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iagram 1"/>
          <p:cNvSpPr>
            <a:spLocks noGrp="1"/>
          </p:cNvSpPr>
          <p:nvPr>
            <p:ph type="chart" sz="quarter" idx="11" hasCustomPrompt="1"/>
          </p:nvPr>
        </p:nvSpPr>
        <p:spPr>
          <a:xfrm>
            <a:off x="5742718" y="1168400"/>
            <a:ext cx="17375190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the icon to add a chart</a:t>
            </a:r>
          </a:p>
        </p:txBody>
      </p:sp>
      <p:sp>
        <p:nvSpPr>
          <p:cNvPr id="6" name="Plassholder for innhold 2"/>
          <p:cNvSpPr>
            <a:spLocks noGrp="1"/>
          </p:cNvSpPr>
          <p:nvPr>
            <p:ph idx="12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2626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abell 1"/>
          <p:cNvSpPr>
            <a:spLocks noGrp="1"/>
          </p:cNvSpPr>
          <p:nvPr>
            <p:ph type="tbl" sz="quarter" idx="12" hasCustomPrompt="1"/>
          </p:nvPr>
        </p:nvSpPr>
        <p:spPr>
          <a:xfrm>
            <a:off x="5742718" y="1168400"/>
            <a:ext cx="17375191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on the icon to add a table</a:t>
            </a:r>
          </a:p>
        </p:txBody>
      </p:sp>
      <p:sp>
        <p:nvSpPr>
          <p:cNvPr id="8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658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tabell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abell 1"/>
          <p:cNvSpPr>
            <a:spLocks noGrp="1"/>
          </p:cNvSpPr>
          <p:nvPr>
            <p:ph type="tbl" sz="quarter" idx="12" hasCustomPrompt="1"/>
          </p:nvPr>
        </p:nvSpPr>
        <p:spPr>
          <a:xfrm>
            <a:off x="5742718" y="1168400"/>
            <a:ext cx="17375191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on the icon to add a table</a:t>
            </a:r>
          </a:p>
        </p:txBody>
      </p:sp>
      <p:sp>
        <p:nvSpPr>
          <p:cNvPr id="8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C00000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945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Orange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2043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Grønn">
    <p:bg>
      <p:bgPr>
        <a:solidFill>
          <a:srgbClr val="3EAF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927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Blå">
    <p:bg>
      <p:bgPr>
        <a:solidFill>
          <a:srgbClr val="0F3C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4121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ksi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3543261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 b="1">
                <a:solidFill>
                  <a:schemeClr val="bg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260474" y="5161524"/>
            <a:ext cx="18332193" cy="2154238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914263" indent="0">
              <a:buNone/>
              <a:defRPr b="1">
                <a:solidFill>
                  <a:schemeClr val="bg1"/>
                </a:solidFill>
              </a:defRPr>
            </a:lvl2pPr>
            <a:lvl3pPr marL="1828526" indent="0">
              <a:buNone/>
              <a:defRPr b="1">
                <a:solidFill>
                  <a:schemeClr val="bg1"/>
                </a:solidFill>
              </a:defRPr>
            </a:lvl3pPr>
            <a:lvl4pPr marL="2742789" indent="0">
              <a:buNone/>
              <a:defRPr b="1">
                <a:solidFill>
                  <a:schemeClr val="bg1"/>
                </a:solidFill>
              </a:defRPr>
            </a:lvl4pPr>
            <a:lvl5pPr marL="3657052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</p:txBody>
      </p:sp>
      <p:pic>
        <p:nvPicPr>
          <p:cNvPr id="6" name="Bilde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60157" y="698665"/>
            <a:ext cx="1495888" cy="167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644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med bakgrunnsbil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6382328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>
                <a:solidFill>
                  <a:schemeClr val="bg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136392" y="12705989"/>
            <a:ext cx="3985698" cy="461665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fld id="{35900153-C3D1-4B62-A437-E57CAB8AEB13}" type="datetime1">
              <a:rPr lang="nb-NO" smtClean="0"/>
              <a:t>17.07.2020</a:t>
            </a:fld>
            <a:endParaRPr lang="nb-NO" dirty="0"/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260157" y="12153389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err="1"/>
              <a:t>Name</a:t>
            </a:r>
            <a:endParaRPr lang="en-GB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260157" y="12707725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err="1"/>
              <a:t>Title</a:t>
            </a:r>
            <a:endParaRPr lang="en-GB" dirty="0"/>
          </a:p>
        </p:txBody>
      </p:sp>
      <p:sp>
        <p:nvSpPr>
          <p:cNvPr id="17" name="Plassholder for tekst 12"/>
          <p:cNvSpPr>
            <a:spLocks noGrp="1"/>
          </p:cNvSpPr>
          <p:nvPr>
            <p:ph type="body" sz="quarter" idx="15" hasCustomPrompt="1"/>
          </p:nvPr>
        </p:nvSpPr>
        <p:spPr>
          <a:xfrm>
            <a:off x="10200074" y="12146546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Office</a:t>
            </a:r>
            <a:endParaRPr lang="en-GB" dirty="0"/>
          </a:p>
        </p:txBody>
      </p:sp>
      <p:sp>
        <p:nvSpPr>
          <p:cNvPr id="18" name="Plassholder for tekst 12"/>
          <p:cNvSpPr>
            <a:spLocks noGrp="1"/>
          </p:cNvSpPr>
          <p:nvPr>
            <p:ph type="body" sz="quarter" idx="16" hasCustomPrompt="1"/>
          </p:nvPr>
        </p:nvSpPr>
        <p:spPr>
          <a:xfrm>
            <a:off x="10200075" y="12705989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Company</a:t>
            </a:r>
            <a:endParaRPr lang="en-GB" dirty="0"/>
          </a:p>
        </p:txBody>
      </p:sp>
      <p:pic>
        <p:nvPicPr>
          <p:cNvPr id="5" name="Bilde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60157" y="737576"/>
            <a:ext cx="1495888" cy="167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07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6" y="3091543"/>
            <a:ext cx="21861705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1259560" y="2630802"/>
            <a:ext cx="21861704" cy="461665"/>
          </a:xfrm>
        </p:spPr>
        <p:txBody>
          <a:bodyPr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9579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D8222C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6" y="3091543"/>
            <a:ext cx="21861705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1259560" y="2630802"/>
            <a:ext cx="21861704" cy="461665"/>
          </a:xfrm>
        </p:spPr>
        <p:txBody>
          <a:bodyPr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7428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14689837" y="-1"/>
            <a:ext cx="9690988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4689837" y="-1"/>
            <a:ext cx="9690988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387" y="1097394"/>
            <a:ext cx="12277305" cy="1077218"/>
          </a:xfrm>
        </p:spPr>
        <p:txBody>
          <a:bodyPr/>
          <a:lstStyle>
            <a:lvl1pPr>
              <a:defRPr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7" y="3091543"/>
            <a:ext cx="12277306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1" hasCustomPrompt="1"/>
          </p:nvPr>
        </p:nvSpPr>
        <p:spPr>
          <a:xfrm>
            <a:off x="1259560" y="2630802"/>
            <a:ext cx="12277305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8700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14689837" y="-1"/>
            <a:ext cx="9690988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4689837" y="-1"/>
            <a:ext cx="9690988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387" y="1097394"/>
            <a:ext cx="12277305" cy="1077218"/>
          </a:xfrm>
        </p:spPr>
        <p:txBody>
          <a:bodyPr/>
          <a:lstStyle>
            <a:lvl1pPr>
              <a:defRPr>
                <a:solidFill>
                  <a:srgbClr val="D8222C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7" y="3091543"/>
            <a:ext cx="12277306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1" hasCustomPrompt="1"/>
          </p:nvPr>
        </p:nvSpPr>
        <p:spPr>
          <a:xfrm>
            <a:off x="1259560" y="2630802"/>
            <a:ext cx="12277305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2741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5742718" y="-1"/>
            <a:ext cx="18638107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5742717" y="-1"/>
            <a:ext cx="18638107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8"/>
          <p:cNvSpPr>
            <a:spLocks noGrp="1"/>
          </p:cNvSpPr>
          <p:nvPr>
            <p:ph type="body" sz="quarter" idx="12" hasCustomPrompt="1"/>
          </p:nvPr>
        </p:nvSpPr>
        <p:spPr>
          <a:xfrm>
            <a:off x="1260386" y="1167476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7736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5742718" y="-1"/>
            <a:ext cx="18638107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5742717" y="-1"/>
            <a:ext cx="18638107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8"/>
          <p:cNvSpPr>
            <a:spLocks noGrp="1"/>
          </p:cNvSpPr>
          <p:nvPr>
            <p:ph type="body" sz="quarter" idx="12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4334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t bil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2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3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0" name="Line 14"/>
          <p:cNvSpPr>
            <a:spLocks noChangeShapeType="1"/>
          </p:cNvSpPr>
          <p:nvPr userDrawn="1"/>
        </p:nvSpPr>
        <p:spPr bwMode="auto">
          <a:xfrm>
            <a:off x="2062163" y="13065857"/>
            <a:ext cx="223186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51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133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260386" y="1097394"/>
            <a:ext cx="21861705" cy="107721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260386" y="2647950"/>
            <a:ext cx="21861705" cy="963157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29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8" name="Line 14"/>
          <p:cNvSpPr>
            <a:spLocks noChangeShapeType="1"/>
          </p:cNvSpPr>
          <p:nvPr userDrawn="1"/>
        </p:nvSpPr>
        <p:spPr bwMode="auto">
          <a:xfrm>
            <a:off x="2062163" y="13065857"/>
            <a:ext cx="22318662" cy="0"/>
          </a:xfrm>
          <a:prstGeom prst="line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39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354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64" r:id="rId4"/>
    <p:sldLayoutId id="2147483657" r:id="rId5"/>
    <p:sldLayoutId id="2147483665" r:id="rId6"/>
    <p:sldLayoutId id="2147483658" r:id="rId7"/>
    <p:sldLayoutId id="2147483666" r:id="rId8"/>
    <p:sldLayoutId id="2147483659" r:id="rId9"/>
    <p:sldLayoutId id="2147483660" r:id="rId10"/>
    <p:sldLayoutId id="2147483667" r:id="rId11"/>
    <p:sldLayoutId id="2147483661" r:id="rId12"/>
    <p:sldLayoutId id="2147483668" r:id="rId13"/>
    <p:sldLayoutId id="2147483651" r:id="rId14"/>
    <p:sldLayoutId id="2147483669" r:id="rId15"/>
    <p:sldLayoutId id="2147483670" r:id="rId16"/>
    <p:sldLayoutId id="2147483663" r:id="rId17"/>
  </p:sldLayoutIdLst>
  <p:hf sldNum="0" hdr="0" ftr="0"/>
  <p:txStyles>
    <p:titleStyle>
      <a:lvl1pPr algn="l" defTabSz="1828526" rtl="0" eaLnBrk="1" latinLnBrk="0" hangingPunct="1">
        <a:lnSpc>
          <a:spcPct val="100000"/>
        </a:lnSpc>
        <a:spcBef>
          <a:spcPct val="0"/>
        </a:spcBef>
        <a:buNone/>
        <a:defRPr sz="7000" b="1" kern="1200">
          <a:solidFill>
            <a:srgbClr val="0F3C74"/>
          </a:solidFill>
          <a:latin typeface="+mj-lt"/>
          <a:ea typeface="+mj-ea"/>
          <a:cs typeface="+mj-cs"/>
        </a:defRPr>
      </a:lvl1pPr>
    </p:titleStyle>
    <p:bodyStyle>
      <a:lvl1pPr marL="457131" indent="-457131" algn="l" defTabSz="1828526" rtl="0" eaLnBrk="1" latinLnBrk="0" hangingPunct="1">
        <a:lnSpc>
          <a:spcPct val="100000"/>
        </a:lnSpc>
        <a:spcBef>
          <a:spcPts val="2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1pPr>
      <a:lvl2pPr marL="1371394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2pPr>
      <a:lvl3pPr marL="2285657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3pPr>
      <a:lvl4pPr marL="3199920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4pPr>
      <a:lvl5pPr marL="4114183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5pPr>
      <a:lvl6pPr marL="5028446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708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971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1234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263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526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789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7051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1314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577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840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4103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260157" y="3997060"/>
            <a:ext cx="20323134" cy="6001643"/>
          </a:xfrm>
        </p:spPr>
        <p:txBody>
          <a:bodyPr/>
          <a:lstStyle/>
          <a:p>
            <a:pPr algn="ctr"/>
            <a:r>
              <a:rPr lang="pl-PL" sz="11500" dirty="0" smtClean="0"/>
              <a:t>Nabó</a:t>
            </a:r>
            <a:r>
              <a:rPr lang="pl-PL" sz="11500" dirty="0" smtClean="0"/>
              <a:t>r dla obszaru </a:t>
            </a:r>
            <a:br>
              <a:rPr lang="pl-PL" sz="11500" dirty="0" smtClean="0"/>
            </a:br>
            <a:r>
              <a:rPr lang="pl-PL" sz="11500" dirty="0" smtClean="0"/>
              <a:t>„Azyl i migracja”</a:t>
            </a:r>
            <a:br>
              <a:rPr lang="pl-PL" sz="11500" dirty="0" smtClean="0"/>
            </a:br>
            <a:r>
              <a:rPr lang="pl-PL" dirty="0" smtClean="0"/>
              <a:t>Program „Sprawy wewnętrzne”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Funduszy Norweskich 2014-2021</a:t>
            </a:r>
            <a:endParaRPr lang="en-GB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0153-C3D1-4B62-A437-E57CAB8AEB13}" type="datetime1">
              <a:rPr lang="nb-NO" smtClean="0"/>
              <a:t>17.07.2020</a:t>
            </a:fld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pl-PL" dirty="0" smtClean="0"/>
              <a:t>Małgorzata Karska</a:t>
            </a:r>
            <a:endParaRPr lang="en-GB" dirty="0"/>
          </a:p>
        </p:txBody>
      </p:sp>
      <p:sp>
        <p:nvSpPr>
          <p:cNvPr id="6" name="Plassholder for tekst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l-PL" dirty="0"/>
              <a:t>Departament Funduszy Europejskich</a:t>
            </a:r>
            <a:endParaRPr lang="en-GB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pl-PL" dirty="0"/>
              <a:t>MSWiA</a:t>
            </a:r>
            <a:endParaRPr lang="en-GB" dirty="0"/>
          </a:p>
        </p:txBody>
      </p:sp>
      <p:pic>
        <p:nvPicPr>
          <p:cNvPr id="8" name="Picture 2" descr="C:\Users\aklimaszek\AppData\Local\Microsoft\Windows\Temporary Internet Files\Content.Outlook\H9L66I8E\MSWiA logo wersja podstawow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20553" y="947945"/>
            <a:ext cx="5901538" cy="1432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609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260386" y="1082005"/>
            <a:ext cx="21861705" cy="1107996"/>
          </a:xfrm>
        </p:spPr>
        <p:txBody>
          <a:bodyPr/>
          <a:lstStyle/>
          <a:p>
            <a:pPr algn="ctr"/>
            <a:r>
              <a:rPr lang="pl-PL" sz="7200" dirty="0" smtClean="0">
                <a:solidFill>
                  <a:srgbClr val="0F3C74"/>
                </a:solidFill>
              </a:rPr>
              <a:t>Proponowane działania</a:t>
            </a:r>
            <a:endParaRPr lang="en-GB" dirty="0">
              <a:solidFill>
                <a:srgbClr val="0F3C74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6600" b="1" dirty="0" smtClean="0">
                <a:solidFill>
                  <a:srgbClr val="3EAF79"/>
                </a:solidFill>
              </a:rPr>
              <a:t>Szkolenia: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6600" dirty="0" smtClean="0">
                <a:solidFill>
                  <a:srgbClr val="3EAF79"/>
                </a:solidFill>
              </a:rPr>
              <a:t>w zakresie </a:t>
            </a:r>
            <a:r>
              <a:rPr lang="pl-PL" sz="6600" b="1" dirty="0" smtClean="0">
                <a:solidFill>
                  <a:srgbClr val="3EAF79"/>
                </a:solidFill>
              </a:rPr>
              <a:t>dobrowolnych powrotów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6600" dirty="0" smtClean="0">
                <a:solidFill>
                  <a:srgbClr val="3EAF79"/>
                </a:solidFill>
              </a:rPr>
              <a:t>w zakresie </a:t>
            </a:r>
            <a:r>
              <a:rPr lang="pl-PL" sz="6600" b="1" dirty="0" smtClean="0">
                <a:solidFill>
                  <a:srgbClr val="3EAF79"/>
                </a:solidFill>
              </a:rPr>
              <a:t>wsparcia dla małoletnich i innych grup o specjalnych potrzebach </a:t>
            </a:r>
          </a:p>
          <a:p>
            <a:pPr marL="0" indent="0">
              <a:buNone/>
            </a:pPr>
            <a:r>
              <a:rPr lang="pl-PL" sz="7200" dirty="0">
                <a:solidFill>
                  <a:srgbClr val="3EAF79"/>
                </a:solidFill>
              </a:rPr>
              <a:t>– m.in. dla </a:t>
            </a:r>
            <a:r>
              <a:rPr lang="pl-PL" sz="7200" dirty="0" smtClean="0">
                <a:solidFill>
                  <a:srgbClr val="3EAF79"/>
                </a:solidFill>
              </a:rPr>
              <a:t>funkcjonariuszy SG, pracowników: </a:t>
            </a:r>
            <a:r>
              <a:rPr lang="pl-PL" sz="7200" dirty="0">
                <a:solidFill>
                  <a:srgbClr val="3EAF79"/>
                </a:solidFill>
              </a:rPr>
              <a:t>UDSC, ośrodków dla </a:t>
            </a:r>
            <a:r>
              <a:rPr lang="pl-PL" sz="7200" dirty="0" smtClean="0">
                <a:solidFill>
                  <a:srgbClr val="3EAF79"/>
                </a:solidFill>
              </a:rPr>
              <a:t>cudzoziemców, placówek opiekuńczo-wychowawczych itp.</a:t>
            </a:r>
            <a:endParaRPr lang="pl-PL" sz="7200" dirty="0">
              <a:solidFill>
                <a:srgbClr val="3EAF79"/>
              </a:solidFill>
            </a:endParaRPr>
          </a:p>
          <a:p>
            <a:pPr marL="0" indent="0">
              <a:buNone/>
            </a:pPr>
            <a:endParaRPr lang="en-GB" sz="7200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29845" y="433062"/>
            <a:ext cx="4877481" cy="4877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02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2463626"/>
              </p:ext>
            </p:extLst>
          </p:nvPr>
        </p:nvGraphicFramePr>
        <p:xfrm>
          <a:off x="1260475" y="897147"/>
          <a:ext cx="21634031" cy="11002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9312275" y="6334125"/>
            <a:ext cx="243808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pl-PL" alt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pl-PL" alt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9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260386" y="558840"/>
            <a:ext cx="21861705" cy="1107996"/>
          </a:xfrm>
        </p:spPr>
        <p:txBody>
          <a:bodyPr/>
          <a:lstStyle/>
          <a:p>
            <a:pPr algn="ctr"/>
            <a:r>
              <a:rPr lang="pl-PL" sz="7200" dirty="0" smtClean="0"/>
              <a:t>Kto może złożyć wniosek</a:t>
            </a:r>
            <a:endParaRPr lang="en-GB" dirty="0">
              <a:solidFill>
                <a:srgbClr val="D8222C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260386" y="2070340"/>
            <a:ext cx="21861705" cy="10386203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pl-PL" sz="4400" dirty="0"/>
              <a:t>1. </a:t>
            </a:r>
            <a:r>
              <a:rPr lang="pl-PL" sz="4400" b="1" dirty="0"/>
              <a:t>podmioty publiczne (instytucje z sektora finansów publicznych) </a:t>
            </a:r>
            <a:r>
              <a:rPr lang="pl-PL" sz="4400" dirty="0"/>
              <a:t>w rozumieniu ustawy o finansach publicznych</a:t>
            </a:r>
            <a:r>
              <a:rPr lang="pl-PL" sz="4400" dirty="0" smtClean="0"/>
              <a:t>;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l-PL" sz="4400" dirty="0"/>
              <a:t/>
            </a:r>
            <a:br>
              <a:rPr lang="pl-PL" sz="4400" dirty="0"/>
            </a:br>
            <a:r>
              <a:rPr lang="pl-PL" sz="4400" dirty="0"/>
              <a:t>2. </a:t>
            </a:r>
            <a:r>
              <a:rPr lang="pl-PL" sz="4400" b="1" dirty="0"/>
              <a:t>organizacje pozarządowe</a:t>
            </a:r>
            <a:r>
              <a:rPr lang="pl-PL" sz="4400" dirty="0"/>
              <a:t>, ustanowione jako osoby prawne w Polsce, </a:t>
            </a:r>
            <a:r>
              <a:rPr lang="pl-PL" sz="4400" b="1" dirty="0"/>
              <a:t>działające w obszarze azylu i migracji </a:t>
            </a:r>
            <a:r>
              <a:rPr lang="pl-PL" sz="4400" dirty="0"/>
              <a:t>(przy czym prowadzenie działalności w tym obszarze jest weryfikowane na podstawie </a:t>
            </a:r>
            <a:r>
              <a:rPr lang="pl-PL" sz="4400" u="sng" dirty="0"/>
              <a:t>statutu</a:t>
            </a:r>
            <a:r>
              <a:rPr lang="pl-PL" sz="4400" dirty="0"/>
              <a:t> – jak wynika z ogłoszenia o naborze</a:t>
            </a:r>
            <a:r>
              <a:rPr lang="pl-PL" sz="4400" dirty="0" smtClean="0"/>
              <a:t>);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l-PL" sz="4400" dirty="0"/>
              <a:t/>
            </a:r>
            <a:br>
              <a:rPr lang="pl-PL" sz="4400" dirty="0"/>
            </a:br>
            <a:r>
              <a:rPr lang="pl-PL" sz="4400" dirty="0"/>
              <a:t>3. </a:t>
            </a:r>
            <a:r>
              <a:rPr lang="pl-PL" sz="4400" b="1" dirty="0"/>
              <a:t>organizacje międzynarodowe, ich organy i agencje działające</a:t>
            </a:r>
            <a:r>
              <a:rPr lang="pl-PL" sz="4400" dirty="0"/>
              <a:t> w obszarze azylu i migracji (zgodnie z ogłoszeniem o naborze – prowadzenie tej działalności jest weryfikowane na podstawie aktu założycielskiego tej organizacji/organu/agencji).</a:t>
            </a:r>
          </a:p>
          <a:p>
            <a:endParaRPr lang="pl-PL" sz="3600" b="1" dirty="0"/>
          </a:p>
          <a:p>
            <a:endParaRPr lang="pl-PL" sz="3600" b="1" dirty="0">
              <a:solidFill>
                <a:srgbClr val="C00000"/>
              </a:solidFill>
            </a:endParaRPr>
          </a:p>
          <a:p>
            <a:endParaRPr lang="pl-PL" sz="3600" b="1" dirty="0">
              <a:solidFill>
                <a:srgbClr val="D8222C"/>
              </a:solidFill>
            </a:endParaRPr>
          </a:p>
          <a:p>
            <a:endParaRPr lang="en-GB" dirty="0"/>
          </a:p>
        </p:txBody>
      </p:sp>
      <p:sp>
        <p:nvSpPr>
          <p:cNvPr id="8" name="AutoShape 6" descr="Newspaper free icon"/>
          <p:cNvSpPr>
            <a:spLocks noChangeAspect="1" noChangeArrowheads="1"/>
          </p:cNvSpPr>
          <p:nvPr/>
        </p:nvSpPr>
        <p:spPr bwMode="auto">
          <a:xfrm>
            <a:off x="155575" y="-1020763"/>
            <a:ext cx="2133600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24138" y="9396050"/>
            <a:ext cx="3463997" cy="3463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71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0386" y="1082006"/>
            <a:ext cx="21861705" cy="1107996"/>
          </a:xfrm>
        </p:spPr>
        <p:txBody>
          <a:bodyPr/>
          <a:lstStyle/>
          <a:p>
            <a:pPr algn="ctr"/>
            <a:r>
              <a:rPr lang="pl-PL" sz="7200" dirty="0" smtClean="0">
                <a:solidFill>
                  <a:srgbClr val="0F3C74"/>
                </a:solidFill>
              </a:rPr>
              <a:t>Inne kluczowe informacje</a:t>
            </a:r>
            <a:endParaRPr lang="pl-PL" sz="7200" dirty="0">
              <a:solidFill>
                <a:srgbClr val="0F3C74"/>
              </a:solidFill>
            </a:endParaRPr>
          </a:p>
        </p:txBody>
      </p:sp>
      <p:sp>
        <p:nvSpPr>
          <p:cNvPr id="13" name="Plassholder for innhold 2"/>
          <p:cNvSpPr>
            <a:spLocks noGrp="1"/>
          </p:cNvSpPr>
          <p:nvPr>
            <p:ph idx="1"/>
          </p:nvPr>
        </p:nvSpPr>
        <p:spPr>
          <a:xfrm>
            <a:off x="1260386" y="3091543"/>
            <a:ext cx="21861705" cy="918798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l-PL" sz="4000" b="1" u="sng" dirty="0">
              <a:solidFill>
                <a:srgbClr val="C00000"/>
              </a:solidFill>
            </a:endParaRPr>
          </a:p>
          <a:p>
            <a:pPr algn="just"/>
            <a:endParaRPr lang="pl-PL" sz="4000" u="sng" dirty="0" smtClean="0"/>
          </a:p>
          <a:p>
            <a:pPr algn="just"/>
            <a:endParaRPr lang="en-GB" sz="4000" u="sng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152245"/>
              </p:ext>
            </p:extLst>
          </p:nvPr>
        </p:nvGraphicFramePr>
        <p:xfrm>
          <a:off x="1138687" y="2702716"/>
          <a:ext cx="13267426" cy="42614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7212"/>
                <a:gridCol w="9170214"/>
              </a:tblGrid>
              <a:tr h="1065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Całkowita kwota dostępna </a:t>
                      </a:r>
                      <a:br>
                        <a:rPr lang="pl-PL" sz="2400" dirty="0">
                          <a:effectLst/>
                        </a:rPr>
                      </a:br>
                      <a:r>
                        <a:rPr lang="pl-PL" sz="2400" dirty="0">
                          <a:effectLst/>
                        </a:rPr>
                        <a:t>w ramach naboru: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3 172 000 EUR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65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Minimalna kwota dofinansowania projektu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200 000 EUR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65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Maksymalna kwota dofinansowania projektu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1 500 000 EUR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65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Kwalifikowalność wydatków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do 30 kwietnia 2024 r.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Prostokąt 7"/>
          <p:cNvSpPr/>
          <p:nvPr/>
        </p:nvSpPr>
        <p:spPr>
          <a:xfrm>
            <a:off x="1138687" y="7931434"/>
            <a:ext cx="6536789" cy="12000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>
                <a:solidFill>
                  <a:srgbClr val="010101"/>
                </a:solidFill>
                <a:latin typeface="arial" panose="020B0604020202020204" pitchFamily="34" charset="0"/>
              </a:rPr>
              <a:t>Termin składania wniosków: </a:t>
            </a:r>
            <a:r>
              <a:rPr lang="pl-PL" b="1" dirty="0" smtClean="0">
                <a:solidFill>
                  <a:srgbClr val="010101"/>
                </a:solidFill>
                <a:latin typeface="arial" panose="020B0604020202020204" pitchFamily="34" charset="0"/>
              </a:rPr>
              <a:t/>
            </a:r>
            <a:br>
              <a:rPr lang="pl-PL" b="1" dirty="0" smtClean="0">
                <a:solidFill>
                  <a:srgbClr val="010101"/>
                </a:solidFill>
                <a:latin typeface="arial" panose="020B0604020202020204" pitchFamily="34" charset="0"/>
              </a:rPr>
            </a:br>
            <a:r>
              <a:rPr lang="pl-PL" b="1" i="1" dirty="0" smtClean="0">
                <a:solidFill>
                  <a:srgbClr val="C00000"/>
                </a:solidFill>
                <a:latin typeface="arial" panose="020B0604020202020204" pitchFamily="34" charset="0"/>
              </a:rPr>
              <a:t>14 </a:t>
            </a:r>
            <a:r>
              <a:rPr lang="pl-PL" b="1" i="1" dirty="0">
                <a:solidFill>
                  <a:srgbClr val="C00000"/>
                </a:solidFill>
                <a:latin typeface="arial" panose="020B0604020202020204" pitchFamily="34" charset="0"/>
              </a:rPr>
              <a:t>sierpnia 2020 r.</a:t>
            </a:r>
            <a:endParaRPr lang="pl-PL" dirty="0">
              <a:solidFill>
                <a:srgbClr val="C00000"/>
              </a:solidFill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5353" y="7235515"/>
            <a:ext cx="12446738" cy="53731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74312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260386" y="751147"/>
            <a:ext cx="21861705" cy="1769715"/>
          </a:xfrm>
        </p:spPr>
        <p:txBody>
          <a:bodyPr/>
          <a:lstStyle/>
          <a:p>
            <a:pPr algn="ctr"/>
            <a:r>
              <a:rPr lang="pl-PL" sz="11500" dirty="0" smtClean="0"/>
              <a:t>Cel naboru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8800" dirty="0"/>
              <a:t>Z</a:t>
            </a:r>
            <a:r>
              <a:rPr lang="pl-PL" sz="8800" dirty="0" smtClean="0"/>
              <a:t>apewnienie </a:t>
            </a:r>
            <a:r>
              <a:rPr lang="pl-PL" sz="8800" dirty="0"/>
              <a:t>funkcjonowania </a:t>
            </a:r>
            <a:r>
              <a:rPr lang="pl-PL" sz="8800" b="1" dirty="0"/>
              <a:t>krajowych systemów zarządzania azylem i migracją </a:t>
            </a:r>
            <a:r>
              <a:rPr lang="pl-PL" sz="8800" dirty="0"/>
              <a:t>oraz zapewnienie </a:t>
            </a:r>
            <a:r>
              <a:rPr lang="pl-PL" sz="8800" b="1" dirty="0"/>
              <a:t>prawa do ubiegania się o azyl</a:t>
            </a:r>
            <a:endParaRPr lang="pl-PL" sz="8800" b="1" dirty="0" smtClean="0"/>
          </a:p>
          <a:p>
            <a:endParaRPr lang="pl-PL" dirty="0" smtClean="0">
              <a:solidFill>
                <a:srgbClr val="3EAF79"/>
              </a:solidFill>
            </a:endParaRPr>
          </a:p>
          <a:p>
            <a:endParaRPr lang="pl-PL" dirty="0" smtClean="0"/>
          </a:p>
          <a:p>
            <a:endParaRPr lang="en-GB" dirty="0"/>
          </a:p>
        </p:txBody>
      </p:sp>
      <p:sp>
        <p:nvSpPr>
          <p:cNvPr id="8" name="AutoShape 6" descr="Newspaper free icon"/>
          <p:cNvSpPr>
            <a:spLocks noChangeAspect="1" noChangeArrowheads="1"/>
          </p:cNvSpPr>
          <p:nvPr/>
        </p:nvSpPr>
        <p:spPr bwMode="auto">
          <a:xfrm>
            <a:off x="155575" y="-1020763"/>
            <a:ext cx="2133600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3525" y="8105846"/>
            <a:ext cx="3502325" cy="350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48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0386" y="958895"/>
            <a:ext cx="21861705" cy="1354217"/>
          </a:xfrm>
        </p:spPr>
        <p:txBody>
          <a:bodyPr/>
          <a:lstStyle/>
          <a:p>
            <a:pPr algn="ctr"/>
            <a:r>
              <a:rPr lang="pl-PL" sz="8800" dirty="0" smtClean="0">
                <a:solidFill>
                  <a:srgbClr val="0F3C74"/>
                </a:solidFill>
              </a:rPr>
              <a:t>Cel osiągniemy poprzez:</a:t>
            </a:r>
            <a:endParaRPr lang="pl-PL" sz="8800" dirty="0"/>
          </a:p>
        </p:txBody>
      </p:sp>
      <p:sp>
        <p:nvSpPr>
          <p:cNvPr id="6" name="Prostokąt 5"/>
          <p:cNvSpPr/>
          <p:nvPr/>
        </p:nvSpPr>
        <p:spPr>
          <a:xfrm>
            <a:off x="707367" y="2725949"/>
            <a:ext cx="20737901" cy="943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l-PL" sz="4800" b="1" dirty="0"/>
              <a:t>wsparcie dla krajowych systemów zarządzania azylem i migracją</a:t>
            </a:r>
            <a:r>
              <a:rPr lang="pl-PL" sz="4800" dirty="0"/>
              <a:t>, </a:t>
            </a:r>
            <a:r>
              <a:rPr lang="pl-PL" sz="4800" dirty="0" smtClean="0"/>
              <a:t/>
            </a:r>
            <a:br>
              <a:rPr lang="pl-PL" sz="4800" dirty="0" smtClean="0"/>
            </a:br>
            <a:r>
              <a:rPr lang="pl-PL" sz="4800" dirty="0" smtClean="0"/>
              <a:t>w </a:t>
            </a:r>
            <a:r>
              <a:rPr lang="pl-PL" sz="4800" dirty="0"/>
              <a:t>tym dobrowolnymi </a:t>
            </a:r>
            <a:r>
              <a:rPr lang="pl-PL" sz="4800" dirty="0" smtClean="0"/>
              <a:t>powrotami; </a:t>
            </a:r>
          </a:p>
          <a:p>
            <a:pPr marL="571500" lvl="0" indent="-5715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l-PL" sz="4800" b="1" dirty="0"/>
              <a:t>usługi wspierające </a:t>
            </a:r>
            <a:r>
              <a:rPr lang="pl-PL" sz="4800" dirty="0"/>
              <a:t>osoby ubiegające się o nadanie statusu uchodźcy </a:t>
            </a:r>
            <a:r>
              <a:rPr lang="pl-PL" sz="4800" dirty="0" smtClean="0"/>
              <a:t/>
            </a:r>
            <a:br>
              <a:rPr lang="pl-PL" sz="4800" dirty="0" smtClean="0"/>
            </a:br>
            <a:r>
              <a:rPr lang="pl-PL" sz="4800" b="1" dirty="0" smtClean="0"/>
              <a:t>w </a:t>
            </a:r>
            <a:r>
              <a:rPr lang="pl-PL" sz="4800" b="1" dirty="0"/>
              <a:t>korzystaniu z praw podstawowych </a:t>
            </a:r>
            <a:r>
              <a:rPr lang="pl-PL" sz="4800" dirty="0"/>
              <a:t>(pomoc psychologiczna i prawna, udzielanie kompleksowych informacji migrantom i osobom ubiegającym się o azyl</a:t>
            </a:r>
            <a:r>
              <a:rPr lang="pl-PL" sz="4800" dirty="0" smtClean="0"/>
              <a:t>);</a:t>
            </a:r>
          </a:p>
          <a:p>
            <a:pPr marL="571500" lvl="0" indent="-5715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l-PL" sz="4800" dirty="0" smtClean="0"/>
              <a:t>działania </a:t>
            </a:r>
            <a:r>
              <a:rPr lang="pl-PL" sz="4800" dirty="0"/>
              <a:t>w obszarze </a:t>
            </a:r>
            <a:r>
              <a:rPr lang="pl-PL" sz="4800" b="1" dirty="0"/>
              <a:t>dobrowolnych powrotów</a:t>
            </a:r>
            <a:r>
              <a:rPr lang="pl-PL" sz="4800" dirty="0"/>
              <a:t>, w tym przede wszystkim szkolenia, warsztaty w tym zakresie dla funkcjonariuszy oraz dla pracowników mających bezpośredni </a:t>
            </a:r>
            <a:r>
              <a:rPr lang="pl-PL" sz="4800" dirty="0" smtClean="0"/>
              <a:t>kontakt z migrantami;</a:t>
            </a:r>
          </a:p>
          <a:p>
            <a:pPr marL="571500" lvl="0" indent="-5715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l-PL" sz="4800" b="1" dirty="0" smtClean="0"/>
              <a:t>pomoc </a:t>
            </a:r>
            <a:r>
              <a:rPr lang="pl-PL" sz="4800" b="1" dirty="0"/>
              <a:t>dla </a:t>
            </a:r>
            <a:r>
              <a:rPr lang="pl-PL" sz="4800" b="1" dirty="0" smtClean="0"/>
              <a:t>małoletnich, w tym tych </a:t>
            </a:r>
            <a:r>
              <a:rPr lang="pl-PL" sz="4800" b="1" dirty="0"/>
              <a:t>bez opieki i innych grup </a:t>
            </a:r>
            <a:r>
              <a:rPr lang="pl-PL" sz="4800" b="1" dirty="0" smtClean="0"/>
              <a:t/>
            </a:r>
            <a:br>
              <a:rPr lang="pl-PL" sz="4800" b="1" dirty="0" smtClean="0"/>
            </a:br>
            <a:r>
              <a:rPr lang="pl-PL" sz="4800" b="1" dirty="0" smtClean="0"/>
              <a:t>o </a:t>
            </a:r>
            <a:r>
              <a:rPr lang="pl-PL" sz="4800" b="1" dirty="0"/>
              <a:t>specjalnych potrzebach</a:t>
            </a:r>
            <a:r>
              <a:rPr lang="pl-PL" sz="4800" dirty="0"/>
              <a:t>.</a:t>
            </a:r>
            <a:endParaRPr lang="pl-PL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61857" y="751115"/>
            <a:ext cx="3536832" cy="3536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93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0386" y="528009"/>
            <a:ext cx="21861705" cy="2197938"/>
          </a:xfrm>
        </p:spPr>
        <p:txBody>
          <a:bodyPr/>
          <a:lstStyle/>
          <a:p>
            <a:pPr algn="ctr"/>
            <a:r>
              <a:rPr lang="pl-PL" sz="7200" dirty="0" smtClean="0">
                <a:solidFill>
                  <a:srgbClr val="0F3C74"/>
                </a:solidFill>
              </a:rPr>
              <a:t>Na czym jeszcze nam zależy:</a:t>
            </a:r>
            <a:r>
              <a:rPr lang="pl-PL" sz="7200" dirty="0">
                <a:solidFill>
                  <a:srgbClr val="0F3C74"/>
                </a:solidFill>
              </a:rPr>
              <a:t/>
            </a:r>
            <a:br>
              <a:rPr lang="pl-PL" sz="7200" dirty="0">
                <a:solidFill>
                  <a:srgbClr val="0F3C74"/>
                </a:solidFill>
              </a:rPr>
            </a:br>
            <a:endParaRPr lang="pl-PL" sz="7200" dirty="0">
              <a:solidFill>
                <a:srgbClr val="0F3C74"/>
              </a:solidFill>
            </a:endParaRPr>
          </a:p>
        </p:txBody>
      </p:sp>
      <p:sp>
        <p:nvSpPr>
          <p:cNvPr id="13" name="Plassholder for innhold 2"/>
          <p:cNvSpPr>
            <a:spLocks noGrp="1"/>
          </p:cNvSpPr>
          <p:nvPr>
            <p:ph idx="1"/>
          </p:nvPr>
        </p:nvSpPr>
        <p:spPr>
          <a:xfrm>
            <a:off x="1260386" y="3091543"/>
            <a:ext cx="21861705" cy="918798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l-PL" sz="4000" dirty="0" smtClean="0">
                <a:solidFill>
                  <a:schemeClr val="tx1"/>
                </a:solidFill>
              </a:rPr>
              <a:t>Na</a:t>
            </a:r>
            <a:r>
              <a:rPr lang="pl-PL" sz="4000" b="1" dirty="0" smtClean="0">
                <a:solidFill>
                  <a:schemeClr val="tx1"/>
                </a:solidFill>
              </a:rPr>
              <a:t> </a:t>
            </a:r>
            <a:r>
              <a:rPr lang="pl-PL" sz="4000" b="1" dirty="0"/>
              <a:t>współpracy bilateralnej i </a:t>
            </a:r>
            <a:r>
              <a:rPr lang="pl-PL" sz="4000" b="1" dirty="0" smtClean="0"/>
              <a:t>międzynarodowej (EASO, UNHCR, IOM)</a:t>
            </a:r>
            <a:r>
              <a:rPr lang="pl-PL" sz="4000" dirty="0" smtClean="0"/>
              <a:t>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4000" dirty="0" smtClean="0"/>
              <a:t>Na </a:t>
            </a:r>
            <a:r>
              <a:rPr lang="pl-PL" sz="4000" b="1" dirty="0" smtClean="0"/>
              <a:t>współpracy </a:t>
            </a:r>
            <a:r>
              <a:rPr lang="pl-PL" sz="4000" b="1" dirty="0"/>
              <a:t>pomiędzy administracją publiczną a organizacjami pozarządowymi </a:t>
            </a:r>
            <a:r>
              <a:rPr lang="pl-PL" sz="4000" dirty="0" smtClean="0"/>
              <a:t>(wspólne </a:t>
            </a:r>
            <a:r>
              <a:rPr lang="pl-PL" sz="4000" dirty="0"/>
              <a:t>konferencje, warsztaty, spotkania itp</a:t>
            </a:r>
            <a:r>
              <a:rPr lang="pl-PL" sz="4000" dirty="0" smtClean="0"/>
              <a:t>.),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4000" dirty="0" smtClean="0"/>
              <a:t>Na przeciwdziałaniu </a:t>
            </a:r>
            <a:r>
              <a:rPr lang="pl-PL" sz="4000" b="1" dirty="0"/>
              <a:t>handlowi ludźmi</a:t>
            </a:r>
            <a:r>
              <a:rPr lang="pl-PL" sz="4000" dirty="0"/>
              <a:t>,</a:t>
            </a:r>
            <a:endParaRPr lang="pl-PL" sz="4000" u="sng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4000" dirty="0" smtClean="0"/>
              <a:t>Na wspieraniu </a:t>
            </a:r>
            <a:r>
              <a:rPr lang="pl-PL" sz="4000" b="1" dirty="0"/>
              <a:t>dobrowolnych powrotów</a:t>
            </a:r>
            <a:r>
              <a:rPr lang="pl-PL" sz="4000" dirty="0"/>
              <a:t>,</a:t>
            </a:r>
            <a:endParaRPr lang="pl-PL" sz="4000" u="sng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4000" dirty="0" smtClean="0"/>
              <a:t>Na wsparciu </a:t>
            </a:r>
            <a:r>
              <a:rPr lang="pl-PL" sz="4000" dirty="0"/>
              <a:t>i </a:t>
            </a:r>
            <a:r>
              <a:rPr lang="pl-PL" sz="4000" dirty="0" smtClean="0"/>
              <a:t>usługach </a:t>
            </a:r>
            <a:r>
              <a:rPr lang="pl-PL" sz="4000" dirty="0"/>
              <a:t>dla </a:t>
            </a:r>
            <a:r>
              <a:rPr lang="pl-PL" sz="4000" b="1" dirty="0"/>
              <a:t>małoletnich bez opieki </a:t>
            </a:r>
            <a:r>
              <a:rPr lang="pl-PL" sz="4000" dirty="0"/>
              <a:t>ubiegających się o azyl i dla innych </a:t>
            </a:r>
            <a:r>
              <a:rPr lang="pl-PL" sz="4000" b="1" dirty="0"/>
              <a:t>grup </a:t>
            </a:r>
            <a:r>
              <a:rPr lang="pl-PL" sz="4000" b="1" dirty="0" smtClean="0"/>
              <a:t/>
            </a:r>
            <a:br>
              <a:rPr lang="pl-PL" sz="4000" b="1" dirty="0" smtClean="0"/>
            </a:br>
            <a:r>
              <a:rPr lang="pl-PL" sz="4000" b="1" dirty="0" smtClean="0"/>
              <a:t>o </a:t>
            </a:r>
            <a:r>
              <a:rPr lang="pl-PL" sz="4000" b="1" dirty="0"/>
              <a:t>specjalnych potrzebach</a:t>
            </a:r>
            <a:r>
              <a:rPr lang="pl-PL" sz="4000" dirty="0" smtClean="0"/>
              <a:t>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4000" dirty="0" smtClean="0"/>
              <a:t>Na zwalczaniu </a:t>
            </a:r>
            <a:r>
              <a:rPr lang="pl-PL" sz="4000" b="1" dirty="0"/>
              <a:t>przemocy ze </a:t>
            </a:r>
            <a:r>
              <a:rPr lang="pl-PL" sz="4000" b="1" dirty="0" smtClean="0"/>
              <a:t>względu </a:t>
            </a:r>
            <a:r>
              <a:rPr lang="pl-PL" sz="4000" b="1" dirty="0"/>
              <a:t>na </a:t>
            </a:r>
            <a:r>
              <a:rPr lang="pl-PL" sz="4000" b="1" dirty="0" smtClean="0"/>
              <a:t>płeć</a:t>
            </a:r>
            <a:r>
              <a:rPr lang="pl-PL" sz="4000" dirty="0" smtClean="0"/>
              <a:t>.</a:t>
            </a:r>
          </a:p>
          <a:p>
            <a:pPr marL="0" indent="0" algn="just">
              <a:buNone/>
            </a:pPr>
            <a:endParaRPr lang="pl-PL" sz="4000" u="sng" dirty="0" smtClean="0"/>
          </a:p>
          <a:p>
            <a:pPr marL="0" indent="0" algn="just">
              <a:buNone/>
            </a:pPr>
            <a:r>
              <a:rPr lang="pl-PL" sz="40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każdy z tych elementów będą przyznawane dodatkowe punkty.</a:t>
            </a:r>
            <a:endParaRPr lang="en-GB" sz="4000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42584" y="8126667"/>
            <a:ext cx="4877481" cy="4877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95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260386" y="1082005"/>
            <a:ext cx="21861705" cy="1107996"/>
          </a:xfrm>
        </p:spPr>
        <p:txBody>
          <a:bodyPr/>
          <a:lstStyle/>
          <a:p>
            <a:pPr algn="ctr"/>
            <a:r>
              <a:rPr lang="pl-PL" sz="7200" dirty="0" smtClean="0">
                <a:solidFill>
                  <a:srgbClr val="0F3C74"/>
                </a:solidFill>
              </a:rPr>
              <a:t>Proponowane działania</a:t>
            </a:r>
            <a:endParaRPr lang="en-GB" dirty="0">
              <a:solidFill>
                <a:srgbClr val="0F3C74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5400" dirty="0">
                <a:solidFill>
                  <a:srgbClr val="3EAF79"/>
                </a:solidFill>
              </a:rPr>
              <a:t>Wspieranie inicjatyw przyczyniających się do </a:t>
            </a:r>
            <a:r>
              <a:rPr lang="pl-PL" sz="5400" b="1" dirty="0">
                <a:solidFill>
                  <a:srgbClr val="3EAF79"/>
                </a:solidFill>
              </a:rPr>
              <a:t>sprawnego funkcjonowania systemu azylowego</a:t>
            </a:r>
            <a:r>
              <a:rPr lang="pl-PL" sz="5400" dirty="0">
                <a:solidFill>
                  <a:srgbClr val="3EAF79"/>
                </a:solidFill>
              </a:rPr>
              <a:t>, </a:t>
            </a:r>
            <a:r>
              <a:rPr lang="pl-PL" sz="5400" dirty="0" smtClean="0">
                <a:solidFill>
                  <a:srgbClr val="3EAF79"/>
                </a:solidFill>
              </a:rPr>
              <a:t>umożliwiającego </a:t>
            </a:r>
            <a:r>
              <a:rPr lang="pl-PL" sz="5400" dirty="0">
                <a:solidFill>
                  <a:srgbClr val="3EAF79"/>
                </a:solidFill>
              </a:rPr>
              <a:t>osobom ubiegającym się o azyl </a:t>
            </a:r>
            <a:r>
              <a:rPr lang="pl-PL" sz="5400" b="1" dirty="0" smtClean="0">
                <a:solidFill>
                  <a:srgbClr val="3EAF79"/>
                </a:solidFill>
              </a:rPr>
              <a:t>przedłożenie </a:t>
            </a:r>
            <a:r>
              <a:rPr lang="pl-PL" sz="5400" b="1" dirty="0">
                <a:solidFill>
                  <a:srgbClr val="3EAF79"/>
                </a:solidFill>
              </a:rPr>
              <a:t>wniosku </a:t>
            </a:r>
            <a:r>
              <a:rPr lang="pl-PL" sz="5400" dirty="0">
                <a:solidFill>
                  <a:srgbClr val="3EAF79"/>
                </a:solidFill>
              </a:rPr>
              <a:t>o udzielenie ochrony międzynarodowej, </a:t>
            </a:r>
            <a:r>
              <a:rPr lang="pl-PL" sz="5400" b="1" dirty="0">
                <a:solidFill>
                  <a:srgbClr val="3EAF79"/>
                </a:solidFill>
              </a:rPr>
              <a:t>rozpatrzenie</a:t>
            </a:r>
            <a:r>
              <a:rPr lang="pl-PL" sz="5400" dirty="0">
                <a:solidFill>
                  <a:srgbClr val="3EAF79"/>
                </a:solidFill>
              </a:rPr>
              <a:t> wniosku w odpowiednim czasie, zaoferowanie </a:t>
            </a:r>
            <a:r>
              <a:rPr lang="pl-PL" sz="5400" b="1" dirty="0">
                <a:solidFill>
                  <a:srgbClr val="3EAF79"/>
                </a:solidFill>
              </a:rPr>
              <a:t>zakwaterowania</a:t>
            </a:r>
            <a:r>
              <a:rPr lang="pl-PL" sz="5400" dirty="0">
                <a:solidFill>
                  <a:srgbClr val="3EAF79"/>
                </a:solidFill>
              </a:rPr>
              <a:t> w trakcie rozpatrywania ich sprawy i umożliwienie </a:t>
            </a:r>
            <a:r>
              <a:rPr lang="pl-PL" sz="5400" b="1" dirty="0">
                <a:solidFill>
                  <a:srgbClr val="3EAF79"/>
                </a:solidFill>
              </a:rPr>
              <a:t>dobrowolnego </a:t>
            </a:r>
            <a:r>
              <a:rPr lang="pl-PL" sz="5400" b="1" dirty="0" smtClean="0">
                <a:solidFill>
                  <a:srgbClr val="3EAF79"/>
                </a:solidFill>
              </a:rPr>
              <a:t>powrotu</a:t>
            </a:r>
            <a:r>
              <a:rPr lang="pl-PL" sz="5400" dirty="0" smtClean="0">
                <a:solidFill>
                  <a:srgbClr val="3EAF79"/>
                </a:solidFill>
              </a:rPr>
              <a:t> – wszystko </a:t>
            </a:r>
            <a:r>
              <a:rPr lang="pl-PL" sz="5400" dirty="0">
                <a:solidFill>
                  <a:srgbClr val="3EAF79"/>
                </a:solidFill>
              </a:rPr>
              <a:t>zgodnie z instrumentami prawnymi </a:t>
            </a:r>
            <a:r>
              <a:rPr lang="pl-PL" sz="5400" dirty="0" smtClean="0">
                <a:solidFill>
                  <a:srgbClr val="3EAF79"/>
                </a:solidFill>
              </a:rPr>
              <a:t>Wspólnego Europejskiego Systemu Azylowego </a:t>
            </a:r>
            <a:r>
              <a:rPr lang="pl-PL" sz="5400" dirty="0">
                <a:solidFill>
                  <a:srgbClr val="3EAF79"/>
                </a:solidFill>
              </a:rPr>
              <a:t>(WESA)</a:t>
            </a:r>
            <a:endParaRPr lang="en-GB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30176" y="8904201"/>
            <a:ext cx="3912571" cy="3912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2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260386" y="1082005"/>
            <a:ext cx="21861705" cy="1107996"/>
          </a:xfrm>
        </p:spPr>
        <p:txBody>
          <a:bodyPr/>
          <a:lstStyle/>
          <a:p>
            <a:pPr algn="ctr"/>
            <a:r>
              <a:rPr lang="pl-PL" sz="7200" dirty="0" smtClean="0">
                <a:solidFill>
                  <a:srgbClr val="0F3C74"/>
                </a:solidFill>
              </a:rPr>
              <a:t>Proponowane działania</a:t>
            </a:r>
            <a:endParaRPr lang="en-GB" dirty="0">
              <a:solidFill>
                <a:srgbClr val="0F3C74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5400" b="1" dirty="0" smtClean="0">
                <a:solidFill>
                  <a:srgbClr val="3EAF79"/>
                </a:solidFill>
              </a:rPr>
              <a:t>Pomoc m.in. psychologiczna </a:t>
            </a:r>
            <a:r>
              <a:rPr lang="pl-PL" sz="5400" b="1" dirty="0">
                <a:solidFill>
                  <a:srgbClr val="3EAF79"/>
                </a:solidFill>
              </a:rPr>
              <a:t>i prawna</a:t>
            </a:r>
            <a:r>
              <a:rPr lang="pl-PL" sz="5400" dirty="0">
                <a:solidFill>
                  <a:srgbClr val="3EAF79"/>
                </a:solidFill>
              </a:rPr>
              <a:t>, udzielanie kompleksowych </a:t>
            </a:r>
            <a:r>
              <a:rPr lang="pl-PL" sz="5400" b="1" dirty="0" smtClean="0">
                <a:solidFill>
                  <a:srgbClr val="3EAF79"/>
                </a:solidFill>
              </a:rPr>
              <a:t>informacji</a:t>
            </a:r>
            <a:r>
              <a:rPr lang="pl-PL" sz="5400" dirty="0">
                <a:solidFill>
                  <a:srgbClr val="3EAF79"/>
                </a:solidFill>
              </a:rPr>
              <a:t> </a:t>
            </a:r>
            <a:r>
              <a:rPr lang="pl-PL" sz="5400" dirty="0" smtClean="0">
                <a:solidFill>
                  <a:srgbClr val="3EAF79"/>
                </a:solidFill>
              </a:rPr>
              <a:t>migrantom </a:t>
            </a:r>
            <a:r>
              <a:rPr lang="pl-PL" sz="5400" dirty="0">
                <a:solidFill>
                  <a:srgbClr val="3EAF79"/>
                </a:solidFill>
              </a:rPr>
              <a:t>i osobom ubiegającym się o </a:t>
            </a:r>
            <a:r>
              <a:rPr lang="pl-PL" sz="5400" dirty="0" smtClean="0">
                <a:solidFill>
                  <a:srgbClr val="3EAF79"/>
                </a:solidFill>
              </a:rPr>
              <a:t>azyl.</a:t>
            </a:r>
          </a:p>
          <a:p>
            <a:pPr marL="0" indent="0">
              <a:buNone/>
            </a:pPr>
            <a:r>
              <a:rPr lang="pl-PL" sz="5400" dirty="0" smtClean="0">
                <a:solidFill>
                  <a:srgbClr val="3EAF79"/>
                </a:solidFill>
              </a:rPr>
              <a:t>Organizacje </a:t>
            </a:r>
            <a:r>
              <a:rPr lang="pl-PL" sz="5400" dirty="0">
                <a:solidFill>
                  <a:srgbClr val="3EAF79"/>
                </a:solidFill>
              </a:rPr>
              <a:t>pozarządowe (lub instytucje z sektora finansów publicznych lub organizacji międzynarodowych) </a:t>
            </a:r>
            <a:r>
              <a:rPr lang="pl-PL" sz="5400" b="1" dirty="0">
                <a:solidFill>
                  <a:srgbClr val="3EAF79"/>
                </a:solidFill>
              </a:rPr>
              <a:t>poprawią udzielanie informacji migrantom na temat ich praw</a:t>
            </a:r>
            <a:r>
              <a:rPr lang="pl-PL" sz="5400" dirty="0">
                <a:solidFill>
                  <a:srgbClr val="3EAF79"/>
                </a:solidFill>
              </a:rPr>
              <a:t>, a w szczególności ich </a:t>
            </a:r>
            <a:r>
              <a:rPr lang="pl-PL" sz="5400" dirty="0" smtClean="0">
                <a:solidFill>
                  <a:srgbClr val="3EAF79"/>
                </a:solidFill>
              </a:rPr>
              <a:t>prawa do </a:t>
            </a:r>
            <a:r>
              <a:rPr lang="pl-PL" sz="5400" dirty="0">
                <a:solidFill>
                  <a:srgbClr val="3EAF79"/>
                </a:solidFill>
              </a:rPr>
              <a:t>ubiegania się o </a:t>
            </a:r>
            <a:r>
              <a:rPr lang="pl-PL" sz="5400" dirty="0" smtClean="0">
                <a:solidFill>
                  <a:srgbClr val="3EAF79"/>
                </a:solidFill>
              </a:rPr>
              <a:t>azyl.</a:t>
            </a:r>
            <a:endParaRPr lang="en-GB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96531" y="7402048"/>
            <a:ext cx="4877481" cy="4877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86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260386" y="1082005"/>
            <a:ext cx="21861705" cy="1107996"/>
          </a:xfrm>
        </p:spPr>
        <p:txBody>
          <a:bodyPr/>
          <a:lstStyle/>
          <a:p>
            <a:pPr algn="ctr"/>
            <a:r>
              <a:rPr lang="pl-PL" sz="7200" dirty="0" smtClean="0">
                <a:solidFill>
                  <a:srgbClr val="0F3C74"/>
                </a:solidFill>
              </a:rPr>
              <a:t>Proponowane działania</a:t>
            </a:r>
            <a:endParaRPr lang="en-GB" dirty="0">
              <a:solidFill>
                <a:srgbClr val="0F3C74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7200" b="1" dirty="0" smtClean="0">
                <a:solidFill>
                  <a:srgbClr val="3EAF79"/>
                </a:solidFill>
              </a:rPr>
              <a:t>Rozbudowa i wsparcie dla ośrodków dla cudzoziemców</a:t>
            </a:r>
            <a:r>
              <a:rPr lang="pl-PL" sz="7200" dirty="0" smtClean="0">
                <a:solidFill>
                  <a:srgbClr val="3EAF79"/>
                </a:solidFill>
              </a:rPr>
              <a:t>, ze szczególnym uwzględnieniem potrzeb małoletnich, w tym małoletnich bez opieki i innych grup o szczególnych potrzebach.</a:t>
            </a:r>
            <a:endParaRPr lang="en-GB" sz="72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44610" y="7392822"/>
            <a:ext cx="4877481" cy="4877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16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260386" y="1082005"/>
            <a:ext cx="21861705" cy="1107996"/>
          </a:xfrm>
        </p:spPr>
        <p:txBody>
          <a:bodyPr/>
          <a:lstStyle/>
          <a:p>
            <a:pPr algn="ctr"/>
            <a:r>
              <a:rPr lang="pl-PL" sz="7200" dirty="0" smtClean="0">
                <a:solidFill>
                  <a:srgbClr val="0F3C74"/>
                </a:solidFill>
              </a:rPr>
              <a:t>Proponowane działania</a:t>
            </a:r>
            <a:endParaRPr lang="en-GB" dirty="0">
              <a:solidFill>
                <a:srgbClr val="0F3C74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7200" b="1" dirty="0">
                <a:solidFill>
                  <a:srgbClr val="3EAF79"/>
                </a:solidFill>
              </a:rPr>
              <a:t>Wymiana wiedzy i </a:t>
            </a:r>
            <a:r>
              <a:rPr lang="pl-PL" sz="7200" b="1" dirty="0" smtClean="0">
                <a:solidFill>
                  <a:srgbClr val="3EAF79"/>
                </a:solidFill>
              </a:rPr>
              <a:t>dobrych praktyk </a:t>
            </a:r>
            <a:r>
              <a:rPr lang="pl-PL" sz="7200" dirty="0" smtClean="0">
                <a:solidFill>
                  <a:srgbClr val="3EAF79"/>
                </a:solidFill>
              </a:rPr>
              <a:t>– dwustronnych </a:t>
            </a:r>
            <a:r>
              <a:rPr lang="pl-PL" sz="7200" dirty="0">
                <a:solidFill>
                  <a:srgbClr val="3EAF79"/>
                </a:solidFill>
              </a:rPr>
              <a:t>lub </a:t>
            </a:r>
            <a:r>
              <a:rPr lang="pl-PL" sz="7200" dirty="0" smtClean="0">
                <a:solidFill>
                  <a:srgbClr val="3EAF79"/>
                </a:solidFill>
              </a:rPr>
              <a:t>wielostronnych – na </a:t>
            </a:r>
            <a:r>
              <a:rPr lang="pl-PL" sz="7200" dirty="0">
                <a:solidFill>
                  <a:srgbClr val="3EAF79"/>
                </a:solidFill>
              </a:rPr>
              <a:t>temat sposobów ulepszenia krajowych systemów zarządzania </a:t>
            </a:r>
            <a:r>
              <a:rPr lang="pl-PL" sz="7200" dirty="0" smtClean="0">
                <a:solidFill>
                  <a:srgbClr val="3EAF79"/>
                </a:solidFill>
              </a:rPr>
              <a:t>azylem </a:t>
            </a:r>
            <a:r>
              <a:rPr lang="pl-PL" sz="7200" dirty="0">
                <a:solidFill>
                  <a:srgbClr val="3EAF79"/>
                </a:solidFill>
              </a:rPr>
              <a:t>i </a:t>
            </a:r>
            <a:r>
              <a:rPr lang="pl-PL" sz="7200" dirty="0" smtClean="0">
                <a:solidFill>
                  <a:srgbClr val="3EAF79"/>
                </a:solidFill>
              </a:rPr>
              <a:t>migracją.</a:t>
            </a:r>
            <a:endParaRPr lang="en-GB" sz="7200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3097" y="6868366"/>
            <a:ext cx="4877481" cy="4877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00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260386" y="1082005"/>
            <a:ext cx="21861705" cy="1107996"/>
          </a:xfrm>
        </p:spPr>
        <p:txBody>
          <a:bodyPr/>
          <a:lstStyle/>
          <a:p>
            <a:pPr algn="ctr"/>
            <a:r>
              <a:rPr lang="pl-PL" sz="7200" dirty="0" smtClean="0">
                <a:solidFill>
                  <a:srgbClr val="0F3C74"/>
                </a:solidFill>
              </a:rPr>
              <a:t>Proponowane działania</a:t>
            </a:r>
            <a:endParaRPr lang="en-GB" dirty="0">
              <a:solidFill>
                <a:srgbClr val="0F3C74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7200" b="1" dirty="0" smtClean="0">
                <a:solidFill>
                  <a:srgbClr val="3EAF79"/>
                </a:solidFill>
              </a:rPr>
              <a:t>Kampanie </a:t>
            </a:r>
            <a:r>
              <a:rPr lang="pl-PL" sz="7200" b="1" dirty="0">
                <a:solidFill>
                  <a:srgbClr val="3EAF79"/>
                </a:solidFill>
              </a:rPr>
              <a:t>społeczne </a:t>
            </a:r>
            <a:r>
              <a:rPr lang="pl-PL" sz="7200" dirty="0">
                <a:solidFill>
                  <a:srgbClr val="3EAF79"/>
                </a:solidFill>
              </a:rPr>
              <a:t>(nie tylko skierowane do społeczeństwa polskiego, ale także do cudzoziemców) </a:t>
            </a:r>
            <a:r>
              <a:rPr lang="pl-PL" sz="7200" dirty="0" smtClean="0">
                <a:solidFill>
                  <a:srgbClr val="3EAF79"/>
                </a:solidFill>
              </a:rPr>
              <a:t>– mające na celu zwiększenie świadomości w zakresie włączenia </a:t>
            </a:r>
            <a:r>
              <a:rPr lang="pl-PL" sz="7200" dirty="0">
                <a:solidFill>
                  <a:srgbClr val="3EAF79"/>
                </a:solidFill>
              </a:rPr>
              <a:t>społecznego i </a:t>
            </a:r>
            <a:r>
              <a:rPr lang="pl-PL" sz="7200" dirty="0" smtClean="0">
                <a:solidFill>
                  <a:srgbClr val="3EAF79"/>
                </a:solidFill>
              </a:rPr>
              <a:t>przeciwdziałania handlowi ludźmi.</a:t>
            </a:r>
            <a:endParaRPr lang="en-GB" sz="72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73905" y="7685536"/>
            <a:ext cx="4877481" cy="4877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18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E1E1C"/>
      </a:dk2>
      <a:lt2>
        <a:srgbClr val="0573BA"/>
      </a:lt2>
      <a:accent1>
        <a:srgbClr val="0573BA"/>
      </a:accent1>
      <a:accent2>
        <a:srgbClr val="E94E2E"/>
      </a:accent2>
      <a:accent3>
        <a:srgbClr val="02AB84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gendefinert 1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-mal_EØSMidlene.potx" id="{2877A2A8-6D65-4BE8-A3B9-A911333E1F70}" vid="{D3D72181-B44E-471C-A438-738F633005D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PPT-mal_EØSMidlene</Template>
  <TotalTime>1705</TotalTime>
  <Words>398</Words>
  <Application>Microsoft Office PowerPoint</Application>
  <PresentationFormat>Niestandardowy</PresentationFormat>
  <Paragraphs>61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9" baseType="lpstr">
      <vt:lpstr>Arial</vt:lpstr>
      <vt:lpstr>Arial</vt:lpstr>
      <vt:lpstr>Calibri</vt:lpstr>
      <vt:lpstr>Times New Roman</vt:lpstr>
      <vt:lpstr>Wingdings</vt:lpstr>
      <vt:lpstr>Office-tema</vt:lpstr>
      <vt:lpstr>Nabór dla obszaru  „Azyl i migracja” Program „Sprawy wewnętrzne” Funduszy Norweskich 2014-2021</vt:lpstr>
      <vt:lpstr>Cel naboru</vt:lpstr>
      <vt:lpstr>Cel osiągniemy poprzez:</vt:lpstr>
      <vt:lpstr>Na czym jeszcze nam zależy: </vt:lpstr>
      <vt:lpstr>Proponowane działania</vt:lpstr>
      <vt:lpstr>Proponowane działania</vt:lpstr>
      <vt:lpstr>Proponowane działania</vt:lpstr>
      <vt:lpstr>Proponowane działania</vt:lpstr>
      <vt:lpstr>Proponowane działania</vt:lpstr>
      <vt:lpstr>Proponowane działania</vt:lpstr>
      <vt:lpstr>Prezentacja programu PowerPoint</vt:lpstr>
      <vt:lpstr>Kto może złożyć wniosek</vt:lpstr>
      <vt:lpstr>Inne kluczowe informacje</vt:lpstr>
    </vt:vector>
  </TitlesOfParts>
  <Company>EFTA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WEGGERSEN Lillann</dc:creator>
  <cp:lastModifiedBy>Małgorzata Karska</cp:lastModifiedBy>
  <cp:revision>107</cp:revision>
  <cp:lastPrinted>2019-11-13T13:24:10Z</cp:lastPrinted>
  <dcterms:created xsi:type="dcterms:W3CDTF">2017-06-12T12:11:38Z</dcterms:created>
  <dcterms:modified xsi:type="dcterms:W3CDTF">2020-07-17T13:03:12Z</dcterms:modified>
</cp:coreProperties>
</file>