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 id="2147483660" r:id="rId2"/>
  </p:sldMasterIdLst>
  <p:notesMasterIdLst>
    <p:notesMasterId r:id="rId58"/>
  </p:notesMasterIdLst>
  <p:sldIdLst>
    <p:sldId id="256" r:id="rId3"/>
    <p:sldId id="317" r:id="rId4"/>
    <p:sldId id="257" r:id="rId5"/>
    <p:sldId id="258" r:id="rId6"/>
    <p:sldId id="259" r:id="rId7"/>
    <p:sldId id="260" r:id="rId8"/>
    <p:sldId id="261" r:id="rId9"/>
    <p:sldId id="262" r:id="rId10"/>
    <p:sldId id="263"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15" r:id="rId56"/>
    <p:sldId id="316" r:id="rId57"/>
  </p:sldIdLst>
  <p:sldSz cx="9144000" cy="6858000" type="screen4x3"/>
  <p:notesSz cx="6858000" cy="9144000"/>
  <p:embeddedFontLst>
    <p:embeddedFont>
      <p:font typeface="Calibri" panose="020F0502020204030204" pitchFamily="34" charset="0"/>
      <p:regular r:id="rId59"/>
      <p:bold r:id="rId60"/>
      <p:italic r:id="rId61"/>
      <p:boldItalic r:id="rId62"/>
    </p:embeddedFont>
    <p:embeddedFont>
      <p:font typeface="Arial Black" panose="020B0A04020102020204" pitchFamily="34" charset="0"/>
      <p:bold r:id="rId6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149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5.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2.fntdata"/><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1.fntdata"/><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Clr>
                <a:schemeClr val="dk1"/>
              </a:buClr>
              <a:buFont typeface="Calibri"/>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dk1"/>
              </a:buClr>
              <a:buFont typeface="Calibri"/>
              <a:buNone/>
              <a:defRPr sz="1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4911660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lt1"/>
              </a:solidFill>
              <a:latin typeface="Calibri"/>
              <a:ea typeface="Calibri"/>
              <a:cs typeface="Calibri"/>
              <a:sym typeface="Calibri"/>
            </a:endParaRPr>
          </a:p>
        </p:txBody>
      </p:sp>
      <p:sp>
        <p:nvSpPr>
          <p:cNvPr id="109" name="Shape 1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1</a:t>
            </a:fld>
            <a:endParaRPr lang="pl-PL" sz="120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84661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Shape 23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31" name="Shape 23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32" name="Shape 23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12383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5" name="Shape 2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46" name="Shape 2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56140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57" name="Shape 2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58" name="Shape 2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41149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70" name="Shape 2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71" name="Shape 2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80205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607591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94" name="Shape 2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295" name="Shape 2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226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06" name="Shape 30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07" name="Shape 30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9820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20" name="Shape 32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21" name="Shape 32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98587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32" name="Shape 3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33" name="Shape 3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732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45" name="Shape 34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46" name="Shape 34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19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94799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A551E89F-DB85-40D6-9250-145E54BD44B7}" type="slidenum">
              <a:rPr lang="pl-PL" smtClean="0"/>
              <a:pPr/>
              <a:t>2</a:t>
            </a:fld>
            <a:endParaRPr lang="pl-PL"/>
          </a:p>
        </p:txBody>
      </p:sp>
    </p:spTree>
    <p:extLst>
      <p:ext uri="{BB962C8B-B14F-4D97-AF65-F5344CB8AC3E}">
        <p14:creationId xmlns:p14="http://schemas.microsoft.com/office/powerpoint/2010/main" val="59482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Shape 3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57" name="Shape 3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58" name="Shape 3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516188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Shape 3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0" name="Shape 3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71" name="Shape 37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6807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81" name="Shape 3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82" name="Shape 3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56381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96" name="Shape 39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397" name="Shape 39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494846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07" name="Shape 4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08" name="Shape 4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199563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Shape 4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7" name="Shape 4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18" name="Shape 4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03861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Shape 4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27" name="Shape 4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28" name="Shape 4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352186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37" name="Shape 4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38" name="Shape 4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573660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Shape 4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47" name="Shape 4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48" name="Shape 4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16846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Shape 4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59" name="Shape 4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60" name="Shape 4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29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14427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Shape 1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7" name="Shape 11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18" name="Shape 11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401191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69" name="Shape 4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70" name="Shape 4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77744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Shape 4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81" name="Shape 4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482" name="Shape 48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87360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30" name="Shape 53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31" name="Shape 53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120129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Shape 54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41" name="Shape 54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42" name="Shape 54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52430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Shape 5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51" name="Shape 55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52" name="Shape 55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8039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Shape 5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62" name="Shape 56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63" name="Shape 56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55400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73" name="Shape 57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74" name="Shape 57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4010935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Shape 5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83" name="Shape 5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84" name="Shape 5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8187627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Shape 5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94" name="Shape 59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595" name="Shape 59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354954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5" name="Shape 60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06" name="Shape 60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39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5689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27" name="Shape 12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28" name="Shape 12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0608574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Shape 6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15" name="Shape 6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16" name="Shape 6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395984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Shape 6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25" name="Shape 6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26" name="Shape 6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839113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36" name="Shape 6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37" name="Shape 63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964782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Shape 6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47" name="Shape 6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48" name="Shape 6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692506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Shape 6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57" name="Shape 6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58" name="Shape 6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074041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5"/>
        <p:cNvGrpSpPr/>
        <p:nvPr/>
      </p:nvGrpSpPr>
      <p:grpSpPr>
        <a:xfrm>
          <a:off x="0" y="0"/>
          <a:ext cx="0" cy="0"/>
          <a:chOff x="0" y="0"/>
          <a:chExt cx="0" cy="0"/>
        </a:xfrm>
      </p:grpSpPr>
      <p:sp>
        <p:nvSpPr>
          <p:cNvPr id="666" name="Shape 6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67" name="Shape 6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68" name="Shape 6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62771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Shape 67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77" name="Shape 67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78" name="Shape 67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700960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87" name="Shape 68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88" name="Shape 68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6463681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Shape 6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98" name="Shape 69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699" name="Shape 69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535757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Shape 7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08" name="Shape 70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09" name="Shape 70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49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719377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7" name="Shape 13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38" name="Shape 13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14655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Shape 7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18" name="Shape 7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19" name="Shape 7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50</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357311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Shape 7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28" name="Shape 7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29" name="Shape 72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51</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39507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7"/>
        <p:cNvGrpSpPr/>
        <p:nvPr/>
      </p:nvGrpSpPr>
      <p:grpSpPr>
        <a:xfrm>
          <a:off x="0" y="0"/>
          <a:ext cx="0" cy="0"/>
          <a:chOff x="0" y="0"/>
          <a:chExt cx="0" cy="0"/>
        </a:xfrm>
      </p:grpSpPr>
      <p:sp>
        <p:nvSpPr>
          <p:cNvPr id="738" name="Shape 73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39" name="Shape 73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40" name="Shape 74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52</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0378874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Shape 7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49" name="Shape 74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50" name="Shape 75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53</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543458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Shape 7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59" name="Shape 7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60" name="Shape 76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54</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529891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Shape 7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769" name="Shape 7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770" name="Shape 7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55</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081612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7" name="Shape 14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48" name="Shape 14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6</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82540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7" name="Shape 15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7</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86718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8" name="Shape 1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69" name="Shape 16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8</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72006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8" name="Shape 17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Clr>
                <a:schemeClr val="dk1"/>
              </a:buClr>
              <a:buSzPct val="25000"/>
              <a:buFont typeface="Calibri"/>
              <a:buNone/>
            </a:pPr>
            <a:endParaRPr sz="1200" b="0" i="0" u="none" strike="noStrike" cap="none">
              <a:solidFill>
                <a:schemeClr val="dk1"/>
              </a:solidFill>
              <a:latin typeface="Calibri"/>
              <a:ea typeface="Calibri"/>
              <a:cs typeface="Calibri"/>
              <a:sym typeface="Calibri"/>
            </a:endParaRPr>
          </a:p>
        </p:txBody>
      </p:sp>
      <p:sp>
        <p:nvSpPr>
          <p:cNvPr id="179" name="Shape 17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pl-PL" sz="1200" b="0" i="0" u="none" strike="noStrike" cap="none">
                <a:solidFill>
                  <a:schemeClr val="dk1"/>
                </a:solidFill>
                <a:latin typeface="Calibri"/>
                <a:ea typeface="Calibri"/>
                <a:cs typeface="Calibri"/>
                <a:sym typeface="Calibri"/>
              </a:rPr>
              <a:t>9</a:t>
            </a:fld>
            <a:endParaRPr lang="pl-P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54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Slajd tytułowy">
    <p:spTree>
      <p:nvGrpSpPr>
        <p:cNvPr id="1" name="Shape 17"/>
        <p:cNvGrpSpPr/>
        <p:nvPr/>
      </p:nvGrpSpPr>
      <p:grpSpPr>
        <a:xfrm>
          <a:off x="0" y="0"/>
          <a:ext cx="0" cy="0"/>
          <a:chOff x="0" y="0"/>
          <a:chExt cx="0" cy="0"/>
        </a:xfrm>
      </p:grpSpPr>
      <p:sp>
        <p:nvSpPr>
          <p:cNvPr id="18" name="Shape 18"/>
          <p:cNvSpPr/>
          <p:nvPr/>
        </p:nvSpPr>
        <p:spPr>
          <a:xfrm>
            <a:off x="0" y="0"/>
            <a:ext cx="9143998" cy="5135428"/>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9" name="Shape 19"/>
          <p:cNvSpPr txBox="1">
            <a:spLocks noGrp="1"/>
          </p:cNvSpPr>
          <p:nvPr>
            <p:ph type="ctrTitle"/>
          </p:nvPr>
        </p:nvSpPr>
        <p:spPr>
          <a:xfrm>
            <a:off x="685800" y="3355848"/>
            <a:ext cx="8077199" cy="1673352"/>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0" name="Shape 20"/>
          <p:cNvSpPr txBox="1">
            <a:spLocks noGrp="1"/>
          </p:cNvSpPr>
          <p:nvPr>
            <p:ph type="subTitle" idx="1"/>
          </p:nvPr>
        </p:nvSpPr>
        <p:spPr>
          <a:xfrm>
            <a:off x="685800" y="1828800"/>
            <a:ext cx="8077199" cy="149961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ctr" rtl="0">
              <a:lnSpc>
                <a:spcPct val="100000"/>
              </a:lnSpc>
              <a:spcBef>
                <a:spcPts val="560"/>
              </a:spcBef>
              <a:spcAft>
                <a:spcPts val="0"/>
              </a:spcAft>
              <a:buClr>
                <a:schemeClr val="accent2"/>
              </a:buClr>
              <a:buFont typeface="Noto Sans Symbols"/>
              <a:buNone/>
              <a:defRPr sz="2800" b="0" i="0" u="none" strike="noStrike" cap="none">
                <a:solidFill>
                  <a:schemeClr val="lt1"/>
                </a:solidFill>
                <a:latin typeface="Calibri"/>
                <a:ea typeface="Calibri"/>
                <a:cs typeface="Calibri"/>
                <a:sym typeface="Calibri"/>
              </a:defRPr>
            </a:lvl2pPr>
            <a:lvl3pPr marL="914400" marR="0" lvl="2" indent="0" algn="ctr" rtl="0">
              <a:lnSpc>
                <a:spcPct val="100000"/>
              </a:lnSpc>
              <a:spcBef>
                <a:spcPts val="480"/>
              </a:spcBef>
              <a:spcAft>
                <a:spcPts val="0"/>
              </a:spcAft>
              <a:buClr>
                <a:schemeClr val="accent3"/>
              </a:buClr>
              <a:buFont typeface="Arial"/>
              <a:buNone/>
              <a:defRPr sz="2400" b="0" i="0" u="none" strike="noStrike" cap="none">
                <a:solidFill>
                  <a:schemeClr val="lt1"/>
                </a:solidFill>
                <a:latin typeface="Calibri"/>
                <a:ea typeface="Calibri"/>
                <a:cs typeface="Calibri"/>
                <a:sym typeface="Calibri"/>
              </a:defRPr>
            </a:lvl3pPr>
            <a:lvl4pPr marL="1371600" marR="0" lvl="3" indent="0" algn="ctr" rtl="0">
              <a:lnSpc>
                <a:spcPct val="100000"/>
              </a:lnSpc>
              <a:spcBef>
                <a:spcPts val="400"/>
              </a:spcBef>
              <a:spcAft>
                <a:spcPts val="0"/>
              </a:spcAft>
              <a:buClr>
                <a:schemeClr val="accent4"/>
              </a:buClr>
              <a:buFont typeface="Arial"/>
              <a:buNone/>
              <a:defRPr sz="2000" b="0" i="0" u="none" strike="noStrike" cap="none">
                <a:solidFill>
                  <a:schemeClr val="lt1"/>
                </a:solidFill>
                <a:latin typeface="Calibri"/>
                <a:ea typeface="Calibri"/>
                <a:cs typeface="Calibri"/>
                <a:sym typeface="Calibri"/>
              </a:defRPr>
            </a:lvl4pPr>
            <a:lvl5pPr marL="1828800" marR="0" lvl="4" indent="0" algn="ctr" rtl="0">
              <a:lnSpc>
                <a:spcPct val="100000"/>
              </a:lnSpc>
              <a:spcBef>
                <a:spcPts val="400"/>
              </a:spcBef>
              <a:spcAft>
                <a:spcPts val="0"/>
              </a:spcAft>
              <a:buClr>
                <a:schemeClr val="accent5"/>
              </a:buClr>
              <a:buFont typeface="Noto Sans Symbols"/>
              <a:buNone/>
              <a:defRPr sz="2000" b="0" i="0" u="none" strike="noStrike" cap="none">
                <a:solidFill>
                  <a:schemeClr val="lt1"/>
                </a:solidFill>
                <a:latin typeface="Calibri"/>
                <a:ea typeface="Calibri"/>
                <a:cs typeface="Calibri"/>
                <a:sym typeface="Calibri"/>
              </a:defRPr>
            </a:lvl5pPr>
            <a:lvl6pPr marL="2286000" marR="0" lvl="5" indent="0" algn="ctr" rtl="0">
              <a:lnSpc>
                <a:spcPct val="100000"/>
              </a:lnSpc>
              <a:spcBef>
                <a:spcPts val="400"/>
              </a:spcBef>
              <a:spcAft>
                <a:spcPts val="0"/>
              </a:spcAft>
              <a:buClr>
                <a:schemeClr val="accent6"/>
              </a:buClr>
              <a:buFont typeface="Noto Sans Symbols"/>
              <a:buNone/>
              <a:defRPr sz="2000" b="0" i="0" u="none" strike="noStrike" cap="none">
                <a:solidFill>
                  <a:schemeClr val="lt1"/>
                </a:solidFill>
                <a:latin typeface="Calibri"/>
                <a:ea typeface="Calibri"/>
                <a:cs typeface="Calibri"/>
                <a:sym typeface="Calibri"/>
              </a:defRPr>
            </a:lvl6pPr>
            <a:lvl7pPr marL="2743200" marR="0" lvl="6" indent="0" algn="ctr" rtl="0">
              <a:lnSpc>
                <a:spcPct val="100000"/>
              </a:lnSpc>
              <a:spcBef>
                <a:spcPts val="360"/>
              </a:spcBef>
              <a:spcAft>
                <a:spcPts val="0"/>
              </a:spcAft>
              <a:buClr>
                <a:schemeClr val="accent1"/>
              </a:buClr>
              <a:buFont typeface="Noto Sans Symbols"/>
              <a:buNone/>
              <a:defRPr sz="1800" b="0" i="0" u="none" strike="noStrike" cap="none">
                <a:solidFill>
                  <a:schemeClr val="lt1"/>
                </a:solidFill>
                <a:latin typeface="Calibri"/>
                <a:ea typeface="Calibri"/>
                <a:cs typeface="Calibri"/>
                <a:sym typeface="Calibri"/>
              </a:defRPr>
            </a:lvl7pPr>
            <a:lvl8pPr marL="3200400" marR="0" lvl="7" indent="0" algn="ctr"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8pPr>
            <a:lvl9pPr marL="3657600" marR="0" lvl="8" indent="0" algn="ctr" rtl="0">
              <a:lnSpc>
                <a:spcPct val="100000"/>
              </a:lnSpc>
              <a:spcBef>
                <a:spcPts val="360"/>
              </a:spcBef>
              <a:spcAft>
                <a:spcPts val="0"/>
              </a:spcAft>
              <a:buClr>
                <a:schemeClr val="accent3"/>
              </a:buClr>
              <a:buFont typeface="Noto Sans Symbols"/>
              <a:buNone/>
              <a:defRPr sz="1800" b="0" i="0" u="none" strike="noStrike" cap="none">
                <a:solidFill>
                  <a:schemeClr val="lt1"/>
                </a:solidFill>
                <a:latin typeface="Calibri"/>
                <a:ea typeface="Calibri"/>
                <a:cs typeface="Calibri"/>
                <a:sym typeface="Calibri"/>
              </a:defRPr>
            </a:lvl9pPr>
          </a:lstStyle>
          <a:p>
            <a:endParaRPr/>
          </a:p>
        </p:txBody>
      </p:sp>
      <p:sp>
        <p:nvSpPr>
          <p:cNvPr id="21" name="Shape 2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2" name="Shape 2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23" name="Shape 2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
        <p:nvSpPr>
          <p:cNvPr id="24" name="Shape 24"/>
          <p:cNvSpPr/>
          <p:nvPr/>
        </p:nvSpPr>
        <p:spPr>
          <a:xfrm>
            <a:off x="0" y="5128332"/>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ytuł i tekst pionowy">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94" name="Shape 94"/>
          <p:cNvSpPr txBox="1">
            <a:spLocks noGrp="1"/>
          </p:cNvSpPr>
          <p:nvPr>
            <p:ph type="body" idx="1"/>
          </p:nvPr>
        </p:nvSpPr>
        <p:spPr>
          <a:xfrm rot="5400000">
            <a:off x="2259195" y="-26804"/>
            <a:ext cx="4625607" cy="8229600"/>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95" name="Shape 95"/>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6" name="Shape 96"/>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Shape 97"/>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Tytuł pionowy i tekst">
    <p:spTree>
      <p:nvGrpSpPr>
        <p:cNvPr id="1" name="Shape 98"/>
        <p:cNvGrpSpPr/>
        <p:nvPr/>
      </p:nvGrpSpPr>
      <p:grpSpPr>
        <a:xfrm>
          <a:off x="0" y="0"/>
          <a:ext cx="0" cy="0"/>
          <a:chOff x="0" y="0"/>
          <a:chExt cx="0" cy="0"/>
        </a:xfrm>
      </p:grpSpPr>
      <p:sp>
        <p:nvSpPr>
          <p:cNvPr id="99" name="Shape 99"/>
          <p:cNvSpPr/>
          <p:nvPr/>
        </p:nvSpPr>
        <p:spPr>
          <a:xfrm>
            <a:off x="6598920"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0" name="Shape 100"/>
          <p:cNvSpPr/>
          <p:nvPr/>
        </p:nvSpPr>
        <p:spPr>
          <a:xfrm>
            <a:off x="6647685" y="0"/>
            <a:ext cx="2514599" cy="685800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01" name="Shape 101"/>
          <p:cNvSpPr txBox="1">
            <a:spLocks noGrp="1"/>
          </p:cNvSpPr>
          <p:nvPr>
            <p:ph type="title"/>
          </p:nvPr>
        </p:nvSpPr>
        <p:spPr>
          <a:xfrm rot="5400000">
            <a:off x="4808537" y="2247901"/>
            <a:ext cx="5851525" cy="1904999"/>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02" name="Shape 102"/>
          <p:cNvSpPr txBox="1">
            <a:spLocks noGrp="1"/>
          </p:cNvSpPr>
          <p:nvPr>
            <p:ph type="body" idx="1"/>
          </p:nvPr>
        </p:nvSpPr>
        <p:spPr>
          <a:xfrm rot="5400000">
            <a:off x="541336" y="220662"/>
            <a:ext cx="5851525" cy="601979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ftr" idx="11"/>
          </p:nvPr>
        </p:nvSpPr>
        <p:spPr>
          <a:xfrm>
            <a:off x="2640597" y="6377457"/>
            <a:ext cx="3836402" cy="365125"/>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5" name="Shape 105"/>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woObj">
  <p:cSld name="Tytuł, zawartość i 2 elementy zawartości">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35" name="Shape 35"/>
          <p:cNvSpPr txBox="1">
            <a:spLocks noGrp="1"/>
          </p:cNvSpPr>
          <p:nvPr>
            <p:ph type="body" idx="1"/>
          </p:nvPr>
        </p:nvSpPr>
        <p:spPr>
          <a:xfrm>
            <a:off x="457200" y="1600200"/>
            <a:ext cx="4038598" cy="4525963"/>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4648200" y="1600200"/>
            <a:ext cx="4038598" cy="2185988"/>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3"/>
          </p:nvPr>
        </p:nvSpPr>
        <p:spPr>
          <a:xfrm>
            <a:off x="4648200" y="3938587"/>
            <a:ext cx="4038598" cy="218757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457200" y="6245225"/>
            <a:ext cx="2133598"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3124200" y="6245225"/>
            <a:ext cx="2895600" cy="476249"/>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6553200" y="6245225"/>
            <a:ext cx="2133598" cy="476249"/>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Nagłówek sekcji">
    <p:spTree>
      <p:nvGrpSpPr>
        <p:cNvPr id="1" name="Shape 41"/>
        <p:cNvGrpSpPr/>
        <p:nvPr/>
      </p:nvGrpSpPr>
      <p:grpSpPr>
        <a:xfrm>
          <a:off x="0" y="0"/>
          <a:ext cx="0" cy="0"/>
          <a:chOff x="0" y="0"/>
          <a:chExt cx="0" cy="0"/>
        </a:xfrm>
      </p:grpSpPr>
      <p:sp>
        <p:nvSpPr>
          <p:cNvPr id="42" name="Shape 42"/>
          <p:cNvSpPr/>
          <p:nvPr/>
        </p:nvSpPr>
        <p:spPr>
          <a:xfrm>
            <a:off x="0" y="0"/>
            <a:ext cx="9144000" cy="2602520"/>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3" name="Shape 43"/>
          <p:cNvSpPr/>
          <p:nvPr/>
        </p:nvSpPr>
        <p:spPr>
          <a:xfrm>
            <a:off x="0" y="2602518"/>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44" name="Shape 44"/>
          <p:cNvSpPr txBox="1">
            <a:spLocks noGrp="1"/>
          </p:cNvSpPr>
          <p:nvPr>
            <p:ph type="title"/>
          </p:nvPr>
        </p:nvSpPr>
        <p:spPr>
          <a:xfrm>
            <a:off x="749808" y="118870"/>
            <a:ext cx="8013190" cy="163677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47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45" name="Shape 45"/>
          <p:cNvSpPr txBox="1">
            <a:spLocks noGrp="1"/>
          </p:cNvSpPr>
          <p:nvPr>
            <p:ph type="body" idx="1"/>
          </p:nvPr>
        </p:nvSpPr>
        <p:spPr>
          <a:xfrm>
            <a:off x="740664" y="1828800"/>
            <a:ext cx="8022336" cy="685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2000" b="0" i="0" u="none" strike="noStrike" cap="none">
                <a:solidFill>
                  <a:srgbClr val="FFFFFF"/>
                </a:solidFill>
                <a:latin typeface="Calibri"/>
                <a:ea typeface="Calibri"/>
                <a:cs typeface="Calibri"/>
                <a:sym typeface="Calibri"/>
              </a:defRPr>
            </a:lvl1pPr>
            <a:lvl2pPr marL="457200" marR="0" lvl="1" indent="0" algn="l" rtl="0">
              <a:lnSpc>
                <a:spcPct val="100000"/>
              </a:lnSpc>
              <a:spcBef>
                <a:spcPts val="360"/>
              </a:spcBef>
              <a:spcAft>
                <a:spcPts val="0"/>
              </a:spcAft>
              <a:buClr>
                <a:schemeClr val="accent2"/>
              </a:buClr>
              <a:buFont typeface="Noto Sans Symbols"/>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320"/>
              </a:spcBef>
              <a:spcAft>
                <a:spcPts val="0"/>
              </a:spcAft>
              <a:buClr>
                <a:schemeClr val="accent3"/>
              </a:buClr>
              <a:buFont typeface="Arial"/>
              <a:buNone/>
              <a:defRPr sz="16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280"/>
              </a:spcBef>
              <a:spcAft>
                <a:spcPts val="0"/>
              </a:spcAft>
              <a:buClr>
                <a:schemeClr val="accent4"/>
              </a:buClr>
              <a:buFont typeface="Arial"/>
              <a:buNone/>
              <a:defRPr sz="14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280"/>
              </a:spcBef>
              <a:spcAft>
                <a:spcPts val="0"/>
              </a:spcAft>
              <a:buClr>
                <a:schemeClr val="accent5"/>
              </a:buClr>
              <a:buFont typeface="Noto Sans Symbols"/>
              <a:buNone/>
              <a:defRPr sz="14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280"/>
              </a:spcBef>
              <a:spcAft>
                <a:spcPts val="0"/>
              </a:spcAft>
              <a:buClr>
                <a:schemeClr val="accent6"/>
              </a:buClr>
              <a:buFont typeface="Noto Sans Symbols"/>
              <a:buNone/>
              <a:defRPr sz="14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280"/>
              </a:spcBef>
              <a:spcAft>
                <a:spcPts val="0"/>
              </a:spcAft>
              <a:buClr>
                <a:schemeClr val="accent1"/>
              </a:buClr>
              <a:buFont typeface="Noto Sans Symbols"/>
              <a:buNone/>
              <a:defRPr sz="14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280"/>
              </a:spcBef>
              <a:spcAft>
                <a:spcPts val="0"/>
              </a:spcAft>
              <a:buClr>
                <a:schemeClr val="accent2"/>
              </a:buClr>
              <a:buFont typeface="Noto Sans Symbols"/>
              <a:buNone/>
              <a:defRPr sz="14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280"/>
              </a:spcBef>
              <a:spcAft>
                <a:spcPts val="0"/>
              </a:spcAft>
              <a:buClr>
                <a:schemeClr val="accent3"/>
              </a:buClr>
              <a:buFont typeface="Noto Sans Symbols"/>
              <a:buNone/>
              <a:defRPr sz="1400" b="0" i="0" u="none" strike="noStrike" cap="none">
                <a:solidFill>
                  <a:schemeClr val="lt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wa elementy zawartości">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1" name="Shape 51"/>
          <p:cNvSpPr txBox="1">
            <a:spLocks noGrp="1"/>
          </p:cNvSpPr>
          <p:nvPr>
            <p:ph type="body" idx="1"/>
          </p:nvPr>
        </p:nvSpPr>
        <p:spPr>
          <a:xfrm>
            <a:off x="457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body" idx="2"/>
          </p:nvPr>
        </p:nvSpPr>
        <p:spPr>
          <a:xfrm>
            <a:off x="4648200" y="1773934"/>
            <a:ext cx="4038598" cy="4623816"/>
          </a:xfrm>
          <a:prstGeom prst="rect">
            <a:avLst/>
          </a:prstGeom>
          <a:noFill/>
          <a:ln>
            <a:noFill/>
          </a:ln>
        </p:spPr>
        <p:txBody>
          <a:bodyPr lIns="91425" tIns="91425" rIns="91425" bIns="91425" anchor="t" anchorCtr="0"/>
          <a:lstStyle>
            <a:lvl1pPr marL="438912" marR="0" lvl="0" indent="-42672" algn="l" rtl="0">
              <a:lnSpc>
                <a:spcPct val="100000"/>
              </a:lnSpc>
              <a:spcBef>
                <a:spcPts val="0"/>
              </a:spcBef>
              <a:spcAft>
                <a:spcPts val="0"/>
              </a:spcAft>
              <a:buClr>
                <a:schemeClr val="accent1"/>
              </a:buClr>
              <a:buSzPct val="80000"/>
              <a:buFont typeface="Noto Sans Symbols"/>
              <a:buChar char="◼"/>
              <a:defRPr sz="2800" b="0" i="0" u="none" strike="noStrike" cap="none">
                <a:solidFill>
                  <a:schemeClr val="dk1"/>
                </a:solidFill>
                <a:latin typeface="Calibri"/>
                <a:ea typeface="Calibri"/>
                <a:cs typeface="Calibri"/>
                <a:sym typeface="Calibri"/>
              </a:defRPr>
            </a:lvl1pPr>
            <a:lvl2pPr marL="731520" marR="0" lvl="1" indent="-10159" algn="l" rtl="0">
              <a:lnSpc>
                <a:spcPct val="100000"/>
              </a:lnSpc>
              <a:spcBef>
                <a:spcPts val="480"/>
              </a:spcBef>
              <a:spcAft>
                <a:spcPts val="0"/>
              </a:spcAft>
              <a:buClr>
                <a:schemeClr val="accent2"/>
              </a:buClr>
              <a:buSzPct val="90000"/>
              <a:buFont typeface="Noto Sans Symbols"/>
              <a:buChar char="▪"/>
              <a:defRPr sz="2400" b="0" i="0" u="none" strike="noStrike" cap="none">
                <a:solidFill>
                  <a:schemeClr val="dk1"/>
                </a:solidFill>
                <a:latin typeface="Calibri"/>
                <a:ea typeface="Calibri"/>
                <a:cs typeface="Calibri"/>
                <a:sym typeface="Calibri"/>
              </a:defRPr>
            </a:lvl2pPr>
            <a:lvl3pPr marL="996696" marR="0" lvl="2" indent="19303" algn="l" rtl="0">
              <a:lnSpc>
                <a:spcPct val="100000"/>
              </a:lnSpc>
              <a:spcBef>
                <a:spcPts val="400"/>
              </a:spcBef>
              <a:spcAft>
                <a:spcPts val="0"/>
              </a:spcAft>
              <a:buClr>
                <a:schemeClr val="accent3"/>
              </a:buClr>
              <a:buSzPct val="100000"/>
              <a:buFont typeface="Arial"/>
              <a:buChar char="▪"/>
              <a:defRPr sz="2000" b="0" i="0" u="none" strike="noStrike" cap="none">
                <a:solidFill>
                  <a:schemeClr val="dk1"/>
                </a:solidFill>
                <a:latin typeface="Calibri"/>
                <a:ea typeface="Calibri"/>
                <a:cs typeface="Calibri"/>
                <a:sym typeface="Calibri"/>
              </a:defRPr>
            </a:lvl3pPr>
            <a:lvl4pPr marL="1216152" marR="0" lvl="3" indent="41147" algn="l" rtl="0">
              <a:lnSpc>
                <a:spcPct val="100000"/>
              </a:lnSpc>
              <a:spcBef>
                <a:spcPts val="360"/>
              </a:spcBef>
              <a:spcAft>
                <a:spcPts val="0"/>
              </a:spcAft>
              <a:buClr>
                <a:schemeClr val="accent4"/>
              </a:buClr>
              <a:buSzPct val="100000"/>
              <a:buFont typeface="Arial"/>
              <a:buChar char="▪"/>
              <a:defRPr sz="1800" b="0" i="0" u="none" strike="noStrike" cap="none">
                <a:solidFill>
                  <a:schemeClr val="dk1"/>
                </a:solidFill>
                <a:latin typeface="Calibri"/>
                <a:ea typeface="Calibri"/>
                <a:cs typeface="Calibri"/>
                <a:sym typeface="Calibri"/>
              </a:defRPr>
            </a:lvl4pPr>
            <a:lvl5pPr marL="1426464" marR="0" lvl="4" indent="34036" algn="l" rtl="0">
              <a:lnSpc>
                <a:spcPct val="100000"/>
              </a:lnSpc>
              <a:spcBef>
                <a:spcPts val="360"/>
              </a:spcBef>
              <a:spcAft>
                <a:spcPts val="0"/>
              </a:spcAft>
              <a:buClr>
                <a:schemeClr val="accent5"/>
              </a:buClr>
              <a:buSzPct val="100000"/>
              <a:buFont typeface="Noto Sans Symbols"/>
              <a:buChar char="●"/>
              <a:defRPr sz="1800" b="0" i="0" u="none" strike="noStrike" cap="none">
                <a:solidFill>
                  <a:schemeClr val="dk1"/>
                </a:solidFill>
                <a:latin typeface="Calibri"/>
                <a:ea typeface="Calibri"/>
                <a:cs typeface="Calibri"/>
                <a:sym typeface="Calibri"/>
              </a:defRPr>
            </a:lvl5pPr>
            <a:lvl6pPr marL="1627632" marR="0" lvl="5" indent="36067" algn="l" rtl="0">
              <a:lnSpc>
                <a:spcPct val="100000"/>
              </a:lnSpc>
              <a:spcBef>
                <a:spcPts val="360"/>
              </a:spcBef>
              <a:spcAft>
                <a:spcPts val="0"/>
              </a:spcAft>
              <a:buClr>
                <a:schemeClr val="accent6"/>
              </a:buClr>
              <a:buSzPct val="100000"/>
              <a:buFont typeface="Noto Sans Symbols"/>
              <a:buChar char="⚫"/>
              <a:defRPr sz="18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4" name="Shape 54"/>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Shape 55"/>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Porównanie">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58" name="Shape 58"/>
          <p:cNvSpPr txBox="1">
            <a:spLocks noGrp="1"/>
          </p:cNvSpPr>
          <p:nvPr>
            <p:ph type="body" idx="1"/>
          </p:nvPr>
        </p:nvSpPr>
        <p:spPr>
          <a:xfrm>
            <a:off x="457200" y="1698985"/>
            <a:ext cx="4040187"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body" idx="2"/>
          </p:nvPr>
        </p:nvSpPr>
        <p:spPr>
          <a:xfrm>
            <a:off x="457200" y="2449510"/>
            <a:ext cx="4040187"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body" idx="3"/>
          </p:nvPr>
        </p:nvSpPr>
        <p:spPr>
          <a:xfrm>
            <a:off x="4645025" y="1698985"/>
            <a:ext cx="4041773" cy="715353"/>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chemeClr val="accent1"/>
              </a:buClr>
              <a:buFont typeface="Noto Sans Symbols"/>
              <a:buNone/>
              <a:defRPr sz="2300" b="1" i="0" u="none" strike="noStrike" cap="none">
                <a:solidFill>
                  <a:schemeClr val="dk1"/>
                </a:solidFill>
                <a:latin typeface="Calibri"/>
                <a:ea typeface="Calibri"/>
                <a:cs typeface="Calibri"/>
                <a:sym typeface="Calibri"/>
              </a:defRPr>
            </a:lvl1pPr>
            <a:lvl2pPr marL="457200" marR="0" lvl="1" indent="0" algn="l" rtl="0">
              <a:lnSpc>
                <a:spcPct val="100000"/>
              </a:lnSpc>
              <a:spcBef>
                <a:spcPts val="400"/>
              </a:spcBef>
              <a:spcAft>
                <a:spcPts val="0"/>
              </a:spcAft>
              <a:buClr>
                <a:schemeClr val="accent2"/>
              </a:buClr>
              <a:buFont typeface="Noto Sans Symbols"/>
              <a:buNone/>
              <a:defRPr sz="2000" b="1" i="0" u="none" strike="noStrike" cap="none">
                <a:solidFill>
                  <a:schemeClr val="dk1"/>
                </a:solidFill>
                <a:latin typeface="Calibri"/>
                <a:ea typeface="Calibri"/>
                <a:cs typeface="Calibri"/>
                <a:sym typeface="Calibri"/>
              </a:defRPr>
            </a:lvl2pPr>
            <a:lvl3pPr marL="914400" marR="0" lvl="2" indent="0" algn="l" rtl="0">
              <a:lnSpc>
                <a:spcPct val="100000"/>
              </a:lnSpc>
              <a:spcBef>
                <a:spcPts val="360"/>
              </a:spcBef>
              <a:spcAft>
                <a:spcPts val="0"/>
              </a:spcAft>
              <a:buClr>
                <a:schemeClr val="accent3"/>
              </a:buClr>
              <a:buFont typeface="Arial"/>
              <a:buNone/>
              <a:defRPr sz="1800" b="1" i="0" u="none" strike="noStrike" cap="none">
                <a:solidFill>
                  <a:schemeClr val="dk1"/>
                </a:solidFill>
                <a:latin typeface="Calibri"/>
                <a:ea typeface="Calibri"/>
                <a:cs typeface="Calibri"/>
                <a:sym typeface="Calibri"/>
              </a:defRPr>
            </a:lvl3pPr>
            <a:lvl4pPr marL="1371600" marR="0" lvl="3" indent="0" algn="l" rtl="0">
              <a:lnSpc>
                <a:spcPct val="100000"/>
              </a:lnSpc>
              <a:spcBef>
                <a:spcPts val="320"/>
              </a:spcBef>
              <a:spcAft>
                <a:spcPts val="0"/>
              </a:spcAft>
              <a:buClr>
                <a:schemeClr val="accent4"/>
              </a:buClr>
              <a:buFont typeface="Arial"/>
              <a:buNone/>
              <a:defRPr sz="1600" b="1" i="0" u="none" strike="noStrike" cap="none">
                <a:solidFill>
                  <a:schemeClr val="dk1"/>
                </a:solidFill>
                <a:latin typeface="Calibri"/>
                <a:ea typeface="Calibri"/>
                <a:cs typeface="Calibri"/>
                <a:sym typeface="Calibri"/>
              </a:defRPr>
            </a:lvl4pPr>
            <a:lvl5pPr marL="1828800" marR="0" lvl="4" indent="0" algn="l" rtl="0">
              <a:lnSpc>
                <a:spcPct val="100000"/>
              </a:lnSpc>
              <a:spcBef>
                <a:spcPts val="320"/>
              </a:spcBef>
              <a:spcAft>
                <a:spcPts val="0"/>
              </a:spcAft>
              <a:buClr>
                <a:schemeClr val="accent5"/>
              </a:buClr>
              <a:buFont typeface="Noto Sans Symbols"/>
              <a:buNone/>
              <a:defRPr sz="1600" b="1" i="0" u="none" strike="noStrike" cap="none">
                <a:solidFill>
                  <a:schemeClr val="dk1"/>
                </a:solidFill>
                <a:latin typeface="Calibri"/>
                <a:ea typeface="Calibri"/>
                <a:cs typeface="Calibri"/>
                <a:sym typeface="Calibri"/>
              </a:defRPr>
            </a:lvl5pPr>
            <a:lvl6pPr marL="2286000" marR="0" lvl="5" indent="0" algn="l" rtl="0">
              <a:lnSpc>
                <a:spcPct val="100000"/>
              </a:lnSpc>
              <a:spcBef>
                <a:spcPts val="320"/>
              </a:spcBef>
              <a:spcAft>
                <a:spcPts val="0"/>
              </a:spcAft>
              <a:buClr>
                <a:schemeClr val="accent6"/>
              </a:buClr>
              <a:buFont typeface="Noto Sans Symbols"/>
              <a:buNone/>
              <a:defRPr sz="1600" b="1" i="0" u="none" strike="noStrike" cap="none">
                <a:solidFill>
                  <a:schemeClr val="dk1"/>
                </a:solidFill>
                <a:latin typeface="Calibri"/>
                <a:ea typeface="Calibri"/>
                <a:cs typeface="Calibri"/>
                <a:sym typeface="Calibri"/>
              </a:defRPr>
            </a:lvl6pPr>
            <a:lvl7pPr marL="2743200" marR="0" lvl="6" indent="0" algn="l" rtl="0">
              <a:lnSpc>
                <a:spcPct val="100000"/>
              </a:lnSpc>
              <a:spcBef>
                <a:spcPts val="320"/>
              </a:spcBef>
              <a:spcAft>
                <a:spcPts val="0"/>
              </a:spcAft>
              <a:buClr>
                <a:schemeClr val="accent1"/>
              </a:buClr>
              <a:buFont typeface="Noto Sans Symbols"/>
              <a:buNone/>
              <a:defRPr sz="1600" b="1" i="0" u="none" strike="noStrike" cap="none">
                <a:solidFill>
                  <a:schemeClr val="dk1"/>
                </a:solidFill>
                <a:latin typeface="Calibri"/>
                <a:ea typeface="Calibri"/>
                <a:cs typeface="Calibri"/>
                <a:sym typeface="Calibri"/>
              </a:defRPr>
            </a:lvl7pPr>
            <a:lvl8pPr marL="3200400" marR="0" lvl="7" indent="0" algn="l" rtl="0">
              <a:lnSpc>
                <a:spcPct val="100000"/>
              </a:lnSpc>
              <a:spcBef>
                <a:spcPts val="320"/>
              </a:spcBef>
              <a:spcAft>
                <a:spcPts val="0"/>
              </a:spcAft>
              <a:buClr>
                <a:schemeClr val="accent2"/>
              </a:buClr>
              <a:buFont typeface="Noto Sans Symbols"/>
              <a:buNone/>
              <a:defRPr sz="1600" b="1" i="0" u="none" strike="noStrike" cap="none">
                <a:solidFill>
                  <a:schemeClr val="dk1"/>
                </a:solidFill>
                <a:latin typeface="Calibri"/>
                <a:ea typeface="Calibri"/>
                <a:cs typeface="Calibri"/>
                <a:sym typeface="Calibri"/>
              </a:defRPr>
            </a:lvl8pPr>
            <a:lvl9pPr marL="3657600" marR="0" lvl="8" indent="0" algn="l" rtl="0">
              <a:lnSpc>
                <a:spcPct val="100000"/>
              </a:lnSpc>
              <a:spcBef>
                <a:spcPts val="320"/>
              </a:spcBef>
              <a:spcAft>
                <a:spcPts val="0"/>
              </a:spcAft>
              <a:buClr>
                <a:schemeClr val="accent3"/>
              </a:buClr>
              <a:buFont typeface="Noto Sans Symbols"/>
              <a:buNone/>
              <a:defRPr sz="1600" b="1"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4"/>
          </p:nvPr>
        </p:nvSpPr>
        <p:spPr>
          <a:xfrm>
            <a:off x="4645025" y="2449510"/>
            <a:ext cx="4041773" cy="3951286"/>
          </a:xfrm>
          <a:prstGeom prst="rect">
            <a:avLst/>
          </a:prstGeom>
          <a:noFill/>
          <a:ln>
            <a:noFill/>
          </a:ln>
        </p:spPr>
        <p:txBody>
          <a:bodyPr lIns="91425" tIns="91425" rIns="91425" bIns="91425" anchor="t" anchorCtr="0"/>
          <a:lstStyle>
            <a:lvl1pPr marL="438912" marR="0" lvl="0" indent="-88392" algn="l" rtl="0">
              <a:lnSpc>
                <a:spcPct val="100000"/>
              </a:lnSpc>
              <a:spcBef>
                <a:spcPts val="0"/>
              </a:spcBef>
              <a:spcAft>
                <a:spcPts val="0"/>
              </a:spcAft>
              <a:buClr>
                <a:schemeClr val="accent1"/>
              </a:buClr>
              <a:buSzPct val="80000"/>
              <a:buFont typeface="Noto Sans Symbols"/>
              <a:buChar char="◼"/>
              <a:defRPr sz="2400" b="0" i="0" u="none" strike="noStrike" cap="none">
                <a:solidFill>
                  <a:schemeClr val="dk1"/>
                </a:solidFill>
                <a:latin typeface="Calibri"/>
                <a:ea typeface="Calibri"/>
                <a:cs typeface="Calibri"/>
                <a:sym typeface="Calibri"/>
              </a:defRPr>
            </a:lvl1pPr>
            <a:lvl2pPr marL="731520" marR="0" lvl="1" indent="-45719" algn="l" rtl="0">
              <a:lnSpc>
                <a:spcPct val="100000"/>
              </a:lnSpc>
              <a:spcBef>
                <a:spcPts val="400"/>
              </a:spcBef>
              <a:spcAft>
                <a:spcPts val="0"/>
              </a:spcAft>
              <a:buClr>
                <a:schemeClr val="accent2"/>
              </a:buClr>
              <a:buSzPct val="90000"/>
              <a:buFont typeface="Noto Sans Symbols"/>
              <a:buChar char="▪"/>
              <a:defRPr sz="2000" b="0" i="0" u="none" strike="noStrike" cap="none">
                <a:solidFill>
                  <a:schemeClr val="dk1"/>
                </a:solidFill>
                <a:latin typeface="Calibri"/>
                <a:ea typeface="Calibri"/>
                <a:cs typeface="Calibri"/>
                <a:sym typeface="Calibri"/>
              </a:defRPr>
            </a:lvl2pPr>
            <a:lvl3pPr marL="996696" marR="0" lvl="2" indent="-6096" algn="l" rtl="0">
              <a:lnSpc>
                <a:spcPct val="100000"/>
              </a:lnSpc>
              <a:spcBef>
                <a:spcPts val="360"/>
              </a:spcBef>
              <a:spcAft>
                <a:spcPts val="0"/>
              </a:spcAft>
              <a:buClr>
                <a:schemeClr val="accent3"/>
              </a:buClr>
              <a:buSzPct val="100000"/>
              <a:buFont typeface="Arial"/>
              <a:buChar char="▪"/>
              <a:defRPr sz="1800" b="0" i="0" u="none" strike="noStrike" cap="none">
                <a:solidFill>
                  <a:schemeClr val="dk1"/>
                </a:solidFill>
                <a:latin typeface="Calibri"/>
                <a:ea typeface="Calibri"/>
                <a:cs typeface="Calibri"/>
                <a:sym typeface="Calibri"/>
              </a:defRPr>
            </a:lvl3pPr>
            <a:lvl4pPr marL="1216152" marR="0" lvl="3" indent="15747" algn="l" rtl="0">
              <a:lnSpc>
                <a:spcPct val="100000"/>
              </a:lnSpc>
              <a:spcBef>
                <a:spcPts val="320"/>
              </a:spcBef>
              <a:spcAft>
                <a:spcPts val="0"/>
              </a:spcAft>
              <a:buClr>
                <a:schemeClr val="accent4"/>
              </a:buClr>
              <a:buSzPct val="100000"/>
              <a:buFont typeface="Arial"/>
              <a:buChar char="▪"/>
              <a:defRPr sz="1600" b="0" i="0" u="none" strike="noStrike" cap="none">
                <a:solidFill>
                  <a:schemeClr val="dk1"/>
                </a:solidFill>
                <a:latin typeface="Calibri"/>
                <a:ea typeface="Calibri"/>
                <a:cs typeface="Calibri"/>
                <a:sym typeface="Calibri"/>
              </a:defRPr>
            </a:lvl4pPr>
            <a:lvl5pPr marL="1426464" marR="0" lvl="4" indent="8636" algn="l" rtl="0">
              <a:lnSpc>
                <a:spcPct val="100000"/>
              </a:lnSpc>
              <a:spcBef>
                <a:spcPts val="320"/>
              </a:spcBef>
              <a:spcAft>
                <a:spcPts val="0"/>
              </a:spcAft>
              <a:buClr>
                <a:schemeClr val="accent5"/>
              </a:buClr>
              <a:buSzPct val="100000"/>
              <a:buFont typeface="Noto Sans Symbols"/>
              <a:buChar char="●"/>
              <a:defRPr sz="1600" b="0" i="0" u="none" strike="noStrike" cap="none">
                <a:solidFill>
                  <a:schemeClr val="dk1"/>
                </a:solidFill>
                <a:latin typeface="Calibri"/>
                <a:ea typeface="Calibri"/>
                <a:cs typeface="Calibri"/>
                <a:sym typeface="Calibri"/>
              </a:defRPr>
            </a:lvl5pPr>
            <a:lvl6pPr marL="1627632" marR="0" lvl="5" indent="10667" algn="l" rtl="0">
              <a:lnSpc>
                <a:spcPct val="100000"/>
              </a:lnSpc>
              <a:spcBef>
                <a:spcPts val="320"/>
              </a:spcBef>
              <a:spcAft>
                <a:spcPts val="0"/>
              </a:spcAft>
              <a:buClr>
                <a:schemeClr val="accent6"/>
              </a:buClr>
              <a:buSzPct val="100000"/>
              <a:buFont typeface="Noto Sans Symbols"/>
              <a:buChar char="⚫"/>
              <a:defRPr sz="1600" b="0" i="0" u="none" strike="noStrike" cap="none">
                <a:solidFill>
                  <a:schemeClr val="dk1"/>
                </a:solidFill>
                <a:latin typeface="Calibri"/>
                <a:ea typeface="Calibri"/>
                <a:cs typeface="Calibri"/>
                <a:sym typeface="Calibri"/>
              </a:defRPr>
            </a:lvl6pPr>
            <a:lvl7pPr marL="1828800" marR="0" lvl="6" indent="12700" algn="l" rtl="0">
              <a:lnSpc>
                <a:spcPct val="100000"/>
              </a:lnSpc>
              <a:spcBef>
                <a:spcPts val="320"/>
              </a:spcBef>
              <a:spcAft>
                <a:spcPts val="0"/>
              </a:spcAft>
              <a:buClr>
                <a:schemeClr val="accent1"/>
              </a:buClr>
              <a:buSzPct val="100000"/>
              <a:buFont typeface="Noto Sans Symbols"/>
              <a:buChar char="⚫"/>
              <a:defRPr sz="1600" b="0" i="0" u="none" strike="noStrike" cap="none">
                <a:solidFill>
                  <a:schemeClr val="dk1"/>
                </a:solidFill>
                <a:latin typeface="Calibri"/>
                <a:ea typeface="Calibri"/>
                <a:cs typeface="Calibri"/>
                <a:sym typeface="Calibri"/>
              </a:defRPr>
            </a:lvl7pPr>
            <a:lvl8pPr marL="2029968" marR="0" lvl="7" indent="14732" algn="l" rtl="0">
              <a:lnSpc>
                <a:spcPct val="100000"/>
              </a:lnSpc>
              <a:spcBef>
                <a:spcPts val="320"/>
              </a:spcBef>
              <a:spcAft>
                <a:spcPts val="0"/>
              </a:spcAft>
              <a:buClr>
                <a:schemeClr val="accent2"/>
              </a:buClr>
              <a:buSzPct val="100000"/>
              <a:buFont typeface="Noto Sans Symbols"/>
              <a:buChar char="⚫"/>
              <a:defRPr sz="1600" b="0" i="0" u="none" strike="noStrike" cap="none">
                <a:solidFill>
                  <a:schemeClr val="dk1"/>
                </a:solidFill>
                <a:latin typeface="Calibri"/>
                <a:ea typeface="Calibri"/>
                <a:cs typeface="Calibri"/>
                <a:sym typeface="Calibri"/>
              </a:defRPr>
            </a:lvl8pPr>
            <a:lvl9pPr marL="2231136" marR="0" lvl="8" indent="16764" algn="l" rtl="0">
              <a:lnSpc>
                <a:spcPct val="100000"/>
              </a:lnSpc>
              <a:spcBef>
                <a:spcPts val="320"/>
              </a:spcBef>
              <a:spcAft>
                <a:spcPts val="0"/>
              </a:spcAft>
              <a:buClr>
                <a:schemeClr val="accent3"/>
              </a:buClr>
              <a:buSzPct val="100000"/>
              <a:buFont typeface="Noto Sans Symbols"/>
              <a:buChar char="⚫"/>
              <a:defRPr sz="16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ylko tytuł">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67" name="Shape 67"/>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Pusty">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Zawartość z podpisem">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67838" y="152400"/>
            <a:ext cx="2523743"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76" name="Shape 76"/>
          <p:cNvSpPr txBox="1">
            <a:spLocks noGrp="1"/>
          </p:cNvSpPr>
          <p:nvPr>
            <p:ph type="body" idx="1"/>
          </p:nvPr>
        </p:nvSpPr>
        <p:spPr>
          <a:xfrm>
            <a:off x="3019375" y="1743133"/>
            <a:ext cx="5920639" cy="4558884"/>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63500" algn="l" rtl="0">
              <a:lnSpc>
                <a:spcPct val="100000"/>
              </a:lnSpc>
              <a:spcBef>
                <a:spcPts val="400"/>
              </a:spcBef>
              <a:spcAft>
                <a:spcPts val="0"/>
              </a:spcAft>
              <a:buClr>
                <a:schemeClr val="accent1"/>
              </a:buClr>
              <a:buSzPct val="100000"/>
              <a:buFont typeface="Noto Sans Symbols"/>
              <a:buChar char="⚫"/>
              <a:defRPr sz="2000" b="0" i="0" u="none" strike="noStrike" cap="none">
                <a:solidFill>
                  <a:schemeClr val="dk1"/>
                </a:solidFill>
                <a:latin typeface="Calibri"/>
                <a:ea typeface="Calibri"/>
                <a:cs typeface="Calibri"/>
                <a:sym typeface="Calibri"/>
              </a:defRPr>
            </a:lvl7pPr>
            <a:lvl8pPr marL="2029968" marR="0" lvl="7" indent="65532" algn="l" rtl="0">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Calibri"/>
                <a:ea typeface="Calibri"/>
                <a:cs typeface="Calibri"/>
                <a:sym typeface="Calibri"/>
              </a:defRPr>
            </a:lvl8pPr>
            <a:lvl9pPr marL="2231136" marR="0" lvl="8" indent="67564" algn="l" rtl="0">
              <a:lnSpc>
                <a:spcPct val="100000"/>
              </a:lnSpc>
              <a:spcBef>
                <a:spcPts val="400"/>
              </a:spcBef>
              <a:spcAft>
                <a:spcPts val="0"/>
              </a:spcAft>
              <a:buClr>
                <a:schemeClr val="accent3"/>
              </a:buClr>
              <a:buSzPct val="100000"/>
              <a:buFont typeface="Noto Sans Symbols"/>
              <a:buChar char="⚫"/>
              <a:defRPr sz="200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body" idx="2"/>
          </p:nvPr>
        </p:nvSpPr>
        <p:spPr>
          <a:xfrm>
            <a:off x="167838" y="17300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
        <p:nvSpPr>
          <p:cNvPr id="81" name="Shape 81"/>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2" name="Shape 82"/>
          <p:cNvSpPr/>
          <p:nvPr/>
        </p:nvSpPr>
        <p:spPr>
          <a:xfrm>
            <a:off x="2855735" y="0"/>
            <a:ext cx="45718" cy="1453894"/>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Obraz z podpisem">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64592" y="155446"/>
            <a:ext cx="2525149" cy="978406"/>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FFC700"/>
              </a:buClr>
              <a:buFont typeface="Calibri"/>
              <a:buNone/>
              <a:defRPr sz="2000" b="0"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85" name="Shape 85"/>
          <p:cNvSpPr>
            <a:spLocks noGrp="1"/>
          </p:cNvSpPr>
          <p:nvPr>
            <p:ph type="pic" idx="2"/>
          </p:nvPr>
        </p:nvSpPr>
        <p:spPr>
          <a:xfrm>
            <a:off x="2903805" y="1484808"/>
            <a:ext cx="6247396" cy="5373192"/>
          </a:xfrm>
          <a:prstGeom prst="rect">
            <a:avLst/>
          </a:prstGeom>
          <a:solidFill>
            <a:srgbClr val="BABABB"/>
          </a:solid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accent2"/>
              </a:buClr>
              <a:buFont typeface="Noto Sans Symbols"/>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accent3"/>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accent4"/>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accent5"/>
              </a:buClr>
              <a:buFont typeface="Noto Sans Symbols"/>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accent6"/>
              </a:buClr>
              <a:buFont typeface="Noto Sans Symbols"/>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accent1"/>
              </a:buClr>
              <a:buFont typeface="Noto Sans Symbols"/>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accent2"/>
              </a:buClr>
              <a:buFont typeface="Noto Sans Symbols"/>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accent3"/>
              </a:buClr>
              <a:buFont typeface="Noto Sans Symbols"/>
              <a:buNone/>
              <a:defRPr sz="2000" b="0" i="0" u="none" strike="noStrike" cap="none">
                <a:solidFill>
                  <a:schemeClr val="dk1"/>
                </a:solidFill>
                <a:latin typeface="Calibri"/>
                <a:ea typeface="Calibri"/>
                <a:cs typeface="Calibri"/>
                <a:sym typeface="Calibri"/>
              </a:defRPr>
            </a:lvl9pPr>
          </a:lstStyle>
          <a:p>
            <a:endParaRPr/>
          </a:p>
        </p:txBody>
      </p:sp>
      <p:sp>
        <p:nvSpPr>
          <p:cNvPr id="86" name="Shape 86"/>
          <p:cNvSpPr txBox="1">
            <a:spLocks noGrp="1"/>
          </p:cNvSpPr>
          <p:nvPr>
            <p:ph type="body" idx="1"/>
          </p:nvPr>
        </p:nvSpPr>
        <p:spPr>
          <a:xfrm>
            <a:off x="164592" y="1728216"/>
            <a:ext cx="2468880" cy="4572000"/>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chemeClr val="accent1"/>
              </a:buClr>
              <a:buFont typeface="Noto Sans Symbols"/>
              <a:buNone/>
              <a:defRPr sz="14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240"/>
              </a:spcBef>
              <a:spcAft>
                <a:spcPts val="0"/>
              </a:spcAft>
              <a:buClr>
                <a:schemeClr val="accent2"/>
              </a:buClr>
              <a:buFont typeface="Noto Sans Symbols"/>
              <a:buNone/>
              <a:defRPr sz="12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200"/>
              </a:spcBef>
              <a:spcAft>
                <a:spcPts val="0"/>
              </a:spcAft>
              <a:buClr>
                <a:schemeClr val="accent3"/>
              </a:buClr>
              <a:buFont typeface="Arial"/>
              <a:buNone/>
              <a:defRPr sz="10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180"/>
              </a:spcBef>
              <a:spcAft>
                <a:spcPts val="0"/>
              </a:spcAft>
              <a:buClr>
                <a:schemeClr val="accent4"/>
              </a:buClr>
              <a:buFont typeface="Arial"/>
              <a:buNone/>
              <a:defRPr sz="9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180"/>
              </a:spcBef>
              <a:spcAft>
                <a:spcPts val="0"/>
              </a:spcAft>
              <a:buClr>
                <a:schemeClr val="accent5"/>
              </a:buClr>
              <a:buFont typeface="Noto Sans Symbols"/>
              <a:buNone/>
              <a:defRPr sz="9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180"/>
              </a:spcBef>
              <a:spcAft>
                <a:spcPts val="0"/>
              </a:spcAft>
              <a:buClr>
                <a:schemeClr val="accent6"/>
              </a:buClr>
              <a:buFont typeface="Noto Sans Symbols"/>
              <a:buNone/>
              <a:defRPr sz="9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180"/>
              </a:spcBef>
              <a:spcAft>
                <a:spcPts val="0"/>
              </a:spcAft>
              <a:buClr>
                <a:schemeClr val="accent1"/>
              </a:buClr>
              <a:buFont typeface="Noto Sans Symbols"/>
              <a:buNone/>
              <a:defRPr sz="9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180"/>
              </a:spcBef>
              <a:spcAft>
                <a:spcPts val="0"/>
              </a:spcAft>
              <a:buClr>
                <a:schemeClr val="accent2"/>
              </a:buClr>
              <a:buFont typeface="Noto Sans Symbols"/>
              <a:buNone/>
              <a:defRPr sz="9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180"/>
              </a:spcBef>
              <a:spcAft>
                <a:spcPts val="0"/>
              </a:spcAft>
              <a:buClr>
                <a:schemeClr val="accent3"/>
              </a:buClr>
              <a:buFont typeface="Noto Sans Symbols"/>
              <a:buNone/>
              <a:defRPr sz="900" b="0" i="0" u="none" strike="noStrike" cap="none">
                <a:solidFill>
                  <a:schemeClr val="dk1"/>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164592" y="1170432"/>
            <a:ext cx="2523743"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8" name="Shape 88"/>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89" name="Shape 89"/>
          <p:cNvSpPr/>
          <p:nvPr/>
        </p:nvSpPr>
        <p:spPr>
          <a:xfrm>
            <a:off x="2855735" y="0"/>
            <a:ext cx="45718" cy="6858000"/>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90" name="Shape 90"/>
          <p:cNvSpPr txBox="1">
            <a:spLocks noGrp="1"/>
          </p:cNvSpPr>
          <p:nvPr>
            <p:ph type="ftr" idx="11"/>
          </p:nvPr>
        </p:nvSpPr>
        <p:spPr>
          <a:xfrm>
            <a:off x="3035808" y="1170432"/>
            <a:ext cx="5193790" cy="20116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BABABA"/>
              </a:buClr>
              <a:buFont typeface="Calibri"/>
              <a:buNone/>
              <a:defRPr sz="1200" b="0" i="0" u="none" strike="noStrike" cap="none">
                <a:solidFill>
                  <a:srgbClr val="BABABA"/>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Shape 91"/>
          <p:cNvSpPr txBox="1">
            <a:spLocks noGrp="1"/>
          </p:cNvSpPr>
          <p:nvPr>
            <p:ph type="sldNum" idx="12"/>
          </p:nvPr>
        </p:nvSpPr>
        <p:spPr>
          <a:xfrm>
            <a:off x="8339328" y="1170432"/>
            <a:ext cx="733864" cy="20116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Shape 10"/>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1" name="Shape 11"/>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12" name="Shape 12"/>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13" name="Shape 13"/>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lt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lt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lt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lt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lt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lt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lt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lt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lt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5" name="Shape 15"/>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chemeClr val="lt1"/>
              </a:buClr>
              <a:buFont typeface="Calibri"/>
              <a:buNone/>
              <a:defRPr sz="1200" b="0" i="0" u="none" strike="noStrike" cap="none">
                <a:solidFill>
                  <a:schemeClr val="lt1"/>
                </a:solidFill>
                <a:latin typeface="Calibri"/>
                <a:ea typeface="Calibri"/>
                <a:cs typeface="Calibri"/>
                <a:sym typeface="Calibri"/>
              </a:defRPr>
            </a:lvl1pPr>
            <a:lvl2pPr marL="457200" marR="0" lvl="1"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2pPr>
            <a:lvl3pPr marL="914400" marR="0" lvl="2"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3pPr>
            <a:lvl4pPr marL="1371600" marR="0" lvl="3"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4pPr>
            <a:lvl5pPr marL="1828800" marR="0" lvl="4"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5pPr>
            <a:lvl6pPr marL="2286000" marR="0" lvl="5"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6pPr>
            <a:lvl7pPr marL="2743200" marR="0" lvl="6"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7pPr>
            <a:lvl8pPr marL="3200400" marR="0" lvl="7"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8pPr>
            <a:lvl9pPr marL="3657600" marR="0" lvl="8" indent="0" algn="l" rtl="0">
              <a:lnSpc>
                <a:spcPct val="100000"/>
              </a:lnSpc>
              <a:spcBef>
                <a:spcPts val="0"/>
              </a:spcBef>
              <a:spcAft>
                <a:spcPts val="0"/>
              </a:spcAft>
              <a:buClr>
                <a:schemeClr val="lt1"/>
              </a:buClr>
              <a:buFont typeface="Calibri"/>
              <a:buNone/>
              <a:defRPr sz="1800" b="0" i="0" u="none" strike="noStrike" cap="none">
                <a:solidFill>
                  <a:schemeClr val="lt1"/>
                </a:solidFill>
                <a:latin typeface="Calibri"/>
                <a:ea typeface="Calibri"/>
                <a:cs typeface="Calibri"/>
                <a:sym typeface="Calibri"/>
              </a:defRPr>
            </a:lvl9pPr>
          </a:lstStyle>
          <a:p>
            <a:endParaRPr/>
          </a:p>
        </p:txBody>
      </p:sp>
      <p:sp>
        <p:nvSpPr>
          <p:cNvPr id="16" name="Shape 16"/>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fld id="{00000000-1234-1234-1234-123412341234}" type="slidenum">
              <a:rPr lang="pl-PL" sz="1200" b="0" i="0" u="none" strike="noStrike" cap="none">
                <a:solidFill>
                  <a:schemeClr val="lt1"/>
                </a:solidFill>
                <a:latin typeface="Calibri"/>
                <a:ea typeface="Calibri"/>
                <a:cs typeface="Calibri"/>
                <a:sym typeface="Calibri"/>
              </a:rPr>
              <a:t>‹#›</a:t>
            </a:fld>
            <a:endParaRPr lang="pl-PL"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Shape 25"/>
        <p:cNvGrpSpPr/>
        <p:nvPr/>
      </p:nvGrpSpPr>
      <p:grpSpPr>
        <a:xfrm>
          <a:off x="0" y="0"/>
          <a:ext cx="0" cy="0"/>
          <a:chOff x="0" y="0"/>
          <a:chExt cx="0" cy="0"/>
        </a:xfrm>
      </p:grpSpPr>
      <p:sp>
        <p:nvSpPr>
          <p:cNvPr id="26" name="Shape 26"/>
          <p:cNvSpPr/>
          <p:nvPr/>
        </p:nvSpPr>
        <p:spPr>
          <a:xfrm>
            <a:off x="0" y="1435895"/>
            <a:ext cx="9144000" cy="45718"/>
          </a:xfrm>
          <a:prstGeom prst="rect">
            <a:avLst/>
          </a:prstGeom>
          <a:solidFill>
            <a:srgbClr val="FFFFFF"/>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7" name="Shape 27"/>
          <p:cNvSpPr/>
          <p:nvPr/>
        </p:nvSpPr>
        <p:spPr>
          <a:xfrm>
            <a:off x="0" y="0"/>
            <a:ext cx="9143998" cy="1433732"/>
          </a:xfrm>
          <a:prstGeom prst="rect">
            <a:avLst/>
          </a:prstGeom>
          <a:solidFill>
            <a:srgbClr val="000000"/>
          </a:solid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sz="1800" b="0" i="0" u="none" strike="noStrike" cap="none">
              <a:solidFill>
                <a:schemeClr val="lt1"/>
              </a:solidFill>
              <a:latin typeface="Calibri"/>
              <a:ea typeface="Calibri"/>
              <a:cs typeface="Calibri"/>
              <a:sym typeface="Calibri"/>
            </a:endParaRPr>
          </a:p>
        </p:txBody>
      </p:sp>
      <p:sp>
        <p:nvSpPr>
          <p:cNvPr id="28" name="Shape 28"/>
          <p:cNvSpPr txBox="1">
            <a:spLocks noGrp="1"/>
          </p:cNvSpPr>
          <p:nvPr>
            <p:ph type="title"/>
          </p:nvPr>
        </p:nvSpPr>
        <p:spPr>
          <a:xfrm>
            <a:off x="457200" y="152400"/>
            <a:ext cx="8229600" cy="1251062"/>
          </a:xfrm>
          <a:prstGeom prst="rect">
            <a:avLst/>
          </a:prstGeom>
          <a:noFill/>
          <a:ln>
            <a:noFill/>
          </a:ln>
        </p:spPr>
        <p:txBody>
          <a:bodyPr lIns="91425" tIns="91425" rIns="91425" bIns="91425" anchor="ctr" anchorCtr="0"/>
          <a:lstStyle>
            <a:lvl1pPr marL="0" marR="0" lvl="0" indent="0" algn="l" rtl="0">
              <a:lnSpc>
                <a:spcPct val="100000"/>
              </a:lnSpc>
              <a:spcBef>
                <a:spcPts val="0"/>
              </a:spcBef>
              <a:spcAft>
                <a:spcPts val="0"/>
              </a:spcAft>
              <a:buClr>
                <a:srgbClr val="FFC700"/>
              </a:buClr>
              <a:buFont typeface="Calibri"/>
              <a:buNone/>
              <a:defRPr sz="4500" b="1" i="0" u="none" strike="noStrike" cap="none">
                <a:solidFill>
                  <a:srgbClr val="FFC700"/>
                </a:solidFill>
                <a:latin typeface="Calibri"/>
                <a:ea typeface="Calibri"/>
                <a:cs typeface="Calibri"/>
                <a:sym typeface="Calibri"/>
              </a:defRPr>
            </a:lvl1pPr>
            <a:lvl2pPr lvl="1" indent="0">
              <a:spcBef>
                <a:spcPts val="0"/>
              </a:spcBef>
              <a:buFont typeface="Arial"/>
              <a:buNone/>
              <a:defRPr sz="1800"/>
            </a:lvl2pPr>
            <a:lvl3pPr lvl="2" indent="0">
              <a:spcBef>
                <a:spcPts val="0"/>
              </a:spcBef>
              <a:buFont typeface="Arial"/>
              <a:buNone/>
              <a:defRPr sz="1800"/>
            </a:lvl3pPr>
            <a:lvl4pPr lvl="3" indent="0">
              <a:spcBef>
                <a:spcPts val="0"/>
              </a:spcBef>
              <a:buFont typeface="Arial"/>
              <a:buNone/>
              <a:defRPr sz="1800"/>
            </a:lvl4pPr>
            <a:lvl5pPr lvl="4" indent="0">
              <a:spcBef>
                <a:spcPts val="0"/>
              </a:spcBef>
              <a:buFont typeface="Arial"/>
              <a:buNone/>
              <a:defRPr sz="1800"/>
            </a:lvl5pPr>
            <a:lvl6pPr lvl="5" indent="0">
              <a:spcBef>
                <a:spcPts val="0"/>
              </a:spcBef>
              <a:buFont typeface="Arial"/>
              <a:buNone/>
              <a:defRPr sz="1800"/>
            </a:lvl6pPr>
            <a:lvl7pPr lvl="6" indent="0">
              <a:spcBef>
                <a:spcPts val="0"/>
              </a:spcBef>
              <a:buFont typeface="Arial"/>
              <a:buNone/>
              <a:defRPr sz="1800"/>
            </a:lvl7pPr>
            <a:lvl8pPr lvl="7" indent="0">
              <a:spcBef>
                <a:spcPts val="0"/>
              </a:spcBef>
              <a:buFont typeface="Arial"/>
              <a:buNone/>
              <a:defRPr sz="1800"/>
            </a:lvl8pPr>
            <a:lvl9pPr lvl="8" indent="0">
              <a:spcBef>
                <a:spcPts val="0"/>
              </a:spcBef>
              <a:buFont typeface="Arial"/>
              <a:buNone/>
              <a:defRPr sz="1800"/>
            </a:lvl9pPr>
          </a:lstStyle>
          <a:p>
            <a:endParaRPr/>
          </a:p>
        </p:txBody>
      </p:sp>
      <p:sp>
        <p:nvSpPr>
          <p:cNvPr id="29" name="Shape 29"/>
          <p:cNvSpPr txBox="1">
            <a:spLocks noGrp="1"/>
          </p:cNvSpPr>
          <p:nvPr>
            <p:ph type="body" idx="1"/>
          </p:nvPr>
        </p:nvSpPr>
        <p:spPr>
          <a:xfrm>
            <a:off x="457200" y="1775191"/>
            <a:ext cx="8229600" cy="4625607"/>
          </a:xfrm>
          <a:prstGeom prst="rect">
            <a:avLst/>
          </a:prstGeom>
          <a:noFill/>
          <a:ln>
            <a:noFill/>
          </a:ln>
        </p:spPr>
        <p:txBody>
          <a:bodyPr lIns="91425" tIns="91425" rIns="91425" bIns="91425" anchor="t" anchorCtr="0"/>
          <a:lstStyle>
            <a:lvl1pPr marL="438912" marR="0" lvl="0" indent="-9652" algn="l" rtl="0">
              <a:lnSpc>
                <a:spcPct val="100000"/>
              </a:lnSpc>
              <a:spcBef>
                <a:spcPts val="0"/>
              </a:spcBef>
              <a:spcAft>
                <a:spcPts val="0"/>
              </a:spcAft>
              <a:buClr>
                <a:schemeClr val="accent1"/>
              </a:buClr>
              <a:buSzPct val="80000"/>
              <a:buFont typeface="Noto Sans Symbols"/>
              <a:buChar char="◼"/>
              <a:defRPr sz="3200" b="0" i="0" u="none" strike="noStrike" cap="none">
                <a:solidFill>
                  <a:schemeClr val="dk1"/>
                </a:solidFill>
                <a:latin typeface="Calibri"/>
                <a:ea typeface="Calibri"/>
                <a:cs typeface="Calibri"/>
                <a:sym typeface="Calibri"/>
              </a:defRPr>
            </a:lvl1pPr>
            <a:lvl2pPr marL="731520" marR="0" lvl="1" indent="38100" algn="l" rtl="0">
              <a:lnSpc>
                <a:spcPct val="100000"/>
              </a:lnSpc>
              <a:spcBef>
                <a:spcPts val="560"/>
              </a:spcBef>
              <a:spcAft>
                <a:spcPts val="0"/>
              </a:spcAft>
              <a:buClr>
                <a:schemeClr val="accent2"/>
              </a:buClr>
              <a:buSzPct val="90000"/>
              <a:buFont typeface="Noto Sans Symbols"/>
              <a:buChar char="▪"/>
              <a:defRPr sz="2800" b="0" i="0" u="none" strike="noStrike" cap="none">
                <a:solidFill>
                  <a:schemeClr val="dk1"/>
                </a:solidFill>
                <a:latin typeface="Calibri"/>
                <a:ea typeface="Calibri"/>
                <a:cs typeface="Calibri"/>
                <a:sym typeface="Calibri"/>
              </a:defRPr>
            </a:lvl2pPr>
            <a:lvl3pPr marL="996696" marR="0" lvl="2" indent="70103" algn="l" rtl="0">
              <a:lnSpc>
                <a:spcPct val="100000"/>
              </a:lnSpc>
              <a:spcBef>
                <a:spcPts val="480"/>
              </a:spcBef>
              <a:spcAft>
                <a:spcPts val="0"/>
              </a:spcAft>
              <a:buClr>
                <a:schemeClr val="accent3"/>
              </a:buClr>
              <a:buSzPct val="100000"/>
              <a:buFont typeface="Arial"/>
              <a:buChar char="▪"/>
              <a:defRPr sz="2400" b="0" i="0" u="none" strike="noStrike" cap="none">
                <a:solidFill>
                  <a:schemeClr val="dk1"/>
                </a:solidFill>
                <a:latin typeface="Calibri"/>
                <a:ea typeface="Calibri"/>
                <a:cs typeface="Calibri"/>
                <a:sym typeface="Calibri"/>
              </a:defRPr>
            </a:lvl3pPr>
            <a:lvl4pPr marL="1216152" marR="0" lvl="3" indent="66547" algn="l" rtl="0">
              <a:lnSpc>
                <a:spcPct val="100000"/>
              </a:lnSpc>
              <a:spcBef>
                <a:spcPts val="400"/>
              </a:spcBef>
              <a:spcAft>
                <a:spcPts val="0"/>
              </a:spcAft>
              <a:buClr>
                <a:schemeClr val="accent4"/>
              </a:buClr>
              <a:buSzPct val="100000"/>
              <a:buFont typeface="Arial"/>
              <a:buChar char="▪"/>
              <a:defRPr sz="2000" b="0" i="0" u="none" strike="noStrike" cap="none">
                <a:solidFill>
                  <a:schemeClr val="dk1"/>
                </a:solidFill>
                <a:latin typeface="Calibri"/>
                <a:ea typeface="Calibri"/>
                <a:cs typeface="Calibri"/>
                <a:sym typeface="Calibri"/>
              </a:defRPr>
            </a:lvl4pPr>
            <a:lvl5pPr marL="1426464" marR="0" lvl="4" indent="59436" algn="l" rtl="0">
              <a:lnSpc>
                <a:spcPct val="100000"/>
              </a:lnSpc>
              <a:spcBef>
                <a:spcPts val="400"/>
              </a:spcBef>
              <a:spcAft>
                <a:spcPts val="0"/>
              </a:spcAft>
              <a:buClr>
                <a:schemeClr val="accent5"/>
              </a:buClr>
              <a:buSzPct val="100000"/>
              <a:buFont typeface="Noto Sans Symbols"/>
              <a:buChar char="●"/>
              <a:defRPr sz="2000" b="0" i="0" u="none" strike="noStrike" cap="none">
                <a:solidFill>
                  <a:schemeClr val="dk1"/>
                </a:solidFill>
                <a:latin typeface="Calibri"/>
                <a:ea typeface="Calibri"/>
                <a:cs typeface="Calibri"/>
                <a:sym typeface="Calibri"/>
              </a:defRPr>
            </a:lvl5pPr>
            <a:lvl6pPr marL="1627632" marR="0" lvl="5" indent="61467" algn="l" rtl="0">
              <a:lnSpc>
                <a:spcPct val="100000"/>
              </a:lnSpc>
              <a:spcBef>
                <a:spcPts val="400"/>
              </a:spcBef>
              <a:spcAft>
                <a:spcPts val="0"/>
              </a:spcAft>
              <a:buClr>
                <a:schemeClr val="accent6"/>
              </a:buClr>
              <a:buSzPct val="100000"/>
              <a:buFont typeface="Noto Sans Symbols"/>
              <a:buChar char="⚫"/>
              <a:defRPr sz="2000" b="0" i="0" u="none" strike="noStrike" cap="none">
                <a:solidFill>
                  <a:schemeClr val="dk1"/>
                </a:solidFill>
                <a:latin typeface="Calibri"/>
                <a:ea typeface="Calibri"/>
                <a:cs typeface="Calibri"/>
                <a:sym typeface="Calibri"/>
              </a:defRPr>
            </a:lvl6pPr>
            <a:lvl7pPr marL="1828800" marR="0" lvl="6" indent="38100" algn="l" rtl="0">
              <a:lnSpc>
                <a:spcPct val="100000"/>
              </a:lnSpc>
              <a:spcBef>
                <a:spcPts val="360"/>
              </a:spcBef>
              <a:spcAft>
                <a:spcPts val="0"/>
              </a:spcAft>
              <a:buClr>
                <a:schemeClr val="accent1"/>
              </a:buClr>
              <a:buSzPct val="100000"/>
              <a:buFont typeface="Noto Sans Symbols"/>
              <a:buChar char="⚫"/>
              <a:defRPr sz="1800" b="0" i="0" u="none" strike="noStrike" cap="none">
                <a:solidFill>
                  <a:schemeClr val="dk1"/>
                </a:solidFill>
                <a:latin typeface="Calibri"/>
                <a:ea typeface="Calibri"/>
                <a:cs typeface="Calibri"/>
                <a:sym typeface="Calibri"/>
              </a:defRPr>
            </a:lvl7pPr>
            <a:lvl8pPr marL="2029968" marR="0" lvl="7" indent="40132" algn="l" rtl="0">
              <a:lnSpc>
                <a:spcPct val="100000"/>
              </a:lnSpc>
              <a:spcBef>
                <a:spcPts val="360"/>
              </a:spcBef>
              <a:spcAft>
                <a:spcPts val="0"/>
              </a:spcAft>
              <a:buClr>
                <a:schemeClr val="accent2"/>
              </a:buClr>
              <a:buSzPct val="100000"/>
              <a:buFont typeface="Noto Sans Symbols"/>
              <a:buChar char="⚫"/>
              <a:defRPr sz="1800" b="0" i="0" u="none" strike="noStrike" cap="none">
                <a:solidFill>
                  <a:schemeClr val="dk1"/>
                </a:solidFill>
                <a:latin typeface="Calibri"/>
                <a:ea typeface="Calibri"/>
                <a:cs typeface="Calibri"/>
                <a:sym typeface="Calibri"/>
              </a:defRPr>
            </a:lvl8pPr>
            <a:lvl9pPr marL="2231136" marR="0" lvl="8" indent="42164" algn="l" rtl="0">
              <a:lnSpc>
                <a:spcPct val="100000"/>
              </a:lnSpc>
              <a:spcBef>
                <a:spcPts val="360"/>
              </a:spcBef>
              <a:spcAft>
                <a:spcPts val="0"/>
              </a:spcAft>
              <a:buClr>
                <a:schemeClr val="accent3"/>
              </a:buClr>
              <a:buSzPct val="100000"/>
              <a:buFont typeface="Noto Sans Symbols"/>
              <a:buChar char="⚫"/>
              <a:defRPr sz="1800" b="0" i="0" u="none" strike="noStrike" cap="none">
                <a:solidFill>
                  <a:schemeClr val="dk1"/>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57200" y="6476998"/>
            <a:ext cx="2133598"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640596" y="6476998"/>
            <a:ext cx="5507719" cy="274318"/>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buClr>
                <a:srgbClr val="414141"/>
              </a:buClr>
              <a:buFont typeface="Calibri"/>
              <a:buNone/>
              <a:defRPr sz="1200" b="0" i="0" u="none" strike="noStrike" cap="none">
                <a:solidFill>
                  <a:srgbClr val="414141"/>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8204396" y="6476998"/>
            <a:ext cx="733864" cy="274318"/>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rgbClr val="414141"/>
              </a:buClr>
              <a:buSzPct val="25000"/>
              <a:buFont typeface="Calibri"/>
              <a:buNone/>
            </a:pPr>
            <a:fld id="{00000000-1234-1234-1234-123412341234}" type="slidenum">
              <a:rPr lang="pl-PL" sz="1200" b="0" i="0" u="none" strike="noStrike" cap="none">
                <a:solidFill>
                  <a:srgbClr val="414141"/>
                </a:solidFill>
                <a:latin typeface="Calibri"/>
                <a:ea typeface="Calibri"/>
                <a:cs typeface="Calibri"/>
                <a:sym typeface="Calibri"/>
              </a:rPr>
              <a:t>‹#›</a:t>
            </a:fld>
            <a:endParaRPr lang="pl-PL" sz="1200" b="0" i="0" u="none" strike="noStrike" cap="none">
              <a:solidFill>
                <a:srgbClr val="41414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subTitle" idx="1"/>
          </p:nvPr>
        </p:nvSpPr>
        <p:spPr>
          <a:xfrm>
            <a:off x="5826368" y="5416062"/>
            <a:ext cx="2508739" cy="1325305"/>
          </a:xfrm>
          <a:prstGeom prst="rect">
            <a:avLst/>
          </a:prstGeom>
          <a:noFill/>
          <a:ln>
            <a:noFill/>
          </a:ln>
        </p:spPr>
        <p:txBody>
          <a:bodyPr lIns="118850" tIns="0" rIns="45700" bIns="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b="1" dirty="0"/>
              <a:t>a</a:t>
            </a:r>
            <a:r>
              <a:rPr lang="pl-PL" sz="2000" b="1" i="0" u="none" strike="noStrike" cap="none" dirty="0" smtClean="0">
                <a:solidFill>
                  <a:srgbClr val="FFFFFF"/>
                </a:solidFill>
                <a:sym typeface="Calibri"/>
              </a:rPr>
              <a:t>utor: Kamil </a:t>
            </a:r>
            <a:r>
              <a:rPr lang="pl-PL" sz="2000" b="1" i="0" u="none" strike="noStrike" cap="none" dirty="0">
                <a:solidFill>
                  <a:srgbClr val="FFFFFF"/>
                </a:solidFill>
                <a:sym typeface="Calibri"/>
              </a:rPr>
              <a:t>Szczech</a:t>
            </a:r>
          </a:p>
        </p:txBody>
      </p:sp>
      <p:pic>
        <p:nvPicPr>
          <p:cNvPr id="112" name="Shape 112"/>
          <p:cNvPicPr preferRelativeResize="0"/>
          <p:nvPr/>
        </p:nvPicPr>
        <p:blipFill rotWithShape="1">
          <a:blip r:embed="rId3">
            <a:alphaModFix/>
          </a:blip>
          <a:srcRect/>
          <a:stretch/>
        </p:blipFill>
        <p:spPr>
          <a:xfrm>
            <a:off x="577516" y="152493"/>
            <a:ext cx="1368151" cy="1557001"/>
          </a:xfrm>
          <a:prstGeom prst="rect">
            <a:avLst/>
          </a:prstGeom>
          <a:noFill/>
          <a:ln>
            <a:noFill/>
          </a:ln>
        </p:spPr>
      </p:pic>
      <p:sp>
        <p:nvSpPr>
          <p:cNvPr id="113" name="Shape 113"/>
          <p:cNvSpPr txBox="1"/>
          <p:nvPr/>
        </p:nvSpPr>
        <p:spPr>
          <a:xfrm>
            <a:off x="2025948" y="404767"/>
            <a:ext cx="6984776" cy="936103"/>
          </a:xfrm>
          <a:prstGeom prst="rect">
            <a:avLst/>
          </a:prstGeom>
          <a:noFill/>
          <a:ln>
            <a:noFill/>
          </a:ln>
        </p:spPr>
        <p:txBody>
          <a:bodyPr lIns="91425" tIns="0" rIns="45700" bIns="0" anchor="ctr" anchorCtr="0">
            <a:noAutofit/>
          </a:bodyPr>
          <a:lstStyle/>
          <a:p>
            <a:pPr lvl="0" algn="ctr">
              <a:buClr>
                <a:srgbClr val="FFC700"/>
              </a:buClr>
              <a:buSzPct val="25000"/>
            </a:pPr>
            <a:r>
              <a:rPr lang="pl-PL" sz="3330" b="1" dirty="0">
                <a:solidFill>
                  <a:srgbClr val="FFC700"/>
                </a:solidFill>
                <a:latin typeface="Calibri"/>
                <a:ea typeface="Calibri"/>
                <a:cs typeface="Calibri"/>
                <a:sym typeface="Calibri"/>
              </a:rPr>
              <a:t> SZKOLENIE  PODSTAWOWE </a:t>
            </a:r>
            <a:br>
              <a:rPr lang="pl-PL" sz="3330" b="1" dirty="0">
                <a:solidFill>
                  <a:srgbClr val="FFC700"/>
                </a:solidFill>
                <a:latin typeface="Calibri"/>
                <a:ea typeface="Calibri"/>
                <a:cs typeface="Calibri"/>
                <a:sym typeface="Calibri"/>
              </a:rPr>
            </a:br>
            <a:r>
              <a:rPr lang="pl-PL" sz="3330" b="1" dirty="0">
                <a:solidFill>
                  <a:srgbClr val="FFC700"/>
                </a:solidFill>
                <a:latin typeface="Calibri"/>
                <a:ea typeface="Calibri"/>
                <a:cs typeface="Calibri"/>
                <a:sym typeface="Calibri"/>
              </a:rPr>
              <a:t>STRAŻAKÓW RATOWNIKÓW OSP</a:t>
            </a:r>
            <a:endParaRPr lang="pl-PL" sz="3330" b="1" i="0" u="none" strike="noStrike" cap="none" dirty="0">
              <a:solidFill>
                <a:srgbClr val="FFC700"/>
              </a:solidFill>
              <a:latin typeface="Calibri"/>
              <a:ea typeface="Calibri"/>
              <a:cs typeface="Calibri"/>
              <a:sym typeface="Calibri"/>
            </a:endParaRPr>
          </a:p>
        </p:txBody>
      </p:sp>
      <p:sp>
        <p:nvSpPr>
          <p:cNvPr id="114" name="Shape 114"/>
          <p:cNvSpPr txBox="1">
            <a:spLocks noGrp="1"/>
          </p:cNvSpPr>
          <p:nvPr>
            <p:ph type="ctrTitle"/>
          </p:nvPr>
        </p:nvSpPr>
        <p:spPr>
          <a:xfrm>
            <a:off x="0" y="2780927"/>
            <a:ext cx="9144000" cy="1440160"/>
          </a:xfrm>
          <a:prstGeom prst="rect">
            <a:avLst/>
          </a:prstGeom>
          <a:noFill/>
          <a:ln>
            <a:noFill/>
          </a:ln>
        </p:spPr>
        <p:txBody>
          <a:bodyPr lIns="91425" tIns="91425" rIns="91425" bIns="91425" anchor="t"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880" b="1" i="0" u="none" strike="noStrike" cap="none" dirty="0">
                <a:solidFill>
                  <a:srgbClr val="FFC700"/>
                </a:solidFill>
                <a:latin typeface="Arial Black"/>
                <a:ea typeface="Arial Black"/>
                <a:cs typeface="Arial Black"/>
                <a:sym typeface="Arial Black"/>
              </a:rPr>
              <a:t>TEMAT 26:</a:t>
            </a:r>
            <a:br>
              <a:rPr lang="pl-PL" sz="2880" b="1" i="0" u="none" strike="noStrike" cap="none" dirty="0">
                <a:solidFill>
                  <a:srgbClr val="FFC700"/>
                </a:solidFill>
                <a:latin typeface="Arial Black"/>
                <a:ea typeface="Arial Black"/>
                <a:cs typeface="Arial Black"/>
                <a:sym typeface="Arial Black"/>
              </a:rPr>
            </a:br>
            <a:r>
              <a:rPr lang="pl-PL" sz="2800" b="1" i="0" u="none" strike="noStrike" cap="none" dirty="0">
                <a:solidFill>
                  <a:srgbClr val="FFC700"/>
                </a:solidFill>
                <a:latin typeface="Arial Black"/>
                <a:ea typeface="Arial Black"/>
                <a:cs typeface="Arial Black"/>
                <a:sym typeface="Arial Black"/>
              </a:rPr>
              <a:t>RATOWNICZE ZESTAWY PNEUMATYCZNE </a:t>
            </a:r>
            <a:endParaRPr lang="pl-PL" sz="2880" b="1" i="0" u="none" strike="noStrike" cap="none" dirty="0">
              <a:solidFill>
                <a:srgbClr val="FFC700"/>
              </a:solidFill>
              <a:latin typeface="Arial Black"/>
              <a:ea typeface="Arial Black"/>
              <a:cs typeface="Arial Black"/>
              <a:sym typeface="Arial Black"/>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Shape 234"/>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Urządzenia sterujące ratowniczego zestawu pneumatycznego cd.</a:t>
            </a:r>
          </a:p>
        </p:txBody>
      </p:sp>
      <p:sp>
        <p:nvSpPr>
          <p:cNvPr id="235" name="Shape 23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36" name="Shape 23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10</a:t>
            </a:fld>
            <a:endParaRPr lang="pl-PL" sz="1400" b="0" i="0" u="none" strike="noStrike" cap="none">
              <a:solidFill>
                <a:schemeClr val="lt1"/>
              </a:solidFill>
              <a:latin typeface="Calibri"/>
              <a:ea typeface="Calibri"/>
              <a:cs typeface="Calibri"/>
              <a:sym typeface="Calibri"/>
            </a:endParaRPr>
          </a:p>
        </p:txBody>
      </p:sp>
      <p:sp>
        <p:nvSpPr>
          <p:cNvPr id="237" name="Shape 23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38" name="Shape 238"/>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39" name="Shape 23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40" name="Shape 240"/>
          <p:cNvSpPr txBox="1">
            <a:spLocks noGrp="1"/>
          </p:cNvSpPr>
          <p:nvPr>
            <p:ph type="body" idx="2"/>
          </p:nvPr>
        </p:nvSpPr>
        <p:spPr>
          <a:xfrm>
            <a:off x="251519" y="1700808"/>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3. Sterowniki [1,2,3,4].</a:t>
            </a:r>
          </a:p>
        </p:txBody>
      </p:sp>
      <p:pic>
        <p:nvPicPr>
          <p:cNvPr id="241" name="Shape 241"/>
          <p:cNvPicPr preferRelativeResize="0"/>
          <p:nvPr/>
        </p:nvPicPr>
        <p:blipFill rotWithShape="1">
          <a:blip r:embed="rId4">
            <a:alphaModFix/>
          </a:blip>
          <a:srcRect/>
          <a:stretch/>
        </p:blipFill>
        <p:spPr>
          <a:xfrm>
            <a:off x="323528" y="1772816"/>
            <a:ext cx="8544537" cy="1944216"/>
          </a:xfrm>
          <a:prstGeom prst="rect">
            <a:avLst/>
          </a:prstGeom>
          <a:noFill/>
          <a:ln>
            <a:noFill/>
          </a:ln>
        </p:spPr>
      </p:pic>
      <p:pic>
        <p:nvPicPr>
          <p:cNvPr id="242" name="Shape 242"/>
          <p:cNvPicPr preferRelativeResize="0"/>
          <p:nvPr/>
        </p:nvPicPr>
        <p:blipFill rotWithShape="1">
          <a:blip r:embed="rId5">
            <a:alphaModFix/>
          </a:blip>
          <a:srcRect/>
          <a:stretch/>
        </p:blipFill>
        <p:spPr>
          <a:xfrm>
            <a:off x="3131840" y="4005064"/>
            <a:ext cx="2880320" cy="216024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Shape 24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a:t>
            </a:r>
          </a:p>
        </p:txBody>
      </p:sp>
      <p:sp>
        <p:nvSpPr>
          <p:cNvPr id="249" name="Shape 24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50" name="Shape 2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11</a:t>
            </a:fld>
            <a:endParaRPr lang="pl-PL" sz="1400" b="0" i="0" u="none" strike="noStrike" cap="none">
              <a:solidFill>
                <a:schemeClr val="lt1"/>
              </a:solidFill>
              <a:latin typeface="Calibri"/>
              <a:ea typeface="Calibri"/>
              <a:cs typeface="Calibri"/>
              <a:sym typeface="Calibri"/>
            </a:endParaRPr>
          </a:p>
        </p:txBody>
      </p:sp>
      <p:sp>
        <p:nvSpPr>
          <p:cNvPr id="251" name="Shape 25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52" name="Shape 252"/>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53" name="Shape 2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54" name="Shape 254"/>
          <p:cNvSpPr txBox="1">
            <a:spLocks noGrp="1"/>
          </p:cNvSpPr>
          <p:nvPr>
            <p:ph type="body" idx="2"/>
          </p:nvPr>
        </p:nvSpPr>
        <p:spPr>
          <a:xfrm>
            <a:off x="251519" y="1628800"/>
            <a:ext cx="8616268" cy="5040559"/>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Elementem ratowniczych zestawów pneumatycznych odpowiedzialnym za przesyłanie powietrza (czynnika roboczego) do narzędzi pneumatycznych są przewody zasilające. Wykonane z syntetycznego kauczuku etylenowo-propylenowego (EPDM) jako cylindryczne arterie o długości 5 m lub wielokrotności tej długości. Na zakończeniu przewodów występują metalowe systemy złączne w postaci szybkozłączy tulejowych lub kłowych. Parametry dotyczące średnicy, wytrzymałości mechanicznej i typu systemu szybkozłączy decydują o zastosowaniu ich do poszczególnych zestawów pneumatycznych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fakt występowania zestawów pneumatycznych o różnych ciśnieniach roboczych (zakres od 0,03 do 1,0 MPa), konstrukcje przewodów i systemów szybkozłączy różnią się między sobą wymiarami oraz wytrzymałością mechaniczną. Na rysunku przedstawiono złączki przewodów zasilających najczęściej stosowanych w ratowniczych zestawach pneumatycznych [1,2,3].</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Przewody zasilające ratowniczych zestawów pneumatycznych cd.</a:t>
            </a:r>
          </a:p>
        </p:txBody>
      </p:sp>
      <p:sp>
        <p:nvSpPr>
          <p:cNvPr id="261" name="Shape 26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62" name="Shape 2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12</a:t>
            </a:fld>
            <a:endParaRPr lang="pl-PL" sz="1400" b="0" i="0" u="none" strike="noStrike" cap="none">
              <a:solidFill>
                <a:schemeClr val="lt1"/>
              </a:solidFill>
              <a:latin typeface="Calibri"/>
              <a:ea typeface="Calibri"/>
              <a:cs typeface="Calibri"/>
              <a:sym typeface="Calibri"/>
            </a:endParaRPr>
          </a:p>
        </p:txBody>
      </p:sp>
      <p:sp>
        <p:nvSpPr>
          <p:cNvPr id="263" name="Shape 26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64" name="Shape 264"/>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65" name="Shape 26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66" name="Shape 266"/>
          <p:cNvSpPr txBox="1">
            <a:spLocks noGrp="1"/>
          </p:cNvSpPr>
          <p:nvPr>
            <p:ph type="body" idx="2"/>
          </p:nvPr>
        </p:nvSpPr>
        <p:spPr>
          <a:xfrm>
            <a:off x="251519" y="1628800"/>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4. Szybkozłącza [1,2,3].</a:t>
            </a: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267" name="Shape 267"/>
          <p:cNvPicPr preferRelativeResize="0"/>
          <p:nvPr/>
        </p:nvPicPr>
        <p:blipFill rotWithShape="1">
          <a:blip r:embed="rId4">
            <a:alphaModFix/>
          </a:blip>
          <a:srcRect/>
          <a:stretch/>
        </p:blipFill>
        <p:spPr>
          <a:xfrm>
            <a:off x="566706" y="1844824"/>
            <a:ext cx="8010588" cy="41044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Shape 2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274" name="Shape 27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75" name="Shape 2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13</a:t>
            </a:fld>
            <a:endParaRPr lang="pl-PL" sz="1400" b="0" i="0" u="none" strike="noStrike" cap="none">
              <a:solidFill>
                <a:schemeClr val="lt1"/>
              </a:solidFill>
              <a:latin typeface="Calibri"/>
              <a:ea typeface="Calibri"/>
              <a:cs typeface="Calibri"/>
              <a:sym typeface="Calibri"/>
            </a:endParaRPr>
          </a:p>
        </p:txBody>
      </p:sp>
      <p:sp>
        <p:nvSpPr>
          <p:cNvPr id="276" name="Shape 27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77" name="Shape 27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78" name="Shape 27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79" name="Shape 279"/>
          <p:cNvSpPr txBox="1">
            <a:spLocks noGrp="1"/>
          </p:cNvSpPr>
          <p:nvPr>
            <p:ph type="body" idx="2"/>
          </p:nvPr>
        </p:nvSpPr>
        <p:spPr>
          <a:xfrm>
            <a:off x="235495" y="1636811"/>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Elementami kończącymi ratownicze zestawy pneumatyczne są </a:t>
            </a:r>
            <a:r>
              <a:rPr lang="pl-PL" sz="2000" b="1" i="0" u="none" strike="noStrike" cap="none" dirty="0">
                <a:solidFill>
                  <a:schemeClr val="dk1"/>
                </a:solidFill>
                <a:latin typeface="Arial"/>
                <a:ea typeface="Arial"/>
                <a:cs typeface="Arial"/>
                <a:sym typeface="Arial"/>
              </a:rPr>
              <a:t>narzędzia</a:t>
            </a:r>
            <a:r>
              <a:rPr lang="pl-PL" sz="2000" b="0" i="0" u="none" strike="noStrike" cap="none" dirty="0">
                <a:solidFill>
                  <a:schemeClr val="dk1"/>
                </a:solidFill>
                <a:latin typeface="Arial"/>
                <a:ea typeface="Arial"/>
                <a:cs typeface="Arial"/>
                <a:sym typeface="Arial"/>
              </a:rPr>
              <a:t> </a:t>
            </a:r>
            <a:r>
              <a:rPr lang="pl-PL" sz="2000" b="1" i="0" u="none" strike="noStrike" cap="none" dirty="0">
                <a:solidFill>
                  <a:schemeClr val="dk1"/>
                </a:solidFill>
                <a:latin typeface="Arial"/>
                <a:ea typeface="Arial"/>
                <a:cs typeface="Arial"/>
                <a:sym typeface="Arial"/>
              </a:rPr>
              <a:t>pneumatyczne</a:t>
            </a:r>
            <a:r>
              <a:rPr lang="pl-PL" sz="2000" b="0" i="0" u="none" strike="noStrike" cap="none" dirty="0">
                <a:solidFill>
                  <a:schemeClr val="dk1"/>
                </a:solidFill>
                <a:latin typeface="Arial"/>
                <a:ea typeface="Arial"/>
                <a:cs typeface="Arial"/>
                <a:sym typeface="Arial"/>
              </a:rPr>
              <a:t> w których następuje zamiana doprowadzonej energii sprężonego powietrza na energię mechaniczną. Narzędzia pneumatyczne działają na zasadzie powiększania lub pomniejszania swoich gabarytów na skutek wtłaczania lub opróżniania z ich wnętrza powietrza. Sposób ten umożliwia wykorzystanie ich podczas szeroko pojętych działań ratowniczych m.in.: unoszenie lub przesuwanie znacznych ciężarów bądź uszczelnianie wycieków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W związku z tym wśród ratowniczych narzędzi pneumatycznych wyróżnia się dwa podstawowe typy: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Calibri"/>
                <a:ea typeface="Calibri"/>
                <a:cs typeface="Calibri"/>
                <a:sym typeface="Calibri"/>
              </a:rPr>
              <a:t> </a:t>
            </a:r>
            <a:r>
              <a:rPr lang="pl-PL" sz="2000" b="0" i="0" u="none" strike="noStrike" cap="none" dirty="0">
                <a:solidFill>
                  <a:schemeClr val="dk1"/>
                </a:solidFill>
                <a:latin typeface="Arial"/>
                <a:ea typeface="Arial"/>
                <a:cs typeface="Arial"/>
                <a:sym typeface="Arial"/>
              </a:rPr>
              <a:t>siłowniki pneumatyczne,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uszczelniacze pneumatyczne [1,2,3].</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Shape 28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87" name="Shape 28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14</a:t>
            </a:fld>
            <a:endParaRPr lang="pl-PL" sz="1400" b="0" i="0" u="none" strike="noStrike" cap="none">
              <a:solidFill>
                <a:schemeClr val="lt1"/>
              </a:solidFill>
              <a:latin typeface="Calibri"/>
              <a:ea typeface="Calibri"/>
              <a:cs typeface="Calibri"/>
              <a:sym typeface="Calibri"/>
            </a:endParaRPr>
          </a:p>
        </p:txBody>
      </p:sp>
      <p:sp>
        <p:nvSpPr>
          <p:cNvPr id="288" name="Shape 28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289" name="Shape 28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290" name="Shape 29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291" name="Shape 291"/>
          <p:cNvSpPr txBox="1">
            <a:spLocks noGrp="1"/>
          </p:cNvSpPr>
          <p:nvPr>
            <p:ph type="body" idx="2"/>
          </p:nvPr>
        </p:nvSpPr>
        <p:spPr>
          <a:xfrm>
            <a:off x="251519" y="1988840"/>
            <a:ext cx="8616268" cy="403244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ratownicze narzędzia pneumatyczne występują w różnych kształtach i wielkościach, pozwalających na wykonanie określonej pracy podczas działań ratowniczych.</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pneumatyczne to narzędzia wykorzystujące nadciśnienie powietrza jako energię potrzebną do wykonania pracy, która najczęściej związana jest z unoszeniem, dociskaniem, przesuwaniem lub rozpieraniem przedmiotów o znacznej masie.</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Ze względu na konstrukcję i osiągane siły poszczególnych narzędzi wyróżnia się dwa podstawowe typy siłowników pneumatycznych:</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wysokociśnieniowe,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siłowniki pneumatyczne niskociśnieniowe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10" name="Shape 2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Shape 29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298" name="Shape 298"/>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299" name="Shape 29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15</a:t>
            </a:fld>
            <a:endParaRPr lang="pl-PL" sz="1400" b="0" i="0" u="none" strike="noStrike" cap="none">
              <a:solidFill>
                <a:schemeClr val="lt1"/>
              </a:solidFill>
              <a:latin typeface="Calibri"/>
              <a:ea typeface="Calibri"/>
              <a:cs typeface="Calibri"/>
              <a:sym typeface="Calibri"/>
            </a:endParaRPr>
          </a:p>
        </p:txBody>
      </p:sp>
      <p:sp>
        <p:nvSpPr>
          <p:cNvPr id="300" name="Shape 30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01" name="Shape 301"/>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02" name="Shape 30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03" name="Shape 303"/>
          <p:cNvSpPr txBox="1">
            <a:spLocks noGrp="1"/>
          </p:cNvSpPr>
          <p:nvPr>
            <p:ph type="body" idx="2"/>
          </p:nvPr>
        </p:nvSpPr>
        <p:spPr>
          <a:xfrm>
            <a:off x="235495" y="1853208"/>
            <a:ext cx="8616268" cy="381642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Siłowniki pneumatyczne wysokociśnieniowe 0,8 </a:t>
            </a:r>
            <a:r>
              <a:rPr lang="pl-PL" sz="2000" b="1" i="0" u="none" strike="noStrike" cap="none" dirty="0" err="1">
                <a:solidFill>
                  <a:schemeClr val="dk1"/>
                </a:solidFill>
                <a:latin typeface="Arial"/>
                <a:ea typeface="Arial"/>
                <a:cs typeface="Arial"/>
                <a:sym typeface="Arial"/>
              </a:rPr>
              <a:t>MPa</a:t>
            </a:r>
            <a:r>
              <a:rPr lang="pl-PL" sz="2000" b="1" i="0" u="none" strike="noStrike" cap="none" dirty="0">
                <a:solidFill>
                  <a:schemeClr val="dk1"/>
                </a:solidFill>
                <a:latin typeface="Arial"/>
                <a:ea typeface="Arial"/>
                <a:cs typeface="Arial"/>
                <a:sym typeface="Arial"/>
              </a:rPr>
              <a:t> </a:t>
            </a:r>
            <a:r>
              <a:rPr lang="pl-PL" sz="2000" b="0" i="0" u="none" strike="noStrike" cap="none" dirty="0">
                <a:solidFill>
                  <a:schemeClr val="dk1"/>
                </a:solidFill>
                <a:latin typeface="Arial"/>
                <a:ea typeface="Arial"/>
                <a:cs typeface="Arial"/>
                <a:sym typeface="Arial"/>
              </a:rPr>
              <a:t>to narzędzia ratownicze przeznaczone do wykonywania pracy tj. unoszenia, rozpierania lub dociskania ze znaczną siłą. Przy pomocy siłowników pneumatycznych można w bardzo precyzyjny sposób pozycjonować elementy o znacznych rozmiarach i znacznej wadze w celu ich połączenia lub dalszego montażu. Siłowniki pneumatyczne wysokociśnieniowe mają szeroką gamę zastosowań, używane są do ratowania ludzi przygniecionych ciężarami oraz do ratowania ofiar trzęsień ziemi. Poduszki wysokociśnieniowe używane są także do likwidacji skutków wypadków i katastrof, wykonywania czynności obsługowo-naprawczych przy rurociągach, rozpychania prętów stalowych, przesuwania ciężkich maszyn i bloków skalnych, podnoszenia budowli itp. [1,2,3].</a:t>
            </a: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Shape 30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10" name="Shape 31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11" name="Shape 31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16</a:t>
            </a:fld>
            <a:endParaRPr lang="pl-PL" sz="1400" b="0" i="0" u="none" strike="noStrike" cap="none">
              <a:solidFill>
                <a:schemeClr val="lt1"/>
              </a:solidFill>
              <a:latin typeface="Calibri"/>
              <a:ea typeface="Calibri"/>
              <a:cs typeface="Calibri"/>
              <a:sym typeface="Calibri"/>
            </a:endParaRPr>
          </a:p>
        </p:txBody>
      </p:sp>
      <p:sp>
        <p:nvSpPr>
          <p:cNvPr id="312" name="Shape 31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13" name="Shape 313"/>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14" name="Shape 31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15" name="Shape 315"/>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stanie nieużywanym kształtem przypominają plaster z wolną przestrzenią wewnętrzną, który po napełnieniu powietrzem wybrzusza się i przypomina poduszkę. Na rysunku przedstawiono siłownik pneumatyczny wysokociśnieniowy 0,8 MPa w stanie przed napełnieniem i po napełnieniu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5. Siłownik pneumatyczny wysokociśnieniowy [1,2,3].</a:t>
            </a: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6. Budowa siłownika pneumatycznego wysokociśnieniowego [1,2,3].</a:t>
            </a:r>
          </a:p>
        </p:txBody>
      </p:sp>
      <p:pic>
        <p:nvPicPr>
          <p:cNvPr id="316" name="Shape 316"/>
          <p:cNvPicPr preferRelativeResize="0"/>
          <p:nvPr/>
        </p:nvPicPr>
        <p:blipFill rotWithShape="1">
          <a:blip r:embed="rId4">
            <a:alphaModFix/>
          </a:blip>
          <a:srcRect/>
          <a:stretch/>
        </p:blipFill>
        <p:spPr>
          <a:xfrm>
            <a:off x="1619671" y="3140967"/>
            <a:ext cx="5904656" cy="1515663"/>
          </a:xfrm>
          <a:prstGeom prst="rect">
            <a:avLst/>
          </a:prstGeom>
          <a:noFill/>
          <a:ln>
            <a:noFill/>
          </a:ln>
        </p:spPr>
      </p:pic>
      <p:pic>
        <p:nvPicPr>
          <p:cNvPr id="317" name="Shape 317"/>
          <p:cNvPicPr preferRelativeResize="0"/>
          <p:nvPr/>
        </p:nvPicPr>
        <p:blipFill rotWithShape="1">
          <a:blip r:embed="rId5">
            <a:alphaModFix/>
          </a:blip>
          <a:srcRect/>
          <a:stretch/>
        </p:blipFill>
        <p:spPr>
          <a:xfrm>
            <a:off x="1619671" y="4941167"/>
            <a:ext cx="5904656" cy="1584175"/>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Shape 32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24" name="Shape 32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25" name="Shape 32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17</a:t>
            </a:fld>
            <a:endParaRPr lang="pl-PL" sz="1400" b="0" i="0" u="none" strike="noStrike" cap="none">
              <a:solidFill>
                <a:schemeClr val="lt1"/>
              </a:solidFill>
              <a:latin typeface="Calibri"/>
              <a:ea typeface="Calibri"/>
              <a:cs typeface="Calibri"/>
              <a:sym typeface="Calibri"/>
            </a:endParaRPr>
          </a:p>
        </p:txBody>
      </p:sp>
      <p:sp>
        <p:nvSpPr>
          <p:cNvPr id="326" name="Shape 32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27" name="Shape 327"/>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28" name="Shape 32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29" name="Shape 329"/>
          <p:cNvSpPr txBox="1">
            <a:spLocks noGrp="1"/>
          </p:cNvSpPr>
          <p:nvPr>
            <p:ph type="body" idx="2"/>
          </p:nvPr>
        </p:nvSpPr>
        <p:spPr>
          <a:xfrm>
            <a:off x="251519" y="1916832"/>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wysokociśnieniowe to zamknięte zbiorniki wykonane z wielowarstwowego syntetycznego kauczuku chloroprenowego (CR). Kauczuk ten dla uzyskania większej wytrzymałości mechanicznej wzmocniony jest kordem z nici aramidowych lub drutem stalowym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Siłowniki wysokociśnieniowe wyposażone są w przyłącze zasilającego przewodu powietrznego, które usytuowane jest na jednym z narożników narzędzia. Przyłącze do przewodu zasilającego, powietrznego nie posiada zaworu zwrotnego (jednokierunkowego), który powstrzymywałby wypływ powietrza z siłownika na zewnątrz w chwili wypięcia przewodu. Dla zwiększenia możliwości taktycznych siłowników pneumatycznych stosuje się króćce z zaworem odcinającym, łączone bezpośrednio z przyłączem siłownika. Takie rozwiązanie pozwala na wypinanie zasilania i pozostawienie siłownika pod obciążeniem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36" name="Shape 336"/>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37" name="Shape 33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18</a:t>
            </a:fld>
            <a:endParaRPr lang="pl-PL" sz="1400" b="0" i="0" u="none" strike="noStrike" cap="none">
              <a:solidFill>
                <a:schemeClr val="lt1"/>
              </a:solidFill>
              <a:latin typeface="Calibri"/>
              <a:ea typeface="Calibri"/>
              <a:cs typeface="Calibri"/>
              <a:sym typeface="Calibri"/>
            </a:endParaRPr>
          </a:p>
        </p:txBody>
      </p:sp>
      <p:sp>
        <p:nvSpPr>
          <p:cNvPr id="338" name="Shape 33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39" name="Shape 339"/>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40" name="Shape 34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41" name="Shape 341"/>
          <p:cNvSpPr txBox="1">
            <a:spLocks noGrp="1"/>
          </p:cNvSpPr>
          <p:nvPr>
            <p:ph type="body" idx="2"/>
          </p:nvPr>
        </p:nvSpPr>
        <p:spPr>
          <a:xfrm>
            <a:off x="251519" y="1772816"/>
            <a:ext cx="8616268" cy="4680520"/>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Na rysunku przedstawiono króćce współpracujące z siłownikami wysokociśnieniowymi. Na powierzchni zewnętrznej (roboczej) siłowników występują karby, które podczas pracy mają za zadanie zmniejszyć możliwość wystąpienia poślizgu pomiędzy powierzchnią siłownika i powierzchnią przedmiotu unoszonego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7. Króćce [1,2,3].</a:t>
            </a:r>
          </a:p>
        </p:txBody>
      </p:sp>
      <p:pic>
        <p:nvPicPr>
          <p:cNvPr id="342" name="Shape 342"/>
          <p:cNvPicPr preferRelativeResize="0"/>
          <p:nvPr/>
        </p:nvPicPr>
        <p:blipFill rotWithShape="1">
          <a:blip r:embed="rId4">
            <a:alphaModFix/>
          </a:blip>
          <a:srcRect/>
          <a:stretch/>
        </p:blipFill>
        <p:spPr>
          <a:xfrm>
            <a:off x="683568" y="3573016"/>
            <a:ext cx="7846389" cy="252027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48" name="Shape 348"/>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49" name="Shape 349"/>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50" name="Shape 35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19</a:t>
            </a:fld>
            <a:endParaRPr lang="pl-PL" sz="1400" b="0" i="0" u="none" strike="noStrike" cap="none">
              <a:solidFill>
                <a:schemeClr val="lt1"/>
              </a:solidFill>
              <a:latin typeface="Calibri"/>
              <a:ea typeface="Calibri"/>
              <a:cs typeface="Calibri"/>
              <a:sym typeface="Calibri"/>
            </a:endParaRPr>
          </a:p>
        </p:txBody>
      </p:sp>
      <p:sp>
        <p:nvSpPr>
          <p:cNvPr id="351" name="Shape 35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52" name="Shape 352"/>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53" name="Shape 3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54" name="Shape 354"/>
          <p:cNvSpPr txBox="1">
            <a:spLocks noGrp="1"/>
          </p:cNvSpPr>
          <p:nvPr>
            <p:ph type="body" idx="2"/>
          </p:nvPr>
        </p:nvSpPr>
        <p:spPr>
          <a:xfrm>
            <a:off x="251519" y="2492896"/>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pneumatycznych wysokociśnieniowych.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siłownika w stanie spoczynku,</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duża siła unoszenia,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dobra odporność mechaniczna,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odporność chemiczna,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dobra przyczepność do podłoża(powierzchnia antypoślizgowa),</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bardzo szybkie napełnianie,</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oznaczony punkt centrujący,</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żywotność od 15 do 20 lat [1,2,3].</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331640" y="250031"/>
            <a:ext cx="7128792" cy="874713"/>
          </a:xfrm>
        </p:spPr>
        <p:txBody>
          <a:bodyPr>
            <a:noAutofit/>
          </a:bodyPr>
          <a:lstStyle/>
          <a:p>
            <a:pPr algn="ctr"/>
            <a:r>
              <a:rPr lang="pl-PL" sz="3600" dirty="0" smtClean="0"/>
              <a:t>MATERIAŁ NAUCZANIA</a:t>
            </a:r>
            <a:endParaRPr lang="pl-PL" altLang="pl-PL" sz="3600" b="1" dirty="0"/>
          </a:p>
        </p:txBody>
      </p:sp>
      <p:sp>
        <p:nvSpPr>
          <p:cNvPr id="3080" name="Rectangle 8"/>
          <p:cNvSpPr>
            <a:spLocks noChangeArrowheads="1"/>
          </p:cNvSpPr>
          <p:nvPr/>
        </p:nvSpPr>
        <p:spPr bwMode="auto">
          <a:xfrm>
            <a:off x="272507" y="1636811"/>
            <a:ext cx="8287022" cy="1035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rmAutofit/>
          </a:bodyPr>
          <a:lstStyle>
            <a:lvl1pPr indent="12700">
              <a:spcBef>
                <a:spcPct val="20000"/>
              </a:spcBef>
              <a:buChar char="•"/>
              <a:tabLst>
                <a:tab pos="182563" algn="l"/>
              </a:tabLst>
              <a:defRPr sz="3200">
                <a:solidFill>
                  <a:schemeClr val="tx1"/>
                </a:solidFill>
                <a:latin typeface="Arial" panose="020B0604020202020204" pitchFamily="34" charset="0"/>
              </a:defRPr>
            </a:lvl1pPr>
            <a:lvl2pPr marL="831850" indent="-285750">
              <a:spcBef>
                <a:spcPct val="20000"/>
              </a:spcBef>
              <a:buChar char="–"/>
              <a:tabLst>
                <a:tab pos="182563" algn="l"/>
              </a:tabLst>
              <a:defRPr sz="2800">
                <a:solidFill>
                  <a:schemeClr val="tx1"/>
                </a:solidFill>
                <a:latin typeface="Arial" panose="020B0604020202020204" pitchFamily="34" charset="0"/>
              </a:defRPr>
            </a:lvl2pPr>
            <a:lvl3pPr marL="1239838" indent="-228600">
              <a:spcBef>
                <a:spcPct val="20000"/>
              </a:spcBef>
              <a:buChar char="•"/>
              <a:tabLst>
                <a:tab pos="182563" algn="l"/>
              </a:tabLst>
              <a:defRPr sz="2400">
                <a:solidFill>
                  <a:schemeClr val="tx1"/>
                </a:solidFill>
                <a:latin typeface="Arial" panose="020B0604020202020204" pitchFamily="34" charset="0"/>
              </a:defRPr>
            </a:lvl3pPr>
            <a:lvl4pPr marL="1647825" indent="-228600">
              <a:spcBef>
                <a:spcPct val="20000"/>
              </a:spcBef>
              <a:buChar char="–"/>
              <a:tabLst>
                <a:tab pos="182563" algn="l"/>
              </a:tabLst>
              <a:defRPr sz="2000">
                <a:solidFill>
                  <a:schemeClr val="tx1"/>
                </a:solidFill>
                <a:latin typeface="Arial" panose="020B0604020202020204" pitchFamily="34" charset="0"/>
              </a:defRPr>
            </a:lvl4pPr>
            <a:lvl5pPr marL="2057400" indent="-228600">
              <a:spcBef>
                <a:spcPct val="20000"/>
              </a:spcBef>
              <a:buChar char="»"/>
              <a:tabLst>
                <a:tab pos="182563" algn="l"/>
              </a:tabLst>
              <a:defRPr sz="2000">
                <a:solidFill>
                  <a:schemeClr val="tx1"/>
                </a:solidFill>
                <a:latin typeface="Arial" panose="020B0604020202020204" pitchFamily="34" charset="0"/>
              </a:defRPr>
            </a:lvl5pPr>
            <a:lvl6pPr marL="2514600" indent="-228600" fontAlgn="base">
              <a:spcBef>
                <a:spcPct val="20000"/>
              </a:spcBef>
              <a:spcAft>
                <a:spcPct val="0"/>
              </a:spcAft>
              <a:buChar char="»"/>
              <a:tabLst>
                <a:tab pos="182563" algn="l"/>
              </a:tabLst>
              <a:defRPr sz="2000">
                <a:solidFill>
                  <a:schemeClr val="tx1"/>
                </a:solidFill>
                <a:latin typeface="Arial" panose="020B0604020202020204" pitchFamily="34" charset="0"/>
              </a:defRPr>
            </a:lvl6pPr>
            <a:lvl7pPr marL="2971800" indent="-228600" fontAlgn="base">
              <a:spcBef>
                <a:spcPct val="20000"/>
              </a:spcBef>
              <a:spcAft>
                <a:spcPct val="0"/>
              </a:spcAft>
              <a:buChar char="»"/>
              <a:tabLst>
                <a:tab pos="182563" algn="l"/>
              </a:tabLst>
              <a:defRPr sz="2000">
                <a:solidFill>
                  <a:schemeClr val="tx1"/>
                </a:solidFill>
                <a:latin typeface="Arial" panose="020B0604020202020204" pitchFamily="34" charset="0"/>
              </a:defRPr>
            </a:lvl7pPr>
            <a:lvl8pPr marL="3429000" indent="-228600" fontAlgn="base">
              <a:spcBef>
                <a:spcPct val="20000"/>
              </a:spcBef>
              <a:spcAft>
                <a:spcPct val="0"/>
              </a:spcAft>
              <a:buChar char="»"/>
              <a:tabLst>
                <a:tab pos="182563" algn="l"/>
              </a:tabLst>
              <a:defRPr sz="2000">
                <a:solidFill>
                  <a:schemeClr val="tx1"/>
                </a:solidFill>
                <a:latin typeface="Arial" panose="020B0604020202020204" pitchFamily="34" charset="0"/>
              </a:defRPr>
            </a:lvl8pPr>
            <a:lvl9pPr marL="3886200" indent="-228600" fontAlgn="base">
              <a:spcBef>
                <a:spcPct val="20000"/>
              </a:spcBef>
              <a:spcAft>
                <a:spcPct val="0"/>
              </a:spcAft>
              <a:buChar char="»"/>
              <a:tabLst>
                <a:tab pos="182563" algn="l"/>
              </a:tabLst>
              <a:defRPr sz="2000">
                <a:solidFill>
                  <a:schemeClr val="tx1"/>
                </a:solidFill>
                <a:latin typeface="Arial" panose="020B0604020202020204" pitchFamily="34" charset="0"/>
              </a:defRPr>
            </a:lvl9pPr>
          </a:lstStyle>
          <a:p>
            <a:pPr algn="just">
              <a:lnSpc>
                <a:spcPct val="80000"/>
              </a:lnSpc>
              <a:buFontTx/>
              <a:buNone/>
            </a:pPr>
            <a:endParaRPr lang="pl-PL" altLang="pl-PL" sz="2400" b="1" dirty="0"/>
          </a:p>
          <a:p>
            <a:pPr algn="just">
              <a:lnSpc>
                <a:spcPct val="80000"/>
              </a:lnSpc>
              <a:buFontTx/>
              <a:buNone/>
            </a:pPr>
            <a:endParaRPr lang="pl-PL" altLang="pl-PL" sz="2400" b="1" dirty="0"/>
          </a:p>
        </p:txBody>
      </p:sp>
      <p:sp>
        <p:nvSpPr>
          <p:cNvPr id="5" name="Symbol zastępczy numeru slajdu 4"/>
          <p:cNvSpPr>
            <a:spLocks noGrp="1" noChangeAspect="1"/>
          </p:cNvSpPr>
          <p:nvPr>
            <p:ph type="sldNum" sz="quarter" idx="12"/>
          </p:nvPr>
        </p:nvSpPr>
        <p:spPr>
          <a:xfrm>
            <a:off x="8559529" y="0"/>
            <a:ext cx="584471" cy="250031"/>
          </a:xfrm>
        </p:spPr>
        <p:txBody>
          <a:bodyPr/>
          <a:lstStyle/>
          <a:p>
            <a:r>
              <a:rPr lang="pl-PL" altLang="pl-PL" sz="1050" dirty="0" smtClean="0">
                <a:solidFill>
                  <a:schemeClr val="bg1"/>
                </a:solidFill>
                <a:latin typeface="Calibri" panose="020F0502020204030204" pitchFamily="34" charset="0"/>
              </a:rPr>
              <a:t>str. </a:t>
            </a:r>
            <a:fld id="{1DFBDD2E-0A89-4F6F-B71E-D6B8232A8557}" type="slidenum">
              <a:rPr lang="pl-PL" altLang="pl-PL" sz="1400" smtClean="0">
                <a:solidFill>
                  <a:schemeClr val="bg1"/>
                </a:solidFill>
                <a:latin typeface="Calibri" panose="020F0502020204030204" pitchFamily="34" charset="0"/>
              </a:rPr>
              <a:pPr/>
              <a:t>2</a:t>
            </a:fld>
            <a:endParaRPr lang="pl-PL" altLang="pl-PL" sz="2000" dirty="0">
              <a:solidFill>
                <a:schemeClr val="bg1"/>
              </a:solidFill>
              <a:latin typeface="Calibri" panose="020F0502020204030204" pitchFamily="34" charset="0"/>
            </a:endParaRPr>
          </a:p>
        </p:txBody>
      </p:sp>
      <p:sp>
        <p:nvSpPr>
          <p:cNvPr id="10" name="Symbol zastępczy zawartości 1"/>
          <p:cNvSpPr>
            <a:spLocks noGrp="1"/>
          </p:cNvSpPr>
          <p:nvPr>
            <p:ph sz="quarter" idx="2"/>
          </p:nvPr>
        </p:nvSpPr>
        <p:spPr>
          <a:xfrm>
            <a:off x="597391" y="1820300"/>
            <a:ext cx="8295089" cy="4633035"/>
          </a:xfrm>
        </p:spPr>
        <p:txBody>
          <a:bodyPr>
            <a:normAutofit/>
          </a:bodyPr>
          <a:lstStyle/>
          <a:p>
            <a:r>
              <a:rPr lang="pl-PL" dirty="0" smtClean="0"/>
              <a:t> Rodzaje </a:t>
            </a:r>
            <a:r>
              <a:rPr lang="pl-PL" dirty="0"/>
              <a:t>i budowa ratowniczego sprzętu </a:t>
            </a:r>
            <a:r>
              <a:rPr lang="pl-PL" dirty="0" smtClean="0"/>
              <a:t>pneumatycznego;</a:t>
            </a:r>
          </a:p>
          <a:p>
            <a:r>
              <a:rPr lang="pl-PL" dirty="0" smtClean="0"/>
              <a:t> </a:t>
            </a:r>
            <a:r>
              <a:rPr lang="pl-PL" dirty="0"/>
              <a:t>Parametry </a:t>
            </a:r>
            <a:r>
              <a:rPr lang="pl-PL" dirty="0" smtClean="0"/>
              <a:t>narzędzi i osprzętu;</a:t>
            </a:r>
          </a:p>
          <a:p>
            <a:r>
              <a:rPr lang="pl-PL" dirty="0" smtClean="0"/>
              <a:t> </a:t>
            </a:r>
            <a:r>
              <a:rPr lang="pl-PL" dirty="0"/>
              <a:t>Obsługa ratowniczych zestawów </a:t>
            </a:r>
            <a:r>
              <a:rPr lang="pl-PL" dirty="0" smtClean="0"/>
              <a:t>pneumatycznych</a:t>
            </a:r>
            <a:r>
              <a:rPr lang="pl-PL" dirty="0"/>
              <a:t>.</a:t>
            </a:r>
          </a:p>
          <a:p>
            <a:endParaRPr lang="pl-PL" dirty="0"/>
          </a:p>
          <a:p>
            <a:endParaRPr lang="pl-PL" dirty="0" smtClean="0"/>
          </a:p>
          <a:p>
            <a:pPr marL="118872" indent="0" algn="r">
              <a:buNone/>
            </a:pPr>
            <a:r>
              <a:rPr lang="pl-PL" dirty="0" smtClean="0"/>
              <a:t>Czas: 2T</a:t>
            </a:r>
            <a:endParaRPr lang="pl-PL" dirty="0"/>
          </a:p>
          <a:p>
            <a:endParaRPr lang="pl-PL" dirty="0">
              <a:latin typeface="Arial" panose="020B0604020202020204" pitchFamily="34" charset="0"/>
              <a:cs typeface="Arial" panose="020B0604020202020204" pitchFamily="34" charset="0"/>
            </a:endParaRPr>
          </a:p>
        </p:txBody>
      </p:sp>
      <p:pic>
        <p:nvPicPr>
          <p:cNvPr id="11" name="Obraz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2439" y="254969"/>
            <a:ext cx="822216" cy="935708"/>
          </a:xfrm>
          <a:prstGeom prst="rect">
            <a:avLst/>
          </a:prstGeom>
        </p:spPr>
      </p:pic>
    </p:spTree>
    <p:extLst>
      <p:ext uri="{BB962C8B-B14F-4D97-AF65-F5344CB8AC3E}">
        <p14:creationId xmlns:p14="http://schemas.microsoft.com/office/powerpoint/2010/main" val="1537176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Shape 3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361" name="Shape 36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62" name="Shape 3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20</a:t>
            </a:fld>
            <a:endParaRPr lang="pl-PL" sz="1400" b="0" i="0" u="none" strike="noStrike" cap="none">
              <a:solidFill>
                <a:schemeClr val="lt1"/>
              </a:solidFill>
              <a:latin typeface="Calibri"/>
              <a:ea typeface="Calibri"/>
              <a:cs typeface="Calibri"/>
              <a:sym typeface="Calibri"/>
            </a:endParaRPr>
          </a:p>
        </p:txBody>
      </p:sp>
      <p:sp>
        <p:nvSpPr>
          <p:cNvPr id="363" name="Shape 36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sp>
        <p:nvSpPr>
          <p:cNvPr id="364" name="Shape 364"/>
          <p:cNvSpPr txBox="1">
            <a:spLocks noGrp="1"/>
          </p:cNvSpPr>
          <p:nvPr>
            <p:ph type="body" idx="2"/>
          </p:nvPr>
        </p:nvSpPr>
        <p:spPr>
          <a:xfrm>
            <a:off x="6092551" y="53095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65" name="Shape 36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66" name="Shape 366"/>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Wymienione zalety siłowników pneumatycznych wysokociśnieniowych pozwalają na wykonanie czynności ratowniczych w niedługim czasie i z dużą precyzją poprzez bezstopniowe napełnianie/opróżnianie ich wnętrza powietrzem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8.  Złożony zestaw ratowniczy pneumatyczny wysokociśnieniowy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367" name="Shape 367"/>
          <p:cNvPicPr preferRelativeResize="0"/>
          <p:nvPr/>
        </p:nvPicPr>
        <p:blipFill rotWithShape="1">
          <a:blip r:embed="rId4">
            <a:alphaModFix/>
          </a:blip>
          <a:srcRect/>
          <a:stretch/>
        </p:blipFill>
        <p:spPr>
          <a:xfrm>
            <a:off x="2051719" y="2924943"/>
            <a:ext cx="4968551" cy="3495157"/>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Shape 373"/>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374" name="Shape 374"/>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75" name="Shape 37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21</a:t>
            </a:fld>
            <a:endParaRPr lang="pl-PL" sz="1400" b="0" i="0" u="none" strike="noStrike" cap="none">
              <a:solidFill>
                <a:schemeClr val="lt1"/>
              </a:solidFill>
              <a:latin typeface="Calibri"/>
              <a:ea typeface="Calibri"/>
              <a:cs typeface="Calibri"/>
              <a:sym typeface="Calibri"/>
            </a:endParaRPr>
          </a:p>
        </p:txBody>
      </p:sp>
      <p:sp>
        <p:nvSpPr>
          <p:cNvPr id="376" name="Shape 37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77" name="Shape 37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78" name="Shape 378"/>
          <p:cNvSpPr txBox="1">
            <a:spLocks noGrp="1"/>
          </p:cNvSpPr>
          <p:nvPr>
            <p:ph type="body" idx="2"/>
          </p:nvPr>
        </p:nvSpPr>
        <p:spPr>
          <a:xfrm>
            <a:off x="179511" y="1484783"/>
            <a:ext cx="8784976" cy="5373216"/>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W celu złożenia zestawu należy:</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skontrolować gniazdo gwintowe butli,</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odkręcić (w lewą stronę) śrubę nastawną zmniejszając nacisk na zawór przeponowy (redukcyjny)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zakręcić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podłączyć reduktor do gniazda gwintowego butli (1),</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okręcić butlę z powietrzem lub podłączyć pod źródło zasilania (3),</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ustawić wymagane ciśnienie robocze na manometrze niskiego ciśnienia (6) poprzez dokręcenie (w prawą stronę) śruby nastawnej zaworu przeponowego (redukcyjnego) (5),</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przekazać ciśnienie robocze do przewodu odkręcając zawór iglicowy reduktora (2),</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siłownik pneumatyczny jest gotowy do użycia,</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aby napełnić siłownik powietrzem, dźwignię (9) należy odciągnąć do tyłu, lub powoli otworzyć zawór kulowy (10), lub wcisnąć zawór oznaczony plusem (9), </a:t>
            </a:r>
          </a:p>
          <a:p>
            <a:pPr marL="0" marR="0" lvl="0" indent="0" algn="l" rtl="0">
              <a:lnSpc>
                <a:spcPct val="100000"/>
              </a:lnSpc>
              <a:spcBef>
                <a:spcPts val="0"/>
              </a:spcBef>
              <a:spcAft>
                <a:spcPts val="0"/>
              </a:spcAft>
              <a:buClr>
                <a:schemeClr val="accent1"/>
              </a:buClr>
              <a:buSzPct val="80000"/>
              <a:buFont typeface="Noto Sans Symbols"/>
              <a:buChar char="❑"/>
            </a:pPr>
            <a:r>
              <a:rPr lang="pl-PL" sz="1900" b="0" i="0" u="none" strike="noStrike" cap="none">
                <a:solidFill>
                  <a:schemeClr val="dk1"/>
                </a:solidFill>
                <a:latin typeface="Arial"/>
                <a:ea typeface="Arial"/>
                <a:cs typeface="Arial"/>
                <a:sym typeface="Arial"/>
              </a:rPr>
              <a:t> kontrolować manometry (11) [1,2,3,4].</a:t>
            </a: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385" name="Shape 385"/>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386" name="Shape 38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22</a:t>
            </a:fld>
            <a:endParaRPr lang="pl-PL" sz="1400" b="0" i="0" u="none" strike="noStrike" cap="none">
              <a:solidFill>
                <a:schemeClr val="lt1"/>
              </a:solidFill>
              <a:latin typeface="Calibri"/>
              <a:ea typeface="Calibri"/>
              <a:cs typeface="Calibri"/>
              <a:sym typeface="Calibri"/>
            </a:endParaRPr>
          </a:p>
        </p:txBody>
      </p:sp>
      <p:sp>
        <p:nvSpPr>
          <p:cNvPr id="387" name="Shape 38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388" name="Shape 38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389" name="Shape 389"/>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9. Obsługa elementów zestawu [1, 2,3,4].</a:t>
            </a:r>
          </a:p>
        </p:txBody>
      </p:sp>
      <p:pic>
        <p:nvPicPr>
          <p:cNvPr id="390" name="Shape 390"/>
          <p:cNvPicPr preferRelativeResize="0"/>
          <p:nvPr/>
        </p:nvPicPr>
        <p:blipFill rotWithShape="1">
          <a:blip r:embed="rId4">
            <a:alphaModFix/>
          </a:blip>
          <a:srcRect/>
          <a:stretch/>
        </p:blipFill>
        <p:spPr>
          <a:xfrm>
            <a:off x="1475655" y="1700808"/>
            <a:ext cx="2883998" cy="2232248"/>
          </a:xfrm>
          <a:prstGeom prst="rect">
            <a:avLst/>
          </a:prstGeom>
          <a:noFill/>
          <a:ln>
            <a:noFill/>
          </a:ln>
        </p:spPr>
      </p:pic>
      <p:pic>
        <p:nvPicPr>
          <p:cNvPr id="391" name="Shape 391"/>
          <p:cNvPicPr preferRelativeResize="0"/>
          <p:nvPr/>
        </p:nvPicPr>
        <p:blipFill rotWithShape="1">
          <a:blip r:embed="rId5">
            <a:alphaModFix/>
          </a:blip>
          <a:srcRect/>
          <a:stretch/>
        </p:blipFill>
        <p:spPr>
          <a:xfrm>
            <a:off x="5220071" y="1700808"/>
            <a:ext cx="2465855" cy="2232248"/>
          </a:xfrm>
          <a:prstGeom prst="rect">
            <a:avLst/>
          </a:prstGeom>
          <a:noFill/>
          <a:ln>
            <a:noFill/>
          </a:ln>
        </p:spPr>
      </p:pic>
      <p:pic>
        <p:nvPicPr>
          <p:cNvPr id="392" name="Shape 392"/>
          <p:cNvPicPr preferRelativeResize="0"/>
          <p:nvPr/>
        </p:nvPicPr>
        <p:blipFill rotWithShape="1">
          <a:blip r:embed="rId6">
            <a:alphaModFix/>
          </a:blip>
          <a:srcRect/>
          <a:stretch/>
        </p:blipFill>
        <p:spPr>
          <a:xfrm>
            <a:off x="1691680" y="4077071"/>
            <a:ext cx="2520279" cy="2232248"/>
          </a:xfrm>
          <a:prstGeom prst="rect">
            <a:avLst/>
          </a:prstGeom>
          <a:noFill/>
          <a:ln>
            <a:noFill/>
          </a:ln>
        </p:spPr>
      </p:pic>
      <p:pic>
        <p:nvPicPr>
          <p:cNvPr id="393" name="Shape 393"/>
          <p:cNvPicPr preferRelativeResize="0"/>
          <p:nvPr/>
        </p:nvPicPr>
        <p:blipFill rotWithShape="1">
          <a:blip r:embed="rId7">
            <a:alphaModFix/>
          </a:blip>
          <a:srcRect/>
          <a:stretch/>
        </p:blipFill>
        <p:spPr>
          <a:xfrm>
            <a:off x="5004048" y="4077071"/>
            <a:ext cx="2976330" cy="223224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Shape 399"/>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00" name="Shape 400"/>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401" name="Shape 40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23</a:t>
            </a:fld>
            <a:endParaRPr lang="pl-PL" sz="1400" b="0" i="0" u="none" strike="noStrike" cap="none">
              <a:solidFill>
                <a:schemeClr val="lt1"/>
              </a:solidFill>
              <a:latin typeface="Calibri"/>
              <a:ea typeface="Calibri"/>
              <a:cs typeface="Calibri"/>
              <a:sym typeface="Calibri"/>
            </a:endParaRPr>
          </a:p>
        </p:txBody>
      </p:sp>
      <p:sp>
        <p:nvSpPr>
          <p:cNvPr id="402" name="Shape 40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03" name="Shape 40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04" name="Shape 40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Jeśli osiągnięte zostanie dane ciśnienie lub gdy zostanie osiągnięta wysokość podnoszenia, należy zwolnić dźwignię lub zamknąć zawór kulowy. Zintegrowany zawór bezpieczeństwa zadziała automatycznie wtedy, gdy przekroczone zostanie maksymalne ciśnienie robocze 0,8 MPa lub gdy na skutek dodatkowego obciążenia siłownika nastąpi wzrost ciśnienia w poduszce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Należy cały czas kontrolować zachowanie podnoszonego ciężaru!!!</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zależności od typu ciężaru, jego położenia i zachowania podczas podnoszenia, siłowniki należy napełniać: jednoczenie i równomiernie lub stopniowo, ewentualnie najpierw jeden, następnie drugi siłownik. Należy zachować bezpieczną odległość od podnoszonego obiektu! Nie wolno stać tuż przy siłownikach, ponieważ w przypadku niewłaściwego napełniania siłowników mogą one wystrzelić. Przy napełnianiu siłowników nie należy zostawiać sterownika i źródła powietrza bez kontroli. Podczas napełniania siłowników nie wolno odłączać sterownika od poduszek [1,2,3].</a:t>
            </a: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411" name="Shape 41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24</a:t>
            </a:fld>
            <a:endParaRPr lang="pl-PL" sz="1400" b="0" i="0" u="none" strike="noStrike" cap="none">
              <a:solidFill>
                <a:schemeClr val="lt1"/>
              </a:solidFill>
              <a:latin typeface="Calibri"/>
              <a:ea typeface="Calibri"/>
              <a:cs typeface="Calibri"/>
              <a:sym typeface="Calibri"/>
            </a:endParaRPr>
          </a:p>
        </p:txBody>
      </p:sp>
      <p:sp>
        <p:nvSpPr>
          <p:cNvPr id="412" name="Shape 41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13" name="Shape 41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14" name="Shape 41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457200" marR="0" lvl="0" indent="-45720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1. Dobranie siłownika do masy unoszonego przedmiotu.</a:t>
            </a:r>
          </a:p>
          <a:p>
            <a:pPr marL="457200" marR="0" lvl="0" indent="-45720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2. Miejsce, w którym będzie znajdował się siłownik należy oczyścić z kawałków szkła i innych przedmiotów, które mogą go uszkodzić. Jeśli podłoże jest śliskie, np. z powodu plam z oleju lub zalegającego lodu, powinno się stosować piasek lub inną ziarnistą substancję jako podsypkę. Jeśli podłoże jest miękkie i niepewne, pod poduszkę należy podłożyć płytę stabilizującą - podkładki z pianki neoprenowej.</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3. Jeśli między gruntem, a obiektem, który trzeba podnieść jest więcej niż ok. 70 mm prześwitu (rys.10), należy wznieść solidną podstawę w miejscu, w którym będzie umieszczony siłownik, zostawiając miejsce na siłownik. Górna powierzchnia podstawy powinna być jednolita, bez żadnych szczelin aby zapobiec zahaczeniu siłownika podczas napełniania.</a:t>
            </a:r>
          </a:p>
        </p:txBody>
      </p:sp>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1" name="Shape 42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25</a:t>
            </a:fld>
            <a:endParaRPr lang="pl-PL" sz="1400" b="0" i="0" u="none" strike="noStrike" cap="none">
              <a:solidFill>
                <a:schemeClr val="lt1"/>
              </a:solidFill>
              <a:latin typeface="Calibri"/>
              <a:ea typeface="Calibri"/>
              <a:cs typeface="Calibri"/>
              <a:sym typeface="Calibri"/>
            </a:endParaRPr>
          </a:p>
        </p:txBody>
      </p:sp>
      <p:sp>
        <p:nvSpPr>
          <p:cNvPr id="422" name="Shape 42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23" name="Shape 42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24" name="Shape 424"/>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4. Po każdej stronie podstawy należy wznieść dodatkowe podpory (rys.11) redukuje to wysokość z jakiej podnoszony obiekt spadnie w przypadku ewentualnego uszkodzenia systemu pneumatycznego.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5. Należy wsunąć siłownik pod środek obiektu i umieścić ją na podstawie. Końcówka do napełniania powinna wystawać z prawej lub lewej strony podnoszonego obiektu. Należy upewnić się, że siłownik styka się z możliwie największą powierzchnią podnoszonego obiektu, ponieważ zbyt małe pole styku może spowodować zsunięcie się ciężaru.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6. Napełnić siłownik do uzyskania pożądanej wysokości, potem dodać podpory tak wysoko jak to możliwe (rys.11). Jeśli w akcji bierze udział wystarczająca ilość osób, zaleca się podwyższanie podpór jednocześnie ze zwiększaniem wysokości podniesienia.</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1" name="Shape 43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26</a:t>
            </a:fld>
            <a:endParaRPr lang="pl-PL" sz="1400" b="0" i="0" u="none" strike="noStrike" cap="none">
              <a:solidFill>
                <a:schemeClr val="lt1"/>
              </a:solidFill>
              <a:latin typeface="Calibri"/>
              <a:ea typeface="Calibri"/>
              <a:cs typeface="Calibri"/>
              <a:sym typeface="Calibri"/>
            </a:endParaRPr>
          </a:p>
        </p:txBody>
      </p:sp>
      <p:sp>
        <p:nvSpPr>
          <p:cNvPr id="432" name="Shape 43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33" name="Shape 43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34" name="Shape 434"/>
          <p:cNvSpPr txBox="1">
            <a:spLocks noGrp="1"/>
          </p:cNvSpPr>
          <p:nvPr>
            <p:ph type="body" idx="2"/>
          </p:nvPr>
        </p:nvSpPr>
        <p:spPr>
          <a:xfrm>
            <a:off x="251519" y="2708919"/>
            <a:ext cx="8616268" cy="266429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za pomocą jednego siłownika pneumatycznego wysokociśnieniowego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7. Powoli opróżnić siłownik, pozwalając ciężarowi wesprzeć się na podporach.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8. Usunąć siłownik i podstawę jeśli obszar pracy znajduje się pod punktem podnoszenia [1,2,3].</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1" name="Shape 44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27</a:t>
            </a:fld>
            <a:endParaRPr lang="pl-PL" sz="1400" b="0" i="0" u="none" strike="noStrike" cap="none">
              <a:solidFill>
                <a:schemeClr val="lt1"/>
              </a:solidFill>
              <a:latin typeface="Calibri"/>
              <a:ea typeface="Calibri"/>
              <a:cs typeface="Calibri"/>
              <a:sym typeface="Calibri"/>
            </a:endParaRPr>
          </a:p>
        </p:txBody>
      </p:sp>
      <p:sp>
        <p:nvSpPr>
          <p:cNvPr id="442" name="Shape 44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43" name="Shape 44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44" name="Shape 444"/>
          <p:cNvSpPr txBox="1">
            <a:spLocks noGrp="1"/>
          </p:cNvSpPr>
          <p:nvPr>
            <p:ph type="body" idx="2"/>
          </p:nvPr>
        </p:nvSpPr>
        <p:spPr>
          <a:xfrm>
            <a:off x="251519" y="2276872"/>
            <a:ext cx="8616268" cy="381642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Przeciwwskazania stosowania siłowników wysokociśnieniowych.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siłowników na podłożu grząskim i piaszczystym,</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do unoszenia przedmiotów o cienkiej ściance,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na powierzchniach nieregularnych, o ostrych zakończeniach, które mogłyby uszkodzić strukturę materiału siłownika,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stosować do unoszenia przedmiotów o powierzchniach zaoliwionych i śliskich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Uwaga: Wykonywanie jakichkolwiek czynności pod uniesionym ciężarem może nastąpić tylko pod warunkiem wcześniejszego zabezpieczenia podporami. </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1" name="Shape 45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28</a:t>
            </a:fld>
            <a:endParaRPr lang="pl-PL" sz="1400" b="0" i="0" u="none" strike="noStrike" cap="none">
              <a:solidFill>
                <a:schemeClr val="lt1"/>
              </a:solidFill>
              <a:latin typeface="Calibri"/>
              <a:ea typeface="Calibri"/>
              <a:cs typeface="Calibri"/>
              <a:sym typeface="Calibri"/>
            </a:endParaRPr>
          </a:p>
        </p:txBody>
      </p:sp>
      <p:sp>
        <p:nvSpPr>
          <p:cNvPr id="452" name="Shape 45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53" name="Shape 4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54" name="Shape 454"/>
          <p:cNvSpPr txBox="1">
            <a:spLocks noGrp="1"/>
          </p:cNvSpPr>
          <p:nvPr>
            <p:ph type="body" idx="2"/>
          </p:nvPr>
        </p:nvSpPr>
        <p:spPr>
          <a:xfrm>
            <a:off x="251519" y="1556791"/>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10. Wznoszenie podstawy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11. Wznoszenie podpór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p:txBody>
      </p:sp>
      <p:pic>
        <p:nvPicPr>
          <p:cNvPr id="455" name="Shape 455"/>
          <p:cNvPicPr preferRelativeResize="0"/>
          <p:nvPr/>
        </p:nvPicPr>
        <p:blipFill rotWithShape="1">
          <a:blip r:embed="rId4">
            <a:alphaModFix/>
          </a:blip>
          <a:srcRect/>
          <a:stretch/>
        </p:blipFill>
        <p:spPr>
          <a:xfrm>
            <a:off x="875845" y="1700808"/>
            <a:ext cx="7392309" cy="1800199"/>
          </a:xfrm>
          <a:prstGeom prst="rect">
            <a:avLst/>
          </a:prstGeom>
          <a:noFill/>
          <a:ln>
            <a:noFill/>
          </a:ln>
        </p:spPr>
      </p:pic>
      <p:pic>
        <p:nvPicPr>
          <p:cNvPr id="456" name="Shape 456"/>
          <p:cNvPicPr preferRelativeResize="0"/>
          <p:nvPr/>
        </p:nvPicPr>
        <p:blipFill rotWithShape="1">
          <a:blip r:embed="rId5">
            <a:alphaModFix/>
          </a:blip>
          <a:srcRect/>
          <a:stretch/>
        </p:blipFill>
        <p:spPr>
          <a:xfrm>
            <a:off x="1043608" y="4149080"/>
            <a:ext cx="7128792" cy="1823221"/>
          </a:xfrm>
          <a:prstGeom prst="rect">
            <a:avLst/>
          </a:prstGeom>
          <a:noFill/>
          <a:ln>
            <a:noFill/>
          </a:ln>
        </p:spPr>
      </p:pic>
      <p:sp>
        <p:nvSpPr>
          <p:cNvPr id="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3" name="Shape 46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29</a:t>
            </a:fld>
            <a:endParaRPr lang="pl-PL" sz="1400" b="0" i="0" u="none" strike="noStrike" cap="none">
              <a:solidFill>
                <a:schemeClr val="lt1"/>
              </a:solidFill>
              <a:latin typeface="Calibri"/>
              <a:ea typeface="Calibri"/>
              <a:cs typeface="Calibri"/>
              <a:sym typeface="Calibri"/>
            </a:endParaRPr>
          </a:p>
        </p:txBody>
      </p:sp>
      <p:sp>
        <p:nvSpPr>
          <p:cNvPr id="464" name="Shape 46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65" name="Shape 46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66" name="Shape 466"/>
          <p:cNvSpPr txBox="1">
            <a:spLocks noGrp="1"/>
          </p:cNvSpPr>
          <p:nvPr>
            <p:ph type="body" idx="2"/>
          </p:nvPr>
        </p:nvSpPr>
        <p:spPr>
          <a:xfrm>
            <a:off x="251519" y="1844824"/>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Unoszenie ciężaru z użyciem dwóch siłowników pneumatycznych wysokociśnieniowych.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Aby zwiększyć wysokość unoszenia można użyć dwóch siłowników, kładąc mniejszy na większy. Końcówki do napełniania powinny być skierowane na zewnątrz podnoszonego obiektu, każda w inną stronę. Nigdy nie należy kłaść na sobie więcej niż dwóch siłowników. Podobnie jak przy podnoszeniu jednym siłownikiem, należy stosować podpory pod podnoszonym obiektem. Najpierw należy napompować siłownik większy, leżący pod spodem co powoduje, że mniejszy siłownik, leżący na wierzchu, styka się z obiektem, który będzie podnoszony. Następnie należy maksymalnie napełnić mniejszy siłownik i, w razie potrzeby, dopełnić dolny siłownik, aż konieczna wysokość zostanie osiągnięta. Po zakończeniu powoli opróżnić siłowniki [1,2,3].</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0" u="none" strike="noStrike" cap="none">
                <a:solidFill>
                  <a:srgbClr val="FFC700"/>
                </a:solidFill>
                <a:latin typeface="Calibri"/>
                <a:ea typeface="Calibri"/>
                <a:cs typeface="Calibri"/>
                <a:sym typeface="Calibri"/>
              </a:rPr>
              <a:t>Ratownicze zestawy pneumatyczne – wstęp.</a:t>
            </a:r>
          </a:p>
        </p:txBody>
      </p:sp>
      <p:sp>
        <p:nvSpPr>
          <p:cNvPr id="121" name="Shape 12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22" name="Shape 12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a:t>
            </a:fld>
            <a:endParaRPr lang="pl-PL" sz="1400" b="0" i="0" u="none" strike="noStrike" cap="none">
              <a:solidFill>
                <a:schemeClr val="lt1"/>
              </a:solidFill>
              <a:latin typeface="Calibri"/>
              <a:ea typeface="Calibri"/>
              <a:cs typeface="Calibri"/>
              <a:sym typeface="Calibri"/>
            </a:endParaRPr>
          </a:p>
        </p:txBody>
      </p:sp>
      <p:sp>
        <p:nvSpPr>
          <p:cNvPr id="123" name="Shape 123"/>
          <p:cNvSpPr txBox="1">
            <a:spLocks noGrp="1"/>
          </p:cNvSpPr>
          <p:nvPr>
            <p:ph type="body" idx="2"/>
          </p:nvPr>
        </p:nvSpPr>
        <p:spPr>
          <a:xfrm>
            <a:off x="282437" y="1702734"/>
            <a:ext cx="8616268" cy="388843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Ratownicze zestawy pneumatyczne to zbiór wzajemnie połączonych ze sobą elementów tworzących urządzenie zdolne do wykonania pracy podczas prowadzenia działań ratowniczych. Czynnikiem roboczym zestawu pneumatycznego jest sprężone powietrze. Wybór i zastosowanie poduszek powietrznych zależy od różnych czynników, między innymi jak wymagana wysokość podnoszenia, siła podnoszenia czy kształt obiektu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Ratownicze zestawy pneumatyczne, wykorzystywane przez straż pożarną ze względu na zastosowanie, dzielą się na dwa podstawowe typy: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pneumatyczne zestawy siłowe,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pneumatyczne zestawy uszczelniające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dirty="0">
              <a:solidFill>
                <a:schemeClr val="dk1"/>
              </a:solidFill>
              <a:latin typeface="Arial"/>
              <a:ea typeface="Arial"/>
              <a:cs typeface="Arial"/>
              <a:sym typeface="Arial"/>
            </a:endParaRPr>
          </a:p>
        </p:txBody>
      </p:sp>
      <p:pic>
        <p:nvPicPr>
          <p:cNvPr id="124" name="Shape 124"/>
          <p:cNvPicPr preferRelativeResize="0"/>
          <p:nvPr/>
        </p:nvPicPr>
        <p:blipFill rotWithShape="1">
          <a:blip r:embed="rId3">
            <a:alphaModFix/>
          </a:blip>
          <a:srcRect/>
          <a:stretch/>
        </p:blipFill>
        <p:spPr>
          <a:xfrm>
            <a:off x="282437" y="254967"/>
            <a:ext cx="822300" cy="9356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3" name="Shape 4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30</a:t>
            </a:fld>
            <a:endParaRPr lang="pl-PL" sz="1400" b="0" i="0" u="none" strike="noStrike" cap="none">
              <a:solidFill>
                <a:schemeClr val="lt1"/>
              </a:solidFill>
              <a:latin typeface="Calibri"/>
              <a:ea typeface="Calibri"/>
              <a:cs typeface="Calibri"/>
              <a:sym typeface="Calibri"/>
            </a:endParaRPr>
          </a:p>
        </p:txBody>
      </p:sp>
      <p:sp>
        <p:nvSpPr>
          <p:cNvPr id="474" name="Shape 47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75" name="Shape 47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76" name="Shape 476"/>
          <p:cNvSpPr txBox="1">
            <a:spLocks noGrp="1"/>
          </p:cNvSpPr>
          <p:nvPr>
            <p:ph type="body" idx="2"/>
          </p:nvPr>
        </p:nvSpPr>
        <p:spPr>
          <a:xfrm>
            <a:off x="251519" y="2420888"/>
            <a:ext cx="8616268" cy="316835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12. Poprawne zastosowanie siłowników [1,2,3].                 Rysunek nr 13. Niepoprawne zastosowanie siłowników [1,2,3].</a:t>
            </a:r>
          </a:p>
        </p:txBody>
      </p:sp>
      <p:pic>
        <p:nvPicPr>
          <p:cNvPr id="477" name="Shape 477"/>
          <p:cNvPicPr preferRelativeResize="0"/>
          <p:nvPr/>
        </p:nvPicPr>
        <p:blipFill rotWithShape="1">
          <a:blip r:embed="rId4">
            <a:alphaModFix/>
          </a:blip>
          <a:srcRect/>
          <a:stretch/>
        </p:blipFill>
        <p:spPr>
          <a:xfrm>
            <a:off x="611560" y="2852935"/>
            <a:ext cx="3761451" cy="2376263"/>
          </a:xfrm>
          <a:prstGeom prst="rect">
            <a:avLst/>
          </a:prstGeom>
          <a:noFill/>
          <a:ln>
            <a:noFill/>
          </a:ln>
        </p:spPr>
      </p:pic>
      <p:pic>
        <p:nvPicPr>
          <p:cNvPr id="478" name="Shape 478"/>
          <p:cNvPicPr preferRelativeResize="0"/>
          <p:nvPr/>
        </p:nvPicPr>
        <p:blipFill rotWithShape="1">
          <a:blip r:embed="rId5">
            <a:alphaModFix/>
          </a:blip>
          <a:srcRect/>
          <a:stretch/>
        </p:blipFill>
        <p:spPr>
          <a:xfrm>
            <a:off x="4932039" y="2852935"/>
            <a:ext cx="3100666" cy="2376263"/>
          </a:xfrm>
          <a:prstGeom prst="rect">
            <a:avLst/>
          </a:prstGeom>
          <a:noFill/>
          <a:ln>
            <a:noFill/>
          </a:ln>
        </p:spPr>
      </p:pic>
      <p:sp>
        <p:nvSpPr>
          <p:cNvPr id="10"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5" name="Shape 48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31</a:t>
            </a:fld>
            <a:endParaRPr lang="pl-PL" sz="1400" b="0" i="0" u="none" strike="noStrike" cap="none">
              <a:solidFill>
                <a:schemeClr val="lt1"/>
              </a:solidFill>
              <a:latin typeface="Calibri"/>
              <a:ea typeface="Calibri"/>
              <a:cs typeface="Calibri"/>
              <a:sym typeface="Calibri"/>
            </a:endParaRPr>
          </a:p>
        </p:txBody>
      </p:sp>
      <p:sp>
        <p:nvSpPr>
          <p:cNvPr id="486" name="Shape 48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487" name="Shape 48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488" name="Shape 488"/>
          <p:cNvSpPr txBox="1">
            <a:spLocks noGrp="1"/>
          </p:cNvSpPr>
          <p:nvPr>
            <p:ph type="body" idx="2"/>
          </p:nvPr>
        </p:nvSpPr>
        <p:spPr>
          <a:xfrm>
            <a:off x="1979711" y="1556791"/>
            <a:ext cx="6888075"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Przy podnoszeniu przedmiotów o nietypowych kształtach (sztaby, szyny, profile) problemem jest to, że nie stykają się one z całą powierzchnią siłownika i mogą uszkodzić wzmocnienia wewnętrzne. Z tego powodu należy umieścić szeroką płytę pomiędzy siłownikiem a obiektem, aby siła podnoszenia była równomiernie rozłożona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Obiektów cylindrycznych, takich jak zbiorniki, nie da się podnieść za pomocą jednego siłownika. Jeśli obiekt taki nie jest na stałe przymocowany do podłoża, będzie przesuwał się tocząc w miarę jak siłownik zacznie nabierać sferycznego kształtu. Dlatego do podnoszenia okrągłych przedmiotów należy używać dwóch siłowników, po jednym z każdej strony obiektu. Powietrze powinno być dostarczane do nich jednocześnie, tak aby napełniały się równomiernie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600" b="0" i="0" u="none" strike="noStrike" cap="none">
                <a:solidFill>
                  <a:schemeClr val="dk1"/>
                </a:solidFill>
                <a:latin typeface="Arial"/>
                <a:ea typeface="Arial"/>
                <a:cs typeface="Arial"/>
                <a:sym typeface="Arial"/>
              </a:rPr>
              <a:t>Siłowniki mogą być także używane do rozdzielenia lub przesuwania przedmiotów. Mogą pojawić się problemy, gdy obiekt ma cienkie ścianki, które mogłyby zostać wgniecione lub połamane przez ciśnienie w siłowniku. Dlatego siłownik powinien być oparty o filar, kolumnę lub inny stały element. Jeśli nie jest to możliwe, należy umieścić szeroką płytę pomiędzy obiektem, a siłownikiem aby zwiększyć powierzchnię, na którą działać będzie siła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p:txBody>
      </p:sp>
      <p:pic>
        <p:nvPicPr>
          <p:cNvPr id="489" name="Shape 489"/>
          <p:cNvPicPr preferRelativeResize="0"/>
          <p:nvPr/>
        </p:nvPicPr>
        <p:blipFill rotWithShape="1">
          <a:blip r:embed="rId4">
            <a:alphaModFix/>
          </a:blip>
          <a:srcRect/>
          <a:stretch/>
        </p:blipFill>
        <p:spPr>
          <a:xfrm>
            <a:off x="251519" y="1556791"/>
            <a:ext cx="1605340" cy="1440160"/>
          </a:xfrm>
          <a:prstGeom prst="rect">
            <a:avLst/>
          </a:prstGeom>
          <a:noFill/>
          <a:ln>
            <a:noFill/>
          </a:ln>
        </p:spPr>
      </p:pic>
      <p:pic>
        <p:nvPicPr>
          <p:cNvPr id="490" name="Shape 490"/>
          <p:cNvPicPr preferRelativeResize="0"/>
          <p:nvPr/>
        </p:nvPicPr>
        <p:blipFill rotWithShape="1">
          <a:blip r:embed="rId5">
            <a:alphaModFix/>
          </a:blip>
          <a:srcRect/>
          <a:stretch/>
        </p:blipFill>
        <p:spPr>
          <a:xfrm>
            <a:off x="251519" y="3356992"/>
            <a:ext cx="1584175" cy="1152128"/>
          </a:xfrm>
          <a:prstGeom prst="rect">
            <a:avLst/>
          </a:prstGeom>
          <a:noFill/>
          <a:ln>
            <a:noFill/>
          </a:ln>
        </p:spPr>
      </p:pic>
      <p:pic>
        <p:nvPicPr>
          <p:cNvPr id="491" name="Shape 491"/>
          <p:cNvPicPr preferRelativeResize="0"/>
          <p:nvPr/>
        </p:nvPicPr>
        <p:blipFill rotWithShape="1">
          <a:blip r:embed="rId6">
            <a:alphaModFix/>
          </a:blip>
          <a:srcRect/>
          <a:stretch/>
        </p:blipFill>
        <p:spPr>
          <a:xfrm>
            <a:off x="251519" y="5157192"/>
            <a:ext cx="1624904" cy="1440160"/>
          </a:xfrm>
          <a:prstGeom prst="rect">
            <a:avLst/>
          </a:prstGeom>
          <a:noFill/>
          <a:ln>
            <a:noFill/>
          </a:ln>
        </p:spPr>
      </p:pic>
      <p:sp>
        <p:nvSpPr>
          <p:cNvPr id="11"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4" name="Shape 534"/>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32</a:t>
            </a:fld>
            <a:endParaRPr lang="pl-PL" sz="1400" b="0" i="0" u="none" strike="noStrike" cap="none">
              <a:solidFill>
                <a:schemeClr val="lt1"/>
              </a:solidFill>
              <a:latin typeface="Calibri"/>
              <a:ea typeface="Calibri"/>
              <a:cs typeface="Calibri"/>
              <a:sym typeface="Calibri"/>
            </a:endParaRPr>
          </a:p>
        </p:txBody>
      </p:sp>
      <p:sp>
        <p:nvSpPr>
          <p:cNvPr id="535" name="Shape 535"/>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36" name="Shape 536"/>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37" name="Shape 537"/>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Wykres wysokości unoszenia w funkcji unoszonej masy [1,2,3].</a:t>
            </a: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Wnioski:</a:t>
            </a: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Reasumując, udźwig siłownika wysokociśnieniowego - wybrzuszającego się jest największy gdy siłownik jest napełniony minimalnie, czyli powierzchnia styku siłownika z obiektem jest największa, a wysokość unoszenia jest najmniejsza. Udźwig siłownika jest najmniejszy gdy siłownik jest napełniony maksymalnie czyli powierzchnia styku siłownika jest najmniejsza, a wysokość unoszenia jest największa. </a:t>
            </a: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Ta zasada dotyczy siłowników wysokociśnieniowych wybrzuszających się [1,2,3].</a:t>
            </a:r>
          </a:p>
        </p:txBody>
      </p:sp>
      <p:pic>
        <p:nvPicPr>
          <p:cNvPr id="538" name="Shape 538"/>
          <p:cNvPicPr preferRelativeResize="0"/>
          <p:nvPr/>
        </p:nvPicPr>
        <p:blipFill rotWithShape="1">
          <a:blip r:embed="rId4">
            <a:alphaModFix/>
          </a:blip>
          <a:srcRect/>
          <a:stretch/>
        </p:blipFill>
        <p:spPr>
          <a:xfrm>
            <a:off x="1396628" y="1988840"/>
            <a:ext cx="6350744" cy="2423092"/>
          </a:xfrm>
          <a:prstGeom prst="rect">
            <a:avLst/>
          </a:prstGeom>
          <a:noFill/>
          <a:ln>
            <a:noFill/>
          </a:ln>
        </p:spPr>
      </p:pic>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5" name="Shape 545"/>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33</a:t>
            </a:fld>
            <a:endParaRPr lang="pl-PL" sz="1400" b="0" i="0" u="none" strike="noStrike" cap="none">
              <a:solidFill>
                <a:schemeClr val="lt1"/>
              </a:solidFill>
              <a:latin typeface="Calibri"/>
              <a:ea typeface="Calibri"/>
              <a:cs typeface="Calibri"/>
              <a:sym typeface="Calibri"/>
            </a:endParaRPr>
          </a:p>
        </p:txBody>
      </p:sp>
      <p:sp>
        <p:nvSpPr>
          <p:cNvPr id="546" name="Shape 546"/>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47" name="Shape 547"/>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48" name="Shape 548"/>
          <p:cNvSpPr txBox="1">
            <a:spLocks noGrp="1"/>
          </p:cNvSpPr>
          <p:nvPr>
            <p:ph type="body" idx="2"/>
          </p:nvPr>
        </p:nvSpPr>
        <p:spPr>
          <a:xfrm>
            <a:off x="251519" y="2204864"/>
            <a:ext cx="8616268" cy="35283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Błędna jest opinia, że aby zwiększyć siłę i wysokość unoszenia należy umieścić na sobie kilka siłowników. Jeśli podnosimy obiekt za pomocą dwóch siłowników ułożonych jeden na drugim, wtedy zwiększona jest jedynie wysokość unoszenia, zaś siła unoszenia jest równa sile mniejszego siłownika.</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Udźwig zestawu będzie wynosił 10 t a wysokość uniesienia 70 cm. Udźwig zestawu przyjmujemy jako udźwig najmniejszego siłownika czyli w tym przypadku 10 t, ponieważ powierzchnia styku siłownika z obiektem nie zmienia się i jest stała. Wysokość zestawu sumujemy poszczególne wysokości siłowników [1,2,3].</a:t>
            </a:r>
          </a:p>
        </p:txBody>
      </p:sp>
      <p:sp>
        <p:nvSpPr>
          <p:cNvPr id="8"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pic>
        <p:nvPicPr>
          <p:cNvPr id="554" name="Shape 554"/>
          <p:cNvPicPr preferRelativeResize="0"/>
          <p:nvPr/>
        </p:nvPicPr>
        <p:blipFill rotWithShape="1">
          <a:blip r:embed="rId3">
            <a:alphaModFix/>
          </a:blip>
          <a:srcRect/>
          <a:stretch/>
        </p:blipFill>
        <p:spPr>
          <a:xfrm>
            <a:off x="2123727" y="1844824"/>
            <a:ext cx="4824535" cy="3732852"/>
          </a:xfrm>
          <a:prstGeom prst="rect">
            <a:avLst/>
          </a:prstGeom>
          <a:noFill/>
          <a:ln>
            <a:noFill/>
          </a:ln>
        </p:spPr>
      </p:pic>
      <p:sp>
        <p:nvSpPr>
          <p:cNvPr id="556" name="Shape 55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34</a:t>
            </a:fld>
            <a:endParaRPr lang="pl-PL" sz="1400" b="0" i="0" u="none" strike="noStrike" cap="none">
              <a:solidFill>
                <a:schemeClr val="lt1"/>
              </a:solidFill>
              <a:latin typeface="Calibri"/>
              <a:ea typeface="Calibri"/>
              <a:cs typeface="Calibri"/>
              <a:sym typeface="Calibri"/>
            </a:endParaRPr>
          </a:p>
        </p:txBody>
      </p:sp>
      <p:sp>
        <p:nvSpPr>
          <p:cNvPr id="557" name="Shape 55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58" name="Shape 558"/>
          <p:cNvPicPr preferRelativeResize="0"/>
          <p:nvPr/>
        </p:nvPicPr>
        <p:blipFill rotWithShape="1">
          <a:blip r:embed="rId4">
            <a:alphaModFix/>
          </a:blip>
          <a:srcRect/>
          <a:stretch/>
        </p:blipFill>
        <p:spPr>
          <a:xfrm>
            <a:off x="282437" y="254967"/>
            <a:ext cx="822214" cy="935708"/>
          </a:xfrm>
          <a:prstGeom prst="rect">
            <a:avLst/>
          </a:prstGeom>
          <a:noFill/>
          <a:ln>
            <a:noFill/>
          </a:ln>
        </p:spPr>
      </p:pic>
      <p:sp>
        <p:nvSpPr>
          <p:cNvPr id="559" name="Shape 559"/>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 udźwig 10 t i wysokość</a:t>
            </a: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uniesienia 30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 udźwig 20 t i wysokość</a:t>
            </a: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uniesienia 40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powierzchnia styku</a:t>
            </a:r>
          </a:p>
        </p:txBody>
      </p:sp>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6" name="Shape 566"/>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35</a:t>
            </a:fld>
            <a:endParaRPr lang="pl-PL" sz="1400" b="0" i="0" u="none" strike="noStrike" cap="none">
              <a:solidFill>
                <a:schemeClr val="lt1"/>
              </a:solidFill>
              <a:latin typeface="Calibri"/>
              <a:ea typeface="Calibri"/>
              <a:cs typeface="Calibri"/>
              <a:sym typeface="Calibri"/>
            </a:endParaRPr>
          </a:p>
        </p:txBody>
      </p:sp>
      <p:sp>
        <p:nvSpPr>
          <p:cNvPr id="567" name="Shape 567"/>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68" name="Shape 568"/>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69" name="Shape 569"/>
          <p:cNvSpPr txBox="1">
            <a:spLocks noGrp="1"/>
          </p:cNvSpPr>
          <p:nvPr>
            <p:ph type="body" idx="2"/>
          </p:nvPr>
        </p:nvSpPr>
        <p:spPr>
          <a:xfrm>
            <a:off x="251519" y="2636911"/>
            <a:ext cx="8616268" cy="259228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udźwig 10 t i wysokość 30 cm			udźwig 12 t i wysokość 50 cm</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570" name="Shape 570"/>
          <p:cNvPicPr preferRelativeResize="0"/>
          <p:nvPr/>
        </p:nvPicPr>
        <p:blipFill rotWithShape="1">
          <a:blip r:embed="rId4">
            <a:alphaModFix/>
          </a:blip>
          <a:srcRect/>
          <a:stretch/>
        </p:blipFill>
        <p:spPr>
          <a:xfrm>
            <a:off x="251519" y="2708919"/>
            <a:ext cx="8640960" cy="1872207"/>
          </a:xfrm>
          <a:prstGeom prst="rect">
            <a:avLst/>
          </a:prstGeom>
          <a:noFill/>
          <a:ln>
            <a:noFill/>
          </a:ln>
        </p:spPr>
      </p:pic>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75"/>
        <p:cNvGrpSpPr/>
        <p:nvPr/>
      </p:nvGrpSpPr>
      <p:grpSpPr>
        <a:xfrm>
          <a:off x="0" y="0"/>
          <a:ext cx="0" cy="0"/>
          <a:chOff x="0" y="0"/>
          <a:chExt cx="0" cy="0"/>
        </a:xfrm>
      </p:grpSpPr>
      <p:sp>
        <p:nvSpPr>
          <p:cNvPr id="577" name="Shape 57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36</a:t>
            </a:fld>
            <a:endParaRPr lang="pl-PL" sz="1400" b="0" i="0" u="none" strike="noStrike" cap="none">
              <a:solidFill>
                <a:schemeClr val="lt1"/>
              </a:solidFill>
              <a:latin typeface="Calibri"/>
              <a:ea typeface="Calibri"/>
              <a:cs typeface="Calibri"/>
              <a:sym typeface="Calibri"/>
            </a:endParaRPr>
          </a:p>
        </p:txBody>
      </p:sp>
      <p:sp>
        <p:nvSpPr>
          <p:cNvPr id="578" name="Shape 57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79" name="Shape 57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80" name="Shape 580"/>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Siła udźwigu - uniesienia zależy od wielkości powierzchni styku siłownika z obiektem. Dlatego siła uniesienia może być zwiększona tylko przez ułożenie siłowników obok siebie (sumujemy powierzchnię styku siłowników z obiektem) i równoczesne ich napełnianie.</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Rysunek powyżej pokazuje dwa siłowniki położone obok siebie na podstawach. Jeden z nich może podnieść 8 ton, drugi 12. Żaden z nich nie podniesie 15 ton. Lecz kiedy będą położone obok siebie, mogą podnieść do 20 ton.</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Należy pamiętać aby siłowniki napełniać jednocześnie i równomiernie, zapobiega to przypadkowemu ześlizgnięciu się unoszonego obiektu z siłowników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a:solidFill>
                  <a:srgbClr val="FF0000"/>
                </a:solidFill>
                <a:latin typeface="Arial"/>
                <a:ea typeface="Arial"/>
                <a:cs typeface="Arial"/>
                <a:sym typeface="Arial"/>
              </a:rPr>
              <a:t>W stos siłowniki jeden na drugi można układać tylko siłowniki wysokociśnieniowe. </a:t>
            </a:r>
            <a:r>
              <a:rPr lang="pl-PL" sz="2000" b="0" i="0" u="none" strike="noStrike" cap="none">
                <a:solidFill>
                  <a:srgbClr val="FF0000"/>
                </a:solidFill>
                <a:latin typeface="Arial"/>
                <a:ea typeface="Arial"/>
                <a:cs typeface="Arial"/>
                <a:sym typeface="Arial"/>
              </a:rPr>
              <a:t> </a:t>
            </a:r>
          </a:p>
        </p:txBody>
      </p:sp>
      <p:sp>
        <p:nvSpPr>
          <p:cNvPr id="9" name="Shape 41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587" name="Shape 587"/>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37</a:t>
            </a:fld>
            <a:endParaRPr lang="pl-PL" sz="1400" b="0" i="0" u="none" strike="noStrike" cap="none">
              <a:solidFill>
                <a:schemeClr val="lt1"/>
              </a:solidFill>
              <a:latin typeface="Calibri"/>
              <a:ea typeface="Calibri"/>
              <a:cs typeface="Calibri"/>
              <a:sym typeface="Calibri"/>
            </a:endParaRPr>
          </a:p>
        </p:txBody>
      </p:sp>
      <p:sp>
        <p:nvSpPr>
          <p:cNvPr id="588" name="Shape 588"/>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589" name="Shape 589"/>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590" name="Shape 590"/>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wysokociśnieniowych wybranych producentów [1,2,3]. </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pic>
        <p:nvPicPr>
          <p:cNvPr id="591" name="Shape 591"/>
          <p:cNvPicPr preferRelativeResize="0"/>
          <p:nvPr/>
        </p:nvPicPr>
        <p:blipFill rotWithShape="1">
          <a:blip r:embed="rId4">
            <a:alphaModFix/>
          </a:blip>
          <a:srcRect/>
          <a:stretch/>
        </p:blipFill>
        <p:spPr>
          <a:xfrm>
            <a:off x="395536" y="2348880"/>
            <a:ext cx="8388424" cy="400428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598" name="Shape 598"/>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38</a:t>
            </a:fld>
            <a:endParaRPr lang="pl-PL" sz="1400" b="0" i="0" u="none" strike="noStrike" cap="none">
              <a:solidFill>
                <a:schemeClr val="lt1"/>
              </a:solidFill>
              <a:latin typeface="Calibri"/>
              <a:ea typeface="Calibri"/>
              <a:cs typeface="Calibri"/>
              <a:sym typeface="Calibri"/>
            </a:endParaRPr>
          </a:p>
        </p:txBody>
      </p:sp>
      <p:sp>
        <p:nvSpPr>
          <p:cNvPr id="599" name="Shape 599"/>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00" name="Shape 600"/>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01" name="Shape 601"/>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17. Z uwagi, że producenci nie podają siły unoszenia przy maksymalnej wysokości unoszenia, na wykresie maksymalną siłę unoszenia podano w przybliżeniu.  [1,2,3].</a:t>
            </a:r>
          </a:p>
        </p:txBody>
      </p:sp>
      <p:pic>
        <p:nvPicPr>
          <p:cNvPr id="602" name="Shape 602"/>
          <p:cNvPicPr preferRelativeResize="0"/>
          <p:nvPr/>
        </p:nvPicPr>
        <p:blipFill rotWithShape="1">
          <a:blip r:embed="rId4">
            <a:alphaModFix/>
          </a:blip>
          <a:srcRect/>
          <a:stretch/>
        </p:blipFill>
        <p:spPr>
          <a:xfrm>
            <a:off x="1358833" y="1628800"/>
            <a:ext cx="6426333" cy="432048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
        <p:nvSpPr>
          <p:cNvPr id="609" name="Shape 60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39</a:t>
            </a:fld>
            <a:endParaRPr lang="pl-PL" sz="1400" b="0" i="0" u="none" strike="noStrike" cap="none">
              <a:solidFill>
                <a:schemeClr val="lt1"/>
              </a:solidFill>
              <a:latin typeface="Calibri"/>
              <a:ea typeface="Calibri"/>
              <a:cs typeface="Calibri"/>
              <a:sym typeface="Calibri"/>
            </a:endParaRPr>
          </a:p>
        </p:txBody>
      </p:sp>
      <p:sp>
        <p:nvSpPr>
          <p:cNvPr id="610" name="Shape 61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11" name="Shape 61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12" name="Shape 612"/>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pneumatyczne niskociśnieniowe są narzędziami ratowniczymi wykorzystującymi do pracy ciśnieniem powietrza o wartości 0,05 i 0,1 MPa zwane potocznie poduszkami wysokiego unoszenia, przystosowane do pracy o podparciu dwupunktowym.</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Siłowniki niskociśnieniowe to elastyczne zbiorniki zamknięte o znacznych gabarytach, kształtem przypominające walec. Forma taka uzyskiwana jest dzięki zastosowaniu wewnętrznych pasów aramidowych, które w chwili napełniania przestrzeni wewnętrznej powietrzem utrzymują powierzchnie robocze (dolną i górną) w stałej odległości od siebie (nie wybrzuszają się).</a:t>
            </a:r>
          </a:p>
          <a:p>
            <a:pPr marL="0" marR="0" lvl="0" indent="0" algn="just" rtl="0">
              <a:lnSpc>
                <a:spcPct val="100000"/>
              </a:lnSpc>
              <a:spcBef>
                <a:spcPts val="0"/>
              </a:spcBef>
              <a:spcAft>
                <a:spcPts val="0"/>
              </a:spcAft>
              <a:buClr>
                <a:schemeClr val="accent1"/>
              </a:buClr>
              <a:buSzPct val="25000"/>
              <a:buFont typeface="Noto Sans Symbols"/>
              <a:buNone/>
            </a:pPr>
            <a:endParaRPr sz="19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900" b="0" i="0" u="none" strike="noStrike" cap="none">
                <a:solidFill>
                  <a:schemeClr val="dk1"/>
                </a:solidFill>
                <a:latin typeface="Arial"/>
                <a:ea typeface="Arial"/>
                <a:cs typeface="Arial"/>
                <a:sym typeface="Arial"/>
              </a:rPr>
              <a:t>Same siłowniki wykonywane są z tkaniny aramidowej pokrytej obustronnie warstwą kauczuków syntetycznych. Powierzchnie robocze dla uzyskania większej wytrzymałości mechanicznej są wielowarstwowe (często w wersji antypoślizgowej) z syntetycznych kauczuków wzmacnianych zbrojeniem aramidowym. W połowie siłownika, na bocznej powierzchni, występuje przyłącze zasilające [1,2,3].</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0000"/>
              </a:buClr>
              <a:buSzPct val="25000"/>
              <a:buFont typeface="Calibri"/>
              <a:buNone/>
            </a:pPr>
            <a:r>
              <a:rPr lang="pl-PL" sz="2520" b="1" i="0" u="none" strike="noStrike" cap="none">
                <a:solidFill>
                  <a:srgbClr val="FFC700"/>
                </a:solidFill>
                <a:latin typeface="Calibri"/>
                <a:ea typeface="Calibri"/>
                <a:cs typeface="Calibri"/>
                <a:sym typeface="Calibri"/>
              </a:rPr>
              <a:t>Ratownicze zestawy pneumatyczne – wstęp cd.</a:t>
            </a:r>
          </a:p>
        </p:txBody>
      </p:sp>
      <p:sp>
        <p:nvSpPr>
          <p:cNvPr id="131" name="Shape 131"/>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32" name="Shape 13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a:t>
            </a:fld>
            <a:endParaRPr lang="pl-PL" sz="1400" b="0" i="0" u="none" strike="noStrike" cap="none">
              <a:solidFill>
                <a:schemeClr val="lt1"/>
              </a:solidFill>
              <a:latin typeface="Calibri"/>
              <a:ea typeface="Calibri"/>
              <a:cs typeface="Calibri"/>
              <a:sym typeface="Calibri"/>
            </a:endParaRPr>
          </a:p>
        </p:txBody>
      </p:sp>
      <p:sp>
        <p:nvSpPr>
          <p:cNvPr id="133" name="Shape 133"/>
          <p:cNvSpPr txBox="1">
            <a:spLocks noGrp="1"/>
          </p:cNvSpPr>
          <p:nvPr>
            <p:ph type="body" idx="2"/>
          </p:nvPr>
        </p:nvSpPr>
        <p:spPr>
          <a:xfrm>
            <a:off x="282437" y="1702734"/>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W skład ratowniczych zestawów pneumatycznych wchodzą najczęściej:</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źródło zasilania zestawu pneumatycznego (butla ze sprężonym powietrzem lub pompa),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reduktor zestawu pneumatycznego,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urządzenie sterujące,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przewody zasilające,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narzędzia pneumatyczne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Każdy zestaw pneumatyczny zasilany jest powietrzem o konkretnym ciśnieniu roboczym. W ratowniczych zestawach pneumatycznych standardowymi źródłami zasilania są:</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butle ze sprężonym powietrzem,</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pompy nożne lub ręczne [1,2,3].</a:t>
            </a:r>
          </a:p>
        </p:txBody>
      </p:sp>
      <p:pic>
        <p:nvPicPr>
          <p:cNvPr id="134" name="Shape 134"/>
          <p:cNvPicPr preferRelativeResize="0"/>
          <p:nvPr/>
        </p:nvPicPr>
        <p:blipFill rotWithShape="1">
          <a:blip r:embed="rId3">
            <a:alphaModFix/>
          </a:blip>
          <a:srcRect/>
          <a:stretch/>
        </p:blipFill>
        <p:spPr>
          <a:xfrm>
            <a:off x="282437" y="254967"/>
            <a:ext cx="822300" cy="935698"/>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9" name="Shape 61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40</a:t>
            </a:fld>
            <a:endParaRPr lang="pl-PL" sz="1400" b="0" i="0" u="none" strike="noStrike" cap="none">
              <a:solidFill>
                <a:schemeClr val="lt1"/>
              </a:solidFill>
              <a:latin typeface="Calibri"/>
              <a:ea typeface="Calibri"/>
              <a:cs typeface="Calibri"/>
              <a:sym typeface="Calibri"/>
            </a:endParaRPr>
          </a:p>
        </p:txBody>
      </p:sp>
      <p:sp>
        <p:nvSpPr>
          <p:cNvPr id="620" name="Shape 62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21" name="Shape 62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22" name="Shape 622"/>
          <p:cNvSpPr txBox="1">
            <a:spLocks noGrp="1"/>
          </p:cNvSpPr>
          <p:nvPr>
            <p:ph type="body" idx="2"/>
          </p:nvPr>
        </p:nvSpPr>
        <p:spPr>
          <a:xfrm>
            <a:off x="251519" y="1556791"/>
            <a:ext cx="8616268" cy="5301208"/>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niewielkie ciśnienie robocze siłownika, może on być wyposażony w zawór zwrotny, pozwalający na wypięcie przewodu zasilającego i pozostawienie siłownika pod obciążeniem. Ponadto w niektórych typach występują zawory bezpieczeństwa, które dodatkowo chronią siłownik przed zniszczeniem w chwili wystąpienia nadmiernego ciśnienia.</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Ze względu na kształt i konstrukcje siłowników niskociśnieniowych, najczęściej używane są one do podnoszenia przedmiotów o dużych gabarytach stosując podparcie dwupunktowe. Sposób ten umożliwia rozmieszczenie siłowników w miarę możliwości równomiernie pod jego konstrukcją, co z kolei sprzyja zachowaniu większej stabilności unoszonego przedmiotu.</a:t>
            </a:r>
          </a:p>
          <a:p>
            <a:pPr marL="0" marR="0" lvl="0" indent="0" algn="just" rtl="0">
              <a:lnSpc>
                <a:spcPct val="100000"/>
              </a:lnSpc>
              <a:spcBef>
                <a:spcPts val="0"/>
              </a:spcBef>
              <a:spcAft>
                <a:spcPts val="0"/>
              </a:spcAft>
              <a:buClr>
                <a:schemeClr val="accent1"/>
              </a:buClr>
              <a:buSzPct val="25000"/>
              <a:buFont typeface="Noto Sans Symbols"/>
              <a:buNone/>
            </a:pPr>
            <a:endParaRPr sz="18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800" b="0" i="0" u="none" strike="noStrike" cap="none">
                <a:solidFill>
                  <a:schemeClr val="dk1"/>
                </a:solidFill>
                <a:latin typeface="Arial"/>
                <a:ea typeface="Arial"/>
                <a:cs typeface="Arial"/>
                <a:sym typeface="Arial"/>
              </a:rPr>
              <a:t>Od momentu rozpoczęcia napełniania, aż do chwili osiągnięcia maksymalnej wysokości, powierzchnie robocze siłownika niskociśnieniowego (dolna i górna) mają kontakt na całej płaszczyźnie z powierzchnią unoszonego przedmiotu. Sprawia to, że rozkład sił na powierzchni roboczej podczas pracy jest stały, a co za tym idzie nie powoduje punktowych nacisków na przedmiot oraz podłoże oraz stała jest siła unoszenia przedmiotu (powierzchnia styku siłownika z przedmiotem się nie zmienia) [1,2,3].</a:t>
            </a:r>
          </a:p>
        </p:txBody>
      </p:sp>
      <p:sp>
        <p:nvSpPr>
          <p:cNvPr id="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9" name="Shape 629"/>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41</a:t>
            </a:fld>
            <a:endParaRPr lang="pl-PL" sz="1400" b="0" i="0" u="none" strike="noStrike" cap="none">
              <a:solidFill>
                <a:schemeClr val="lt1"/>
              </a:solidFill>
              <a:latin typeface="Calibri"/>
              <a:ea typeface="Calibri"/>
              <a:cs typeface="Calibri"/>
              <a:sym typeface="Calibri"/>
            </a:endParaRPr>
          </a:p>
        </p:txBody>
      </p:sp>
      <p:sp>
        <p:nvSpPr>
          <p:cNvPr id="630" name="Shape 630"/>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31" name="Shape 63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32" name="Shape 632"/>
          <p:cNvSpPr txBox="1">
            <a:spLocks noGrp="1"/>
          </p:cNvSpPr>
          <p:nvPr>
            <p:ph type="body" idx="2"/>
          </p:nvPr>
        </p:nvSpPr>
        <p:spPr>
          <a:xfrm>
            <a:off x="251519" y="1556791"/>
            <a:ext cx="8616268" cy="489654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14. Siłownik pneumatyczny niskociśnieniowy [1,2,3]. </a:t>
            </a:r>
          </a:p>
        </p:txBody>
      </p:sp>
      <p:pic>
        <p:nvPicPr>
          <p:cNvPr id="633" name="Shape 633"/>
          <p:cNvPicPr preferRelativeResize="0"/>
          <p:nvPr/>
        </p:nvPicPr>
        <p:blipFill rotWithShape="1">
          <a:blip r:embed="rId4">
            <a:alphaModFix/>
          </a:blip>
          <a:srcRect/>
          <a:stretch/>
        </p:blipFill>
        <p:spPr>
          <a:xfrm>
            <a:off x="450925" y="1628800"/>
            <a:ext cx="8242150" cy="4464496"/>
          </a:xfrm>
          <a:prstGeom prst="rect">
            <a:avLst/>
          </a:prstGeom>
          <a:noFill/>
          <a:ln>
            <a:noFill/>
          </a:ln>
        </p:spPr>
      </p:pic>
      <p:sp>
        <p:nvSpPr>
          <p:cNvPr id="9"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40" name="Shape 640"/>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42</a:t>
            </a:fld>
            <a:endParaRPr lang="pl-PL" sz="1400" b="0" i="0" u="none" strike="noStrike" cap="none">
              <a:solidFill>
                <a:schemeClr val="lt1"/>
              </a:solidFill>
              <a:latin typeface="Calibri"/>
              <a:ea typeface="Calibri"/>
              <a:cs typeface="Calibri"/>
              <a:sym typeface="Calibri"/>
            </a:endParaRPr>
          </a:p>
        </p:txBody>
      </p:sp>
      <p:sp>
        <p:nvSpPr>
          <p:cNvPr id="641" name="Shape 641"/>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42" name="Shape 642"/>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43" name="Shape 643"/>
          <p:cNvSpPr txBox="1">
            <a:spLocks noGrp="1"/>
          </p:cNvSpPr>
          <p:nvPr>
            <p:ph type="body" idx="2"/>
          </p:nvPr>
        </p:nvSpPr>
        <p:spPr>
          <a:xfrm>
            <a:off x="251519" y="1556791"/>
            <a:ext cx="8616268" cy="460851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15. Budowa siłownika pneumatycznego niskociśnieniowego [1,2,3].</a:t>
            </a:r>
          </a:p>
        </p:txBody>
      </p:sp>
      <p:pic>
        <p:nvPicPr>
          <p:cNvPr id="644" name="Shape 644"/>
          <p:cNvPicPr preferRelativeResize="0"/>
          <p:nvPr/>
        </p:nvPicPr>
        <p:blipFill rotWithShape="1">
          <a:blip r:embed="rId4">
            <a:alphaModFix/>
          </a:blip>
          <a:srcRect/>
          <a:stretch/>
        </p:blipFill>
        <p:spPr>
          <a:xfrm>
            <a:off x="314230" y="1844824"/>
            <a:ext cx="8515540" cy="3960440"/>
          </a:xfrm>
          <a:prstGeom prst="rect">
            <a:avLst/>
          </a:prstGeom>
          <a:noFill/>
          <a:ln>
            <a:noFill/>
          </a:ln>
        </p:spPr>
      </p:pic>
      <p:sp>
        <p:nvSpPr>
          <p:cNvPr id="10"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1" name="Shape 65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43</a:t>
            </a:fld>
            <a:endParaRPr lang="pl-PL" sz="1400" b="0" i="0" u="none" strike="noStrike" cap="none">
              <a:solidFill>
                <a:schemeClr val="lt1"/>
              </a:solidFill>
              <a:latin typeface="Calibri"/>
              <a:ea typeface="Calibri"/>
              <a:cs typeface="Calibri"/>
              <a:sym typeface="Calibri"/>
            </a:endParaRPr>
          </a:p>
        </p:txBody>
      </p:sp>
      <p:sp>
        <p:nvSpPr>
          <p:cNvPr id="652" name="Shape 65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53" name="Shape 65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54" name="Shape 654"/>
          <p:cNvSpPr txBox="1">
            <a:spLocks noGrp="1"/>
          </p:cNvSpPr>
          <p:nvPr>
            <p:ph type="body" idx="2"/>
          </p:nvPr>
        </p:nvSpPr>
        <p:spPr>
          <a:xfrm>
            <a:off x="251519" y="2636911"/>
            <a:ext cx="8616268" cy="2880320"/>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Zalety siłowników niskociśnieniowych.</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niskie ciśnienie robocze,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niewielka wysokość w stanie spoczynku,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duża wysokość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stała siła unoszenia,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niewielkie naciski na podłoże (duża powierzchnia podparcia),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możliwość stosowania na nierównościach i pochyleniach,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zakres prawidłowego działania w przedziale temperatur od -20°C do +80°C [1,2,3].</a:t>
            </a: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p:txBody>
      </p:sp>
      <p:sp>
        <p:nvSpPr>
          <p:cNvPr id="8" name="Shape 608"/>
          <p:cNvSpPr txBox="1">
            <a:spLocks noGrp="1"/>
          </p:cNvSpPr>
          <p:nvPr>
            <p:ph type="title"/>
          </p:nvPr>
        </p:nvSpPr>
        <p:spPr>
          <a:xfrm>
            <a:off x="1150666" y="260649"/>
            <a:ext cx="7362846"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Shape 66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61" name="Shape 66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44</a:t>
            </a:fld>
            <a:endParaRPr lang="pl-PL" sz="1400" b="0" i="0" u="none" strike="noStrike" cap="none">
              <a:solidFill>
                <a:schemeClr val="lt1"/>
              </a:solidFill>
              <a:latin typeface="Calibri"/>
              <a:ea typeface="Calibri"/>
              <a:cs typeface="Calibri"/>
              <a:sym typeface="Calibri"/>
            </a:endParaRPr>
          </a:p>
        </p:txBody>
      </p:sp>
      <p:sp>
        <p:nvSpPr>
          <p:cNvPr id="662" name="Shape 66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63" name="Shape 66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64" name="Shape 664"/>
          <p:cNvSpPr txBox="1">
            <a:spLocks noGrp="1"/>
          </p:cNvSpPr>
          <p:nvPr>
            <p:ph type="body" idx="2"/>
          </p:nvPr>
        </p:nvSpPr>
        <p:spPr>
          <a:xfrm>
            <a:off x="251519" y="1772816"/>
            <a:ext cx="8616268" cy="496855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dobór siłowników do masy i wysokości unoszonego przedmiotu,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praca zawsze dwoma siłownikami,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stosowanie siłowników o tym samym tonażu,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powierzchni przyłożenia siłownika (jakość powierzchni przedmiotu, z którą będzie miał kontakt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sprawdzenie podłoża, na którym będzie ustawiony siłownik,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rozwinięcie przewodów zasilających na całą długość (zwracać uwagę, by nie były poskręcanie i pozaginane),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usytuowanie stanowiska pracy dla ratownika w miejscu bezpiecznym, oddalonym od unoszonego przedmiotu na długość przewodów zasilających (zawsze w zasięgu wzroku narzędzia i unoszonego przedmiotu),</a:t>
            </a:r>
          </a:p>
        </p:txBody>
      </p:sp>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Shape 67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71" name="Shape 67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45</a:t>
            </a:fld>
            <a:endParaRPr lang="pl-PL" sz="1400" b="0" i="0" u="none" strike="noStrike" cap="none">
              <a:solidFill>
                <a:schemeClr val="lt1"/>
              </a:solidFill>
              <a:latin typeface="Calibri"/>
              <a:ea typeface="Calibri"/>
              <a:cs typeface="Calibri"/>
              <a:sym typeface="Calibri"/>
            </a:endParaRPr>
          </a:p>
        </p:txBody>
      </p:sp>
      <p:sp>
        <p:nvSpPr>
          <p:cNvPr id="672" name="Shape 67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73" name="Shape 67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74" name="Shape 674"/>
          <p:cNvSpPr txBox="1">
            <a:spLocks noGrp="1"/>
          </p:cNvSpPr>
          <p:nvPr>
            <p:ph type="body" idx="2"/>
          </p:nvPr>
        </p:nvSpPr>
        <p:spPr>
          <a:xfrm>
            <a:off x="251519" y="2276872"/>
            <a:ext cx="8616268" cy="35283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Do podstawowych zasad pracy siłownikami pneumatycznymi niskociśnieniowymi należą cd:</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podłączenie przewodów zasilających i sprawdzenie ich stanu połączenia,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rozłożenie siłowników w miarę możliwości równomiernie pod unoszonym przedmiotem,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napełnianie siłownika powietrzem w sposób pozwalający na stabilne zachowanie się przedmiotu unoszonego,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zabezpieczenie podporami przedmiotu unoszonego, w przypadku wykonywania pracy pod uniesionym ciężarem [1,2,3].</a:t>
            </a: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Shape 68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81" name="Shape 68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46</a:t>
            </a:fld>
            <a:endParaRPr lang="pl-PL" sz="1400" b="0" i="0" u="none" strike="noStrike" cap="none">
              <a:solidFill>
                <a:schemeClr val="lt1"/>
              </a:solidFill>
              <a:latin typeface="Calibri"/>
              <a:ea typeface="Calibri"/>
              <a:cs typeface="Calibri"/>
              <a:sym typeface="Calibri"/>
            </a:endParaRPr>
          </a:p>
        </p:txBody>
      </p:sp>
      <p:sp>
        <p:nvSpPr>
          <p:cNvPr id="682" name="Shape 68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83" name="Shape 68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84" name="Shape 684"/>
          <p:cNvSpPr txBox="1">
            <a:spLocks noGrp="1"/>
          </p:cNvSpPr>
          <p:nvPr>
            <p:ph type="body" idx="2"/>
          </p:nvPr>
        </p:nvSpPr>
        <p:spPr>
          <a:xfrm>
            <a:off x="235495" y="2087662"/>
            <a:ext cx="8616268" cy="2304256"/>
          </a:xfrm>
          <a:prstGeom prst="rect">
            <a:avLst/>
          </a:prstGeom>
          <a:noFill/>
          <a:ln>
            <a:noFill/>
          </a:ln>
        </p:spPr>
        <p:txBody>
          <a:bodyPr lIns="54850" tIns="91425"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dirty="0">
                <a:solidFill>
                  <a:srgbClr val="FF0000"/>
                </a:solidFill>
                <a:latin typeface="Arial"/>
                <a:ea typeface="Arial"/>
                <a:cs typeface="Arial"/>
                <a:sym typeface="Arial"/>
              </a:rPr>
              <a:t>Zabronione jest układanie stosu poduszek niskociśnieniowych jedna na drugą z uwagi na brak stabilności. Należy jednak pamiętać o zabezpieczeniu odpowiedniej ilości butli z powietrzem dla poduszek niskociśnieniowych z uwagi na ich duże pojemności powietrzne. Złożenie zestawu siłowników pneumatycznych niskociśnieniowych jest takie same jak siłowników pneumatycznych wysokociśnieniowych. </a:t>
            </a:r>
          </a:p>
        </p:txBody>
      </p:sp>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691" name="Shape 691"/>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47</a:t>
            </a:fld>
            <a:endParaRPr lang="pl-PL" sz="1400" b="0" i="0" u="none" strike="noStrike" cap="none">
              <a:solidFill>
                <a:schemeClr val="lt1"/>
              </a:solidFill>
              <a:latin typeface="Calibri"/>
              <a:ea typeface="Calibri"/>
              <a:cs typeface="Calibri"/>
              <a:sym typeface="Calibri"/>
            </a:endParaRPr>
          </a:p>
        </p:txBody>
      </p:sp>
      <p:sp>
        <p:nvSpPr>
          <p:cNvPr id="692" name="Shape 692"/>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693" name="Shape 693"/>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694" name="Shape 694"/>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Poduszkę należy tak umieścić, by przynajmniej 75 % powierzchni podpierającej poduszki znalazło się pod ciężarem.  Zwykle używa się dwóch poduszek tego samego typu i rozmiaru. Każdą poduszkę umieścić jak najbliżej końca obiektu. W razie potrzeby użyć lin, by wciągnąć poduszki pod obiekt lub opuścić je między obiektami, które mają być od siebie odsunięte [1,2,3].</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16. Złożony zestaw ratowniczy pneumatyczny niskociśnieniowy [1,2,3].</a:t>
            </a:r>
          </a:p>
        </p:txBody>
      </p:sp>
      <p:pic>
        <p:nvPicPr>
          <p:cNvPr id="695" name="Shape 695"/>
          <p:cNvPicPr preferRelativeResize="0"/>
          <p:nvPr/>
        </p:nvPicPr>
        <p:blipFill rotWithShape="1">
          <a:blip r:embed="rId4">
            <a:alphaModFix/>
          </a:blip>
          <a:srcRect/>
          <a:stretch/>
        </p:blipFill>
        <p:spPr>
          <a:xfrm>
            <a:off x="2411759" y="3501007"/>
            <a:ext cx="4320480" cy="283784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Shape 70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02" name="Shape 70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48</a:t>
            </a:fld>
            <a:endParaRPr lang="pl-PL" sz="1400" b="0" i="0" u="none" strike="noStrike" cap="none">
              <a:solidFill>
                <a:schemeClr val="lt1"/>
              </a:solidFill>
              <a:latin typeface="Calibri"/>
              <a:ea typeface="Calibri"/>
              <a:cs typeface="Calibri"/>
              <a:sym typeface="Calibri"/>
            </a:endParaRPr>
          </a:p>
        </p:txBody>
      </p:sp>
      <p:sp>
        <p:nvSpPr>
          <p:cNvPr id="703" name="Shape 70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04" name="Shape 70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05" name="Shape 705"/>
          <p:cNvSpPr txBox="1">
            <a:spLocks noGrp="1"/>
          </p:cNvSpPr>
          <p:nvPr>
            <p:ph type="body" idx="2"/>
          </p:nvPr>
        </p:nvSpPr>
        <p:spPr>
          <a:xfrm>
            <a:off x="235495" y="1880829"/>
            <a:ext cx="8616268" cy="3456383"/>
          </a:xfrm>
          <a:prstGeom prst="rect">
            <a:avLst/>
          </a:prstGeom>
          <a:noFill/>
          <a:ln>
            <a:noFill/>
          </a:ln>
        </p:spPr>
        <p:txBody>
          <a:bodyPr lIns="54850" tIns="91425" rIns="91425" bIns="45700" anchor="t" anchorCtr="0">
            <a:noAutofit/>
          </a:bodyPr>
          <a:lstStyle/>
          <a:p>
            <a:pPr marL="0" marR="0" lvl="0" indent="0" algn="ctr"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UWAGA! dotyczy wszystkich siłowników pneumatycznych. </a:t>
            </a:r>
          </a:p>
          <a:p>
            <a:pPr marL="0" marR="0" lvl="0" indent="0" algn="l" rtl="0">
              <a:lnSpc>
                <a:spcPct val="100000"/>
              </a:lnSpc>
              <a:spcBef>
                <a:spcPts val="0"/>
              </a:spcBef>
              <a:spcAft>
                <a:spcPts val="0"/>
              </a:spcAft>
              <a:buClr>
                <a:schemeClr val="accent1"/>
              </a:buClr>
              <a:buSzPct val="25000"/>
              <a:buFont typeface="Noto Sans Symbols"/>
              <a:buNone/>
            </a:pPr>
            <a:endParaRPr sz="20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Przed użyciem siłowników pneumatycznych należy zapoznać się z instrukcją obsługi. Nie stosowanie się do instrukcji grozi wypadkiem. </a:t>
            </a:r>
          </a:p>
          <a:p>
            <a:pPr marL="0" marR="0" lvl="0" indent="0" algn="l"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pracować pod ciężarem bez zastosowania podpór.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przekraczać ciśnienia napełniania siłowników.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należy kłaść na sobie więcej niż dwóch siłowników. Dotyczy siłowników wysokociśnieniowych. </a:t>
            </a:r>
          </a:p>
          <a:p>
            <a:pPr marL="0" marR="0" lvl="0" indent="0" algn="l" rtl="0">
              <a:lnSpc>
                <a:spcPct val="100000"/>
              </a:lnSpc>
              <a:spcBef>
                <a:spcPts val="0"/>
              </a:spcBef>
              <a:spcAft>
                <a:spcPts val="0"/>
              </a:spcAft>
              <a:buClr>
                <a:schemeClr val="accent1"/>
              </a:buClr>
              <a:buSzPct val="80000"/>
              <a:buFont typeface="Noto Sans Symbols"/>
              <a:buChar char="❑"/>
            </a:pPr>
            <a:r>
              <a:rPr lang="pl-PL" sz="2000" b="0" i="0" u="none" strike="noStrike" cap="none" dirty="0">
                <a:solidFill>
                  <a:schemeClr val="dk1"/>
                </a:solidFill>
                <a:latin typeface="Arial"/>
                <a:ea typeface="Arial"/>
                <a:cs typeface="Arial"/>
                <a:sym typeface="Arial"/>
              </a:rPr>
              <a:t> Nigdy nie kłaść jednego na drugiego (stos) siłownika niskociśnieniowego [1,2,3].</a:t>
            </a:r>
          </a:p>
        </p:txBody>
      </p:sp>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sp>
        <p:nvSpPr>
          <p:cNvPr id="711" name="Shape 71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12" name="Shape 71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49</a:t>
            </a:fld>
            <a:endParaRPr lang="pl-PL" sz="1400" b="0" i="0" u="none" strike="noStrike" cap="none">
              <a:solidFill>
                <a:schemeClr val="lt1"/>
              </a:solidFill>
              <a:latin typeface="Calibri"/>
              <a:ea typeface="Calibri"/>
              <a:cs typeface="Calibri"/>
              <a:sym typeface="Calibri"/>
            </a:endParaRPr>
          </a:p>
        </p:txBody>
      </p:sp>
      <p:sp>
        <p:nvSpPr>
          <p:cNvPr id="713" name="Shape 71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14" name="Shape 71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15" name="Shape 715"/>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Przed, a także po każdym użyciu należy sprawdzić, czy poduszki nie są uszkodzone.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Dopuszcza się kładzenie siłowników jeden na drugi maksymalnie dwa, siłownik dolny większy, górny mniejszy dotyczy to tylko siłowników wysokociśnieniowych.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Unoszony ciężar nie może się ześlizgiwać.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Unoszone ciężary należy podeprzeć. Podparcie musi być stabilne.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 powinien być podparty na całej swojej powierzchni.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Przy podpieraniu nie kłaść metalu na metal.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Aby zwiększyć przyczepność do śliskiego podłoża (lód, śnieg, błoto, itd.), pod siłownikiem umieścić należy kamienie, gałęzie lub podobne materiały.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Siłowników nie należy umieszczać na ostrych krawędziach ani na rozgrzanych elementach.</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ctr" rtl="0">
              <a:lnSpc>
                <a:spcPct val="100000"/>
              </a:lnSpc>
              <a:spcBef>
                <a:spcPts val="0"/>
              </a:spcBef>
              <a:spcAft>
                <a:spcPts val="0"/>
              </a:spcAft>
              <a:buClr>
                <a:srgbClr val="FFC700"/>
              </a:buClr>
              <a:buSzPct val="25000"/>
              <a:buFont typeface="Calibri"/>
              <a:buNone/>
            </a:pPr>
            <a:r>
              <a:rPr lang="pl-PL" sz="2520" dirty="0" smtClean="0"/>
              <a:t>Rodzaje i budowa ratowniczego sprzętu pneumatycznego</a:t>
            </a:r>
            <a:endParaRPr lang="pl-PL" sz="2520" b="1" i="0" u="none" strike="noStrike" cap="none" dirty="0">
              <a:solidFill>
                <a:srgbClr val="FFC700"/>
              </a:solidFill>
              <a:latin typeface="Calibri"/>
              <a:ea typeface="Calibri"/>
              <a:cs typeface="Calibri"/>
              <a:sym typeface="Calibri"/>
            </a:endParaRPr>
          </a:p>
        </p:txBody>
      </p:sp>
      <p:pic>
        <p:nvPicPr>
          <p:cNvPr id="141" name="Shape 14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42" name="Shape 14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a:t>
            </a:fld>
            <a:endParaRPr lang="pl-PL" sz="1400" b="0" i="0" u="none" strike="noStrike" cap="none">
              <a:solidFill>
                <a:schemeClr val="lt1"/>
              </a:solidFill>
              <a:latin typeface="Calibri"/>
              <a:ea typeface="Calibri"/>
              <a:cs typeface="Calibri"/>
              <a:sym typeface="Calibri"/>
            </a:endParaRPr>
          </a:p>
        </p:txBody>
      </p:sp>
      <p:sp>
        <p:nvSpPr>
          <p:cNvPr id="143" name="Shape 143"/>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44" name="Shape 144"/>
          <p:cNvSpPr txBox="1">
            <a:spLocks noGrp="1"/>
          </p:cNvSpPr>
          <p:nvPr>
            <p:ph type="body" idx="2"/>
          </p:nvPr>
        </p:nvSpPr>
        <p:spPr>
          <a:xfrm>
            <a:off x="282437" y="1807460"/>
            <a:ext cx="8616268" cy="410445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dirty="0">
                <a:solidFill>
                  <a:schemeClr val="dk1"/>
                </a:solidFill>
                <a:latin typeface="Arial"/>
                <a:ea typeface="Arial"/>
                <a:cs typeface="Arial"/>
                <a:sym typeface="Arial"/>
              </a:rPr>
              <a:t>Reduktor zestawu pneumatycznego </a:t>
            </a:r>
            <a:r>
              <a:rPr lang="pl-PL" sz="2000" b="0" i="0" u="none" strike="noStrike" cap="none" dirty="0">
                <a:solidFill>
                  <a:schemeClr val="dk1"/>
                </a:solidFill>
                <a:latin typeface="Arial"/>
                <a:ea typeface="Arial"/>
                <a:cs typeface="Arial"/>
                <a:sym typeface="Arial"/>
              </a:rPr>
              <a:t>to urządzenie nastawne przeznaczone do obniżenia wartości ciśnienia powietrza pobieranego ze źródła zasilania i dostosowania go do ciśnienia roboczego konkretnego zestawu. Po ustawieniu ciśnienia roboczego reduktor utrzymuje je na stałym poziomie przez cały okres trwania pracy zestawu bez względu na wartość ciśnienia powietrza jakie jest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dirty="0">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dirty="0">
                <a:solidFill>
                  <a:schemeClr val="dk1"/>
                </a:solidFill>
                <a:latin typeface="Arial"/>
                <a:ea typeface="Arial"/>
                <a:cs typeface="Arial"/>
                <a:sym typeface="Arial"/>
              </a:rPr>
              <a:t>Konstrukcja reduktora to korpus wykonany z mosiądzu, do którego dołączane są jego poszczególne podzespoły. Część łączącą reduktor z butlą wykonana jest w formie króćca wyposażonego w nakrętkę z zewnętrznym gwintem rurowym 5/8 cala. W górnej części korpusu instalowane są dwa manometry, gdzie pierwszy z nich wskazuje wartość ciśnienia w butli, drugi wartość ciśnienia po zredukowaniu [1,2,3].</a:t>
            </a:r>
          </a:p>
        </p:txBody>
      </p:sp>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720"/>
        <p:cNvGrpSpPr/>
        <p:nvPr/>
      </p:nvGrpSpPr>
      <p:grpSpPr>
        <a:xfrm>
          <a:off x="0" y="0"/>
          <a:ext cx="0" cy="0"/>
          <a:chOff x="0" y="0"/>
          <a:chExt cx="0" cy="0"/>
        </a:xfrm>
      </p:grpSpPr>
      <p:sp>
        <p:nvSpPr>
          <p:cNvPr id="721" name="Shape 72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Obsługa ratowniczych zestawów pneumatycznych</a:t>
            </a:r>
            <a:endParaRPr lang="pl-PL" sz="2520" b="1" i="0" u="none" strike="noStrike" cap="none" dirty="0">
              <a:solidFill>
                <a:srgbClr val="FFC700"/>
              </a:solidFill>
              <a:latin typeface="Calibri"/>
              <a:ea typeface="Calibri"/>
              <a:cs typeface="Calibri"/>
              <a:sym typeface="Calibri"/>
            </a:endParaRPr>
          </a:p>
        </p:txBody>
      </p:sp>
      <p:sp>
        <p:nvSpPr>
          <p:cNvPr id="722" name="Shape 72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50</a:t>
            </a:fld>
            <a:endParaRPr lang="pl-PL" sz="1400" b="0" i="0" u="none" strike="noStrike" cap="none">
              <a:solidFill>
                <a:schemeClr val="lt1"/>
              </a:solidFill>
              <a:latin typeface="Calibri"/>
              <a:ea typeface="Calibri"/>
              <a:cs typeface="Calibri"/>
              <a:sym typeface="Calibri"/>
            </a:endParaRPr>
          </a:p>
        </p:txBody>
      </p:sp>
      <p:sp>
        <p:nvSpPr>
          <p:cNvPr id="723" name="Shape 72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24" name="Shape 72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25" name="Shape 725"/>
          <p:cNvSpPr txBox="1">
            <a:spLocks noGrp="1"/>
          </p:cNvSpPr>
          <p:nvPr>
            <p:ph type="body" idx="2"/>
          </p:nvPr>
        </p:nvSpPr>
        <p:spPr>
          <a:xfrm>
            <a:off x="251519" y="1988840"/>
            <a:ext cx="8616268" cy="4176464"/>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Instrukcja bezpieczeństwa.</a:t>
            </a:r>
          </a:p>
          <a:p>
            <a:pPr marL="0" marR="0" lvl="0" indent="0" algn="just" rtl="0">
              <a:lnSpc>
                <a:spcPct val="100000"/>
              </a:lnSpc>
              <a:spcBef>
                <a:spcPts val="0"/>
              </a:spcBef>
              <a:spcAft>
                <a:spcPts val="0"/>
              </a:spcAft>
              <a:buClr>
                <a:schemeClr val="accent1"/>
              </a:buClr>
              <a:buSzPct val="25000"/>
              <a:buFont typeface="Noto Sans Symbols"/>
              <a:buNone/>
            </a:pPr>
            <a:endParaRPr sz="2000" b="1"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Należy użyć przekładki ochronnej, a całą powierzchnię unoszoną odpowiednio osłonić.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Chronić siłowniki przed iskrami powstającymi w trakcie spawania lub rozcinania palnikiem.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Na siłowniki nie można działać młotami hydraulicznymi, podnośnikami; należy unikać upadających ciężarów, itp.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wolno przebywać pod unoszonym ciężarem, nie podtrzymywać ciężarów!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Zachować bezpieczną odległość! </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Nie należy stać przed unoszonym ciężarem, lecz z boku, ponieważ siłownik może wystrzelić powodując poważne obrażenia ciała [1,2,3].</a:t>
            </a:r>
          </a:p>
        </p:txBody>
      </p:sp>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Shape 731"/>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732" name="Shape 73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51</a:t>
            </a:fld>
            <a:endParaRPr lang="pl-PL" sz="1400" b="0" i="0" u="none" strike="noStrike" cap="none">
              <a:solidFill>
                <a:schemeClr val="lt1"/>
              </a:solidFill>
              <a:latin typeface="Calibri"/>
              <a:ea typeface="Calibri"/>
              <a:cs typeface="Calibri"/>
              <a:sym typeface="Calibri"/>
            </a:endParaRPr>
          </a:p>
        </p:txBody>
      </p:sp>
      <p:sp>
        <p:nvSpPr>
          <p:cNvPr id="733" name="Shape 733"/>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34" name="Shape 73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35" name="Shape 735"/>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Przykładowe dane techniczne siłowników pneumatycznych niskociśnieniowych wybranych producentów [1,2,3]. </a:t>
            </a:r>
          </a:p>
        </p:txBody>
      </p:sp>
      <p:pic>
        <p:nvPicPr>
          <p:cNvPr id="736" name="Shape 736"/>
          <p:cNvPicPr preferRelativeResize="0"/>
          <p:nvPr/>
        </p:nvPicPr>
        <p:blipFill rotWithShape="1">
          <a:blip r:embed="rId4">
            <a:alphaModFix/>
          </a:blip>
          <a:srcRect/>
          <a:stretch/>
        </p:blipFill>
        <p:spPr>
          <a:xfrm>
            <a:off x="424360" y="2276872"/>
            <a:ext cx="8295279" cy="4104456"/>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741"/>
        <p:cNvGrpSpPr/>
        <p:nvPr/>
      </p:nvGrpSpPr>
      <p:grpSpPr>
        <a:xfrm>
          <a:off x="0" y="0"/>
          <a:ext cx="0" cy="0"/>
          <a:chOff x="0" y="0"/>
          <a:chExt cx="0" cy="0"/>
        </a:xfrm>
      </p:grpSpPr>
      <p:sp>
        <p:nvSpPr>
          <p:cNvPr id="742" name="Shape 74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dirty="0" smtClean="0"/>
              <a:t>Parametry narzędzi i osprzętu</a:t>
            </a:r>
            <a:endParaRPr lang="pl-PL" sz="2520" b="1" i="0" u="none" strike="noStrike" cap="none" dirty="0">
              <a:solidFill>
                <a:srgbClr val="FFC700"/>
              </a:solidFill>
              <a:latin typeface="Calibri"/>
              <a:ea typeface="Calibri"/>
              <a:cs typeface="Calibri"/>
              <a:sym typeface="Calibri"/>
            </a:endParaRPr>
          </a:p>
        </p:txBody>
      </p:sp>
      <p:sp>
        <p:nvSpPr>
          <p:cNvPr id="743" name="Shape 74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52</a:t>
            </a:fld>
            <a:endParaRPr lang="pl-PL" sz="1400" b="0" i="0" u="none" strike="noStrike" cap="none">
              <a:solidFill>
                <a:schemeClr val="lt1"/>
              </a:solidFill>
              <a:latin typeface="Calibri"/>
              <a:ea typeface="Calibri"/>
              <a:cs typeface="Calibri"/>
              <a:sym typeface="Calibri"/>
            </a:endParaRPr>
          </a:p>
        </p:txBody>
      </p:sp>
      <p:sp>
        <p:nvSpPr>
          <p:cNvPr id="744" name="Shape 74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45" name="Shape 74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46" name="Shape 746"/>
          <p:cNvSpPr txBox="1">
            <a:spLocks noGrp="1"/>
          </p:cNvSpPr>
          <p:nvPr>
            <p:ph type="body" idx="2"/>
          </p:nvPr>
        </p:nvSpPr>
        <p:spPr>
          <a:xfrm>
            <a:off x="251519" y="3140967"/>
            <a:ext cx="8616268" cy="1728191"/>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rgbClr val="FF0000"/>
                </a:solidFill>
                <a:latin typeface="Arial"/>
                <a:ea typeface="Arial"/>
                <a:cs typeface="Arial"/>
                <a:sym typeface="Arial"/>
              </a:rPr>
              <a:t>Z uwagi na pracę co najmniej dwoma siłownikami niskociśnieniowymi jednocześnie należy zwrócić uwagę na zapotrzebowanie powietrza dla siłowników i przeanalizować oraz zabezpieczyć odpowiednią ilość butli z powietrzem, aby można było w pełni pracować zestawem siłowników na nominalnych parametrach.</a:t>
            </a:r>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a:t>
            </a:r>
          </a:p>
        </p:txBody>
      </p:sp>
      <p:sp>
        <p:nvSpPr>
          <p:cNvPr id="753" name="Shape 75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53</a:t>
            </a:fld>
            <a:endParaRPr lang="pl-PL" sz="1400" b="0" i="0" u="none" strike="noStrike" cap="none">
              <a:solidFill>
                <a:schemeClr val="lt1"/>
              </a:solidFill>
              <a:latin typeface="Calibri"/>
              <a:ea typeface="Calibri"/>
              <a:cs typeface="Calibri"/>
              <a:sym typeface="Calibri"/>
            </a:endParaRPr>
          </a:p>
        </p:txBody>
      </p:sp>
      <p:sp>
        <p:nvSpPr>
          <p:cNvPr id="754" name="Shape 75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55" name="Shape 75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56" name="Shape 756"/>
          <p:cNvSpPr txBox="1">
            <a:spLocks noGrp="1"/>
          </p:cNvSpPr>
          <p:nvPr>
            <p:ph type="body" idx="2"/>
          </p:nvPr>
        </p:nvSpPr>
        <p:spPr>
          <a:xfrm>
            <a:off x="251519" y="2132856"/>
            <a:ext cx="8616268" cy="3888432"/>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Odpowiednia konserwacja oraz dbanie o poduszkę wymaga więcej niż tylko czyszczenie po każdym jej użyciu. W okresie przechowywania poduszki wymagają, przeglądów oraz okresowych konserwacji.</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Sprawdzenie po użyciu poduszki.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wyschnięciu poduszki, sprawdź ją w celu wykrycia ewentualnych pęcherzy powietrza, rozcięć czy zużytych fragmentów, które mogły być ukryte pod zabrudzeniami. Jeśli stwierdzisz jakiekolwiek uszkodzenia bądź skazy, zaznacz je kreda i uzyskaj informację w tym zakresie producenta lub autoryzowanego serwisu.</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Sprawdź czy końcówka wylotowa nie jest uszkodzona, a w razie konieczności wymień ją [2,3].</a:t>
            </a:r>
          </a:p>
        </p:txBody>
      </p:sp>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sp>
        <p:nvSpPr>
          <p:cNvPr id="762" name="Shape 76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Sprawdzanie, konserwacja, przechowywanie oraz środki zapobiegawcze cd.</a:t>
            </a:r>
          </a:p>
        </p:txBody>
      </p:sp>
      <p:sp>
        <p:nvSpPr>
          <p:cNvPr id="763" name="Shape 76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54</a:t>
            </a:fld>
            <a:endParaRPr lang="pl-PL" sz="1400" b="0" i="0" u="none" strike="noStrike" cap="none">
              <a:solidFill>
                <a:schemeClr val="lt1"/>
              </a:solidFill>
              <a:latin typeface="Calibri"/>
              <a:ea typeface="Calibri"/>
              <a:cs typeface="Calibri"/>
              <a:sym typeface="Calibri"/>
            </a:endParaRPr>
          </a:p>
        </p:txBody>
      </p:sp>
      <p:sp>
        <p:nvSpPr>
          <p:cNvPr id="764" name="Shape 76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65" name="Shape 76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66" name="Shape 766"/>
          <p:cNvSpPr txBox="1">
            <a:spLocks noGrp="1"/>
          </p:cNvSpPr>
          <p:nvPr>
            <p:ph type="body" idx="2"/>
          </p:nvPr>
        </p:nvSpPr>
        <p:spPr>
          <a:xfrm>
            <a:off x="251519" y="1484783"/>
            <a:ext cx="8616268" cy="5256583"/>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Przechowywanie.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pionowej, to muszą one być umieszczone końcówkami wylotowymi na wprost użytkownika tak, aby podczas kolejnego przenoszenia i użytkowania poduszek możliwa była ochrona końcówek przed uszkodzeniami.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Gdy poduszki są przechowywane w pozycji poziomej, to muszą być umieszczone końcówkami wylotowymi w stronę użytkownika, aby nie dopuścić do tarcia końcówkami o ścianę czy inne obiekty, które mogłyby spowodować uszkodzenie [2,3].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1" i="0" u="none" strike="noStrike" cap="none">
                <a:solidFill>
                  <a:schemeClr val="dk1"/>
                </a:solidFill>
                <a:latin typeface="Arial"/>
                <a:ea typeface="Arial"/>
                <a:cs typeface="Arial"/>
                <a:sym typeface="Arial"/>
              </a:rPr>
              <a:t>Środki zapobiegawcze.</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Jeśli o poduszki odpowiednio się dba oraz gdy są one właściwie przechowywane, awaria poduszek oraz systemu pompującego podczas sytuacji krytycznej jest w zasadzie niemożliwa. Należy okresowo sprawdzać wszystkie istotne elementy poduszki, czyścić je oraz wycierać metalowe elementy używając miękkiej szmatki [2,3].</a:t>
            </a:r>
          </a:p>
        </p:txBody>
      </p:sp>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71"/>
        <p:cNvGrpSpPr/>
        <p:nvPr/>
      </p:nvGrpSpPr>
      <p:grpSpPr>
        <a:xfrm>
          <a:off x="0" y="0"/>
          <a:ext cx="0" cy="0"/>
          <a:chOff x="0" y="0"/>
          <a:chExt cx="0" cy="0"/>
        </a:xfrm>
      </p:grpSpPr>
      <p:sp>
        <p:nvSpPr>
          <p:cNvPr id="772" name="Shape 772"/>
          <p:cNvSpPr txBox="1">
            <a:spLocks noGrp="1"/>
          </p:cNvSpPr>
          <p:nvPr>
            <p:ph type="title"/>
          </p:nvPr>
        </p:nvSpPr>
        <p:spPr>
          <a:xfrm>
            <a:off x="1331637" y="250031"/>
            <a:ext cx="7362846"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Bibliografia.</a:t>
            </a:r>
          </a:p>
        </p:txBody>
      </p:sp>
      <p:sp>
        <p:nvSpPr>
          <p:cNvPr id="773" name="Shape 7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55</a:t>
            </a:fld>
            <a:endParaRPr lang="pl-PL" sz="1400" b="0" i="0" u="none" strike="noStrike" cap="none">
              <a:solidFill>
                <a:schemeClr val="lt1"/>
              </a:solidFill>
              <a:latin typeface="Calibri"/>
              <a:ea typeface="Calibri"/>
              <a:cs typeface="Calibri"/>
              <a:sym typeface="Calibri"/>
            </a:endParaRPr>
          </a:p>
        </p:txBody>
      </p:sp>
      <p:sp>
        <p:nvSpPr>
          <p:cNvPr id="774" name="Shape 774"/>
          <p:cNvSpPr txBox="1">
            <a:spLocks noGrp="1"/>
          </p:cNvSpPr>
          <p:nvPr>
            <p:ph type="body" idx="2"/>
          </p:nvPr>
        </p:nvSpPr>
        <p:spPr>
          <a:xfrm>
            <a:off x="5940151" y="5157192"/>
            <a:ext cx="3088350" cy="360040"/>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1040" b="0" i="0" u="none" strike="noStrike" cap="none">
                <a:solidFill>
                  <a:schemeClr val="lt1"/>
                </a:solidFill>
                <a:latin typeface="Calibri"/>
                <a:ea typeface="Calibri"/>
                <a:cs typeface="Calibri"/>
                <a:sym typeface="Calibri"/>
              </a:rPr>
              <a:t>Pobrano 18.02.20016 z www.os-psp.olsztyn.pl</a:t>
            </a:r>
          </a:p>
        </p:txBody>
      </p:sp>
      <p:pic>
        <p:nvPicPr>
          <p:cNvPr id="775" name="Shape 775"/>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776" name="Shape 776"/>
          <p:cNvSpPr txBox="1">
            <a:spLocks noGrp="1"/>
          </p:cNvSpPr>
          <p:nvPr>
            <p:ph type="body" idx="2"/>
          </p:nvPr>
        </p:nvSpPr>
        <p:spPr>
          <a:xfrm>
            <a:off x="179511" y="1484783"/>
            <a:ext cx="8784976" cy="5256583"/>
          </a:xfrm>
          <a:prstGeom prst="rect">
            <a:avLst/>
          </a:prstGeom>
          <a:noFill/>
          <a:ln>
            <a:noFill/>
          </a:ln>
        </p:spPr>
        <p:txBody>
          <a:bodyPr lIns="54850" tIns="91425" rIns="91425" bIns="45700" anchor="t" anchorCtr="0">
            <a:noAutofit/>
          </a:bodyPr>
          <a:lstStyle/>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[1] - Krzysztof Raszewski „Szkolenie z zakresu ratownictwa technicznego dla strażaków Ochotniczych</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Straży Pożarnych”, Ośrodek Szkolenia Komendy Wojewódzkiej Państwowej Straży Pożarnej w Łodzi z</a:t>
            </a:r>
          </a:p>
          <a:p>
            <a:pPr marL="0" marR="0" lvl="0" indent="0" algn="l"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       siedzibą w Sieradzu,</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[2] - instrukcje pneumatycznych zestawów ratowniczych Vetter, Holmatro, Sawa,</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[3] - katalog wyrobów firmy Vetter, Holmatro, Sawa,</a:t>
            </a: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1400" b="0" i="0" u="none" strike="noStrike" cap="none">
                <a:solidFill>
                  <a:schemeClr val="dk1"/>
                </a:solidFill>
                <a:latin typeface="Arial"/>
                <a:ea typeface="Arial"/>
                <a:cs typeface="Arial"/>
                <a:sym typeface="Arial"/>
              </a:rPr>
              <a:t>[4] - opracowanie własne.</a:t>
            </a: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Shape 150"/>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pic>
        <p:nvPicPr>
          <p:cNvPr id="151" name="Shape 15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52" name="Shape 15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6</a:t>
            </a:fld>
            <a:endParaRPr lang="pl-PL" sz="1400" b="0" i="0" u="none" strike="noStrike" cap="none">
              <a:solidFill>
                <a:schemeClr val="lt1"/>
              </a:solidFill>
              <a:latin typeface="Calibri"/>
              <a:ea typeface="Calibri"/>
              <a:cs typeface="Calibri"/>
              <a:sym typeface="Calibri"/>
            </a:endParaRPr>
          </a:p>
        </p:txBody>
      </p:sp>
      <p:sp>
        <p:nvSpPr>
          <p:cNvPr id="153" name="Shape 153"/>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54" name="Shape 154"/>
          <p:cNvSpPr txBox="1">
            <a:spLocks noGrp="1"/>
          </p:cNvSpPr>
          <p:nvPr>
            <p:ph type="body" idx="2"/>
          </p:nvPr>
        </p:nvSpPr>
        <p:spPr>
          <a:xfrm>
            <a:off x="251519" y="1772816"/>
            <a:ext cx="8616268" cy="4752527"/>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Pomiędzy manometrami w korpusie jest wbudowany zawór bezpieczeństwa, chroniący reduktor przed nadmiernym wzrostem ciśnienia podczas pracy ponad wyskalowaną normę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W części dolnej korpusu wyprowadzona jest śruba nastawna współpracująca z zaworem przeponowym (redukcyjnym). Konstrukcja zaworu przeponowego umożliwia ustawienie wartości ciśnienia roboczego powietrza dla danego zestawu i utrzymuje go na stałym poziomie niezależnie od wartości ciśnienia w źródle zasilania [1,2,3].</a:t>
            </a:r>
          </a:p>
          <a:p>
            <a:pPr marL="0" marR="0" lvl="0" indent="0" algn="just" rtl="0">
              <a:lnSpc>
                <a:spcPct val="100000"/>
              </a:lnSpc>
              <a:spcBef>
                <a:spcPts val="0"/>
              </a:spcBef>
              <a:spcAft>
                <a:spcPts val="0"/>
              </a:spcAft>
              <a:buClr>
                <a:schemeClr val="accent1"/>
              </a:buClr>
              <a:buSzPct val="25000"/>
              <a:buFont typeface="Noto Sans Symbols"/>
              <a:buNone/>
            </a:pPr>
            <a:endParaRPr sz="2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Ciśnienie robocze przed wyjściem za zewnątrz korpusu reduktora powstrzymywane jest przez zawór iglicowy umieszczony na zakończeniu reduktora. Zakończenie stanowi kolektor wyjściowy wyposażony w przewód wysokociśnieniowy na zakończeniu którego znajduje się złączka trzpieniowa/tulejowa [1,2,3].</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1331640" y="250031"/>
            <a:ext cx="7272808"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Reduktor ratowniczego zestawu pneumatycznego cd.</a:t>
            </a:r>
          </a:p>
        </p:txBody>
      </p:sp>
      <p:pic>
        <p:nvPicPr>
          <p:cNvPr id="161" name="Shape 161"/>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62" name="Shape 162"/>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7</a:t>
            </a:fld>
            <a:endParaRPr lang="pl-PL" sz="1400" b="0" i="0" u="none" strike="noStrike" cap="none">
              <a:solidFill>
                <a:schemeClr val="lt1"/>
              </a:solidFill>
              <a:latin typeface="Calibri"/>
              <a:ea typeface="Calibri"/>
              <a:cs typeface="Calibri"/>
              <a:sym typeface="Calibri"/>
            </a:endParaRPr>
          </a:p>
        </p:txBody>
      </p:sp>
      <p:sp>
        <p:nvSpPr>
          <p:cNvPr id="163" name="Shape 163"/>
          <p:cNvSpPr txBox="1">
            <a:spLocks noGrp="1"/>
          </p:cNvSpPr>
          <p:nvPr>
            <p:ph type="body" idx="2"/>
          </p:nvPr>
        </p:nvSpPr>
        <p:spPr>
          <a:xfrm>
            <a:off x="5436096" y="5362694"/>
            <a:ext cx="1080120" cy="216022"/>
          </a:xfrm>
          <a:prstGeom prst="rect">
            <a:avLst/>
          </a:prstGeom>
          <a:noFill/>
          <a:ln>
            <a:noFill/>
          </a:ln>
        </p:spPr>
        <p:txBody>
          <a:bodyPr lIns="54850" tIns="91425" rIns="91425" bIns="45700" anchor="t" anchorCtr="0">
            <a:noAutofit/>
          </a:bodyPr>
          <a:lstStyle/>
          <a:p>
            <a:pPr marL="118871" marR="0" lvl="0" indent="-4571" algn="l" rtl="0">
              <a:lnSpc>
                <a:spcPct val="80000"/>
              </a:lnSpc>
              <a:spcBef>
                <a:spcPts val="0"/>
              </a:spcBef>
              <a:spcAft>
                <a:spcPts val="0"/>
              </a:spcAft>
              <a:buClr>
                <a:schemeClr val="accent1"/>
              </a:buClr>
              <a:buSzPct val="25000"/>
              <a:buFont typeface="Noto Sans Symbols"/>
              <a:buNone/>
            </a:pPr>
            <a:r>
              <a:rPr lang="pl-PL" sz="800" b="0" i="0" u="none" strike="noStrike" cap="none">
                <a:solidFill>
                  <a:schemeClr val="lt1"/>
                </a:solidFill>
                <a:latin typeface="Calibri"/>
                <a:ea typeface="Calibri"/>
                <a:cs typeface="Calibri"/>
                <a:sym typeface="Calibri"/>
              </a:rPr>
              <a:t>Zdjęcie 1</a:t>
            </a:r>
          </a:p>
        </p:txBody>
      </p:sp>
      <p:sp>
        <p:nvSpPr>
          <p:cNvPr id="164" name="Shape 164"/>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endParaRPr sz="1400" b="0" i="0" u="none" strike="noStrike" cap="none">
              <a:solidFill>
                <a:srgbClr val="FF0000"/>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1. Reduktor [1,2,3].</a:t>
            </a:r>
          </a:p>
        </p:txBody>
      </p:sp>
      <p:pic>
        <p:nvPicPr>
          <p:cNvPr id="165" name="Shape 165"/>
          <p:cNvPicPr preferRelativeResize="0"/>
          <p:nvPr/>
        </p:nvPicPr>
        <p:blipFill rotWithShape="1">
          <a:blip r:embed="rId4">
            <a:alphaModFix/>
          </a:blip>
          <a:srcRect r="11461"/>
          <a:stretch/>
        </p:blipFill>
        <p:spPr>
          <a:xfrm>
            <a:off x="1742271" y="1700808"/>
            <a:ext cx="5659458" cy="46805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a:t>
            </a:r>
          </a:p>
        </p:txBody>
      </p:sp>
      <p:sp>
        <p:nvSpPr>
          <p:cNvPr id="172" name="Shape 17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73" name="Shape 17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8</a:t>
            </a:fld>
            <a:endParaRPr lang="pl-PL" sz="1400" b="0" i="0" u="none" strike="noStrike" cap="none">
              <a:solidFill>
                <a:schemeClr val="lt1"/>
              </a:solidFill>
              <a:latin typeface="Calibri"/>
              <a:ea typeface="Calibri"/>
              <a:cs typeface="Calibri"/>
              <a:sym typeface="Calibri"/>
            </a:endParaRPr>
          </a:p>
        </p:txBody>
      </p:sp>
      <p:pic>
        <p:nvPicPr>
          <p:cNvPr id="174" name="Shape 17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75" name="Shape 175"/>
          <p:cNvSpPr txBox="1">
            <a:spLocks noGrp="1"/>
          </p:cNvSpPr>
          <p:nvPr>
            <p:ph type="body" idx="2"/>
          </p:nvPr>
        </p:nvSpPr>
        <p:spPr>
          <a:xfrm>
            <a:off x="251519" y="1844824"/>
            <a:ext cx="8616268" cy="4464496"/>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Zasady pracy reduktorem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skontrolować gniazdo gwintowe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(w lewą stronę) śrubę nastawną zmniejszając nacisk na zawór przeponowy (redukcyjny),</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zakręcić zawór iglicowy reduktora,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podłączyć reduktor do gniazda gwintowego butli,</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odkręcić butlę z powietrzem lub podłączyć pod źródło zasilania,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po stwierdzeniu obecności ciśnienia w butli / źródle zasilania – manometr wysokiego ciśnienia,</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ustawić wymagane ciśnienie robocze na manometrze niskiego ciśnienia poprzez dokręcenie (w prawą</a:t>
            </a: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   stronę) śruby nastawnej zaworu przeponowego (redukcyjnego),</a:t>
            </a:r>
          </a:p>
          <a:p>
            <a:pPr marL="0" marR="0" lvl="0" indent="0" algn="just" rtl="0">
              <a:lnSpc>
                <a:spcPct val="100000"/>
              </a:lnSpc>
              <a:spcBef>
                <a:spcPts val="0"/>
              </a:spcBef>
              <a:spcAft>
                <a:spcPts val="0"/>
              </a:spcAft>
              <a:buClr>
                <a:schemeClr val="accent1"/>
              </a:buClr>
              <a:buSzPct val="80000"/>
              <a:buFont typeface="Noto Sans Symbols"/>
              <a:buChar char="❑"/>
            </a:pPr>
            <a:r>
              <a:rPr lang="pl-PL" sz="2000" b="0" i="0" u="none" strike="noStrike" cap="none">
                <a:solidFill>
                  <a:schemeClr val="dk1"/>
                </a:solidFill>
                <a:latin typeface="Arial"/>
                <a:ea typeface="Arial"/>
                <a:cs typeface="Arial"/>
                <a:sym typeface="Arial"/>
              </a:rPr>
              <a:t> przekazać ciśnienie robocze do przewodu odkręcając zawór iglicowy reduktora [1,2,3].</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331640" y="250031"/>
            <a:ext cx="7128792" cy="874711"/>
          </a:xfrm>
          <a:prstGeom prst="rect">
            <a:avLst/>
          </a:prstGeom>
          <a:noFill/>
          <a:ln>
            <a:noFill/>
          </a:ln>
        </p:spPr>
        <p:txBody>
          <a:bodyPr lIns="91425" tIns="45700" rIns="45700" bIns="45700" anchor="ctr" anchorCtr="0">
            <a:noAutofit/>
          </a:bodyPr>
          <a:lstStyle/>
          <a:p>
            <a:pPr marL="0" marR="0" lvl="0" indent="0" algn="l" rtl="0">
              <a:lnSpc>
                <a:spcPct val="100000"/>
              </a:lnSpc>
              <a:spcBef>
                <a:spcPts val="0"/>
              </a:spcBef>
              <a:spcAft>
                <a:spcPts val="0"/>
              </a:spcAft>
              <a:buClr>
                <a:srgbClr val="FFC700"/>
              </a:buClr>
              <a:buSzPct val="25000"/>
              <a:buFont typeface="Calibri"/>
              <a:buNone/>
            </a:pPr>
            <a:r>
              <a:rPr lang="pl-PL" sz="2520" b="1" i="0" u="none" strike="noStrike" cap="none">
                <a:solidFill>
                  <a:srgbClr val="FFC700"/>
                </a:solidFill>
                <a:latin typeface="Calibri"/>
                <a:ea typeface="Calibri"/>
                <a:cs typeface="Calibri"/>
                <a:sym typeface="Calibri"/>
              </a:rPr>
              <a:t>Zasady pracy reduktorem ciśnienia cd.</a:t>
            </a:r>
          </a:p>
        </p:txBody>
      </p:sp>
      <p:sp>
        <p:nvSpPr>
          <p:cNvPr id="182" name="Shape 182"/>
          <p:cNvSpPr/>
          <p:nvPr/>
        </p:nvSpPr>
        <p:spPr>
          <a:xfrm>
            <a:off x="272507" y="1636811"/>
            <a:ext cx="8287022" cy="1035573"/>
          </a:xfrm>
          <a:prstGeom prst="rect">
            <a:avLst/>
          </a:prstGeom>
          <a:noFill/>
          <a:ln>
            <a:noFill/>
          </a:ln>
        </p:spPr>
        <p:txBody>
          <a:bodyPr lIns="91425" tIns="45700" rIns="91425" bIns="45700" anchor="t" anchorCtr="0">
            <a:noAutofit/>
          </a:bodyPr>
          <a:lstStyle/>
          <a:p>
            <a:pPr marL="0" marR="0" lvl="0" indent="12700" algn="just" rtl="0">
              <a:lnSpc>
                <a:spcPct val="80000"/>
              </a:lnSpc>
              <a:spcBef>
                <a:spcPts val="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a:p>
            <a:pPr marL="0" marR="0" lvl="0" indent="12700" algn="just" rtl="0">
              <a:lnSpc>
                <a:spcPct val="80000"/>
              </a:lnSpc>
              <a:spcBef>
                <a:spcPts val="480"/>
              </a:spcBef>
              <a:spcAft>
                <a:spcPts val="0"/>
              </a:spcAft>
              <a:buClr>
                <a:schemeClr val="dk1"/>
              </a:buClr>
              <a:buFont typeface="Arial"/>
              <a:buNone/>
            </a:pPr>
            <a:endParaRPr sz="2400" b="1" i="0" u="none" strike="noStrike" cap="none">
              <a:solidFill>
                <a:schemeClr val="dk1"/>
              </a:solidFill>
              <a:latin typeface="Arial"/>
              <a:ea typeface="Arial"/>
              <a:cs typeface="Arial"/>
              <a:sym typeface="Arial"/>
            </a:endParaRPr>
          </a:p>
        </p:txBody>
      </p:sp>
      <p:sp>
        <p:nvSpPr>
          <p:cNvPr id="183" name="Shape 183"/>
          <p:cNvSpPr txBox="1">
            <a:spLocks noGrp="1"/>
          </p:cNvSpPr>
          <p:nvPr>
            <p:ph type="sldNum" idx="12"/>
          </p:nvPr>
        </p:nvSpPr>
        <p:spPr>
          <a:xfrm>
            <a:off x="8559528" y="0"/>
            <a:ext cx="584471" cy="250031"/>
          </a:xfrm>
          <a:prstGeom prst="rect">
            <a:avLst/>
          </a:prstGeom>
          <a:noFill/>
          <a:ln>
            <a:noFill/>
          </a:ln>
        </p:spPr>
        <p:txBody>
          <a:bodyPr lIns="91425" tIns="45700" rIns="91425" bIns="0" anchor="b" anchorCtr="0">
            <a:noAutofit/>
          </a:bodyPr>
          <a:lstStyle/>
          <a:p>
            <a:pPr marL="0" marR="0" lvl="0" indent="0" algn="r" rtl="0">
              <a:lnSpc>
                <a:spcPct val="100000"/>
              </a:lnSpc>
              <a:spcBef>
                <a:spcPts val="0"/>
              </a:spcBef>
              <a:spcAft>
                <a:spcPts val="0"/>
              </a:spcAft>
              <a:buClr>
                <a:schemeClr val="lt1"/>
              </a:buClr>
              <a:buSzPct val="25000"/>
              <a:buFont typeface="Calibri"/>
              <a:buNone/>
            </a:pPr>
            <a:r>
              <a:rPr lang="pl-PL" sz="1050" b="0" i="0" u="none" strike="noStrike" cap="none">
                <a:solidFill>
                  <a:schemeClr val="lt1"/>
                </a:solidFill>
                <a:latin typeface="Calibri"/>
                <a:ea typeface="Calibri"/>
                <a:cs typeface="Calibri"/>
                <a:sym typeface="Calibri"/>
              </a:rPr>
              <a:t>str. </a:t>
            </a:r>
            <a:fld id="{00000000-1234-1234-1234-123412341234}" type="slidenum">
              <a:rPr lang="pl-PL" sz="1400" b="0" i="0" u="none" strike="noStrike" cap="none">
                <a:solidFill>
                  <a:schemeClr val="lt1"/>
                </a:solidFill>
                <a:latin typeface="Calibri"/>
                <a:ea typeface="Calibri"/>
                <a:cs typeface="Calibri"/>
                <a:sym typeface="Calibri"/>
              </a:rPr>
              <a:t>9</a:t>
            </a:fld>
            <a:endParaRPr lang="pl-PL" sz="1400" b="0" i="0" u="none" strike="noStrike" cap="none">
              <a:solidFill>
                <a:schemeClr val="lt1"/>
              </a:solidFill>
              <a:latin typeface="Calibri"/>
              <a:ea typeface="Calibri"/>
              <a:cs typeface="Calibri"/>
              <a:sym typeface="Calibri"/>
            </a:endParaRPr>
          </a:p>
        </p:txBody>
      </p:sp>
      <p:pic>
        <p:nvPicPr>
          <p:cNvPr id="184" name="Shape 184"/>
          <p:cNvPicPr preferRelativeResize="0"/>
          <p:nvPr/>
        </p:nvPicPr>
        <p:blipFill rotWithShape="1">
          <a:blip r:embed="rId3">
            <a:alphaModFix/>
          </a:blip>
          <a:srcRect/>
          <a:stretch/>
        </p:blipFill>
        <p:spPr>
          <a:xfrm>
            <a:off x="282437" y="254967"/>
            <a:ext cx="822214" cy="935708"/>
          </a:xfrm>
          <a:prstGeom prst="rect">
            <a:avLst/>
          </a:prstGeom>
          <a:noFill/>
          <a:ln>
            <a:noFill/>
          </a:ln>
        </p:spPr>
      </p:pic>
      <p:sp>
        <p:nvSpPr>
          <p:cNvPr id="185" name="Shape 185"/>
          <p:cNvSpPr txBox="1">
            <a:spLocks noGrp="1"/>
          </p:cNvSpPr>
          <p:nvPr>
            <p:ph type="body" idx="2"/>
          </p:nvPr>
        </p:nvSpPr>
        <p:spPr>
          <a:xfrm>
            <a:off x="251519" y="1556791"/>
            <a:ext cx="8616268" cy="5184575"/>
          </a:xfrm>
          <a:prstGeom prst="rect">
            <a:avLst/>
          </a:prstGeom>
          <a:noFill/>
          <a:ln>
            <a:noFill/>
          </a:ln>
        </p:spPr>
        <p:txBody>
          <a:bodyPr lIns="54850" tIns="91425" rIns="91425" bIns="45700" anchor="t" anchorCtr="0">
            <a:noAutofit/>
          </a:bodyPr>
          <a:lstStyle/>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80000"/>
              <a:buFont typeface="Noto Sans Symbols"/>
              <a:buNone/>
            </a:pP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accent1"/>
              </a:buClr>
              <a:buSzPct val="25000"/>
              <a:buFont typeface="Noto Sans Symbols"/>
              <a:buNone/>
            </a:pPr>
            <a:r>
              <a:rPr lang="pl-PL" sz="1000" b="0" i="0" u="none" strike="noStrike" cap="none">
                <a:solidFill>
                  <a:schemeClr val="dk1"/>
                </a:solidFill>
                <a:latin typeface="Arial"/>
                <a:ea typeface="Arial"/>
                <a:cs typeface="Arial"/>
                <a:sym typeface="Arial"/>
              </a:rPr>
              <a:t>Rysunek nr 2. Budowa reduktora [1,2,3].</a:t>
            </a:r>
          </a:p>
          <a:p>
            <a:pPr marL="0" marR="0" lvl="0" indent="0" algn="ctr" rtl="0">
              <a:lnSpc>
                <a:spcPct val="100000"/>
              </a:lnSpc>
              <a:spcBef>
                <a:spcPts val="0"/>
              </a:spcBef>
              <a:spcAft>
                <a:spcPts val="0"/>
              </a:spcAft>
              <a:buClr>
                <a:schemeClr val="accent1"/>
              </a:buClr>
              <a:buSzPct val="25000"/>
              <a:buFont typeface="Noto Sans Symbols"/>
              <a:buNone/>
            </a:pPr>
            <a:endParaRPr sz="1000" b="0" i="0" u="none" strike="noStrike" cap="none">
              <a:solidFill>
                <a:schemeClr val="dk1"/>
              </a:solidFill>
              <a:latin typeface="Arial"/>
              <a:ea typeface="Arial"/>
              <a:cs typeface="Arial"/>
              <a:sym typeface="Arial"/>
            </a:endParaRPr>
          </a:p>
          <a:p>
            <a:pPr marL="0" marR="0" lvl="0" indent="0" algn="just" rtl="0">
              <a:lnSpc>
                <a:spcPct val="100000"/>
              </a:lnSpc>
              <a:spcBef>
                <a:spcPts val="0"/>
              </a:spcBef>
              <a:spcAft>
                <a:spcPts val="0"/>
              </a:spcAft>
              <a:buClr>
                <a:schemeClr val="accent1"/>
              </a:buClr>
              <a:buSzPct val="25000"/>
              <a:buFont typeface="Noto Sans Symbols"/>
              <a:buNone/>
            </a:pPr>
            <a:r>
              <a:rPr lang="pl-PL" sz="2000" b="0" i="0" u="none" strike="noStrike" cap="none">
                <a:solidFill>
                  <a:schemeClr val="dk1"/>
                </a:solidFill>
                <a:latin typeface="Arial"/>
                <a:ea typeface="Arial"/>
                <a:cs typeface="Arial"/>
                <a:sym typeface="Arial"/>
              </a:rPr>
              <a:t>Po pracy zestawem należy odprężyć podzespoły reduktora upuszczając powietrze zalegające w nim. Pierwszą czynnością którą należy wykonać jest zamknięcie zaworu butli. Następnie poprzez sterownik upuszczamy na zewnątrz zalegające powietrze do momentu, aż na manometrach wskazówki pokażą wartość „0”. Po tych czynnościach odłączamy przewód wysokiego ciśnienia od sterownika i zakręcamy zawór iglicowy [1,2,3].</a:t>
            </a:r>
          </a:p>
        </p:txBody>
      </p:sp>
      <p:pic>
        <p:nvPicPr>
          <p:cNvPr id="186" name="Shape 186"/>
          <p:cNvPicPr preferRelativeResize="0"/>
          <p:nvPr/>
        </p:nvPicPr>
        <p:blipFill rotWithShape="1">
          <a:blip r:embed="rId4">
            <a:alphaModFix/>
          </a:blip>
          <a:srcRect/>
          <a:stretch/>
        </p:blipFill>
        <p:spPr>
          <a:xfrm>
            <a:off x="1616641" y="1556791"/>
            <a:ext cx="5910717" cy="2880320"/>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duł">
  <a:themeElements>
    <a:clrScheme name="Moduł">
      <a:dk1>
        <a:srgbClr val="000000"/>
      </a:dk1>
      <a:lt1>
        <a:srgbClr val="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4724</Words>
  <Application>Microsoft Office PowerPoint</Application>
  <PresentationFormat>Pokaz na ekranie (4:3)</PresentationFormat>
  <Paragraphs>814</Paragraphs>
  <Slides>55</Slides>
  <Notes>55</Notes>
  <HiddenSlides>0</HiddenSlides>
  <MMClips>0</MMClips>
  <ScaleCrop>false</ScaleCrop>
  <HeadingPairs>
    <vt:vector size="6" baseType="variant">
      <vt:variant>
        <vt:lpstr>Używane czcionki</vt:lpstr>
      </vt:variant>
      <vt:variant>
        <vt:i4>4</vt:i4>
      </vt:variant>
      <vt:variant>
        <vt:lpstr>Motyw</vt:lpstr>
      </vt:variant>
      <vt:variant>
        <vt:i4>2</vt:i4>
      </vt:variant>
      <vt:variant>
        <vt:lpstr>Tytuły slajdów</vt:lpstr>
      </vt:variant>
      <vt:variant>
        <vt:i4>55</vt:i4>
      </vt:variant>
    </vt:vector>
  </HeadingPairs>
  <TitlesOfParts>
    <vt:vector size="61" baseType="lpstr">
      <vt:lpstr>Calibri</vt:lpstr>
      <vt:lpstr>Noto Sans Symbols</vt:lpstr>
      <vt:lpstr>Arial Black</vt:lpstr>
      <vt:lpstr>Arial</vt:lpstr>
      <vt:lpstr>Moduł</vt:lpstr>
      <vt:lpstr>Moduł</vt:lpstr>
      <vt:lpstr>TEMAT 26: RATOWNICZE ZESTAWY PNEUMATYCZNE </vt:lpstr>
      <vt:lpstr>MATERIAŁ NAUCZANIA</vt:lpstr>
      <vt:lpstr>Ratownicze zestawy pneumatyczne – wstęp.</vt:lpstr>
      <vt:lpstr>Ratownicze zestawy pneumatyczne – wstęp cd.</vt:lpstr>
      <vt:lpstr>Rodzaje i budowa ratowniczego sprzętu pneumatycznego</vt:lpstr>
      <vt:lpstr>Reduktor ratowniczego zestawu pneumatycznego cd.</vt:lpstr>
      <vt:lpstr>Reduktor ratowniczego zestawu pneumatycznego cd.</vt:lpstr>
      <vt:lpstr>Zasady pracy reduktorem ciśnienia.</vt:lpstr>
      <vt:lpstr>Zasady pracy reduktorem ciśnienia cd.</vt:lpstr>
      <vt:lpstr>Urządzenia sterujące ratowniczego zestawu pneumatycznego cd.</vt:lpstr>
      <vt:lpstr>Przewody zasilające ratowniczych zestawów pneumatycznych.</vt:lpstr>
      <vt:lpstr>Przewody zasilające ratowniczych zestawów pneumatycznych cd.</vt:lpstr>
      <vt:lpstr>Rodzaje i budowa ratowniczego sprzętu pneumatycznego</vt:lpstr>
      <vt:lpstr>Rodzaje i budowa ratowniczego sprzętu pneumatycznego</vt:lpstr>
      <vt:lpstr>Parametry narzędzi i osprzętu</vt:lpstr>
      <vt:lpstr>Parametry narzędzi i osprzętu</vt:lpstr>
      <vt:lpstr>Parametry narzędzi i osprzętu</vt:lpstr>
      <vt:lpstr>Parametry narzędzi i osprzętu</vt:lpstr>
      <vt:lpstr>Parametry narzędzi i osprzętu</vt:lpstr>
      <vt:lpstr>Parametry narzędzi i osprzętu</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Parametry narzędzi i osprzętu</vt:lpstr>
      <vt:lpstr>Parametry narzędzi i osprzętu</vt:lpstr>
      <vt:lpstr>Rodzaje i budowa ratowniczego sprzętu pneumatycznego</vt:lpstr>
      <vt:lpstr>Rodzaje i budowa ratowniczego sprzętu pneumatycznego</vt:lpstr>
      <vt:lpstr>Rodzaje i budowa ratowniczego sprzętu pneumatycznego</vt:lpstr>
      <vt:lpstr>Rodzaje i budowa ratowniczego sprzętu pneumatycznego</vt:lpstr>
      <vt:lpstr>Rodzaje i budowa ratowniczego sprzętu pneumatycznego</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Obsługa ratowniczych zestawów pneumatycznych</vt:lpstr>
      <vt:lpstr>Parametry narzędzi i osprzętu</vt:lpstr>
      <vt:lpstr>Parametry narzędzi i osprzętu</vt:lpstr>
      <vt:lpstr>Sprawdzanie, konserwacja, przechowywanie oraz środki zapobiegawcze.</vt:lpstr>
      <vt:lpstr>Sprawdzanie, konserwacja, przechowywanie oraz środki zapobiegawcze cd.</vt:lpstr>
      <vt:lpstr>Bibliografia.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TEMAT 26: RATOWNICZE ZESTAWY PNEUMATYCZNE </dc:title>
  <cp:lastModifiedBy>Marek E</cp:lastModifiedBy>
  <cp:revision>7</cp:revision>
  <dcterms:modified xsi:type="dcterms:W3CDTF">2016-06-06T11:44:01Z</dcterms:modified>
</cp:coreProperties>
</file>